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0" r:id="rId3"/>
    <p:sldId id="257" r:id="rId4"/>
    <p:sldId id="258" r:id="rId5"/>
    <p:sldId id="259" r:id="rId6"/>
    <p:sldId id="264" r:id="rId7"/>
    <p:sldId id="266" r:id="rId8"/>
    <p:sldId id="265" r:id="rId9"/>
    <p:sldId id="261" r:id="rId10"/>
    <p:sldId id="268" r:id="rId11"/>
    <p:sldId id="270" r:id="rId12"/>
    <p:sldId id="269" r:id="rId13"/>
    <p:sldId id="271" r:id="rId14"/>
    <p:sldId id="262" r:id="rId15"/>
    <p:sldId id="272" r:id="rId16"/>
    <p:sldId id="273" r:id="rId17"/>
    <p:sldId id="274" r:id="rId18"/>
    <p:sldId id="275" r:id="rId19"/>
    <p:sldId id="277" r:id="rId20"/>
    <p:sldId id="278" r:id="rId21"/>
    <p:sldId id="276" r:id="rId22"/>
    <p:sldId id="279" r:id="rId23"/>
    <p:sldId id="280" r:id="rId24"/>
    <p:sldId id="292" r:id="rId25"/>
    <p:sldId id="281" r:id="rId26"/>
    <p:sldId id="282" r:id="rId27"/>
    <p:sldId id="283" r:id="rId28"/>
    <p:sldId id="284" r:id="rId29"/>
    <p:sldId id="263" r:id="rId30"/>
    <p:sldId id="285" r:id="rId31"/>
    <p:sldId id="286" r:id="rId32"/>
    <p:sldId id="287" r:id="rId33"/>
    <p:sldId id="291" r:id="rId34"/>
    <p:sldId id="288" r:id="rId35"/>
    <p:sldId id="290" r:id="rId36"/>
    <p:sldId id="28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25D7DC6-A83F-D247-AA94-0A02F447471B}">
          <p14:sldIdLst>
            <p14:sldId id="256"/>
            <p14:sldId id="260"/>
            <p14:sldId id="257"/>
            <p14:sldId id="258"/>
            <p14:sldId id="259"/>
            <p14:sldId id="264"/>
            <p14:sldId id="266"/>
            <p14:sldId id="265"/>
            <p14:sldId id="261"/>
            <p14:sldId id="268"/>
            <p14:sldId id="270"/>
            <p14:sldId id="269"/>
            <p14:sldId id="271"/>
            <p14:sldId id="262"/>
            <p14:sldId id="272"/>
            <p14:sldId id="273"/>
            <p14:sldId id="274"/>
            <p14:sldId id="275"/>
            <p14:sldId id="277"/>
            <p14:sldId id="278"/>
            <p14:sldId id="276"/>
            <p14:sldId id="279"/>
            <p14:sldId id="280"/>
            <p14:sldId id="292"/>
            <p14:sldId id="281"/>
            <p14:sldId id="282"/>
            <p14:sldId id="283"/>
            <p14:sldId id="284"/>
            <p14:sldId id="263"/>
            <p14:sldId id="285"/>
            <p14:sldId id="286"/>
            <p14:sldId id="287"/>
            <p14:sldId id="291"/>
            <p14:sldId id="288"/>
            <p14:sldId id="290"/>
            <p14:sldId id="2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BD20F7-148D-D4C6-92A8-8AFC6CA28840}" v="2" dt="2024-10-02T17:42:31.743"/>
    <p1510:client id="{A853AF20-7666-9DED-ED00-B479A294459A}" v="112" dt="2024-10-02T18:21:22.9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54A97F-A9A2-4E3D-967B-60C9EE718225}" type="doc">
      <dgm:prSet loTypeId="urn:microsoft.com/office/officeart/2005/8/layout/pList2" loCatId="list" qsTypeId="urn:microsoft.com/office/officeart/2005/8/quickstyle/simple1" qsCatId="simple" csTypeId="urn:microsoft.com/office/officeart/2005/8/colors/accent1_2" csCatId="accent1" phldr="1"/>
      <dgm:spPr/>
    </dgm:pt>
    <dgm:pt modelId="{3A016FB1-82F6-4476-896C-AF9E11CAD7BF}">
      <dgm:prSet phldrT="[Text]" custT="1"/>
      <dgm:spPr>
        <a:solidFill>
          <a:schemeClr val="accent5">
            <a:lumMod val="50000"/>
          </a:schemeClr>
        </a:solidFill>
      </dgm:spPr>
      <dgm:t>
        <a:bodyPr/>
        <a:lstStyle/>
        <a:p>
          <a:pPr algn="ctr"/>
          <a:r>
            <a:rPr lang="en-US" sz="2800" b="1" err="1"/>
            <a:t>Haematoxylin</a:t>
          </a:r>
          <a:endParaRPr lang="en-US" sz="2800" b="1"/>
        </a:p>
        <a:p>
          <a:pPr algn="l"/>
          <a:r>
            <a:rPr lang="en-US" sz="1800"/>
            <a:t>Basic/Cationic</a:t>
          </a:r>
        </a:p>
        <a:p>
          <a:pPr algn="l"/>
          <a:r>
            <a:rPr lang="en-US" sz="1600">
              <a:sym typeface="Wingdings" panose="05000000000000000000" pitchFamily="2" charset="2"/>
            </a:rPr>
            <a:t> Interact with anions </a:t>
          </a:r>
        </a:p>
        <a:p>
          <a:pPr algn="l"/>
          <a:r>
            <a:rPr lang="en-US" sz="1600">
              <a:sym typeface="Wingdings" panose="05000000000000000000" pitchFamily="2" charset="2"/>
            </a:rPr>
            <a:t>Limited interaction in cell </a:t>
          </a:r>
        </a:p>
        <a:p>
          <a:pPr algn="l"/>
          <a:r>
            <a:rPr lang="en-US" sz="1600">
              <a:sym typeface="Wingdings" panose="05000000000000000000" pitchFamily="2" charset="2"/>
            </a:rPr>
            <a:t>“basophilic” </a:t>
          </a:r>
        </a:p>
      </dgm:t>
    </dgm:pt>
    <dgm:pt modelId="{8B205D88-96C9-43BE-A79C-FE197759A796}" type="parTrans" cxnId="{91ADB3BB-3352-4031-9EC5-096D40A86DB2}">
      <dgm:prSet/>
      <dgm:spPr/>
      <dgm:t>
        <a:bodyPr/>
        <a:lstStyle/>
        <a:p>
          <a:endParaRPr lang="en-US"/>
        </a:p>
      </dgm:t>
    </dgm:pt>
    <dgm:pt modelId="{55532A5D-8011-467F-8965-11B198A34695}" type="sibTrans" cxnId="{91ADB3BB-3352-4031-9EC5-096D40A86DB2}">
      <dgm:prSet/>
      <dgm:spPr/>
      <dgm:t>
        <a:bodyPr/>
        <a:lstStyle/>
        <a:p>
          <a:endParaRPr lang="en-US"/>
        </a:p>
      </dgm:t>
    </dgm:pt>
    <dgm:pt modelId="{57ABEEC9-3B2A-4B52-95E3-0231F1B00BB2}">
      <dgm:prSet phldrT="[Text]" custT="1"/>
      <dgm:spPr>
        <a:solidFill>
          <a:srgbClr val="AF2B8C"/>
        </a:solidFill>
      </dgm:spPr>
      <dgm:t>
        <a:bodyPr/>
        <a:lstStyle/>
        <a:p>
          <a:pPr algn="ctr"/>
          <a:r>
            <a:rPr lang="en-US" sz="2800" b="1" u="none"/>
            <a:t>Eosin</a:t>
          </a:r>
        </a:p>
        <a:p>
          <a:pPr algn="l"/>
          <a:r>
            <a:rPr lang="en-US" sz="1800"/>
            <a:t>Acidic/Anionic</a:t>
          </a:r>
        </a:p>
        <a:p>
          <a:pPr algn="l"/>
          <a:r>
            <a:rPr lang="en-US" sz="1800">
              <a:sym typeface="Wingdings" panose="05000000000000000000" pitchFamily="2" charset="2"/>
            </a:rPr>
            <a:t> Interact with cations</a:t>
          </a:r>
        </a:p>
        <a:p>
          <a:pPr algn="l"/>
          <a:r>
            <a:rPr lang="en-US" sz="1800">
              <a:sym typeface="Wingdings" panose="05000000000000000000" pitchFamily="2" charset="2"/>
            </a:rPr>
            <a:t>“acidophilic”</a:t>
          </a:r>
        </a:p>
        <a:p>
          <a:pPr algn="l"/>
          <a:r>
            <a:rPr lang="en-US" sz="1800">
              <a:sym typeface="Wingdings" panose="05000000000000000000" pitchFamily="2" charset="2"/>
            </a:rPr>
            <a:t>Many, many structures (non-specific)</a:t>
          </a:r>
        </a:p>
      </dgm:t>
    </dgm:pt>
    <dgm:pt modelId="{4CC865A5-9F8A-4791-9997-1E924C48B25E}" type="parTrans" cxnId="{C1BE66AC-56B7-4110-B9F2-65325D2824E2}">
      <dgm:prSet/>
      <dgm:spPr/>
      <dgm:t>
        <a:bodyPr/>
        <a:lstStyle/>
        <a:p>
          <a:endParaRPr lang="en-US"/>
        </a:p>
      </dgm:t>
    </dgm:pt>
    <dgm:pt modelId="{D29C0249-4272-46B6-ACA1-CF7CF98BD721}" type="sibTrans" cxnId="{C1BE66AC-56B7-4110-B9F2-65325D2824E2}">
      <dgm:prSet/>
      <dgm:spPr/>
      <dgm:t>
        <a:bodyPr/>
        <a:lstStyle/>
        <a:p>
          <a:endParaRPr lang="en-US"/>
        </a:p>
      </dgm:t>
    </dgm:pt>
    <dgm:pt modelId="{4E5B1F71-B2C1-4D44-AAC4-D2B21CD6B9A6}">
      <dgm:prSet phldrT="[Text]"/>
      <dgm:spPr>
        <a:solidFill>
          <a:srgbClr val="7030A0"/>
        </a:solidFill>
      </dgm:spPr>
      <dgm:t>
        <a:bodyPr/>
        <a:lstStyle/>
        <a:p>
          <a:r>
            <a:rPr lang="en-US" b="1"/>
            <a:t>H&amp;E</a:t>
          </a:r>
        </a:p>
        <a:p>
          <a:r>
            <a:rPr lang="en-US"/>
            <a:t>Most commonly used histological staining procedure</a:t>
          </a:r>
        </a:p>
      </dgm:t>
    </dgm:pt>
    <dgm:pt modelId="{13EC341C-C4C4-456E-86F1-4A1C14F0356B}" type="parTrans" cxnId="{BD30818A-6441-4CA1-82F4-9738C8253039}">
      <dgm:prSet/>
      <dgm:spPr/>
      <dgm:t>
        <a:bodyPr/>
        <a:lstStyle/>
        <a:p>
          <a:endParaRPr lang="en-US"/>
        </a:p>
      </dgm:t>
    </dgm:pt>
    <dgm:pt modelId="{8CC468DB-5051-4454-8D82-9523704769F3}" type="sibTrans" cxnId="{BD30818A-6441-4CA1-82F4-9738C8253039}">
      <dgm:prSet/>
      <dgm:spPr/>
      <dgm:t>
        <a:bodyPr/>
        <a:lstStyle/>
        <a:p>
          <a:endParaRPr lang="en-US"/>
        </a:p>
      </dgm:t>
    </dgm:pt>
    <dgm:pt modelId="{31873EAC-47AF-47F9-B68C-56FA3C94C341}">
      <dgm:prSet custT="1"/>
      <dgm:spPr>
        <a:solidFill>
          <a:schemeClr val="accent5">
            <a:lumMod val="50000"/>
          </a:schemeClr>
        </a:solidFill>
      </dgm:spPr>
      <dgm:t>
        <a:bodyPr/>
        <a:lstStyle/>
        <a:p>
          <a:pPr algn="l"/>
          <a:r>
            <a:rPr lang="en-US" sz="1600">
              <a:sym typeface="Wingdings" panose="05000000000000000000" pitchFamily="2" charset="2"/>
            </a:rPr>
            <a:t>Heterochromatin and nucleoli</a:t>
          </a:r>
          <a:endParaRPr lang="en-US" sz="1600"/>
        </a:p>
      </dgm:t>
    </dgm:pt>
    <dgm:pt modelId="{7FE60FD2-C2D5-49E5-BBEE-1CEE62578B85}" type="parTrans" cxnId="{F451D27A-5568-436C-B4BF-F0062045A243}">
      <dgm:prSet/>
      <dgm:spPr/>
      <dgm:t>
        <a:bodyPr/>
        <a:lstStyle/>
        <a:p>
          <a:endParaRPr lang="en-US"/>
        </a:p>
      </dgm:t>
    </dgm:pt>
    <dgm:pt modelId="{7C717DB9-323F-4DF4-B3C9-A6E969D7DFD2}" type="sibTrans" cxnId="{F451D27A-5568-436C-B4BF-F0062045A243}">
      <dgm:prSet/>
      <dgm:spPr/>
      <dgm:t>
        <a:bodyPr/>
        <a:lstStyle/>
        <a:p>
          <a:endParaRPr lang="en-US"/>
        </a:p>
      </dgm:t>
    </dgm:pt>
    <dgm:pt modelId="{59920C02-28BD-4748-BFEA-B8058F53B566}">
      <dgm:prSet custT="1"/>
      <dgm:spPr>
        <a:solidFill>
          <a:srgbClr val="AF2B8C"/>
        </a:solidFill>
      </dgm:spPr>
      <dgm:t>
        <a:bodyPr/>
        <a:lstStyle/>
        <a:p>
          <a:pPr algn="l"/>
          <a:r>
            <a:rPr lang="en-US" sz="1400" err="1"/>
            <a:t>Ie</a:t>
          </a:r>
          <a:r>
            <a:rPr lang="en-US" sz="1400"/>
            <a:t>. Collagen</a:t>
          </a:r>
        </a:p>
      </dgm:t>
    </dgm:pt>
    <dgm:pt modelId="{600D21E1-F3AF-4366-9F17-B6F4B5132E3E}" type="parTrans" cxnId="{D7F79760-A694-4E44-91E6-240894D1C8ED}">
      <dgm:prSet/>
      <dgm:spPr/>
      <dgm:t>
        <a:bodyPr/>
        <a:lstStyle/>
        <a:p>
          <a:endParaRPr lang="en-US"/>
        </a:p>
      </dgm:t>
    </dgm:pt>
    <dgm:pt modelId="{A72DF966-CF1E-48F1-AD60-AE2749FC10CC}" type="sibTrans" cxnId="{D7F79760-A694-4E44-91E6-240894D1C8ED}">
      <dgm:prSet/>
      <dgm:spPr/>
      <dgm:t>
        <a:bodyPr/>
        <a:lstStyle/>
        <a:p>
          <a:endParaRPr lang="en-US"/>
        </a:p>
      </dgm:t>
    </dgm:pt>
    <dgm:pt modelId="{7C6B67BE-A520-44CB-B093-DAC0EA7090B6}">
      <dgm:prSet/>
      <dgm:spPr>
        <a:solidFill>
          <a:srgbClr val="AF2B8C"/>
        </a:solidFill>
      </dgm:spPr>
      <dgm:t>
        <a:bodyPr/>
        <a:lstStyle/>
        <a:p>
          <a:pPr algn="l"/>
          <a:endParaRPr lang="en-US" sz="1500"/>
        </a:p>
      </dgm:t>
    </dgm:pt>
    <dgm:pt modelId="{FEC4F94F-D67D-4D26-91EA-5B81C11FB943}" type="parTrans" cxnId="{4B6AE59F-44DF-4340-893C-37DBBD06AB0E}">
      <dgm:prSet/>
      <dgm:spPr/>
      <dgm:t>
        <a:bodyPr/>
        <a:lstStyle/>
        <a:p>
          <a:endParaRPr lang="en-US"/>
        </a:p>
      </dgm:t>
    </dgm:pt>
    <dgm:pt modelId="{67BE8237-3712-469B-B96D-1CE8381E0EFD}" type="sibTrans" cxnId="{4B6AE59F-44DF-4340-893C-37DBBD06AB0E}">
      <dgm:prSet/>
      <dgm:spPr/>
      <dgm:t>
        <a:bodyPr/>
        <a:lstStyle/>
        <a:p>
          <a:endParaRPr lang="en-US"/>
        </a:p>
      </dgm:t>
    </dgm:pt>
    <dgm:pt modelId="{6E6FDCDB-7164-4331-B8FD-C70B4AC11969}" type="pres">
      <dgm:prSet presAssocID="{AC54A97F-A9A2-4E3D-967B-60C9EE718225}" presName="Name0" presStyleCnt="0">
        <dgm:presLayoutVars>
          <dgm:dir/>
          <dgm:resizeHandles val="exact"/>
        </dgm:presLayoutVars>
      </dgm:prSet>
      <dgm:spPr/>
    </dgm:pt>
    <dgm:pt modelId="{F7388849-8BE9-45EE-AD62-E962A5FF249E}" type="pres">
      <dgm:prSet presAssocID="{AC54A97F-A9A2-4E3D-967B-60C9EE718225}" presName="bkgdShp" presStyleLbl="alignAccFollowNode1" presStyleIdx="0" presStyleCnt="1" custLinFactNeighborX="6319" custLinFactNeighborY="-8158"/>
      <dgm:spPr/>
    </dgm:pt>
    <dgm:pt modelId="{775CE4E3-2BC5-4EFF-90A2-DACEF509AA9D}" type="pres">
      <dgm:prSet presAssocID="{AC54A97F-A9A2-4E3D-967B-60C9EE718225}" presName="linComp" presStyleCnt="0"/>
      <dgm:spPr/>
    </dgm:pt>
    <dgm:pt modelId="{B2A4FDA7-406B-4A67-9DCE-F4158D080426}" type="pres">
      <dgm:prSet presAssocID="{3A016FB1-82F6-4476-896C-AF9E11CAD7BF}" presName="compNode" presStyleCnt="0"/>
      <dgm:spPr/>
    </dgm:pt>
    <dgm:pt modelId="{C3245681-C3FF-4916-9A11-17C08BD30233}" type="pres">
      <dgm:prSet presAssocID="{3A016FB1-82F6-4476-896C-AF9E11CAD7BF}" presName="node" presStyleLbl="node1" presStyleIdx="0" presStyleCnt="3" custLinFactNeighborX="-2353" custLinFactNeighborY="577">
        <dgm:presLayoutVars>
          <dgm:bulletEnabled val="1"/>
        </dgm:presLayoutVars>
      </dgm:prSet>
      <dgm:spPr/>
    </dgm:pt>
    <dgm:pt modelId="{451FC1E9-AFE7-43A3-AAF4-0C2EA6AC1EB5}" type="pres">
      <dgm:prSet presAssocID="{3A016FB1-82F6-4476-896C-AF9E11CAD7BF}" presName="invisiNode" presStyleLbl="node1" presStyleIdx="0" presStyleCnt="3"/>
      <dgm:spPr/>
    </dgm:pt>
    <dgm:pt modelId="{2AF5CC11-5D21-458D-A9FB-6ED9366D2D62}" type="pres">
      <dgm:prSet presAssocID="{3A016FB1-82F6-4476-896C-AF9E11CAD7BF}" presName="imagNode" presStyleLbl="fgImgPlace1" presStyleIdx="0" presStyleCnt="3"/>
      <dgm:spPr>
        <a:blipFill rotWithShape="1">
          <a:blip xmlns:r="http://schemas.openxmlformats.org/officeDocument/2006/relationships" r:embed="rId1"/>
          <a:stretch>
            <a:fillRect/>
          </a:stretch>
        </a:blipFill>
      </dgm:spPr>
    </dgm:pt>
    <dgm:pt modelId="{31D9E1AD-3B31-4D3A-AA99-E34644501584}" type="pres">
      <dgm:prSet presAssocID="{55532A5D-8011-467F-8965-11B198A34695}" presName="sibTrans" presStyleLbl="sibTrans2D1" presStyleIdx="0" presStyleCnt="0"/>
      <dgm:spPr/>
    </dgm:pt>
    <dgm:pt modelId="{C7EC204A-08AF-45FE-9A19-302B50A0D97D}" type="pres">
      <dgm:prSet presAssocID="{57ABEEC9-3B2A-4B52-95E3-0231F1B00BB2}" presName="compNode" presStyleCnt="0"/>
      <dgm:spPr/>
    </dgm:pt>
    <dgm:pt modelId="{CD93D23D-1CED-4846-9C2D-3ABC0CB2366B}" type="pres">
      <dgm:prSet presAssocID="{57ABEEC9-3B2A-4B52-95E3-0231F1B00BB2}" presName="node" presStyleLbl="node1" presStyleIdx="1" presStyleCnt="3">
        <dgm:presLayoutVars>
          <dgm:bulletEnabled val="1"/>
        </dgm:presLayoutVars>
      </dgm:prSet>
      <dgm:spPr/>
    </dgm:pt>
    <dgm:pt modelId="{8800F582-1083-4E01-88A4-B0651327BCB9}" type="pres">
      <dgm:prSet presAssocID="{57ABEEC9-3B2A-4B52-95E3-0231F1B00BB2}" presName="invisiNode" presStyleLbl="node1" presStyleIdx="1" presStyleCnt="3"/>
      <dgm:spPr/>
    </dgm:pt>
    <dgm:pt modelId="{32092CCD-764B-43E0-A90D-C72C545C0F32}" type="pres">
      <dgm:prSet presAssocID="{57ABEEC9-3B2A-4B52-95E3-0231F1B00BB2}" presName="imagNode" presStyleLbl="fgImgPlace1" presStyleIdx="1" presStyleCnt="3"/>
      <dgm:spPr>
        <a:blipFill rotWithShape="1">
          <a:blip xmlns:r="http://schemas.openxmlformats.org/officeDocument/2006/relationships" r:embed="rId2"/>
          <a:stretch>
            <a:fillRect/>
          </a:stretch>
        </a:blipFill>
      </dgm:spPr>
    </dgm:pt>
    <dgm:pt modelId="{FFA86DDA-1140-4865-AD4D-C860CD879F66}" type="pres">
      <dgm:prSet presAssocID="{D29C0249-4272-46B6-ACA1-CF7CF98BD721}" presName="sibTrans" presStyleLbl="sibTrans2D1" presStyleIdx="0" presStyleCnt="0"/>
      <dgm:spPr/>
    </dgm:pt>
    <dgm:pt modelId="{2799F909-18B1-4C70-8BE3-52D516B56DD8}" type="pres">
      <dgm:prSet presAssocID="{4E5B1F71-B2C1-4D44-AAC4-D2B21CD6B9A6}" presName="compNode" presStyleCnt="0"/>
      <dgm:spPr/>
    </dgm:pt>
    <dgm:pt modelId="{A661EE31-8739-4103-83C6-6D143815C5CA}" type="pres">
      <dgm:prSet presAssocID="{4E5B1F71-B2C1-4D44-AAC4-D2B21CD6B9A6}" presName="node" presStyleLbl="node1" presStyleIdx="2" presStyleCnt="3">
        <dgm:presLayoutVars>
          <dgm:bulletEnabled val="1"/>
        </dgm:presLayoutVars>
      </dgm:prSet>
      <dgm:spPr/>
    </dgm:pt>
    <dgm:pt modelId="{E6DD216E-A053-4C9F-BD57-BF8D3FA9F940}" type="pres">
      <dgm:prSet presAssocID="{4E5B1F71-B2C1-4D44-AAC4-D2B21CD6B9A6}" presName="invisiNode" presStyleLbl="node1" presStyleIdx="2" presStyleCnt="3"/>
      <dgm:spPr/>
    </dgm:pt>
    <dgm:pt modelId="{EE952360-4851-42E8-914F-A0F587B7F15D}" type="pres">
      <dgm:prSet presAssocID="{4E5B1F71-B2C1-4D44-AAC4-D2B21CD6B9A6}" presName="imagNode" presStyleLbl="fgImgPlace1" presStyleIdx="2" presStyleCnt="3"/>
      <dgm:spPr>
        <a:blipFill rotWithShape="1">
          <a:blip xmlns:r="http://schemas.openxmlformats.org/officeDocument/2006/relationships" r:embed="rId3"/>
          <a:stretch>
            <a:fillRect/>
          </a:stretch>
        </a:blipFill>
      </dgm:spPr>
    </dgm:pt>
  </dgm:ptLst>
  <dgm:cxnLst>
    <dgm:cxn modelId="{4E04C71D-607E-4BEF-86A1-6726B2209D30}" type="presOf" srcId="{59920C02-28BD-4748-BFEA-B8058F53B566}" destId="{CD93D23D-1CED-4846-9C2D-3ABC0CB2366B}" srcOrd="0" destOrd="1" presId="urn:microsoft.com/office/officeart/2005/8/layout/pList2"/>
    <dgm:cxn modelId="{5BC21838-41E2-4F6B-91B1-8B88568F069C}" type="presOf" srcId="{55532A5D-8011-467F-8965-11B198A34695}" destId="{31D9E1AD-3B31-4D3A-AA99-E34644501584}" srcOrd="0" destOrd="0" presId="urn:microsoft.com/office/officeart/2005/8/layout/pList2"/>
    <dgm:cxn modelId="{D8D7433D-B723-47EE-99D7-E57143C07E4C}" type="presOf" srcId="{AC54A97F-A9A2-4E3D-967B-60C9EE718225}" destId="{6E6FDCDB-7164-4331-B8FD-C70B4AC11969}" srcOrd="0" destOrd="0" presId="urn:microsoft.com/office/officeart/2005/8/layout/pList2"/>
    <dgm:cxn modelId="{D7F79760-A694-4E44-91E6-240894D1C8ED}" srcId="{57ABEEC9-3B2A-4B52-95E3-0231F1B00BB2}" destId="{59920C02-28BD-4748-BFEA-B8058F53B566}" srcOrd="0" destOrd="0" parTransId="{600D21E1-F3AF-4366-9F17-B6F4B5132E3E}" sibTransId="{A72DF966-CF1E-48F1-AD60-AE2749FC10CC}"/>
    <dgm:cxn modelId="{CD985377-ACD4-4FA3-B8CA-17FFE9917D6B}" type="presOf" srcId="{D29C0249-4272-46B6-ACA1-CF7CF98BD721}" destId="{FFA86DDA-1140-4865-AD4D-C860CD879F66}" srcOrd="0" destOrd="0" presId="urn:microsoft.com/office/officeart/2005/8/layout/pList2"/>
    <dgm:cxn modelId="{80079757-EB71-45E7-AC16-FC5F866B9B3C}" type="presOf" srcId="{4E5B1F71-B2C1-4D44-AAC4-D2B21CD6B9A6}" destId="{A661EE31-8739-4103-83C6-6D143815C5CA}" srcOrd="0" destOrd="0" presId="urn:microsoft.com/office/officeart/2005/8/layout/pList2"/>
    <dgm:cxn modelId="{F451D27A-5568-436C-B4BF-F0062045A243}" srcId="{3A016FB1-82F6-4476-896C-AF9E11CAD7BF}" destId="{31873EAC-47AF-47F9-B68C-56FA3C94C341}" srcOrd="0" destOrd="0" parTransId="{7FE60FD2-C2D5-49E5-BBEE-1CEE62578B85}" sibTransId="{7C717DB9-323F-4DF4-B3C9-A6E969D7DFD2}"/>
    <dgm:cxn modelId="{3EE05885-AC53-4D19-8E22-221C7EE6F2E7}" type="presOf" srcId="{57ABEEC9-3B2A-4B52-95E3-0231F1B00BB2}" destId="{CD93D23D-1CED-4846-9C2D-3ABC0CB2366B}" srcOrd="0" destOrd="0" presId="urn:microsoft.com/office/officeart/2005/8/layout/pList2"/>
    <dgm:cxn modelId="{BD30818A-6441-4CA1-82F4-9738C8253039}" srcId="{AC54A97F-A9A2-4E3D-967B-60C9EE718225}" destId="{4E5B1F71-B2C1-4D44-AAC4-D2B21CD6B9A6}" srcOrd="2" destOrd="0" parTransId="{13EC341C-C4C4-456E-86F1-4A1C14F0356B}" sibTransId="{8CC468DB-5051-4454-8D82-9523704769F3}"/>
    <dgm:cxn modelId="{D79A4E9D-5472-4F03-80FF-BE09EE0FBE04}" type="presOf" srcId="{31873EAC-47AF-47F9-B68C-56FA3C94C341}" destId="{C3245681-C3FF-4916-9A11-17C08BD30233}" srcOrd="0" destOrd="1" presId="urn:microsoft.com/office/officeart/2005/8/layout/pList2"/>
    <dgm:cxn modelId="{4B6AE59F-44DF-4340-893C-37DBBD06AB0E}" srcId="{57ABEEC9-3B2A-4B52-95E3-0231F1B00BB2}" destId="{7C6B67BE-A520-44CB-B093-DAC0EA7090B6}" srcOrd="1" destOrd="0" parTransId="{FEC4F94F-D67D-4D26-91EA-5B81C11FB943}" sibTransId="{67BE8237-3712-469B-B96D-1CE8381E0EFD}"/>
    <dgm:cxn modelId="{DD6D7BA1-9937-45A7-A02C-A8331864F5E3}" type="presOf" srcId="{3A016FB1-82F6-4476-896C-AF9E11CAD7BF}" destId="{C3245681-C3FF-4916-9A11-17C08BD30233}" srcOrd="0" destOrd="0" presId="urn:microsoft.com/office/officeart/2005/8/layout/pList2"/>
    <dgm:cxn modelId="{C1BE66AC-56B7-4110-B9F2-65325D2824E2}" srcId="{AC54A97F-A9A2-4E3D-967B-60C9EE718225}" destId="{57ABEEC9-3B2A-4B52-95E3-0231F1B00BB2}" srcOrd="1" destOrd="0" parTransId="{4CC865A5-9F8A-4791-9997-1E924C48B25E}" sibTransId="{D29C0249-4272-46B6-ACA1-CF7CF98BD721}"/>
    <dgm:cxn modelId="{91ADB3BB-3352-4031-9EC5-096D40A86DB2}" srcId="{AC54A97F-A9A2-4E3D-967B-60C9EE718225}" destId="{3A016FB1-82F6-4476-896C-AF9E11CAD7BF}" srcOrd="0" destOrd="0" parTransId="{8B205D88-96C9-43BE-A79C-FE197759A796}" sibTransId="{55532A5D-8011-467F-8965-11B198A34695}"/>
    <dgm:cxn modelId="{D930C0F6-68E0-48C4-85B0-8C95DFD53495}" type="presOf" srcId="{7C6B67BE-A520-44CB-B093-DAC0EA7090B6}" destId="{CD93D23D-1CED-4846-9C2D-3ABC0CB2366B}" srcOrd="0" destOrd="2" presId="urn:microsoft.com/office/officeart/2005/8/layout/pList2"/>
    <dgm:cxn modelId="{94B12C73-5308-496E-AAAC-63EE1CFC6203}" type="presParOf" srcId="{6E6FDCDB-7164-4331-B8FD-C70B4AC11969}" destId="{F7388849-8BE9-45EE-AD62-E962A5FF249E}" srcOrd="0" destOrd="0" presId="urn:microsoft.com/office/officeart/2005/8/layout/pList2"/>
    <dgm:cxn modelId="{353214D0-43D4-44E1-9F43-E62F342A2307}" type="presParOf" srcId="{6E6FDCDB-7164-4331-B8FD-C70B4AC11969}" destId="{775CE4E3-2BC5-4EFF-90A2-DACEF509AA9D}" srcOrd="1" destOrd="0" presId="urn:microsoft.com/office/officeart/2005/8/layout/pList2"/>
    <dgm:cxn modelId="{46DF1567-92A9-4D95-AB57-6F6F4C4E0656}" type="presParOf" srcId="{775CE4E3-2BC5-4EFF-90A2-DACEF509AA9D}" destId="{B2A4FDA7-406B-4A67-9DCE-F4158D080426}" srcOrd="0" destOrd="0" presId="urn:microsoft.com/office/officeart/2005/8/layout/pList2"/>
    <dgm:cxn modelId="{E3364F6B-B71F-4285-8AAF-A47011BDFDD1}" type="presParOf" srcId="{B2A4FDA7-406B-4A67-9DCE-F4158D080426}" destId="{C3245681-C3FF-4916-9A11-17C08BD30233}" srcOrd="0" destOrd="0" presId="urn:microsoft.com/office/officeart/2005/8/layout/pList2"/>
    <dgm:cxn modelId="{8E2A7017-ABF3-448D-8AE2-A307FF2FBF44}" type="presParOf" srcId="{B2A4FDA7-406B-4A67-9DCE-F4158D080426}" destId="{451FC1E9-AFE7-43A3-AAF4-0C2EA6AC1EB5}" srcOrd="1" destOrd="0" presId="urn:microsoft.com/office/officeart/2005/8/layout/pList2"/>
    <dgm:cxn modelId="{EA381E32-F7FA-4674-BD76-6CE01CAACC3E}" type="presParOf" srcId="{B2A4FDA7-406B-4A67-9DCE-F4158D080426}" destId="{2AF5CC11-5D21-458D-A9FB-6ED9366D2D62}" srcOrd="2" destOrd="0" presId="urn:microsoft.com/office/officeart/2005/8/layout/pList2"/>
    <dgm:cxn modelId="{A72052C7-86D1-4160-AF80-B0104BA68568}" type="presParOf" srcId="{775CE4E3-2BC5-4EFF-90A2-DACEF509AA9D}" destId="{31D9E1AD-3B31-4D3A-AA99-E34644501584}" srcOrd="1" destOrd="0" presId="urn:microsoft.com/office/officeart/2005/8/layout/pList2"/>
    <dgm:cxn modelId="{8EFAA7F7-9C5B-4BE2-9086-009E24FBC178}" type="presParOf" srcId="{775CE4E3-2BC5-4EFF-90A2-DACEF509AA9D}" destId="{C7EC204A-08AF-45FE-9A19-302B50A0D97D}" srcOrd="2" destOrd="0" presId="urn:microsoft.com/office/officeart/2005/8/layout/pList2"/>
    <dgm:cxn modelId="{79024960-FF0D-4139-90A3-31AF1B20A714}" type="presParOf" srcId="{C7EC204A-08AF-45FE-9A19-302B50A0D97D}" destId="{CD93D23D-1CED-4846-9C2D-3ABC0CB2366B}" srcOrd="0" destOrd="0" presId="urn:microsoft.com/office/officeart/2005/8/layout/pList2"/>
    <dgm:cxn modelId="{A76AB62B-1D61-4943-96DB-FCE790E67A2B}" type="presParOf" srcId="{C7EC204A-08AF-45FE-9A19-302B50A0D97D}" destId="{8800F582-1083-4E01-88A4-B0651327BCB9}" srcOrd="1" destOrd="0" presId="urn:microsoft.com/office/officeart/2005/8/layout/pList2"/>
    <dgm:cxn modelId="{2AA0FF15-E6FF-4E3B-8070-A871F82059AD}" type="presParOf" srcId="{C7EC204A-08AF-45FE-9A19-302B50A0D97D}" destId="{32092CCD-764B-43E0-A90D-C72C545C0F32}" srcOrd="2" destOrd="0" presId="urn:microsoft.com/office/officeart/2005/8/layout/pList2"/>
    <dgm:cxn modelId="{B582BDAA-0B4D-49C0-81B5-528028CE69FA}" type="presParOf" srcId="{775CE4E3-2BC5-4EFF-90A2-DACEF509AA9D}" destId="{FFA86DDA-1140-4865-AD4D-C860CD879F66}" srcOrd="3" destOrd="0" presId="urn:microsoft.com/office/officeart/2005/8/layout/pList2"/>
    <dgm:cxn modelId="{F01EF49B-8615-4586-9EFB-9C1296D003EB}" type="presParOf" srcId="{775CE4E3-2BC5-4EFF-90A2-DACEF509AA9D}" destId="{2799F909-18B1-4C70-8BE3-52D516B56DD8}" srcOrd="4" destOrd="0" presId="urn:microsoft.com/office/officeart/2005/8/layout/pList2"/>
    <dgm:cxn modelId="{768A781A-C28D-46E1-924E-073022E00EA2}" type="presParOf" srcId="{2799F909-18B1-4C70-8BE3-52D516B56DD8}" destId="{A661EE31-8739-4103-83C6-6D143815C5CA}" srcOrd="0" destOrd="0" presId="urn:microsoft.com/office/officeart/2005/8/layout/pList2"/>
    <dgm:cxn modelId="{383891EC-E9A6-4278-BCE1-C863FBF96FD4}" type="presParOf" srcId="{2799F909-18B1-4C70-8BE3-52D516B56DD8}" destId="{E6DD216E-A053-4C9F-BD57-BF8D3FA9F940}" srcOrd="1" destOrd="0" presId="urn:microsoft.com/office/officeart/2005/8/layout/pList2"/>
    <dgm:cxn modelId="{647A03C4-8D87-4F4F-A09A-0BC6882D92C9}" type="presParOf" srcId="{2799F909-18B1-4C70-8BE3-52D516B56DD8}" destId="{EE952360-4851-42E8-914F-A0F587B7F15D}"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88849-8BE9-45EE-AD62-E962A5FF249E}">
      <dsp:nvSpPr>
        <dsp:cNvPr id="0" name=""/>
        <dsp:cNvSpPr/>
      </dsp:nvSpPr>
      <dsp:spPr>
        <a:xfrm>
          <a:off x="0" y="0"/>
          <a:ext cx="10515600" cy="220241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F5CC11-5D21-458D-A9FB-6ED9366D2D62}">
      <dsp:nvSpPr>
        <dsp:cNvPr id="0" name=""/>
        <dsp:cNvSpPr/>
      </dsp:nvSpPr>
      <dsp:spPr>
        <a:xfrm>
          <a:off x="315468" y="293655"/>
          <a:ext cx="3088957" cy="1615106"/>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245681-C3FF-4916-9A11-17C08BD30233}">
      <dsp:nvSpPr>
        <dsp:cNvPr id="0" name=""/>
        <dsp:cNvSpPr/>
      </dsp:nvSpPr>
      <dsp:spPr>
        <a:xfrm rot="10800000">
          <a:off x="242784" y="2202418"/>
          <a:ext cx="3088957" cy="2691844"/>
        </a:xfrm>
        <a:prstGeom prst="round2SameRect">
          <a:avLst>
            <a:gd name="adj1" fmla="val 10500"/>
            <a:gd name="adj2" fmla="val 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b="1" kern="1200" err="1"/>
            <a:t>Haematoxylin</a:t>
          </a:r>
          <a:endParaRPr lang="en-US" sz="2800" b="1" kern="1200"/>
        </a:p>
        <a:p>
          <a:pPr marL="0" lvl="0" indent="0" algn="l" defTabSz="1244600">
            <a:lnSpc>
              <a:spcPct val="90000"/>
            </a:lnSpc>
            <a:spcBef>
              <a:spcPct val="0"/>
            </a:spcBef>
            <a:spcAft>
              <a:spcPct val="35000"/>
            </a:spcAft>
            <a:buNone/>
          </a:pPr>
          <a:r>
            <a:rPr lang="en-US" sz="1800" kern="1200"/>
            <a:t>Basic/Cationic</a:t>
          </a:r>
        </a:p>
        <a:p>
          <a:pPr marL="0" lvl="0" indent="0" algn="l" defTabSz="1244600">
            <a:lnSpc>
              <a:spcPct val="90000"/>
            </a:lnSpc>
            <a:spcBef>
              <a:spcPct val="0"/>
            </a:spcBef>
            <a:spcAft>
              <a:spcPct val="35000"/>
            </a:spcAft>
            <a:buNone/>
          </a:pPr>
          <a:r>
            <a:rPr lang="en-US" sz="1600" kern="1200">
              <a:sym typeface="Wingdings" panose="05000000000000000000" pitchFamily="2" charset="2"/>
            </a:rPr>
            <a:t> Interact with anions </a:t>
          </a:r>
        </a:p>
        <a:p>
          <a:pPr marL="0" lvl="0" indent="0" algn="l" defTabSz="1244600">
            <a:lnSpc>
              <a:spcPct val="90000"/>
            </a:lnSpc>
            <a:spcBef>
              <a:spcPct val="0"/>
            </a:spcBef>
            <a:spcAft>
              <a:spcPct val="35000"/>
            </a:spcAft>
            <a:buNone/>
          </a:pPr>
          <a:r>
            <a:rPr lang="en-US" sz="1600" kern="1200">
              <a:sym typeface="Wingdings" panose="05000000000000000000" pitchFamily="2" charset="2"/>
            </a:rPr>
            <a:t>Limited interaction in cell </a:t>
          </a:r>
        </a:p>
        <a:p>
          <a:pPr marL="0" lvl="0" indent="0" algn="l" defTabSz="1244600">
            <a:lnSpc>
              <a:spcPct val="90000"/>
            </a:lnSpc>
            <a:spcBef>
              <a:spcPct val="0"/>
            </a:spcBef>
            <a:spcAft>
              <a:spcPct val="35000"/>
            </a:spcAft>
            <a:buNone/>
          </a:pPr>
          <a:r>
            <a:rPr lang="en-US" sz="1600" kern="1200">
              <a:sym typeface="Wingdings" panose="05000000000000000000" pitchFamily="2" charset="2"/>
            </a:rPr>
            <a:t>“basophilic” </a:t>
          </a:r>
        </a:p>
        <a:p>
          <a:pPr marL="171450" lvl="1" indent="-171450" algn="l" defTabSz="711200">
            <a:lnSpc>
              <a:spcPct val="90000"/>
            </a:lnSpc>
            <a:spcBef>
              <a:spcPct val="0"/>
            </a:spcBef>
            <a:spcAft>
              <a:spcPct val="15000"/>
            </a:spcAft>
            <a:buChar char="•"/>
          </a:pPr>
          <a:r>
            <a:rPr lang="en-US" sz="1600" kern="1200">
              <a:sym typeface="Wingdings" panose="05000000000000000000" pitchFamily="2" charset="2"/>
            </a:rPr>
            <a:t>Heterochromatin and nucleoli</a:t>
          </a:r>
          <a:endParaRPr lang="en-US" sz="1600" kern="1200"/>
        </a:p>
      </dsp:txBody>
      <dsp:txXfrm rot="10800000">
        <a:off x="325567" y="2202418"/>
        <a:ext cx="2923391" cy="2609061"/>
      </dsp:txXfrm>
    </dsp:sp>
    <dsp:sp modelId="{32092CCD-764B-43E0-A90D-C72C545C0F32}">
      <dsp:nvSpPr>
        <dsp:cNvPr id="0" name=""/>
        <dsp:cNvSpPr/>
      </dsp:nvSpPr>
      <dsp:spPr>
        <a:xfrm>
          <a:off x="3713321" y="293655"/>
          <a:ext cx="3088957" cy="1615106"/>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93D23D-1CED-4846-9C2D-3ABC0CB2366B}">
      <dsp:nvSpPr>
        <dsp:cNvPr id="0" name=""/>
        <dsp:cNvSpPr/>
      </dsp:nvSpPr>
      <dsp:spPr>
        <a:xfrm rot="10800000">
          <a:off x="3713321" y="2202418"/>
          <a:ext cx="3088957" cy="2691844"/>
        </a:xfrm>
        <a:prstGeom prst="round2SameRect">
          <a:avLst>
            <a:gd name="adj1" fmla="val 10500"/>
            <a:gd name="adj2" fmla="val 0"/>
          </a:avLst>
        </a:prstGeom>
        <a:solidFill>
          <a:srgbClr val="AF2B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b="1" u="none" kern="1200"/>
            <a:t>Eosin</a:t>
          </a:r>
        </a:p>
        <a:p>
          <a:pPr marL="0" lvl="0" indent="0" algn="l" defTabSz="1244600">
            <a:lnSpc>
              <a:spcPct val="90000"/>
            </a:lnSpc>
            <a:spcBef>
              <a:spcPct val="0"/>
            </a:spcBef>
            <a:spcAft>
              <a:spcPct val="35000"/>
            </a:spcAft>
            <a:buNone/>
          </a:pPr>
          <a:r>
            <a:rPr lang="en-US" sz="1800" kern="1200"/>
            <a:t>Acidic/Anionic</a:t>
          </a:r>
        </a:p>
        <a:p>
          <a:pPr marL="0" lvl="0" indent="0" algn="l" defTabSz="1244600">
            <a:lnSpc>
              <a:spcPct val="90000"/>
            </a:lnSpc>
            <a:spcBef>
              <a:spcPct val="0"/>
            </a:spcBef>
            <a:spcAft>
              <a:spcPct val="35000"/>
            </a:spcAft>
            <a:buNone/>
          </a:pPr>
          <a:r>
            <a:rPr lang="en-US" sz="1800" kern="1200">
              <a:sym typeface="Wingdings" panose="05000000000000000000" pitchFamily="2" charset="2"/>
            </a:rPr>
            <a:t> Interact with cations</a:t>
          </a:r>
        </a:p>
        <a:p>
          <a:pPr marL="0" lvl="0" indent="0" algn="l" defTabSz="1244600">
            <a:lnSpc>
              <a:spcPct val="90000"/>
            </a:lnSpc>
            <a:spcBef>
              <a:spcPct val="0"/>
            </a:spcBef>
            <a:spcAft>
              <a:spcPct val="35000"/>
            </a:spcAft>
            <a:buNone/>
          </a:pPr>
          <a:r>
            <a:rPr lang="en-US" sz="1800" kern="1200">
              <a:sym typeface="Wingdings" panose="05000000000000000000" pitchFamily="2" charset="2"/>
            </a:rPr>
            <a:t>“acidophilic”</a:t>
          </a:r>
        </a:p>
        <a:p>
          <a:pPr marL="0" lvl="0" indent="0" algn="l" defTabSz="1244600">
            <a:lnSpc>
              <a:spcPct val="90000"/>
            </a:lnSpc>
            <a:spcBef>
              <a:spcPct val="0"/>
            </a:spcBef>
            <a:spcAft>
              <a:spcPct val="35000"/>
            </a:spcAft>
            <a:buNone/>
          </a:pPr>
          <a:r>
            <a:rPr lang="en-US" sz="1800" kern="1200">
              <a:sym typeface="Wingdings" panose="05000000000000000000" pitchFamily="2" charset="2"/>
            </a:rPr>
            <a:t>Many, many structures (non-specific)</a:t>
          </a:r>
        </a:p>
        <a:p>
          <a:pPr marL="114300" lvl="1" indent="-114300" algn="l" defTabSz="622300">
            <a:lnSpc>
              <a:spcPct val="90000"/>
            </a:lnSpc>
            <a:spcBef>
              <a:spcPct val="0"/>
            </a:spcBef>
            <a:spcAft>
              <a:spcPct val="15000"/>
            </a:spcAft>
            <a:buChar char="•"/>
          </a:pPr>
          <a:r>
            <a:rPr lang="en-US" sz="1400" kern="1200" err="1"/>
            <a:t>Ie</a:t>
          </a:r>
          <a:r>
            <a:rPr lang="en-US" sz="1400" kern="1200"/>
            <a:t>. Collagen</a:t>
          </a:r>
        </a:p>
        <a:p>
          <a:pPr marL="114300" lvl="1" indent="-114300" algn="l" defTabSz="666750">
            <a:lnSpc>
              <a:spcPct val="90000"/>
            </a:lnSpc>
            <a:spcBef>
              <a:spcPct val="0"/>
            </a:spcBef>
            <a:spcAft>
              <a:spcPct val="15000"/>
            </a:spcAft>
            <a:buChar char="•"/>
          </a:pPr>
          <a:endParaRPr lang="en-US" sz="1500" kern="1200"/>
        </a:p>
      </dsp:txBody>
      <dsp:txXfrm rot="10800000">
        <a:off x="3796104" y="2202418"/>
        <a:ext cx="2923391" cy="2609061"/>
      </dsp:txXfrm>
    </dsp:sp>
    <dsp:sp modelId="{EE952360-4851-42E8-914F-A0F587B7F15D}">
      <dsp:nvSpPr>
        <dsp:cNvPr id="0" name=""/>
        <dsp:cNvSpPr/>
      </dsp:nvSpPr>
      <dsp:spPr>
        <a:xfrm>
          <a:off x="7111174" y="293655"/>
          <a:ext cx="3088957" cy="1615106"/>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61EE31-8739-4103-83C6-6D143815C5CA}">
      <dsp:nvSpPr>
        <dsp:cNvPr id="0" name=""/>
        <dsp:cNvSpPr/>
      </dsp:nvSpPr>
      <dsp:spPr>
        <a:xfrm rot="10800000">
          <a:off x="7111174" y="2202418"/>
          <a:ext cx="3088957" cy="2691844"/>
        </a:xfrm>
        <a:prstGeom prst="round2SameRect">
          <a:avLst>
            <a:gd name="adj1" fmla="val 10500"/>
            <a:gd name="adj2" fmla="val 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t" anchorCtr="0">
          <a:noAutofit/>
        </a:bodyPr>
        <a:lstStyle/>
        <a:p>
          <a:pPr marL="0" lvl="0" indent="0" algn="ctr" defTabSz="1289050">
            <a:lnSpc>
              <a:spcPct val="90000"/>
            </a:lnSpc>
            <a:spcBef>
              <a:spcPct val="0"/>
            </a:spcBef>
            <a:spcAft>
              <a:spcPct val="35000"/>
            </a:spcAft>
            <a:buNone/>
          </a:pPr>
          <a:r>
            <a:rPr lang="en-US" sz="2900" b="1" kern="1200"/>
            <a:t>H&amp;E</a:t>
          </a:r>
        </a:p>
        <a:p>
          <a:pPr marL="0" lvl="0" indent="0" algn="ctr" defTabSz="1289050">
            <a:lnSpc>
              <a:spcPct val="90000"/>
            </a:lnSpc>
            <a:spcBef>
              <a:spcPct val="0"/>
            </a:spcBef>
            <a:spcAft>
              <a:spcPct val="35000"/>
            </a:spcAft>
            <a:buNone/>
          </a:pPr>
          <a:r>
            <a:rPr lang="en-US" sz="2900" kern="1200"/>
            <a:t>Most commonly used histological staining procedure</a:t>
          </a:r>
        </a:p>
      </dsp:txBody>
      <dsp:txXfrm rot="10800000">
        <a:off x="7193957" y="2202418"/>
        <a:ext cx="2923391" cy="2609061"/>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3F100-7F89-0C48-974B-FF3F67FD4B02}"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BE6455-6173-4D47-AECD-C9C0A746A415}" type="slidenum">
              <a:rPr lang="en-US" smtClean="0"/>
              <a:t>‹#›</a:t>
            </a:fld>
            <a:endParaRPr lang="en-US"/>
          </a:p>
        </p:txBody>
      </p:sp>
    </p:spTree>
    <p:extLst>
      <p:ext uri="{BB962C8B-B14F-4D97-AF65-F5344CB8AC3E}">
        <p14:creationId xmlns:p14="http://schemas.microsoft.com/office/powerpoint/2010/main" val="1878157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medcell.med.yale.edu/histology/histology.php"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vmicro.iusm.iu.edu/hs_vm/docs/lab1.ht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BE6455-6173-4D47-AECD-C9C0A746A415}" type="slidenum">
              <a:rPr lang="en-US" smtClean="0"/>
              <a:t>1</a:t>
            </a:fld>
            <a:endParaRPr lang="en-US"/>
          </a:p>
        </p:txBody>
      </p:sp>
    </p:spTree>
    <p:extLst>
      <p:ext uri="{BB962C8B-B14F-4D97-AF65-F5344CB8AC3E}">
        <p14:creationId xmlns:p14="http://schemas.microsoft.com/office/powerpoint/2010/main" val="822091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BE6455-6173-4D47-AECD-C9C0A746A415}" type="slidenum">
              <a:rPr lang="en-US" smtClean="0"/>
              <a:t>10</a:t>
            </a:fld>
            <a:endParaRPr lang="en-US"/>
          </a:p>
        </p:txBody>
      </p:sp>
    </p:spTree>
    <p:extLst>
      <p:ext uri="{BB962C8B-B14F-4D97-AF65-F5344CB8AC3E}">
        <p14:creationId xmlns:p14="http://schemas.microsoft.com/office/powerpoint/2010/main" val="3166786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BE6455-6173-4D47-AECD-C9C0A746A415}" type="slidenum">
              <a:rPr lang="en-US" smtClean="0"/>
              <a:t>11</a:t>
            </a:fld>
            <a:endParaRPr lang="en-US"/>
          </a:p>
        </p:txBody>
      </p:sp>
    </p:spTree>
    <p:extLst>
      <p:ext uri="{BB962C8B-B14F-4D97-AF65-F5344CB8AC3E}">
        <p14:creationId xmlns:p14="http://schemas.microsoft.com/office/powerpoint/2010/main" val="2153994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Skeletal Muscle</a:t>
            </a:r>
          </a:p>
        </p:txBody>
      </p:sp>
      <p:sp>
        <p:nvSpPr>
          <p:cNvPr id="4" name="Slide Number Placeholder 3"/>
          <p:cNvSpPr>
            <a:spLocks noGrp="1"/>
          </p:cNvSpPr>
          <p:nvPr>
            <p:ph type="sldNum" sz="quarter" idx="5"/>
          </p:nvPr>
        </p:nvSpPr>
        <p:spPr/>
        <p:txBody>
          <a:bodyPr/>
          <a:lstStyle/>
          <a:p>
            <a:fld id="{7DBE6455-6173-4D47-AECD-C9C0A746A415}" type="slidenum">
              <a:rPr lang="en-US" smtClean="0"/>
              <a:t>12</a:t>
            </a:fld>
            <a:endParaRPr lang="en-US"/>
          </a:p>
        </p:txBody>
      </p:sp>
    </p:spTree>
    <p:extLst>
      <p:ext uri="{BB962C8B-B14F-4D97-AF65-F5344CB8AC3E}">
        <p14:creationId xmlns:p14="http://schemas.microsoft.com/office/powerpoint/2010/main" val="1864181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Kidney</a:t>
            </a:r>
          </a:p>
          <a:p>
            <a:r>
              <a:rPr lang="en-CA"/>
              <a:t>Left:</a:t>
            </a:r>
          </a:p>
          <a:p>
            <a:r>
              <a:rPr lang="en-CA"/>
              <a:t>Cross section of tubules of kidney. Can see circular shapes of the tubules (imagine looking down at a bunch of straws). Can see renal corpuscle (glomerulus + Bowman’s capsule)</a:t>
            </a:r>
          </a:p>
          <a:p>
            <a:r>
              <a:rPr lang="en-CA"/>
              <a:t>Right:</a:t>
            </a:r>
          </a:p>
          <a:p>
            <a:r>
              <a:rPr lang="en-CA"/>
              <a:t>Longitudinal cut. Can see direction tubules are going and the way fluid would flow through</a:t>
            </a:r>
          </a:p>
        </p:txBody>
      </p:sp>
      <p:sp>
        <p:nvSpPr>
          <p:cNvPr id="4" name="Slide Number Placeholder 3"/>
          <p:cNvSpPr>
            <a:spLocks noGrp="1"/>
          </p:cNvSpPr>
          <p:nvPr>
            <p:ph type="sldNum" sz="quarter" idx="5"/>
          </p:nvPr>
        </p:nvSpPr>
        <p:spPr/>
        <p:txBody>
          <a:bodyPr/>
          <a:lstStyle/>
          <a:p>
            <a:fld id="{7DBE6455-6173-4D47-AECD-C9C0A746A415}" type="slidenum">
              <a:rPr lang="en-US" smtClean="0"/>
              <a:t>13</a:t>
            </a:fld>
            <a:endParaRPr lang="en-US"/>
          </a:p>
        </p:txBody>
      </p:sp>
    </p:spTree>
    <p:extLst>
      <p:ext uri="{BB962C8B-B14F-4D97-AF65-F5344CB8AC3E}">
        <p14:creationId xmlns:p14="http://schemas.microsoft.com/office/powerpoint/2010/main" val="2028777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BE6455-6173-4D47-AECD-C9C0A746A415}" type="slidenum">
              <a:rPr lang="en-US" smtClean="0"/>
              <a:t>14</a:t>
            </a:fld>
            <a:endParaRPr lang="en-US"/>
          </a:p>
        </p:txBody>
      </p:sp>
    </p:spTree>
    <p:extLst>
      <p:ext uri="{BB962C8B-B14F-4D97-AF65-F5344CB8AC3E}">
        <p14:creationId xmlns:p14="http://schemas.microsoft.com/office/powerpoint/2010/main" val="3725515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Reference: </a:t>
            </a:r>
            <a:r>
              <a:rPr lang="en-CA">
                <a:hlinkClick r:id="rId3"/>
              </a:rPr>
              <a:t>http://medcell.med.yale.edu/histology/histology.php</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Generally ,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solidFill>
                  <a:srgbClr val="000000"/>
                </a:solidFill>
                <a:effectLst/>
                <a:latin typeface="Arial" panose="020B0604020202020204" pitchFamily="34" charset="0"/>
                <a:ea typeface="Calibri" panose="020F0502020204030204" pitchFamily="34" charset="0"/>
              </a:rPr>
              <a:t>tissues can be said to consist of both cells and an extracellular matrix (ECM). ECM is composed of both protein fibers (collagen, elastic, reticular fibers) and ground substance (glycosaminoglycans [GAGs], proteoglycans, and </a:t>
            </a:r>
            <a:r>
              <a:rPr lang="en-CA" sz="1800" err="1">
                <a:solidFill>
                  <a:srgbClr val="000000"/>
                </a:solidFill>
                <a:effectLst/>
                <a:latin typeface="Arial" panose="020B0604020202020204" pitchFamily="34" charset="0"/>
                <a:ea typeface="Calibri" panose="020F0502020204030204" pitchFamily="34" charset="0"/>
              </a:rPr>
              <a:t>multiadhesive</a:t>
            </a:r>
            <a:r>
              <a:rPr lang="en-CA" sz="1800">
                <a:solidFill>
                  <a:srgbClr val="000000"/>
                </a:solidFill>
                <a:effectLst/>
                <a:latin typeface="Arial" panose="020B0604020202020204" pitchFamily="34" charset="0"/>
                <a:ea typeface="Calibri" panose="020F0502020204030204" pitchFamily="34" charset="0"/>
              </a:rPr>
              <a:t> glycoproteins). </a:t>
            </a:r>
            <a:endParaRPr lang="en-CA"/>
          </a:p>
          <a:p>
            <a:endParaRPr lang="en-CA"/>
          </a:p>
        </p:txBody>
      </p:sp>
      <p:sp>
        <p:nvSpPr>
          <p:cNvPr id="4" name="Slide Number Placeholder 3"/>
          <p:cNvSpPr>
            <a:spLocks noGrp="1"/>
          </p:cNvSpPr>
          <p:nvPr>
            <p:ph type="sldNum" sz="quarter" idx="5"/>
          </p:nvPr>
        </p:nvSpPr>
        <p:spPr/>
        <p:txBody>
          <a:bodyPr/>
          <a:lstStyle/>
          <a:p>
            <a:fld id="{7DBE6455-6173-4D47-AECD-C9C0A746A415}" type="slidenum">
              <a:rPr lang="en-US" smtClean="0"/>
              <a:t>15</a:t>
            </a:fld>
            <a:endParaRPr lang="en-US"/>
          </a:p>
        </p:txBody>
      </p:sp>
    </p:spTree>
    <p:extLst>
      <p:ext uri="{BB962C8B-B14F-4D97-AF65-F5344CB8AC3E}">
        <p14:creationId xmlns:p14="http://schemas.microsoft.com/office/powerpoint/2010/main" val="1135256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Epithelial cells cover our body surfaces that typical come in contact with external environments like on the skin, lining our mouth, gut, and bladder </a:t>
            </a:r>
            <a:r>
              <a:rPr lang="en-CA" err="1"/>
              <a:t>etc</a:t>
            </a:r>
            <a:endParaRPr lang="en-CA"/>
          </a:p>
          <a:p>
            <a:endParaRPr lang="en-CA"/>
          </a:p>
          <a:p>
            <a:r>
              <a:rPr lang="en-CA"/>
              <a:t>Key features</a:t>
            </a:r>
          </a:p>
          <a:p>
            <a:pPr marL="171450" indent="-171450">
              <a:buFontTx/>
              <a:buChar char="-"/>
            </a:pPr>
            <a:r>
              <a:rPr lang="en-CA"/>
              <a:t>Cell junctions e.g. gap junctions connect them</a:t>
            </a:r>
          </a:p>
          <a:p>
            <a:pPr marL="171450" indent="-171450">
              <a:buFontTx/>
              <a:buChar char="-"/>
            </a:pPr>
            <a:r>
              <a:rPr lang="en-CA"/>
              <a:t>Polarity meaning the top and bottom are different</a:t>
            </a:r>
          </a:p>
          <a:p>
            <a:pPr marL="171450" indent="-171450">
              <a:buFontTx/>
              <a:buChar char="-"/>
            </a:pPr>
            <a:r>
              <a:rPr lang="en-CA"/>
              <a:t>Basal surface attached to basement membrane which will be discussed later</a:t>
            </a:r>
          </a:p>
          <a:p>
            <a:endParaRPr lang="en-CA"/>
          </a:p>
        </p:txBody>
      </p:sp>
      <p:sp>
        <p:nvSpPr>
          <p:cNvPr id="4" name="Slide Number Placeholder 3"/>
          <p:cNvSpPr>
            <a:spLocks noGrp="1"/>
          </p:cNvSpPr>
          <p:nvPr>
            <p:ph type="sldNum" sz="quarter" idx="5"/>
          </p:nvPr>
        </p:nvSpPr>
        <p:spPr/>
        <p:txBody>
          <a:bodyPr/>
          <a:lstStyle/>
          <a:p>
            <a:fld id="{7DBE6455-6173-4D47-AECD-C9C0A746A415}" type="slidenum">
              <a:rPr lang="en-US" smtClean="0"/>
              <a:t>16</a:t>
            </a:fld>
            <a:endParaRPr lang="en-US"/>
          </a:p>
        </p:txBody>
      </p:sp>
    </p:spTree>
    <p:extLst>
      <p:ext uri="{BB962C8B-B14F-4D97-AF65-F5344CB8AC3E}">
        <p14:creationId xmlns:p14="http://schemas.microsoft.com/office/powerpoint/2010/main" val="4172426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 number of layers then the shape in naming convention </a:t>
            </a:r>
          </a:p>
        </p:txBody>
      </p:sp>
      <p:sp>
        <p:nvSpPr>
          <p:cNvPr id="4" name="Slide Number Placeholder 3"/>
          <p:cNvSpPr>
            <a:spLocks noGrp="1"/>
          </p:cNvSpPr>
          <p:nvPr>
            <p:ph type="sldNum" sz="quarter" idx="5"/>
          </p:nvPr>
        </p:nvSpPr>
        <p:spPr/>
        <p:txBody>
          <a:bodyPr/>
          <a:lstStyle/>
          <a:p>
            <a:fld id="{7DBE6455-6173-4D47-AECD-C9C0A746A415}" type="slidenum">
              <a:rPr lang="en-US" smtClean="0"/>
              <a:t>17</a:t>
            </a:fld>
            <a:endParaRPr lang="en-US"/>
          </a:p>
        </p:txBody>
      </p:sp>
    </p:spTree>
    <p:extLst>
      <p:ext uri="{BB962C8B-B14F-4D97-AF65-F5344CB8AC3E}">
        <p14:creationId xmlns:p14="http://schemas.microsoft.com/office/powerpoint/2010/main" val="1583293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DBE6455-6173-4D47-AECD-C9C0A746A415}" type="slidenum">
              <a:rPr lang="en-US" smtClean="0"/>
              <a:t>18</a:t>
            </a:fld>
            <a:endParaRPr lang="en-US"/>
          </a:p>
        </p:txBody>
      </p:sp>
    </p:spTree>
    <p:extLst>
      <p:ext uri="{BB962C8B-B14F-4D97-AF65-F5344CB8AC3E}">
        <p14:creationId xmlns:p14="http://schemas.microsoft.com/office/powerpoint/2010/main" val="448970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Stratified cuboidal and stratified columnar are rare forms of epithelial cells and are not commonly seen</a:t>
            </a:r>
          </a:p>
          <a:p>
            <a:endParaRPr lang="en-CA"/>
          </a:p>
          <a:p>
            <a:r>
              <a:rPr lang="en-CA"/>
              <a:t>Keratinized stratified squamous: deposits of keratin on the surface</a:t>
            </a:r>
          </a:p>
        </p:txBody>
      </p:sp>
      <p:sp>
        <p:nvSpPr>
          <p:cNvPr id="4" name="Slide Number Placeholder 3"/>
          <p:cNvSpPr>
            <a:spLocks noGrp="1"/>
          </p:cNvSpPr>
          <p:nvPr>
            <p:ph type="sldNum" sz="quarter" idx="5"/>
          </p:nvPr>
        </p:nvSpPr>
        <p:spPr/>
        <p:txBody>
          <a:bodyPr/>
          <a:lstStyle/>
          <a:p>
            <a:fld id="{7DBE6455-6173-4D47-AECD-C9C0A746A415}" type="slidenum">
              <a:rPr lang="en-US" smtClean="0"/>
              <a:t>19</a:t>
            </a:fld>
            <a:endParaRPr lang="en-US"/>
          </a:p>
        </p:txBody>
      </p:sp>
    </p:spTree>
    <p:extLst>
      <p:ext uri="{BB962C8B-B14F-4D97-AF65-F5344CB8AC3E}">
        <p14:creationId xmlns:p14="http://schemas.microsoft.com/office/powerpoint/2010/main" val="129030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More than just pink &amp; purple images !</a:t>
            </a:r>
            <a:endParaRPr lang="en-CA"/>
          </a:p>
          <a:p>
            <a:pPr marL="171450" indent="-171450">
              <a:buFontTx/>
              <a:buChar char="-"/>
            </a:pPr>
            <a:endParaRPr lang="en-CA"/>
          </a:p>
          <a:p>
            <a:pPr marL="171450" indent="-171450">
              <a:buFontTx/>
              <a:buChar char="-"/>
            </a:pPr>
            <a:r>
              <a:rPr lang="en-US"/>
              <a:t>Histology is looking at the </a:t>
            </a:r>
            <a:r>
              <a:rPr lang="en-US" err="1"/>
              <a:t>microscropic</a:t>
            </a:r>
            <a:r>
              <a:rPr lang="en-US"/>
              <a:t> structure of a tissue </a:t>
            </a:r>
          </a:p>
          <a:p>
            <a:pPr marL="171450" indent="-171450">
              <a:buFontTx/>
              <a:buChar char="-"/>
            </a:pPr>
            <a:r>
              <a:rPr lang="en-US"/>
              <a:t>In normal tissues can see how cells are arranged in order to give a tissue its specific function </a:t>
            </a:r>
          </a:p>
          <a:p>
            <a:pPr marL="171450" indent="-171450">
              <a:buFontTx/>
              <a:buChar char="-"/>
            </a:pPr>
            <a:r>
              <a:rPr lang="en-US"/>
              <a:t>In disease can see how the normal structure is interrupted </a:t>
            </a:r>
          </a:p>
          <a:p>
            <a:pPr marL="171450" indent="-171450">
              <a:buFontTx/>
              <a:buChar char="-"/>
            </a:pPr>
            <a:endParaRPr lang="en-US"/>
          </a:p>
          <a:p>
            <a:pPr marL="171450" indent="-171450">
              <a:buFontTx/>
              <a:buChar char="-"/>
            </a:pPr>
            <a:r>
              <a:rPr lang="en-US"/>
              <a:t>Many changes occur at the cellular level when pathologies are present</a:t>
            </a:r>
            <a:endParaRPr lang="en-CA"/>
          </a:p>
          <a:p>
            <a:pPr marL="171450" indent="-171450">
              <a:buFontTx/>
              <a:buChar char="-"/>
            </a:pPr>
            <a:r>
              <a:rPr lang="en-CA"/>
              <a:t>The more you practice looking at the images the more comfortable you will be </a:t>
            </a:r>
          </a:p>
          <a:p>
            <a:pPr marL="171450" indent="-171450">
              <a:buFontTx/>
              <a:buChar char="-"/>
            </a:pPr>
            <a:endParaRPr lang="en-CA"/>
          </a:p>
        </p:txBody>
      </p:sp>
      <p:sp>
        <p:nvSpPr>
          <p:cNvPr id="4" name="Slide Number Placeholder 3"/>
          <p:cNvSpPr>
            <a:spLocks noGrp="1"/>
          </p:cNvSpPr>
          <p:nvPr>
            <p:ph type="sldNum" sz="quarter" idx="5"/>
          </p:nvPr>
        </p:nvSpPr>
        <p:spPr/>
        <p:txBody>
          <a:bodyPr/>
          <a:lstStyle/>
          <a:p>
            <a:fld id="{7DBE6455-6173-4D47-AECD-C9C0A746A415}" type="slidenum">
              <a:rPr lang="en-US" smtClean="0"/>
              <a:t>2</a:t>
            </a:fld>
            <a:endParaRPr lang="en-US"/>
          </a:p>
        </p:txBody>
      </p:sp>
    </p:spTree>
    <p:extLst>
      <p:ext uri="{BB962C8B-B14F-4D97-AF65-F5344CB8AC3E}">
        <p14:creationId xmlns:p14="http://schemas.microsoft.com/office/powerpoint/2010/main" val="1814838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Note the tall cells but obscure outline, and the nuclei at different levels</a:t>
            </a:r>
          </a:p>
          <a:p>
            <a:r>
              <a:rPr lang="en-CA"/>
              <a:t>All line up at same basement membrane but their tops at different level – like lining up kids in elementary school classroom some are tall, some short</a:t>
            </a:r>
          </a:p>
          <a:p>
            <a:r>
              <a:rPr lang="en-CA"/>
              <a:t>Respiratory </a:t>
            </a:r>
            <a:r>
              <a:rPr lang="en-CA" err="1"/>
              <a:t>epithlium</a:t>
            </a:r>
            <a:r>
              <a:rPr lang="en-CA"/>
              <a:t> e.g. trachea contains cilia to move mucous out which helps protect the tissue</a:t>
            </a:r>
          </a:p>
        </p:txBody>
      </p:sp>
      <p:sp>
        <p:nvSpPr>
          <p:cNvPr id="4" name="Slide Number Placeholder 3"/>
          <p:cNvSpPr>
            <a:spLocks noGrp="1"/>
          </p:cNvSpPr>
          <p:nvPr>
            <p:ph type="sldNum" sz="quarter" idx="5"/>
          </p:nvPr>
        </p:nvSpPr>
        <p:spPr/>
        <p:txBody>
          <a:bodyPr/>
          <a:lstStyle/>
          <a:p>
            <a:fld id="{7DBE6455-6173-4D47-AECD-C9C0A746A415}" type="slidenum">
              <a:rPr lang="en-US" smtClean="0"/>
              <a:t>20</a:t>
            </a:fld>
            <a:endParaRPr lang="en-US"/>
          </a:p>
        </p:txBody>
      </p:sp>
    </p:spTree>
    <p:extLst>
      <p:ext uri="{BB962C8B-B14F-4D97-AF65-F5344CB8AC3E}">
        <p14:creationId xmlns:p14="http://schemas.microsoft.com/office/powerpoint/2010/main" val="2803652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BE6455-6173-4D47-AECD-C9C0A746A415}" type="slidenum">
              <a:rPr lang="en-US" smtClean="0"/>
              <a:t>21</a:t>
            </a:fld>
            <a:endParaRPr lang="en-US"/>
          </a:p>
        </p:txBody>
      </p:sp>
    </p:spTree>
    <p:extLst>
      <p:ext uri="{BB962C8B-B14F-4D97-AF65-F5344CB8AC3E}">
        <p14:creationId xmlns:p14="http://schemas.microsoft.com/office/powerpoint/2010/main" val="4099720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a:solidFill>
                  <a:srgbClr val="000000"/>
                </a:solidFill>
                <a:effectLst/>
                <a:latin typeface="Arial" panose="020B0604020202020204" pitchFamily="34" charset="0"/>
                <a:ea typeface="Calibri" panose="020F0502020204030204" pitchFamily="34" charset="0"/>
              </a:rPr>
              <a:t>The next primary Tissue we will discuss is connective tissue </a:t>
            </a:r>
          </a:p>
          <a:p>
            <a:endParaRPr lang="en-CA" sz="1800">
              <a:solidFill>
                <a:srgbClr val="000000"/>
              </a:solidFill>
              <a:effectLst/>
              <a:latin typeface="Arial" panose="020B0604020202020204" pitchFamily="34" charset="0"/>
              <a:ea typeface="Calibri" panose="020F0502020204030204" pitchFamily="34" charset="0"/>
            </a:endParaRPr>
          </a:p>
          <a:p>
            <a:r>
              <a:rPr lang="en-CA" sz="1800">
                <a:solidFill>
                  <a:srgbClr val="000000"/>
                </a:solidFill>
                <a:effectLst/>
                <a:latin typeface="Arial" panose="020B0604020202020204" pitchFamily="34" charset="0"/>
                <a:ea typeface="Calibri" panose="020F0502020204030204" pitchFamily="34" charset="0"/>
              </a:rPr>
              <a:t>tissues can be said to consist of both cells and an extracellular matrix (ECM). </a:t>
            </a:r>
          </a:p>
          <a:p>
            <a:r>
              <a:rPr lang="en-CA" sz="1800">
                <a:solidFill>
                  <a:srgbClr val="000000"/>
                </a:solidFill>
                <a:effectLst/>
                <a:latin typeface="Arial" panose="020B0604020202020204" pitchFamily="34" charset="0"/>
                <a:ea typeface="Calibri" panose="020F0502020204030204" pitchFamily="34" charset="0"/>
              </a:rPr>
              <a:t>ECM is composed of both protein fibers (collagen, elastic, reticular fibers) and ground substance (glycosaminoglycans [GAGs], proteoglycans, and </a:t>
            </a:r>
            <a:r>
              <a:rPr lang="en-CA" sz="1800" err="1">
                <a:solidFill>
                  <a:srgbClr val="000000"/>
                </a:solidFill>
                <a:effectLst/>
                <a:latin typeface="Arial" panose="020B0604020202020204" pitchFamily="34" charset="0"/>
                <a:ea typeface="Calibri" panose="020F0502020204030204" pitchFamily="34" charset="0"/>
              </a:rPr>
              <a:t>multiadhesive</a:t>
            </a:r>
            <a:r>
              <a:rPr lang="en-CA" sz="1800">
                <a:solidFill>
                  <a:srgbClr val="000000"/>
                </a:solidFill>
                <a:effectLst/>
                <a:latin typeface="Arial" panose="020B0604020202020204" pitchFamily="34" charset="0"/>
                <a:ea typeface="Calibri" panose="020F0502020204030204" pitchFamily="34" charset="0"/>
              </a:rPr>
              <a:t> glycoproteins). </a:t>
            </a:r>
          </a:p>
          <a:p>
            <a:r>
              <a:rPr lang="en-CA" sz="1800">
                <a:solidFill>
                  <a:srgbClr val="000000"/>
                </a:solidFill>
                <a:effectLst/>
                <a:latin typeface="Arial" panose="020B0604020202020204" pitchFamily="34" charset="0"/>
                <a:ea typeface="Calibri" panose="020F0502020204030204" pitchFamily="34" charset="0"/>
              </a:rPr>
              <a:t>- </a:t>
            </a:r>
            <a:r>
              <a:rPr lang="en-CA" sz="2800" b="0" i="0">
                <a:solidFill>
                  <a:srgbClr val="000000"/>
                </a:solidFill>
                <a:effectLst/>
                <a:latin typeface="Nobile"/>
              </a:rPr>
              <a:t>The ground substance is an aqueous gel of glycoproteins and proteoglycans that occupies the space between cellular and fibrillar elements of the connective tissue</a:t>
            </a:r>
            <a:endParaRPr lang="en-CA" sz="1800">
              <a:solidFill>
                <a:srgbClr val="000000"/>
              </a:solidFill>
              <a:effectLst/>
              <a:latin typeface="Arial" panose="020B0604020202020204" pitchFamily="34" charset="0"/>
              <a:ea typeface="Calibri" panose="020F0502020204030204" pitchFamily="34" charset="0"/>
            </a:endParaRPr>
          </a:p>
          <a:p>
            <a:endParaRPr lang="en-CA" sz="1800">
              <a:solidFill>
                <a:srgbClr val="000000"/>
              </a:solidFill>
              <a:effectLst/>
              <a:latin typeface="Arial" panose="020B0604020202020204" pitchFamily="34" charset="0"/>
            </a:endParaRPr>
          </a:p>
          <a:p>
            <a:pPr marL="342900" lvl="0" indent="-342900">
              <a:buFont typeface="Calibri" panose="020F0502020204030204" pitchFamily="34" charset="0"/>
              <a:buChar char="-"/>
            </a:pPr>
            <a:r>
              <a:rPr lang="en-CA" sz="18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 connective tissue (CT), the ECM component predominates relative to the cellular component. In other words, cells tend to be widely separated among ECM fibers and ground substances.</a:t>
            </a:r>
          </a:p>
          <a:p>
            <a:pPr marL="342900" lvl="0" indent="-342900">
              <a:buFont typeface="Calibri" panose="020F0502020204030204" pitchFamily="34" charset="0"/>
              <a:buChar char="-"/>
            </a:pPr>
            <a:r>
              <a:rPr lang="en-CA" sz="1800">
                <a:solidFill>
                  <a:srgbClr val="000000"/>
                </a:solidFill>
                <a:effectLst/>
                <a:latin typeface="Arial" panose="020B0604020202020204" pitchFamily="34" charset="0"/>
                <a:ea typeface="Calibri" panose="020F0502020204030204" pitchFamily="34" charset="0"/>
              </a:rPr>
              <a:t>CT is composed of </a:t>
            </a:r>
            <a:r>
              <a:rPr lang="en-CA" sz="2800" b="1">
                <a:effectLst/>
              </a:rPr>
              <a:t>cells</a:t>
            </a:r>
            <a:r>
              <a:rPr lang="en-CA" sz="2800">
                <a:effectLst/>
              </a:rPr>
              <a:t> and </a:t>
            </a:r>
            <a:r>
              <a:rPr lang="en-CA" sz="2800" b="1">
                <a:effectLst/>
              </a:rPr>
              <a:t>extracellular matrix (ECM)</a:t>
            </a:r>
            <a:r>
              <a:rPr lang="en-CA" sz="2800">
                <a:effectLst/>
              </a:rPr>
              <a:t>, with the latter being its major constituent.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CA" sz="18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Various combinations of cells, fibers, and ECM components — both in numbers and types — create different types, or classifications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https://vmicro.iusm.iu.edu/hs_vm/docs/lab1.htm</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CA"/>
          </a:p>
          <a:p>
            <a:endParaRPr lang="en-CA"/>
          </a:p>
          <a:p>
            <a:pPr algn="l"/>
            <a:r>
              <a:rPr lang="en-CA" b="0" i="0">
                <a:solidFill>
                  <a:srgbClr val="000000"/>
                </a:solidFill>
                <a:effectLst/>
                <a:latin typeface="Nobile"/>
              </a:rPr>
              <a:t>Fibroblasts are by far the most common native cell type of connective tissue. The fibroblast synthesizes the collagen and ground substance of the extracellular matrix. These cells make a large amount of protein that they secrete to build the connective tissue layer. Some fibroblasts have a contractile function; these are called myofibroblasts.</a:t>
            </a:r>
          </a:p>
          <a:p>
            <a:pPr algn="l"/>
            <a:r>
              <a:rPr lang="en-CA" b="0" i="0">
                <a:solidFill>
                  <a:srgbClr val="000000"/>
                </a:solidFill>
                <a:effectLst/>
                <a:latin typeface="Nobile"/>
              </a:rPr>
              <a:t>Chondrocytes and osteocytes form the extracellular matrix of cartilage and bone</a:t>
            </a:r>
          </a:p>
          <a:p>
            <a:endParaRPr lang="en-CA"/>
          </a:p>
        </p:txBody>
      </p:sp>
      <p:sp>
        <p:nvSpPr>
          <p:cNvPr id="4" name="Slide Number Placeholder 3"/>
          <p:cNvSpPr>
            <a:spLocks noGrp="1"/>
          </p:cNvSpPr>
          <p:nvPr>
            <p:ph type="sldNum" sz="quarter" idx="5"/>
          </p:nvPr>
        </p:nvSpPr>
        <p:spPr/>
        <p:txBody>
          <a:bodyPr/>
          <a:lstStyle/>
          <a:p>
            <a:fld id="{7DBE6455-6173-4D47-AECD-C9C0A746A415}" type="slidenum">
              <a:rPr lang="en-US" smtClean="0"/>
              <a:t>22</a:t>
            </a:fld>
            <a:endParaRPr lang="en-US"/>
          </a:p>
        </p:txBody>
      </p:sp>
    </p:spTree>
    <p:extLst>
      <p:ext uri="{BB962C8B-B14F-4D97-AF65-F5344CB8AC3E}">
        <p14:creationId xmlns:p14="http://schemas.microsoft.com/office/powerpoint/2010/main" val="3997747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Can see a clear difference in organization between the different types</a:t>
            </a:r>
          </a:p>
          <a:p>
            <a:endParaRPr lang="en-CA"/>
          </a:p>
          <a:p>
            <a:r>
              <a:rPr lang="en-CA"/>
              <a:t>Loose CT will be higher on ground substance and lighter on the fibres</a:t>
            </a:r>
          </a:p>
          <a:p>
            <a:r>
              <a:rPr lang="en-CA"/>
              <a:t>Dense will be more dense bundles of fibres </a:t>
            </a:r>
          </a:p>
          <a:p>
            <a:r>
              <a:rPr lang="en-CA"/>
              <a:t>Still have cells -&gt; fibroblasts to support ECM </a:t>
            </a:r>
          </a:p>
        </p:txBody>
      </p:sp>
      <p:sp>
        <p:nvSpPr>
          <p:cNvPr id="4" name="Slide Number Placeholder 3"/>
          <p:cNvSpPr>
            <a:spLocks noGrp="1"/>
          </p:cNvSpPr>
          <p:nvPr>
            <p:ph type="sldNum" sz="quarter" idx="5"/>
          </p:nvPr>
        </p:nvSpPr>
        <p:spPr/>
        <p:txBody>
          <a:bodyPr/>
          <a:lstStyle/>
          <a:p>
            <a:fld id="{7DBE6455-6173-4D47-AECD-C9C0A746A415}" type="slidenum">
              <a:rPr lang="en-US" smtClean="0"/>
              <a:t>23</a:t>
            </a:fld>
            <a:endParaRPr lang="en-US"/>
          </a:p>
        </p:txBody>
      </p:sp>
    </p:spTree>
    <p:extLst>
      <p:ext uri="{BB962C8B-B14F-4D97-AF65-F5344CB8AC3E}">
        <p14:creationId xmlns:p14="http://schemas.microsoft.com/office/powerpoint/2010/main" val="3348010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Fibrous cartilage: alternating layers of dense collagen and hyaline cartilage matrix. Strongest of the three</a:t>
            </a:r>
          </a:p>
          <a:p>
            <a:r>
              <a:rPr lang="en-CA"/>
              <a:t>Elastic cartilage: elastic fibers, giving elasticity</a:t>
            </a:r>
          </a:p>
          <a:p>
            <a:r>
              <a:rPr lang="en-CA"/>
              <a:t>Hyaline cartilage: glassy appearance. Type 2 collagen. Basophilic ECF</a:t>
            </a:r>
          </a:p>
          <a:p>
            <a:endParaRPr lang="en-CA"/>
          </a:p>
          <a:p>
            <a:pPr algn="l"/>
            <a:r>
              <a:rPr lang="en-CA" b="0" i="0">
                <a:solidFill>
                  <a:srgbClr val="000000"/>
                </a:solidFill>
                <a:effectLst/>
                <a:latin typeface="Nobile"/>
              </a:rPr>
              <a:t>Three kinds of cartilage are classified according to the abundance of certain fibers and the characteristics of their matrix:</a:t>
            </a:r>
          </a:p>
          <a:p>
            <a:pPr algn="l">
              <a:buFont typeface="Arial" panose="020B0604020202020204" pitchFamily="34" charset="0"/>
              <a:buChar char="•"/>
            </a:pPr>
            <a:r>
              <a:rPr lang="en-CA" b="0" i="0">
                <a:solidFill>
                  <a:srgbClr val="000000"/>
                </a:solidFill>
                <a:effectLst/>
                <a:latin typeface="Nobile"/>
              </a:rPr>
              <a:t>Hyaline cartilage has a matrix composed of type II collagen and </a:t>
            </a:r>
            <a:r>
              <a:rPr lang="en-CA" b="0" i="0" err="1">
                <a:solidFill>
                  <a:srgbClr val="000000"/>
                </a:solidFill>
                <a:effectLst/>
                <a:latin typeface="Nobile"/>
              </a:rPr>
              <a:t>chondromucoprotein</a:t>
            </a:r>
            <a:r>
              <a:rPr lang="en-CA" b="0" i="0">
                <a:solidFill>
                  <a:srgbClr val="000000"/>
                </a:solidFill>
                <a:effectLst/>
                <a:latin typeface="Nobile"/>
              </a:rPr>
              <a:t>, a copolymer of chondroitin sulfates A and C with protein. Its high concentration of negatively-charged sulfate groups makes it appear intensely basophilic under H&amp;E. This cartilage is found in the nose, tracheal rings, and where the ribs join the sternum.</a:t>
            </a:r>
          </a:p>
          <a:p>
            <a:pPr algn="l">
              <a:buFont typeface="Arial" panose="020B0604020202020204" pitchFamily="34" charset="0"/>
              <a:buChar char="•"/>
            </a:pPr>
            <a:r>
              <a:rPr lang="en-CA" b="0" i="0">
                <a:solidFill>
                  <a:srgbClr val="000000"/>
                </a:solidFill>
                <a:effectLst/>
                <a:latin typeface="Nobile"/>
              </a:rPr>
              <a:t>Fibrocartilage is distinguished by its high content and orderly arrangement of type I collagen fibers. It is typically located in regions where tendons attach to bones, the intervertebral discs, and the pubic symphysis.</a:t>
            </a:r>
          </a:p>
          <a:p>
            <a:pPr algn="l">
              <a:buFont typeface="Arial" panose="020B0604020202020204" pitchFamily="34" charset="0"/>
              <a:buChar char="•"/>
            </a:pPr>
            <a:r>
              <a:rPr lang="en-CA" b="0" i="0">
                <a:solidFill>
                  <a:srgbClr val="000000"/>
                </a:solidFill>
                <a:effectLst/>
                <a:latin typeface="Nobile"/>
              </a:rPr>
              <a:t>Elastic cartilage is characterized by the presence of abundant elastic fibers and is quite cellular. It is made up of type II collagen and is located in the auricle of the ear and the epiglottis.</a:t>
            </a:r>
          </a:p>
          <a:p>
            <a:endParaRPr lang="en-CA"/>
          </a:p>
          <a:p>
            <a:r>
              <a:rPr lang="en-CA"/>
              <a:t>Adipose cells don’t hold stain so theyre easy to spot</a:t>
            </a:r>
          </a:p>
          <a:p>
            <a:endParaRPr lang="en-CA"/>
          </a:p>
          <a:p>
            <a:r>
              <a:rPr lang="en-CA"/>
              <a:t>Blood cells are very unique as well</a:t>
            </a:r>
          </a:p>
        </p:txBody>
      </p:sp>
      <p:sp>
        <p:nvSpPr>
          <p:cNvPr id="4" name="Slide Number Placeholder 3"/>
          <p:cNvSpPr>
            <a:spLocks noGrp="1"/>
          </p:cNvSpPr>
          <p:nvPr>
            <p:ph type="sldNum" sz="quarter" idx="5"/>
          </p:nvPr>
        </p:nvSpPr>
        <p:spPr/>
        <p:txBody>
          <a:bodyPr/>
          <a:lstStyle/>
          <a:p>
            <a:fld id="{7DBE6455-6173-4D47-AECD-C9C0A746A415}" type="slidenum">
              <a:rPr lang="en-US" smtClean="0"/>
              <a:t>24</a:t>
            </a:fld>
            <a:endParaRPr lang="en-US"/>
          </a:p>
        </p:txBody>
      </p:sp>
    </p:spTree>
    <p:extLst>
      <p:ext uri="{BB962C8B-B14F-4D97-AF65-F5344CB8AC3E}">
        <p14:creationId xmlns:p14="http://schemas.microsoft.com/office/powerpoint/2010/main" val="3558041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Fibrous cartilage: alternating layers of dense collagen and hyaline cartilage matrix. Strongest of the three</a:t>
            </a:r>
          </a:p>
          <a:p>
            <a:r>
              <a:rPr lang="en-CA"/>
              <a:t>Elastic cartilage: elastic fibers, giving elasticity</a:t>
            </a:r>
          </a:p>
          <a:p>
            <a:r>
              <a:rPr lang="en-CA"/>
              <a:t>Hyaline cartilage: glassy appearance. Type 2 collagen. Basophilic ECF</a:t>
            </a:r>
          </a:p>
          <a:p>
            <a:endParaRPr lang="en-CA"/>
          </a:p>
          <a:p>
            <a:pPr algn="l"/>
            <a:r>
              <a:rPr lang="en-CA" b="0" i="0">
                <a:solidFill>
                  <a:srgbClr val="000000"/>
                </a:solidFill>
                <a:effectLst/>
                <a:latin typeface="Nobile"/>
              </a:rPr>
              <a:t>Three kinds of cartilage are classified according to the abundance of certain fibers and the characteristics of their matrix:</a:t>
            </a:r>
          </a:p>
          <a:p>
            <a:pPr algn="l">
              <a:buFont typeface="Arial" panose="020B0604020202020204" pitchFamily="34" charset="0"/>
              <a:buChar char="•"/>
            </a:pPr>
            <a:r>
              <a:rPr lang="en-CA" b="0" i="0">
                <a:solidFill>
                  <a:srgbClr val="000000"/>
                </a:solidFill>
                <a:effectLst/>
                <a:latin typeface="Nobile"/>
              </a:rPr>
              <a:t>Hyaline cartilage has a matrix composed of type II collagen and </a:t>
            </a:r>
            <a:r>
              <a:rPr lang="en-CA" b="0" i="0" err="1">
                <a:solidFill>
                  <a:srgbClr val="000000"/>
                </a:solidFill>
                <a:effectLst/>
                <a:latin typeface="Nobile"/>
              </a:rPr>
              <a:t>chondromucoprotein</a:t>
            </a:r>
            <a:r>
              <a:rPr lang="en-CA" b="0" i="0">
                <a:solidFill>
                  <a:srgbClr val="000000"/>
                </a:solidFill>
                <a:effectLst/>
                <a:latin typeface="Nobile"/>
              </a:rPr>
              <a:t>, a copolymer of chondroitin sulfates A and C with protein. Its high concentration of negatively-charged sulfate groups makes it appear intensely basophilic under H&amp;E. This cartilage is found in the nose, tracheal rings, and where the ribs join the sternum.</a:t>
            </a:r>
          </a:p>
          <a:p>
            <a:pPr algn="l">
              <a:buFont typeface="Arial" panose="020B0604020202020204" pitchFamily="34" charset="0"/>
              <a:buChar char="•"/>
            </a:pPr>
            <a:r>
              <a:rPr lang="en-CA" b="0" i="0">
                <a:solidFill>
                  <a:srgbClr val="000000"/>
                </a:solidFill>
                <a:effectLst/>
                <a:latin typeface="Nobile"/>
              </a:rPr>
              <a:t>Fibrocartilage is distinguished by its high content and orderly arrangement of type I collagen fibers. It is typically located in regions where tendons attach to bones, the intervertebral discs, and the pubic symphysis.</a:t>
            </a:r>
          </a:p>
          <a:p>
            <a:pPr algn="l">
              <a:buFont typeface="Arial" panose="020B0604020202020204" pitchFamily="34" charset="0"/>
              <a:buChar char="•"/>
            </a:pPr>
            <a:r>
              <a:rPr lang="en-CA" b="0" i="0">
                <a:solidFill>
                  <a:srgbClr val="000000"/>
                </a:solidFill>
                <a:effectLst/>
                <a:latin typeface="Nobile"/>
              </a:rPr>
              <a:t>Elastic cartilage is characterized by the presence of abundant elastic fibers and is quite cellular. It is made up of type II collagen and is located in the auricle of the ear and the epiglottis.</a:t>
            </a:r>
          </a:p>
          <a:p>
            <a:endParaRPr lang="en-CA"/>
          </a:p>
          <a:p>
            <a:r>
              <a:rPr lang="en-CA"/>
              <a:t>Adipose cells don’t hold stain so theyre easy to spot</a:t>
            </a:r>
          </a:p>
          <a:p>
            <a:endParaRPr lang="en-CA"/>
          </a:p>
          <a:p>
            <a:r>
              <a:rPr lang="en-CA"/>
              <a:t>Blood cells are very unique as well</a:t>
            </a:r>
          </a:p>
        </p:txBody>
      </p:sp>
      <p:sp>
        <p:nvSpPr>
          <p:cNvPr id="4" name="Slide Number Placeholder 3"/>
          <p:cNvSpPr>
            <a:spLocks noGrp="1"/>
          </p:cNvSpPr>
          <p:nvPr>
            <p:ph type="sldNum" sz="quarter" idx="5"/>
          </p:nvPr>
        </p:nvSpPr>
        <p:spPr/>
        <p:txBody>
          <a:bodyPr/>
          <a:lstStyle/>
          <a:p>
            <a:fld id="{7DBE6455-6173-4D47-AECD-C9C0A746A415}" type="slidenum">
              <a:rPr lang="en-US" smtClean="0"/>
              <a:t>25</a:t>
            </a:fld>
            <a:endParaRPr lang="en-US"/>
          </a:p>
        </p:txBody>
      </p:sp>
    </p:spTree>
    <p:extLst>
      <p:ext uri="{BB962C8B-B14F-4D97-AF65-F5344CB8AC3E}">
        <p14:creationId xmlns:p14="http://schemas.microsoft.com/office/powerpoint/2010/main" val="4004006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Skeletal and cardiac are striated because they are made up of sarcomeres, which are contractile units</a:t>
            </a:r>
          </a:p>
          <a:p>
            <a:endParaRPr lang="en-CA"/>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CA" b="1" i="0">
                <a:solidFill>
                  <a:srgbClr val="000000"/>
                </a:solidFill>
                <a:effectLst/>
                <a:latin typeface="Arial" panose="020B0604020202020204" pitchFamily="34" charset="0"/>
              </a:rPr>
              <a:t>Skeletal muscle </a:t>
            </a:r>
            <a:r>
              <a:rPr lang="en-CA" b="0" i="0">
                <a:solidFill>
                  <a:srgbClr val="000000"/>
                </a:solidFill>
                <a:effectLst/>
                <a:latin typeface="Arial" panose="020B0604020202020204" pitchFamily="34" charset="0"/>
              </a:rPr>
              <a:t>that is primarily involved in movement of bones (voluntary) </a:t>
            </a:r>
            <a:r>
              <a:rPr lang="en-CA" sz="12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Skeletal muscle tissue is distinctive due to its long, tube-shaped multinucleated fibers (cells) with visible cross-striations. The striations are the result of highly ordered actin and myosin filaments within </a:t>
            </a:r>
            <a:r>
              <a:rPr lang="en-CA" sz="1200" b="1" kern="100">
                <a:effectLst/>
                <a:latin typeface="Calibri" panose="020F0502020204030204" pitchFamily="34" charset="0"/>
                <a:ea typeface="Calibri" panose="020F0502020204030204" pitchFamily="34" charset="0"/>
                <a:cs typeface="Times New Roman" panose="02020603050405020304" pitchFamily="18" charset="0"/>
              </a:rPr>
              <a:t>sarcomeres</a:t>
            </a:r>
            <a:endParaRPr lang="en-CA" sz="1200" kern="100">
              <a:effectLst/>
              <a:latin typeface="Calibri" panose="020F0502020204030204" pitchFamily="34" charset="0"/>
              <a:ea typeface="Calibri" panose="020F0502020204030204" pitchFamily="34" charset="0"/>
              <a:cs typeface="Times New Roman" panose="02020603050405020304" pitchFamily="18" charset="0"/>
            </a:endParaRPr>
          </a:p>
          <a:p>
            <a:pPr algn="l">
              <a:buFont typeface="+mj-lt"/>
              <a:buAutoNum type="arabicPeriod"/>
            </a:pPr>
            <a:endParaRPr lang="en-CA" b="0" i="0">
              <a:solidFill>
                <a:srgbClr val="000000"/>
              </a:solidFill>
              <a:effectLst/>
              <a:latin typeface="Times"/>
            </a:endParaRPr>
          </a:p>
          <a:p>
            <a:pPr algn="l">
              <a:buFont typeface="+mj-lt"/>
              <a:buAutoNum type="arabicPeriod"/>
            </a:pPr>
            <a:r>
              <a:rPr lang="en-CA" b="1" i="0">
                <a:solidFill>
                  <a:srgbClr val="000000"/>
                </a:solidFill>
                <a:effectLst/>
                <a:latin typeface="Arial" panose="020B0604020202020204" pitchFamily="34" charset="0"/>
              </a:rPr>
              <a:t>Cardiac muscle</a:t>
            </a:r>
            <a:r>
              <a:rPr lang="en-CA" b="0" i="0">
                <a:solidFill>
                  <a:srgbClr val="000000"/>
                </a:solidFill>
                <a:effectLst/>
                <a:latin typeface="Arial" panose="020B0604020202020204" pitchFamily="34" charset="0"/>
              </a:rPr>
              <a:t> that enables the heart to beat so that blood can be circulated (involuntary)</a:t>
            </a:r>
            <a:endParaRPr lang="en-CA" b="0" i="0">
              <a:solidFill>
                <a:srgbClr val="000000"/>
              </a:solidFill>
              <a:effectLst/>
              <a:latin typeface="Times"/>
            </a:endParaRPr>
          </a:p>
          <a:p>
            <a:pPr algn="l">
              <a:buFont typeface="+mj-lt"/>
              <a:buAutoNum type="arabicPeriod"/>
            </a:pPr>
            <a:r>
              <a:rPr lang="en-CA" b="1" i="0">
                <a:solidFill>
                  <a:srgbClr val="000000"/>
                </a:solidFill>
                <a:effectLst/>
                <a:latin typeface="Arial" panose="020B0604020202020204" pitchFamily="34" charset="0"/>
              </a:rPr>
              <a:t>Smooth muscle</a:t>
            </a:r>
            <a:r>
              <a:rPr lang="en-CA" b="0" i="0">
                <a:solidFill>
                  <a:srgbClr val="000000"/>
                </a:solidFill>
                <a:effectLst/>
                <a:latin typeface="Arial" panose="020B0604020202020204" pitchFamily="34" charset="0"/>
              </a:rPr>
              <a:t> (visceral muscle) that provides tone and movement of hollow tubes and organs such as the intestines and uterus (involuntary)</a:t>
            </a:r>
            <a:r>
              <a:rPr lang="en-CA" sz="12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The actin and myosin filaments are organized as a lattice-like network that is connected to the sarcolemma via adhesion complexes called </a:t>
            </a:r>
            <a:r>
              <a:rPr lang="en-CA" sz="1200" b="1" kern="100">
                <a:effectLst/>
                <a:latin typeface="Calibri" panose="020F0502020204030204" pitchFamily="34" charset="0"/>
                <a:ea typeface="Calibri" panose="020F0502020204030204" pitchFamily="34" charset="0"/>
                <a:cs typeface="Times New Roman" panose="02020603050405020304" pitchFamily="18" charset="0"/>
              </a:rPr>
              <a:t>dense bodies</a:t>
            </a:r>
            <a:r>
              <a:rPr lang="en-CA" sz="1200" kern="100">
                <a:effectLst/>
                <a:latin typeface="Calibri" panose="020F0502020204030204" pitchFamily="34" charset="0"/>
                <a:ea typeface="Calibri" panose="020F0502020204030204" pitchFamily="34" charset="0"/>
                <a:cs typeface="Times New Roman" panose="02020603050405020304" pitchFamily="18" charset="0"/>
              </a:rPr>
              <a:t>. This organization allows the cells to twist as they contract, sometimes giving them a distinctive corkscrew appearance</a:t>
            </a:r>
            <a:endParaRPr lang="en-CA" b="0" i="0">
              <a:solidFill>
                <a:srgbClr val="000000"/>
              </a:solidFill>
              <a:effectLst/>
              <a:latin typeface="Times"/>
            </a:endParaRPr>
          </a:p>
          <a:p>
            <a:br>
              <a:rPr lang="en-CA"/>
            </a:br>
            <a:endParaRPr lang="en-CA"/>
          </a:p>
        </p:txBody>
      </p:sp>
      <p:sp>
        <p:nvSpPr>
          <p:cNvPr id="4" name="Slide Number Placeholder 3"/>
          <p:cNvSpPr>
            <a:spLocks noGrp="1"/>
          </p:cNvSpPr>
          <p:nvPr>
            <p:ph type="sldNum" sz="quarter" idx="5"/>
          </p:nvPr>
        </p:nvSpPr>
        <p:spPr/>
        <p:txBody>
          <a:bodyPr/>
          <a:lstStyle/>
          <a:p>
            <a:fld id="{7DBE6455-6173-4D47-AECD-C9C0A746A415}" type="slidenum">
              <a:rPr lang="en-US" smtClean="0"/>
              <a:t>26</a:t>
            </a:fld>
            <a:endParaRPr lang="en-US"/>
          </a:p>
        </p:txBody>
      </p:sp>
    </p:spTree>
    <p:extLst>
      <p:ext uri="{BB962C8B-B14F-4D97-AF65-F5344CB8AC3E}">
        <p14:creationId xmlns:p14="http://schemas.microsoft.com/office/powerpoint/2010/main" val="342821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Broadly separated into neurons and glial cells (supportive) </a:t>
            </a:r>
          </a:p>
          <a:p>
            <a:endParaRPr lang="en-IE"/>
          </a:p>
          <a:p>
            <a:r>
              <a:rPr lang="en-IE"/>
              <a:t>Picture on Right: Peripheral nerve</a:t>
            </a:r>
          </a:p>
          <a:p>
            <a:r>
              <a:rPr lang="en-IE"/>
              <a:t>A: axons</a:t>
            </a:r>
          </a:p>
          <a:p>
            <a:r>
              <a:rPr lang="en-IE"/>
              <a:t>M: Myelin</a:t>
            </a:r>
          </a:p>
          <a:p>
            <a:r>
              <a:rPr lang="en-IE"/>
              <a:t>C: capillary</a:t>
            </a:r>
          </a:p>
          <a:p>
            <a:r>
              <a:rPr lang="en-IE"/>
              <a:t>SS: Schwann cell</a:t>
            </a:r>
          </a:p>
          <a:p>
            <a:r>
              <a:rPr lang="en-IE" err="1"/>
              <a:t>Pn</a:t>
            </a:r>
            <a:r>
              <a:rPr lang="en-IE"/>
              <a:t>: perineurium</a:t>
            </a:r>
          </a:p>
          <a:p>
            <a:r>
              <a:rPr lang="en-IE" err="1"/>
              <a:t>Epn</a:t>
            </a:r>
            <a:r>
              <a:rPr lang="en-IE"/>
              <a:t>: Epineurium</a:t>
            </a:r>
          </a:p>
          <a:p>
            <a:endParaRPr lang="en-IE"/>
          </a:p>
          <a:p>
            <a:r>
              <a:rPr lang="en-CA" b="1" i="0">
                <a:solidFill>
                  <a:srgbClr val="000000"/>
                </a:solidFill>
                <a:effectLst/>
                <a:latin typeface="Arial" panose="020B0604020202020204" pitchFamily="34" charset="0"/>
              </a:rPr>
              <a:t>Nerve tissue</a:t>
            </a:r>
            <a:r>
              <a:rPr lang="en-CA" b="0" i="0">
                <a:solidFill>
                  <a:srgbClr val="000000"/>
                </a:solidFill>
                <a:effectLst/>
                <a:latin typeface="Arial" panose="020B0604020202020204" pitchFamily="34" charset="0"/>
              </a:rPr>
              <a:t> is a complex organization of neurons, glial cells, vasculature, and connective tissue coverings.</a:t>
            </a:r>
          </a:p>
          <a:p>
            <a:r>
              <a:rPr lang="en-CA" b="0" i="0">
                <a:solidFill>
                  <a:srgbClr val="000000"/>
                </a:solidFill>
                <a:effectLst/>
                <a:latin typeface="Arial" panose="020B0604020202020204" pitchFamily="34" charset="0"/>
              </a:rPr>
              <a:t>Neurons are supported by glial cells, which are involved in nutrition, protection, and the formation of insulating sheaths.</a:t>
            </a:r>
          </a:p>
          <a:p>
            <a:r>
              <a:rPr lang="en-CA" b="0" i="0">
                <a:solidFill>
                  <a:srgbClr val="000000"/>
                </a:solidFill>
                <a:effectLst/>
                <a:latin typeface="Arial" panose="020B0604020202020204" pitchFamily="34" charset="0"/>
              </a:rPr>
              <a:t>Neurons are specialized to conduct impulses in response to stimuli or environmental signals. To carry out this function, neurons have distinctive morphologies (as seen in the striking images below), possessing long cytoplasmic extensions (axons and dendrites), which allow them to form hundreds of connections with other neurons and cell types</a:t>
            </a:r>
            <a:endParaRPr lang="en-CA"/>
          </a:p>
        </p:txBody>
      </p:sp>
      <p:sp>
        <p:nvSpPr>
          <p:cNvPr id="4" name="Slide Number Placeholder 3"/>
          <p:cNvSpPr>
            <a:spLocks noGrp="1"/>
          </p:cNvSpPr>
          <p:nvPr>
            <p:ph type="sldNum" sz="quarter" idx="5"/>
          </p:nvPr>
        </p:nvSpPr>
        <p:spPr/>
        <p:txBody>
          <a:bodyPr/>
          <a:lstStyle/>
          <a:p>
            <a:fld id="{7DBE6455-6173-4D47-AECD-C9C0A746A415}" type="slidenum">
              <a:rPr lang="en-US" smtClean="0"/>
              <a:t>27</a:t>
            </a:fld>
            <a:endParaRPr lang="en-US"/>
          </a:p>
        </p:txBody>
      </p:sp>
    </p:spTree>
    <p:extLst>
      <p:ext uri="{BB962C8B-B14F-4D97-AF65-F5344CB8AC3E}">
        <p14:creationId xmlns:p14="http://schemas.microsoft.com/office/powerpoint/2010/main" val="3439291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BE6455-6173-4D47-AECD-C9C0A746A415}" type="slidenum">
              <a:rPr lang="en-US" smtClean="0"/>
              <a:t>29</a:t>
            </a:fld>
            <a:endParaRPr lang="en-US"/>
          </a:p>
        </p:txBody>
      </p:sp>
    </p:spTree>
    <p:extLst>
      <p:ext uri="{BB962C8B-B14F-4D97-AF65-F5344CB8AC3E}">
        <p14:creationId xmlns:p14="http://schemas.microsoft.com/office/powerpoint/2010/main" val="969675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Can see that the alveoli are not well defined, are occupying more space, and are essentially destroyed</a:t>
            </a:r>
          </a:p>
        </p:txBody>
      </p:sp>
      <p:sp>
        <p:nvSpPr>
          <p:cNvPr id="4" name="Slide Number Placeholder 3"/>
          <p:cNvSpPr>
            <a:spLocks noGrp="1"/>
          </p:cNvSpPr>
          <p:nvPr>
            <p:ph type="sldNum" sz="quarter" idx="5"/>
          </p:nvPr>
        </p:nvSpPr>
        <p:spPr/>
        <p:txBody>
          <a:bodyPr/>
          <a:lstStyle/>
          <a:p>
            <a:fld id="{7DBE6455-6173-4D47-AECD-C9C0A746A415}" type="slidenum">
              <a:rPr lang="en-US" smtClean="0"/>
              <a:t>31</a:t>
            </a:fld>
            <a:endParaRPr lang="en-US"/>
          </a:p>
        </p:txBody>
      </p:sp>
    </p:spTree>
    <p:extLst>
      <p:ext uri="{BB962C8B-B14F-4D97-AF65-F5344CB8AC3E}">
        <p14:creationId xmlns:p14="http://schemas.microsoft.com/office/powerpoint/2010/main" val="2950404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BE6455-6173-4D47-AECD-C9C0A746A415}" type="slidenum">
              <a:rPr lang="en-US" smtClean="0"/>
              <a:t>3</a:t>
            </a:fld>
            <a:endParaRPr lang="en-US"/>
          </a:p>
        </p:txBody>
      </p:sp>
    </p:spTree>
    <p:extLst>
      <p:ext uri="{BB962C8B-B14F-4D97-AF65-F5344CB8AC3E}">
        <p14:creationId xmlns:p14="http://schemas.microsoft.com/office/powerpoint/2010/main" val="893473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Can see the wide lumen on the left, and the large plaque buildup on the right that narrows the artery</a:t>
            </a:r>
          </a:p>
        </p:txBody>
      </p:sp>
      <p:sp>
        <p:nvSpPr>
          <p:cNvPr id="4" name="Slide Number Placeholder 3"/>
          <p:cNvSpPr>
            <a:spLocks noGrp="1"/>
          </p:cNvSpPr>
          <p:nvPr>
            <p:ph type="sldNum" sz="quarter" idx="5"/>
          </p:nvPr>
        </p:nvSpPr>
        <p:spPr/>
        <p:txBody>
          <a:bodyPr/>
          <a:lstStyle/>
          <a:p>
            <a:fld id="{7DBE6455-6173-4D47-AECD-C9C0A746A415}" type="slidenum">
              <a:rPr lang="en-US" smtClean="0"/>
              <a:t>32</a:t>
            </a:fld>
            <a:endParaRPr lang="en-US"/>
          </a:p>
        </p:txBody>
      </p:sp>
    </p:spTree>
    <p:extLst>
      <p:ext uri="{BB962C8B-B14F-4D97-AF65-F5344CB8AC3E}">
        <p14:creationId xmlns:p14="http://schemas.microsoft.com/office/powerpoint/2010/main" val="2490917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BE6455-6173-4D47-AECD-C9C0A746A415}" type="slidenum">
              <a:rPr lang="en-US" smtClean="0"/>
              <a:t>33</a:t>
            </a:fld>
            <a:endParaRPr lang="en-US"/>
          </a:p>
        </p:txBody>
      </p:sp>
    </p:spTree>
    <p:extLst>
      <p:ext uri="{BB962C8B-B14F-4D97-AF65-F5344CB8AC3E}">
        <p14:creationId xmlns:p14="http://schemas.microsoft.com/office/powerpoint/2010/main" val="1802555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DBE6455-6173-4D47-AECD-C9C0A746A415}" type="slidenum">
              <a:rPr lang="en-US" smtClean="0"/>
              <a:t>36</a:t>
            </a:fld>
            <a:endParaRPr lang="en-US"/>
          </a:p>
        </p:txBody>
      </p:sp>
    </p:spTree>
    <p:extLst>
      <p:ext uri="{BB962C8B-B14F-4D97-AF65-F5344CB8AC3E}">
        <p14:creationId xmlns:p14="http://schemas.microsoft.com/office/powerpoint/2010/main" val="2253229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BE6455-6173-4D47-AECD-C9C0A746A415}" type="slidenum">
              <a:rPr lang="en-US" smtClean="0"/>
              <a:t>4</a:t>
            </a:fld>
            <a:endParaRPr lang="en-US"/>
          </a:p>
        </p:txBody>
      </p:sp>
    </p:spTree>
    <p:extLst>
      <p:ext uri="{BB962C8B-B14F-4D97-AF65-F5344CB8AC3E}">
        <p14:creationId xmlns:p14="http://schemas.microsoft.com/office/powerpoint/2010/main" val="2604085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Samples of tissue obviously cant be viewed under light microscope </a:t>
            </a:r>
          </a:p>
          <a:p>
            <a:r>
              <a:rPr lang="en-US" b="0"/>
              <a:t>Need to prep tissue, and create thin slices so can be examined with transmitted light </a:t>
            </a:r>
          </a:p>
          <a:p>
            <a:r>
              <a:rPr lang="en-US" b="0"/>
              <a:t>Ideally tissue slice preserved so tissue on slide same structural features had in the body </a:t>
            </a:r>
          </a:p>
          <a:p>
            <a:r>
              <a:rPr lang="en-US" b="0"/>
              <a:t>- Often not feasible -&gt; prep process removed lipids, distorts structures </a:t>
            </a:r>
          </a:p>
          <a:p>
            <a:endParaRPr lang="en-US"/>
          </a:p>
          <a:p>
            <a:r>
              <a:rPr lang="en-US"/>
              <a:t>Fixation: Point Is to preserve the structure as close as possible to its living state. Fixing agent formalin reacts with NH3 group of proteins to prevent breakdown. Prevent </a:t>
            </a:r>
            <a:r>
              <a:rPr lang="en-US" err="1"/>
              <a:t>degredation</a:t>
            </a:r>
            <a:r>
              <a:rPr lang="en-US"/>
              <a:t> by enzymes released from cells or microorganisms </a:t>
            </a:r>
          </a:p>
          <a:p>
            <a:endParaRPr lang="en-US"/>
          </a:p>
          <a:p>
            <a:r>
              <a:rPr lang="en-US"/>
              <a:t>Dehydration – series of stronger concentrations alcohol until 100% removes all water </a:t>
            </a:r>
          </a:p>
          <a:p>
            <a:r>
              <a:rPr lang="en-US"/>
              <a:t>Clearing – organic solvents replace alcohol because mix with paraffin </a:t>
            </a:r>
            <a:r>
              <a:rPr lang="en-US" err="1"/>
              <a:t>aswell</a:t>
            </a:r>
            <a:r>
              <a:rPr lang="en-US"/>
              <a:t> as alcohol – tissue clear appearance </a:t>
            </a:r>
          </a:p>
          <a:p>
            <a:r>
              <a:rPr lang="en-US"/>
              <a:t>Infiltration – tissue -&gt; heated melted paraffin until replaces solvent after evaporation </a:t>
            </a:r>
          </a:p>
          <a:p>
            <a:r>
              <a:rPr lang="en-US"/>
              <a:t>Embedding -&gt; infiltrated tissue placed in mold with melted paraffin and hardens </a:t>
            </a:r>
          </a:p>
          <a:p>
            <a:r>
              <a:rPr lang="en-US"/>
              <a:t>Trimming: paraffin block trimmed to expose tissue for sectioning or slicing on microtome </a:t>
            </a:r>
          </a:p>
          <a:p>
            <a:endParaRPr lang="en-US"/>
          </a:p>
          <a:p>
            <a:r>
              <a:rPr lang="en-CA" sz="1800" kern="100">
                <a:effectLst/>
                <a:latin typeface="Calibri" panose="020F0502020204030204" pitchFamily="34" charset="0"/>
                <a:ea typeface="Calibri" panose="020F0502020204030204" pitchFamily="34" charset="0"/>
                <a:cs typeface="Times New Roman" panose="02020603050405020304" pitchFamily="18" charset="0"/>
              </a:rPr>
              <a:t>EMBEDDING AND SECTIONING </a:t>
            </a:r>
          </a:p>
          <a:p>
            <a:pPr marL="342900" lvl="0" indent="-342900">
              <a:buFont typeface="Calibri" panose="020F0502020204030204" pitchFamily="34" charset="0"/>
              <a:buChar char="-"/>
            </a:pPr>
            <a:r>
              <a:rPr lang="en-CA" sz="1800" kern="100">
                <a:effectLst/>
                <a:latin typeface="MinionPro"/>
                <a:ea typeface="Calibri" panose="020F0502020204030204" pitchFamily="34" charset="0"/>
                <a:cs typeface="Times New Roman" panose="02020603050405020304" pitchFamily="18" charset="0"/>
              </a:rPr>
              <a:t>To permit thin sectioning, fixed tissues are infiltrated and embedded in a material that imparts a firm consistency. Embedding materials include paraffin </a:t>
            </a:r>
          </a:p>
          <a:p>
            <a:pPr marL="342900" lvl="0" indent="-342900">
              <a:buFont typeface="Calibri" panose="020F0502020204030204" pitchFamily="34" charset="0"/>
              <a:buChar char="-"/>
            </a:pPr>
            <a:r>
              <a:rPr lang="en-CA" sz="1800" kern="100">
                <a:effectLst/>
                <a:latin typeface="MinionPro"/>
                <a:ea typeface="Calibri" panose="020F0502020204030204" pitchFamily="34" charset="0"/>
                <a:cs typeface="Times New Roman" panose="02020603050405020304" pitchFamily="18" charset="0"/>
              </a:rPr>
              <a:t>Sectioning slices 3-10 um thickness (micrometer) 1/1000 mm</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a:p>
            <a:r>
              <a:rPr lang="en-US"/>
              <a:t>Staining: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MinionPro"/>
                <a:ea typeface="Times New Roman" panose="02020603050405020304" pitchFamily="18" charset="0"/>
              </a:rPr>
              <a:t>Most cells and extracellular material are completely color- less, and to be studied microscopically tissue sections must be stained (dyed). </a:t>
            </a:r>
            <a:endParaRPr lang="en-CA" sz="1800">
              <a:effectLst/>
              <a:latin typeface="Times New Roman" panose="02020603050405020304" pitchFamily="18" charset="0"/>
              <a:ea typeface="Times New Roman" panose="02020603050405020304" pitchFamily="18" charset="0"/>
            </a:endParaRPr>
          </a:p>
          <a:p>
            <a:r>
              <a:rPr lang="en-US"/>
              <a:t>- SEE NEXT SLIDE </a:t>
            </a:r>
          </a:p>
        </p:txBody>
      </p:sp>
      <p:sp>
        <p:nvSpPr>
          <p:cNvPr id="4" name="Slide Number Placeholder 3"/>
          <p:cNvSpPr>
            <a:spLocks noGrp="1"/>
          </p:cNvSpPr>
          <p:nvPr>
            <p:ph type="sldNum" sz="quarter" idx="5"/>
          </p:nvPr>
        </p:nvSpPr>
        <p:spPr/>
        <p:txBody>
          <a:bodyPr/>
          <a:lstStyle/>
          <a:p>
            <a:fld id="{7DBE6455-6173-4D47-AECD-C9C0A746A415}" type="slidenum">
              <a:rPr lang="en-US" smtClean="0"/>
              <a:t>5</a:t>
            </a:fld>
            <a:endParaRPr lang="en-US"/>
          </a:p>
        </p:txBody>
      </p:sp>
    </p:spTree>
    <p:extLst>
      <p:ext uri="{BB962C8B-B14F-4D97-AF65-F5344CB8AC3E}">
        <p14:creationId xmlns:p14="http://schemas.microsoft.com/office/powerpoint/2010/main" val="2179155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a:effectLst/>
                <a:latin typeface="MinionPro"/>
                <a:ea typeface="Times New Roman" panose="02020603050405020304" pitchFamily="18" charset="0"/>
              </a:rPr>
              <a:t>Most cells and extracellular material are completely color- less, and to be studied microscopically tissue sections must be stained (dyed). </a:t>
            </a:r>
          </a:p>
          <a:p>
            <a:endParaRPr lang="en-CA" sz="1800">
              <a:effectLst/>
              <a:latin typeface="MinionPro"/>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MinionPro"/>
                <a:ea typeface="Times New Roman" panose="02020603050405020304" pitchFamily="18" charset="0"/>
              </a:rPr>
              <a:t>Cell components, such as nucleic acids with a net negative charge (anionic), have an affinity for basic dyes and are termed </a:t>
            </a:r>
            <a:r>
              <a:rPr lang="en-CA" sz="1800" b="1">
                <a:solidFill>
                  <a:srgbClr val="007FFF"/>
                </a:solidFill>
                <a:effectLst/>
                <a:latin typeface="MyriadPro"/>
                <a:ea typeface="Times New Roman" panose="02020603050405020304" pitchFamily="18" charset="0"/>
              </a:rPr>
              <a:t>basophilic</a:t>
            </a:r>
            <a:r>
              <a:rPr lang="en-CA" sz="1800">
                <a:effectLst/>
                <a:latin typeface="MinionPro"/>
                <a:ea typeface="Times New Roman" panose="02020603050405020304" pitchFamily="18" charset="0"/>
              </a:rPr>
              <a:t>; </a:t>
            </a:r>
            <a:r>
              <a:rPr lang="en-CA" sz="1800"/>
              <a:t>Haematoxylin: good for staining nuclei (DNA), RNA rich cytoplasm (DNA, RNA – acids)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MinionPro"/>
                <a:ea typeface="Times New Roman" panose="02020603050405020304" pitchFamily="18" charset="0"/>
              </a:rPr>
              <a:t>- DARK PURPLE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latin typeface="MinionPro"/>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MinionPro"/>
                <a:ea typeface="Times New Roman" panose="02020603050405020304" pitchFamily="18" charset="0"/>
              </a:rPr>
              <a:t>cationic components, such as proteins with many ionized amino groups, stain more readily with acidic dyes and are termed </a:t>
            </a:r>
            <a:r>
              <a:rPr lang="en-CA" sz="1800" b="1">
                <a:solidFill>
                  <a:srgbClr val="007FFF"/>
                </a:solidFill>
                <a:effectLst/>
                <a:latin typeface="MyriadPro"/>
                <a:ea typeface="Times New Roman" panose="02020603050405020304" pitchFamily="18" charset="0"/>
              </a:rPr>
              <a:t>acidophilic</a:t>
            </a:r>
            <a:r>
              <a:rPr lang="en-CA" sz="1800">
                <a:effectLst/>
                <a:latin typeface="MinionPro"/>
                <a:ea typeface="Times New Roman" panose="02020603050405020304" pitchFamily="18" charset="0"/>
              </a:rPr>
              <a:t>. </a:t>
            </a:r>
            <a:r>
              <a:rPr lang="en-CA"/>
              <a:t>Eosin: good for staining cytoplasm (mitochondria, collagen)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a:t>PINK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a:t>Reference: </a:t>
            </a:r>
            <a:r>
              <a:rPr lang="en-US"/>
              <a:t>Jackie Yang </a:t>
            </a:r>
            <a:r>
              <a:rPr lang="en-US" err="1"/>
              <a:t>Doctorials</a:t>
            </a:r>
            <a:r>
              <a:rPr lang="en-US"/>
              <a:t> 2019-2020 (Ross &amp; </a:t>
            </a:r>
            <a:r>
              <a:rPr lang="en-US" err="1"/>
              <a:t>Pawlina</a:t>
            </a:r>
            <a:r>
              <a:rPr lang="en-US"/>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a:p>
        </p:txBody>
      </p:sp>
      <p:sp>
        <p:nvSpPr>
          <p:cNvPr id="4" name="Slide Number Placeholder 3"/>
          <p:cNvSpPr>
            <a:spLocks noGrp="1"/>
          </p:cNvSpPr>
          <p:nvPr>
            <p:ph type="sldNum" sz="quarter" idx="5"/>
          </p:nvPr>
        </p:nvSpPr>
        <p:spPr/>
        <p:txBody>
          <a:bodyPr/>
          <a:lstStyle/>
          <a:p>
            <a:fld id="{7DBE6455-6173-4D47-AECD-C9C0A746A415}" type="slidenum">
              <a:rPr lang="en-US" smtClean="0"/>
              <a:t>6</a:t>
            </a:fld>
            <a:endParaRPr lang="en-US"/>
          </a:p>
        </p:txBody>
      </p:sp>
    </p:spTree>
    <p:extLst>
      <p:ext uri="{BB962C8B-B14F-4D97-AF65-F5344CB8AC3E}">
        <p14:creationId xmlns:p14="http://schemas.microsoft.com/office/powerpoint/2010/main" val="3437442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Just showing examples that there are other staining techniques for other specific applications</a:t>
            </a:r>
          </a:p>
          <a:p>
            <a:endParaRPr lang="en-CA"/>
          </a:p>
          <a:p>
            <a:endParaRPr lang="en-CA"/>
          </a:p>
          <a:p>
            <a:r>
              <a:rPr lang="en-CA"/>
              <a:t>Reference: </a:t>
            </a:r>
            <a:r>
              <a:rPr lang="en-CA" err="1"/>
              <a:t>Junqueira’s</a:t>
            </a:r>
            <a:r>
              <a:rPr lang="en-CA"/>
              <a:t> Basic Histology Text and Atlas</a:t>
            </a:r>
          </a:p>
          <a:p>
            <a:endParaRPr lang="en-CA"/>
          </a:p>
          <a:p>
            <a:r>
              <a:rPr lang="en-CA"/>
              <a:t>PAS: Epithelium of SI showing glycoproteins</a:t>
            </a:r>
          </a:p>
          <a:p>
            <a:r>
              <a:rPr lang="en-CA"/>
              <a:t>Masson’s: Jejunum</a:t>
            </a:r>
          </a:p>
          <a:p>
            <a:r>
              <a:rPr lang="en-CA"/>
              <a:t>Silver: Dendrites of neuron</a:t>
            </a:r>
          </a:p>
          <a:p>
            <a:r>
              <a:rPr lang="en-CA"/>
              <a:t>Electron microscopy: Bile canaliculi</a:t>
            </a:r>
          </a:p>
          <a:p>
            <a:endParaRPr lang="en-CA"/>
          </a:p>
        </p:txBody>
      </p:sp>
      <p:sp>
        <p:nvSpPr>
          <p:cNvPr id="4" name="Slide Number Placeholder 3"/>
          <p:cNvSpPr>
            <a:spLocks noGrp="1"/>
          </p:cNvSpPr>
          <p:nvPr>
            <p:ph type="sldNum" sz="quarter" idx="5"/>
          </p:nvPr>
        </p:nvSpPr>
        <p:spPr/>
        <p:txBody>
          <a:bodyPr/>
          <a:lstStyle/>
          <a:p>
            <a:fld id="{7DBE6455-6173-4D47-AECD-C9C0A746A415}" type="slidenum">
              <a:rPr lang="en-US" smtClean="0"/>
              <a:t>7</a:t>
            </a:fld>
            <a:endParaRPr lang="en-US"/>
          </a:p>
        </p:txBody>
      </p:sp>
    </p:spTree>
    <p:extLst>
      <p:ext uri="{BB962C8B-B14F-4D97-AF65-F5344CB8AC3E}">
        <p14:creationId xmlns:p14="http://schemas.microsoft.com/office/powerpoint/2010/main" val="1658215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Ideally tissue slice preserved so tissue on slide same structural features had in the body </a:t>
            </a:r>
          </a:p>
          <a:p>
            <a:pPr marL="171450" indent="-171450">
              <a:buFontTx/>
              <a:buChar char="-"/>
            </a:pPr>
            <a:r>
              <a:rPr lang="en-US" b="0"/>
              <a:t>Often not feasible </a:t>
            </a:r>
          </a:p>
          <a:p>
            <a:pPr marL="171450" indent="-171450">
              <a:buFontTx/>
              <a:buChar char="-"/>
            </a:pPr>
            <a:r>
              <a:rPr lang="en-US" b="0"/>
              <a:t>Sometimes things are removed -&gt; prep process removed lipids, distorts structures </a:t>
            </a:r>
          </a:p>
          <a:p>
            <a:pPr marL="171450" indent="-171450">
              <a:buFontTx/>
              <a:buChar char="-"/>
            </a:pPr>
            <a:r>
              <a:rPr lang="en-US" b="0"/>
              <a:t>Other times we introduce something -&gt; Artifact </a:t>
            </a:r>
          </a:p>
          <a:p>
            <a:endParaRPr lang="en-US"/>
          </a:p>
          <a:p>
            <a:r>
              <a:rPr lang="en-US"/>
              <a:t>Artefact – any non-natural feature of structure </a:t>
            </a:r>
            <a:r>
              <a:rPr lang="en-US" err="1"/>
              <a:t>accidentaly</a:t>
            </a:r>
            <a:r>
              <a:rPr lang="en-US"/>
              <a:t> introduced into something being observed or studied </a:t>
            </a:r>
          </a:p>
          <a:p>
            <a:endParaRPr lang="en-US"/>
          </a:p>
          <a:p>
            <a:r>
              <a:rPr lang="en-US" err="1"/>
              <a:t>Relevence</a:t>
            </a:r>
            <a:r>
              <a:rPr lang="en-US"/>
              <a:t> – confusion with normal structures or pathologic changes </a:t>
            </a:r>
          </a:p>
          <a:p>
            <a:pPr marL="171450" indent="-171450">
              <a:buFontTx/>
              <a:buChar char="-"/>
            </a:pPr>
            <a:r>
              <a:rPr lang="en-US" err="1"/>
              <a:t>Comproimise</a:t>
            </a:r>
            <a:r>
              <a:rPr lang="en-US"/>
              <a:t> actuate diagnosis </a:t>
            </a:r>
          </a:p>
          <a:p>
            <a:pPr marL="171450" indent="-171450">
              <a:buFontTx/>
              <a:buChar char="-"/>
            </a:pPr>
            <a:endParaRPr lang="en-US"/>
          </a:p>
          <a:p>
            <a:pPr marL="171450" indent="-171450">
              <a:buFontTx/>
              <a:buChar char="-"/>
            </a:pPr>
            <a:r>
              <a:rPr lang="en-US"/>
              <a:t>Picture: https://</a:t>
            </a:r>
            <a:r>
              <a:rPr lang="en-US" err="1"/>
              <a:t>www.computationalpathologygroup.eu</a:t>
            </a:r>
            <a:r>
              <a:rPr lang="en-US"/>
              <a:t>/projects/</a:t>
            </a:r>
            <a:r>
              <a:rPr lang="en-US" err="1"/>
              <a:t>artifact_detection</a:t>
            </a:r>
            <a:r>
              <a:rPr lang="en-US"/>
              <a:t>/</a:t>
            </a: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7DBE6455-6173-4D47-AECD-C9C0A746A415}" type="slidenum">
              <a:rPr lang="en-US" smtClean="0"/>
              <a:t>8</a:t>
            </a:fld>
            <a:endParaRPr lang="en-US"/>
          </a:p>
        </p:txBody>
      </p:sp>
    </p:spTree>
    <p:extLst>
      <p:ext uri="{BB962C8B-B14F-4D97-AF65-F5344CB8AC3E}">
        <p14:creationId xmlns:p14="http://schemas.microsoft.com/office/powerpoint/2010/main" val="1912571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BE6455-6173-4D47-AECD-C9C0A746A415}" type="slidenum">
              <a:rPr lang="en-US" smtClean="0"/>
              <a:t>9</a:t>
            </a:fld>
            <a:endParaRPr lang="en-US"/>
          </a:p>
        </p:txBody>
      </p:sp>
    </p:spTree>
    <p:extLst>
      <p:ext uri="{BB962C8B-B14F-4D97-AF65-F5344CB8AC3E}">
        <p14:creationId xmlns:p14="http://schemas.microsoft.com/office/powerpoint/2010/main" val="1121329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524000" y="1884363"/>
            <a:ext cx="9144000" cy="2387600"/>
          </a:xfrm>
        </p:spPr>
        <p:txBody>
          <a:bodyPr anchor="b">
            <a:normAutofit/>
          </a:bodyPr>
          <a:lstStyle>
            <a:lvl1pPr algn="l">
              <a:defRPr sz="6500">
                <a:solidFill>
                  <a:schemeClr val="tx1">
                    <a:lumMod val="85000"/>
                    <a:lumOff val="15000"/>
                  </a:schemeClr>
                </a:solidFill>
              </a:defRPr>
            </a:lvl1pPr>
          </a:lstStyle>
          <a:p>
            <a:r>
              <a:rPr lang="en-US"/>
              <a:t>Click to edit Master title style</a:t>
            </a:r>
            <a:endParaRPr lang="en-CA"/>
          </a:p>
        </p:txBody>
      </p:sp>
      <p:sp>
        <p:nvSpPr>
          <p:cNvPr id="8" name="Subtitle 2"/>
          <p:cNvSpPr>
            <a:spLocks noGrp="1"/>
          </p:cNvSpPr>
          <p:nvPr>
            <p:ph type="subTitle" idx="1"/>
          </p:nvPr>
        </p:nvSpPr>
        <p:spPr>
          <a:xfrm>
            <a:off x="1524000" y="4389438"/>
            <a:ext cx="9144000" cy="1655762"/>
          </a:xfrm>
        </p:spPr>
        <p:txBody>
          <a:bodyPr>
            <a:normAutofit/>
          </a:bodyPr>
          <a:lstStyle>
            <a:lvl1pPr marL="0" indent="0" algn="l">
              <a:buNone/>
              <a:defRPr sz="2000">
                <a:solidFill>
                  <a:schemeClr val="tx1">
                    <a:lumMod val="75000"/>
                    <a:lumOff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910" y="129262"/>
            <a:ext cx="1175792" cy="1259380"/>
          </a:xfrm>
          <a:prstGeom prst="rect">
            <a:avLst/>
          </a:prstGeom>
        </p:spPr>
      </p:pic>
      <p:cxnSp>
        <p:nvCxnSpPr>
          <p:cNvPr id="10" name="Straight Connector 9"/>
          <p:cNvCxnSpPr/>
          <p:nvPr userDrawn="1"/>
        </p:nvCxnSpPr>
        <p:spPr>
          <a:xfrm>
            <a:off x="1524000" y="4271963"/>
            <a:ext cx="9144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0" hasCustomPrompt="1"/>
          </p:nvPr>
        </p:nvSpPr>
        <p:spPr>
          <a:xfrm>
            <a:off x="8267700" y="6527800"/>
            <a:ext cx="3924300" cy="330200"/>
          </a:xfrm>
        </p:spPr>
        <p:txBody>
          <a:bodyPr>
            <a:normAutofit/>
          </a:bodyPr>
          <a:lstStyle>
            <a:lvl1pPr marL="0" indent="0" algn="r">
              <a:buNone/>
              <a:defRPr sz="1800" baseline="0">
                <a:solidFill>
                  <a:schemeClr val="bg1"/>
                </a:solidFill>
              </a:defRPr>
            </a:lvl1pPr>
          </a:lstStyle>
          <a:p>
            <a:pPr lvl="0"/>
            <a:r>
              <a:rPr lang="en-CA" sz="1800"/>
              <a:t>Tutor Name(s), </a:t>
            </a:r>
            <a:r>
              <a:rPr lang="en-CA" sz="1800" err="1"/>
              <a:t>Doctorials</a:t>
            </a:r>
            <a:r>
              <a:rPr lang="en-CA" sz="1800"/>
              <a:t> 2018/19</a:t>
            </a:r>
            <a:endParaRPr lang="en-CA"/>
          </a:p>
        </p:txBody>
      </p:sp>
    </p:spTree>
    <p:extLst>
      <p:ext uri="{BB962C8B-B14F-4D97-AF65-F5344CB8AC3E}">
        <p14:creationId xmlns:p14="http://schemas.microsoft.com/office/powerpoint/2010/main" val="93990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7" name="image2.jpg"/>
          <p:cNvPicPr>
            <a:picLocks noChangeAspect="1"/>
          </p:cNvPicPr>
          <p:nvPr userDrawn="1"/>
        </p:nvPicPr>
        <p:blipFill>
          <a:blip r:embed="rId2"/>
          <a:stretch>
            <a:fillRect/>
          </a:stretch>
        </p:blipFill>
        <p:spPr>
          <a:xfrm>
            <a:off x="10984049" y="41901"/>
            <a:ext cx="1175793" cy="1259381"/>
          </a:xfrm>
          <a:prstGeom prst="rect">
            <a:avLst/>
          </a:prstGeom>
          <a:ln w="12700">
            <a:miter lim="400000"/>
          </a:ln>
        </p:spPr>
      </p:pic>
      <p:sp>
        <p:nvSpPr>
          <p:cNvPr id="8" name="Text Placeholder 8"/>
          <p:cNvSpPr>
            <a:spLocks noGrp="1"/>
          </p:cNvSpPr>
          <p:nvPr>
            <p:ph type="body" sz="quarter" idx="10" hasCustomPrompt="1"/>
          </p:nvPr>
        </p:nvSpPr>
        <p:spPr>
          <a:xfrm>
            <a:off x="0" y="6527800"/>
            <a:ext cx="3848100" cy="330200"/>
          </a:xfrm>
        </p:spPr>
        <p:txBody>
          <a:bodyPr>
            <a:normAutofit/>
          </a:bodyPr>
          <a:lstStyle>
            <a:lvl1pPr marL="0" indent="0">
              <a:buNone/>
              <a:defRPr sz="1800" baseline="0">
                <a:solidFill>
                  <a:schemeClr val="bg1"/>
                </a:solidFill>
              </a:defRPr>
            </a:lvl1pPr>
          </a:lstStyle>
          <a:p>
            <a:pPr lvl="0"/>
            <a:r>
              <a:rPr lang="en-CA" sz="1800"/>
              <a:t>Tutor Name(s), </a:t>
            </a:r>
            <a:r>
              <a:rPr lang="en-CA" sz="1800" err="1"/>
              <a:t>Doctorials</a:t>
            </a:r>
            <a:r>
              <a:rPr lang="en-CA" sz="1800"/>
              <a:t> 2018/19</a:t>
            </a:r>
            <a:endParaRPr lang="en-CA"/>
          </a:p>
        </p:txBody>
      </p:sp>
      <p:sp>
        <p:nvSpPr>
          <p:cNvPr id="9" name="Text Placeholder 10"/>
          <p:cNvSpPr>
            <a:spLocks noGrp="1"/>
          </p:cNvSpPr>
          <p:nvPr>
            <p:ph type="body" sz="quarter" idx="11" hasCustomPrompt="1"/>
          </p:nvPr>
        </p:nvSpPr>
        <p:spPr>
          <a:xfrm>
            <a:off x="8184742" y="6544468"/>
            <a:ext cx="4000500" cy="296863"/>
          </a:xfrm>
        </p:spPr>
        <p:txBody>
          <a:bodyPr>
            <a:normAutofit/>
          </a:bodyPr>
          <a:lstStyle>
            <a:lvl1pPr marL="0" indent="0" algn="r">
              <a:buNone/>
              <a:defRPr sz="1800" baseline="0">
                <a:solidFill>
                  <a:schemeClr val="bg1"/>
                </a:solidFill>
              </a:defRPr>
            </a:lvl1pPr>
          </a:lstStyle>
          <a:p>
            <a:pPr lvl="0"/>
            <a:r>
              <a:rPr lang="en-CA" sz="1800"/>
              <a:t>Reference Book, </a:t>
            </a:r>
            <a:r>
              <a:rPr lang="en-CA" sz="1800" err="1"/>
              <a:t>pg</a:t>
            </a:r>
            <a:r>
              <a:rPr lang="en-CA" sz="1800"/>
              <a:t> ###</a:t>
            </a:r>
            <a:endParaRPr lang="en-CA"/>
          </a:p>
        </p:txBody>
      </p:sp>
      <p:cxnSp>
        <p:nvCxnSpPr>
          <p:cNvPr id="10" name="Straight Connector 9"/>
          <p:cNvCxnSpPr/>
          <p:nvPr userDrawn="1"/>
        </p:nvCxnSpPr>
        <p:spPr>
          <a:xfrm>
            <a:off x="838200" y="1117600"/>
            <a:ext cx="9906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320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7" name="image2.jpg"/>
          <p:cNvPicPr>
            <a:picLocks noChangeAspect="1"/>
          </p:cNvPicPr>
          <p:nvPr userDrawn="1"/>
        </p:nvPicPr>
        <p:blipFill>
          <a:blip r:embed="rId2"/>
          <a:stretch>
            <a:fillRect/>
          </a:stretch>
        </p:blipFill>
        <p:spPr>
          <a:xfrm>
            <a:off x="10984049" y="41901"/>
            <a:ext cx="1175793" cy="1259381"/>
          </a:xfrm>
          <a:prstGeom prst="rect">
            <a:avLst/>
          </a:prstGeom>
          <a:ln w="12700">
            <a:miter lim="400000"/>
          </a:ln>
        </p:spPr>
      </p:pic>
      <p:sp>
        <p:nvSpPr>
          <p:cNvPr id="8" name="Text Placeholder 8"/>
          <p:cNvSpPr>
            <a:spLocks noGrp="1"/>
          </p:cNvSpPr>
          <p:nvPr>
            <p:ph type="body" sz="quarter" idx="10" hasCustomPrompt="1"/>
          </p:nvPr>
        </p:nvSpPr>
        <p:spPr>
          <a:xfrm>
            <a:off x="0" y="6527800"/>
            <a:ext cx="3848100" cy="330200"/>
          </a:xfrm>
        </p:spPr>
        <p:txBody>
          <a:bodyPr>
            <a:normAutofit/>
          </a:bodyPr>
          <a:lstStyle>
            <a:lvl1pPr marL="0" indent="0">
              <a:buNone/>
              <a:defRPr sz="1800" baseline="0">
                <a:solidFill>
                  <a:schemeClr val="bg1"/>
                </a:solidFill>
              </a:defRPr>
            </a:lvl1pPr>
          </a:lstStyle>
          <a:p>
            <a:pPr lvl="0"/>
            <a:r>
              <a:rPr lang="en-CA" sz="1800"/>
              <a:t>Tutor Name(s), </a:t>
            </a:r>
            <a:r>
              <a:rPr lang="en-CA" sz="1800" err="1"/>
              <a:t>Doctorials</a:t>
            </a:r>
            <a:r>
              <a:rPr lang="en-CA" sz="1800"/>
              <a:t> 2018/19</a:t>
            </a:r>
            <a:endParaRPr lang="en-CA"/>
          </a:p>
        </p:txBody>
      </p:sp>
      <p:sp>
        <p:nvSpPr>
          <p:cNvPr id="9" name="Text Placeholder 10"/>
          <p:cNvSpPr>
            <a:spLocks noGrp="1"/>
          </p:cNvSpPr>
          <p:nvPr>
            <p:ph type="body" sz="quarter" idx="11" hasCustomPrompt="1"/>
          </p:nvPr>
        </p:nvSpPr>
        <p:spPr>
          <a:xfrm>
            <a:off x="8184742" y="6544468"/>
            <a:ext cx="4000500" cy="296863"/>
          </a:xfrm>
        </p:spPr>
        <p:txBody>
          <a:bodyPr>
            <a:normAutofit/>
          </a:bodyPr>
          <a:lstStyle>
            <a:lvl1pPr marL="0" indent="0" algn="r">
              <a:buNone/>
              <a:defRPr sz="1800" baseline="0">
                <a:solidFill>
                  <a:schemeClr val="bg1"/>
                </a:solidFill>
              </a:defRPr>
            </a:lvl1pPr>
          </a:lstStyle>
          <a:p>
            <a:pPr lvl="0"/>
            <a:r>
              <a:rPr lang="en-CA" sz="1800"/>
              <a:t>Reference Book, </a:t>
            </a:r>
            <a:r>
              <a:rPr lang="en-CA" sz="1800" err="1"/>
              <a:t>pg</a:t>
            </a:r>
            <a:r>
              <a:rPr lang="en-CA" sz="1800"/>
              <a:t> ###</a:t>
            </a:r>
            <a:endParaRPr lang="en-CA"/>
          </a:p>
        </p:txBody>
      </p:sp>
    </p:spTree>
    <p:extLst>
      <p:ext uri="{BB962C8B-B14F-4D97-AF65-F5344CB8AC3E}">
        <p14:creationId xmlns:p14="http://schemas.microsoft.com/office/powerpoint/2010/main" val="1870778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7" name="image2.jpg"/>
          <p:cNvPicPr>
            <a:picLocks noChangeAspect="1"/>
          </p:cNvPicPr>
          <p:nvPr userDrawn="1"/>
        </p:nvPicPr>
        <p:blipFill>
          <a:blip r:embed="rId2"/>
          <a:stretch>
            <a:fillRect/>
          </a:stretch>
        </p:blipFill>
        <p:spPr>
          <a:xfrm>
            <a:off x="10984049" y="41901"/>
            <a:ext cx="1175793" cy="1259381"/>
          </a:xfrm>
          <a:prstGeom prst="rect">
            <a:avLst/>
          </a:prstGeom>
          <a:ln w="12700">
            <a:miter lim="400000"/>
          </a:ln>
        </p:spPr>
      </p:pic>
      <p:sp>
        <p:nvSpPr>
          <p:cNvPr id="9" name="Text Placeholder 8"/>
          <p:cNvSpPr>
            <a:spLocks noGrp="1"/>
          </p:cNvSpPr>
          <p:nvPr>
            <p:ph type="body" sz="quarter" idx="10" hasCustomPrompt="1"/>
          </p:nvPr>
        </p:nvSpPr>
        <p:spPr>
          <a:xfrm>
            <a:off x="0" y="6527800"/>
            <a:ext cx="3848100" cy="330200"/>
          </a:xfrm>
        </p:spPr>
        <p:txBody>
          <a:bodyPr>
            <a:normAutofit/>
          </a:bodyPr>
          <a:lstStyle>
            <a:lvl1pPr marL="0" indent="0">
              <a:buNone/>
              <a:defRPr sz="1800" baseline="0">
                <a:solidFill>
                  <a:schemeClr val="bg1"/>
                </a:solidFill>
              </a:defRPr>
            </a:lvl1pPr>
          </a:lstStyle>
          <a:p>
            <a:pPr lvl="0"/>
            <a:r>
              <a:rPr lang="en-CA" sz="1800"/>
              <a:t>Tutor Name(s), </a:t>
            </a:r>
            <a:r>
              <a:rPr lang="en-CA" sz="1800" err="1"/>
              <a:t>Doctorials</a:t>
            </a:r>
            <a:r>
              <a:rPr lang="en-CA" sz="1800"/>
              <a:t> 2018/19</a:t>
            </a:r>
            <a:endParaRPr lang="en-CA"/>
          </a:p>
        </p:txBody>
      </p:sp>
      <p:sp>
        <p:nvSpPr>
          <p:cNvPr id="11" name="Text Placeholder 10"/>
          <p:cNvSpPr>
            <a:spLocks noGrp="1"/>
          </p:cNvSpPr>
          <p:nvPr>
            <p:ph type="body" sz="quarter" idx="11" hasCustomPrompt="1"/>
          </p:nvPr>
        </p:nvSpPr>
        <p:spPr>
          <a:xfrm>
            <a:off x="8184742" y="6544468"/>
            <a:ext cx="4000500" cy="296863"/>
          </a:xfrm>
        </p:spPr>
        <p:txBody>
          <a:bodyPr>
            <a:normAutofit/>
          </a:bodyPr>
          <a:lstStyle>
            <a:lvl1pPr marL="0" indent="0" algn="r">
              <a:buNone/>
              <a:defRPr sz="1800" baseline="0">
                <a:solidFill>
                  <a:schemeClr val="bg1"/>
                </a:solidFill>
              </a:defRPr>
            </a:lvl1pPr>
          </a:lstStyle>
          <a:p>
            <a:pPr lvl="0"/>
            <a:r>
              <a:rPr lang="en-CA" sz="1800"/>
              <a:t>Reference Book, </a:t>
            </a:r>
            <a:r>
              <a:rPr lang="en-CA" sz="1800" err="1"/>
              <a:t>pg</a:t>
            </a:r>
            <a:r>
              <a:rPr lang="en-CA" sz="1800"/>
              <a:t> ###</a:t>
            </a:r>
            <a:endParaRPr lang="en-CA"/>
          </a:p>
        </p:txBody>
      </p:sp>
      <p:cxnSp>
        <p:nvCxnSpPr>
          <p:cNvPr id="12" name="Straight Connector 11"/>
          <p:cNvCxnSpPr/>
          <p:nvPr userDrawn="1"/>
        </p:nvCxnSpPr>
        <p:spPr>
          <a:xfrm>
            <a:off x="838200" y="1117600"/>
            <a:ext cx="9906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102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1524000" y="1884363"/>
            <a:ext cx="9144000" cy="2387600"/>
          </a:xfrm>
        </p:spPr>
        <p:txBody>
          <a:bodyPr anchor="b">
            <a:normAutofit/>
          </a:bodyPr>
          <a:lstStyle>
            <a:lvl1pPr algn="l">
              <a:defRPr sz="6500">
                <a:solidFill>
                  <a:schemeClr val="tx1">
                    <a:lumMod val="85000"/>
                    <a:lumOff val="15000"/>
                  </a:schemeClr>
                </a:solidFill>
              </a:defRPr>
            </a:lvl1pPr>
          </a:lstStyle>
          <a:p>
            <a:r>
              <a:rPr lang="en-US"/>
              <a:t>Click to edit Master title style</a:t>
            </a:r>
            <a:endParaRPr lang="en-CA"/>
          </a:p>
        </p:txBody>
      </p:sp>
      <p:sp>
        <p:nvSpPr>
          <p:cNvPr id="8" name="Subtitle 2"/>
          <p:cNvSpPr>
            <a:spLocks noGrp="1"/>
          </p:cNvSpPr>
          <p:nvPr>
            <p:ph type="subTitle" idx="1"/>
          </p:nvPr>
        </p:nvSpPr>
        <p:spPr>
          <a:xfrm>
            <a:off x="1524000" y="4389438"/>
            <a:ext cx="9144000" cy="1655762"/>
          </a:xfrm>
        </p:spPr>
        <p:txBody>
          <a:bodyPr>
            <a:normAutofit/>
          </a:bodyPr>
          <a:lstStyle>
            <a:lvl1pPr marL="0" indent="0" algn="l">
              <a:buNone/>
              <a:defRPr sz="2000">
                <a:solidFill>
                  <a:schemeClr val="tx1">
                    <a:lumMod val="75000"/>
                    <a:lumOff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910" y="129262"/>
            <a:ext cx="1175792" cy="1259380"/>
          </a:xfrm>
          <a:prstGeom prst="rect">
            <a:avLst/>
          </a:prstGeom>
        </p:spPr>
      </p:pic>
      <p:cxnSp>
        <p:nvCxnSpPr>
          <p:cNvPr id="10" name="Straight Connector 9"/>
          <p:cNvCxnSpPr/>
          <p:nvPr userDrawn="1"/>
        </p:nvCxnSpPr>
        <p:spPr>
          <a:xfrm>
            <a:off x="1524000" y="4271963"/>
            <a:ext cx="9144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1"/>
          <p:cNvSpPr>
            <a:spLocks noGrp="1"/>
          </p:cNvSpPr>
          <p:nvPr>
            <p:ph type="body" sz="quarter" idx="10" hasCustomPrompt="1"/>
          </p:nvPr>
        </p:nvSpPr>
        <p:spPr>
          <a:xfrm>
            <a:off x="8267700" y="6527800"/>
            <a:ext cx="3924300" cy="330200"/>
          </a:xfrm>
        </p:spPr>
        <p:txBody>
          <a:bodyPr>
            <a:normAutofit/>
          </a:bodyPr>
          <a:lstStyle>
            <a:lvl1pPr marL="0" indent="0" algn="r">
              <a:buNone/>
              <a:defRPr sz="1800" baseline="0">
                <a:solidFill>
                  <a:schemeClr val="bg1"/>
                </a:solidFill>
              </a:defRPr>
            </a:lvl1pPr>
          </a:lstStyle>
          <a:p>
            <a:pPr lvl="0"/>
            <a:r>
              <a:rPr lang="en-CA" sz="1800"/>
              <a:t>Tutor Name(s), </a:t>
            </a:r>
            <a:r>
              <a:rPr lang="en-CA" sz="1800" err="1"/>
              <a:t>Doctorials</a:t>
            </a:r>
            <a:r>
              <a:rPr lang="en-CA" sz="1800"/>
              <a:t> 2018/19</a:t>
            </a:r>
            <a:endParaRPr lang="en-CA"/>
          </a:p>
        </p:txBody>
      </p:sp>
    </p:spTree>
    <p:extLst>
      <p:ext uri="{BB962C8B-B14F-4D97-AF65-F5344CB8AC3E}">
        <p14:creationId xmlns:p14="http://schemas.microsoft.com/office/powerpoint/2010/main" val="417159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endParaRPr lang="en-CA"/>
          </a:p>
        </p:txBody>
      </p:sp>
      <p:sp>
        <p:nvSpPr>
          <p:cNvPr id="3" name="Content Placeholder 2"/>
          <p:cNvSpPr>
            <a:spLocks noGrp="1"/>
          </p:cNvSpPr>
          <p:nvPr>
            <p:ph sz="half" idx="1"/>
          </p:nvPr>
        </p:nvSpPr>
        <p:spPr>
          <a:xfrm>
            <a:off x="825500" y="1301282"/>
            <a:ext cx="5194300" cy="4875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59500" y="1301282"/>
            <a:ext cx="5194300" cy="4875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8" name="image2.jpg"/>
          <p:cNvPicPr>
            <a:picLocks noChangeAspect="1"/>
          </p:cNvPicPr>
          <p:nvPr userDrawn="1"/>
        </p:nvPicPr>
        <p:blipFill>
          <a:blip r:embed="rId2"/>
          <a:stretch>
            <a:fillRect/>
          </a:stretch>
        </p:blipFill>
        <p:spPr>
          <a:xfrm>
            <a:off x="10984049" y="41901"/>
            <a:ext cx="1175793" cy="1259381"/>
          </a:xfrm>
          <a:prstGeom prst="rect">
            <a:avLst/>
          </a:prstGeom>
          <a:ln w="12700">
            <a:miter lim="400000"/>
          </a:ln>
        </p:spPr>
      </p:pic>
      <p:sp>
        <p:nvSpPr>
          <p:cNvPr id="9" name="Text Placeholder 8"/>
          <p:cNvSpPr>
            <a:spLocks noGrp="1"/>
          </p:cNvSpPr>
          <p:nvPr>
            <p:ph type="body" sz="quarter" idx="10" hasCustomPrompt="1"/>
          </p:nvPr>
        </p:nvSpPr>
        <p:spPr>
          <a:xfrm>
            <a:off x="0" y="6527800"/>
            <a:ext cx="3848100" cy="330200"/>
          </a:xfrm>
        </p:spPr>
        <p:txBody>
          <a:bodyPr>
            <a:normAutofit/>
          </a:bodyPr>
          <a:lstStyle>
            <a:lvl1pPr marL="0" indent="0">
              <a:buNone/>
              <a:defRPr sz="1800" baseline="0">
                <a:solidFill>
                  <a:schemeClr val="bg1"/>
                </a:solidFill>
              </a:defRPr>
            </a:lvl1pPr>
          </a:lstStyle>
          <a:p>
            <a:pPr lvl="0"/>
            <a:r>
              <a:rPr lang="en-CA" sz="1800"/>
              <a:t>Tutor Name(s), </a:t>
            </a:r>
            <a:r>
              <a:rPr lang="en-CA" sz="1800" err="1"/>
              <a:t>Doctorials</a:t>
            </a:r>
            <a:r>
              <a:rPr lang="en-CA" sz="1800"/>
              <a:t> 2018/19</a:t>
            </a:r>
            <a:endParaRPr lang="en-CA"/>
          </a:p>
        </p:txBody>
      </p:sp>
      <p:sp>
        <p:nvSpPr>
          <p:cNvPr id="10" name="Text Placeholder 10"/>
          <p:cNvSpPr>
            <a:spLocks noGrp="1"/>
          </p:cNvSpPr>
          <p:nvPr>
            <p:ph type="body" sz="quarter" idx="11" hasCustomPrompt="1"/>
          </p:nvPr>
        </p:nvSpPr>
        <p:spPr>
          <a:xfrm>
            <a:off x="8184742" y="6544468"/>
            <a:ext cx="4000500" cy="296863"/>
          </a:xfrm>
        </p:spPr>
        <p:txBody>
          <a:bodyPr>
            <a:normAutofit/>
          </a:bodyPr>
          <a:lstStyle>
            <a:lvl1pPr marL="0" indent="0" algn="r">
              <a:buNone/>
              <a:defRPr sz="1800" baseline="0">
                <a:solidFill>
                  <a:schemeClr val="bg1"/>
                </a:solidFill>
              </a:defRPr>
            </a:lvl1pPr>
          </a:lstStyle>
          <a:p>
            <a:pPr lvl="0"/>
            <a:r>
              <a:rPr lang="en-CA" sz="1800"/>
              <a:t>Reference Book, </a:t>
            </a:r>
            <a:r>
              <a:rPr lang="en-CA" sz="1800" err="1"/>
              <a:t>pg</a:t>
            </a:r>
            <a:r>
              <a:rPr lang="en-CA" sz="1800"/>
              <a:t> ###</a:t>
            </a:r>
            <a:endParaRPr lang="en-CA"/>
          </a:p>
        </p:txBody>
      </p:sp>
      <p:cxnSp>
        <p:nvCxnSpPr>
          <p:cNvPr id="11" name="Straight Connector 10"/>
          <p:cNvCxnSpPr/>
          <p:nvPr userDrawn="1"/>
        </p:nvCxnSpPr>
        <p:spPr>
          <a:xfrm>
            <a:off x="838200" y="1117600"/>
            <a:ext cx="9906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566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8184"/>
            <a:ext cx="10515600" cy="936157"/>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326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150270"/>
            <a:ext cx="5157787" cy="40393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326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150270"/>
            <a:ext cx="5183188" cy="40393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image2.jpg"/>
          <p:cNvPicPr>
            <a:picLocks noChangeAspect="1"/>
          </p:cNvPicPr>
          <p:nvPr userDrawn="1"/>
        </p:nvPicPr>
        <p:blipFill>
          <a:blip r:embed="rId2"/>
          <a:stretch>
            <a:fillRect/>
          </a:stretch>
        </p:blipFill>
        <p:spPr>
          <a:xfrm>
            <a:off x="10984049" y="41901"/>
            <a:ext cx="1175793" cy="1259381"/>
          </a:xfrm>
          <a:prstGeom prst="rect">
            <a:avLst/>
          </a:prstGeom>
          <a:ln w="12700">
            <a:miter lim="400000"/>
          </a:ln>
        </p:spPr>
      </p:pic>
      <p:sp>
        <p:nvSpPr>
          <p:cNvPr id="11" name="Text Placeholder 8"/>
          <p:cNvSpPr>
            <a:spLocks noGrp="1"/>
          </p:cNvSpPr>
          <p:nvPr>
            <p:ph type="body" sz="quarter" idx="10" hasCustomPrompt="1"/>
          </p:nvPr>
        </p:nvSpPr>
        <p:spPr>
          <a:xfrm>
            <a:off x="0" y="6527800"/>
            <a:ext cx="3848100" cy="330200"/>
          </a:xfrm>
        </p:spPr>
        <p:txBody>
          <a:bodyPr>
            <a:normAutofit/>
          </a:bodyPr>
          <a:lstStyle>
            <a:lvl1pPr marL="0" indent="0">
              <a:buNone/>
              <a:defRPr sz="1800" baseline="0">
                <a:solidFill>
                  <a:schemeClr val="bg1"/>
                </a:solidFill>
              </a:defRPr>
            </a:lvl1pPr>
          </a:lstStyle>
          <a:p>
            <a:pPr lvl="0"/>
            <a:r>
              <a:rPr lang="en-CA" sz="1800"/>
              <a:t>Tutor Name(s), </a:t>
            </a:r>
            <a:r>
              <a:rPr lang="en-CA" sz="1800" err="1"/>
              <a:t>Doctorials</a:t>
            </a:r>
            <a:r>
              <a:rPr lang="en-CA" sz="1800"/>
              <a:t> 2018/19</a:t>
            </a:r>
            <a:endParaRPr lang="en-CA"/>
          </a:p>
        </p:txBody>
      </p:sp>
      <p:sp>
        <p:nvSpPr>
          <p:cNvPr id="12" name="Text Placeholder 10"/>
          <p:cNvSpPr>
            <a:spLocks noGrp="1"/>
          </p:cNvSpPr>
          <p:nvPr>
            <p:ph type="body" sz="quarter" idx="11" hasCustomPrompt="1"/>
          </p:nvPr>
        </p:nvSpPr>
        <p:spPr>
          <a:xfrm>
            <a:off x="8184742" y="6544468"/>
            <a:ext cx="4000500" cy="296863"/>
          </a:xfrm>
        </p:spPr>
        <p:txBody>
          <a:bodyPr>
            <a:normAutofit/>
          </a:bodyPr>
          <a:lstStyle>
            <a:lvl1pPr marL="0" indent="0" algn="r">
              <a:buNone/>
              <a:defRPr sz="1800" baseline="0">
                <a:solidFill>
                  <a:schemeClr val="bg1"/>
                </a:solidFill>
              </a:defRPr>
            </a:lvl1pPr>
          </a:lstStyle>
          <a:p>
            <a:pPr lvl="0"/>
            <a:r>
              <a:rPr lang="en-CA" sz="1800"/>
              <a:t>Reference Book, </a:t>
            </a:r>
            <a:r>
              <a:rPr lang="en-CA" sz="1800" err="1"/>
              <a:t>pg</a:t>
            </a:r>
            <a:r>
              <a:rPr lang="en-CA" sz="1800"/>
              <a:t> ###</a:t>
            </a:r>
            <a:endParaRPr lang="en-CA"/>
          </a:p>
        </p:txBody>
      </p:sp>
      <p:cxnSp>
        <p:nvCxnSpPr>
          <p:cNvPr id="14" name="Straight Connector 13"/>
          <p:cNvCxnSpPr/>
          <p:nvPr userDrawn="1"/>
        </p:nvCxnSpPr>
        <p:spPr>
          <a:xfrm>
            <a:off x="838200" y="1117600"/>
            <a:ext cx="9906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6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pic>
        <p:nvPicPr>
          <p:cNvPr id="6" name="image2.jpg"/>
          <p:cNvPicPr>
            <a:picLocks noChangeAspect="1"/>
          </p:cNvPicPr>
          <p:nvPr userDrawn="1"/>
        </p:nvPicPr>
        <p:blipFill>
          <a:blip r:embed="rId2"/>
          <a:stretch>
            <a:fillRect/>
          </a:stretch>
        </p:blipFill>
        <p:spPr>
          <a:xfrm>
            <a:off x="10984049" y="41901"/>
            <a:ext cx="1175793" cy="1259381"/>
          </a:xfrm>
          <a:prstGeom prst="rect">
            <a:avLst/>
          </a:prstGeom>
          <a:ln w="12700">
            <a:miter lim="400000"/>
          </a:ln>
        </p:spPr>
      </p:pic>
      <p:sp>
        <p:nvSpPr>
          <p:cNvPr id="7" name="Text Placeholder 8"/>
          <p:cNvSpPr>
            <a:spLocks noGrp="1"/>
          </p:cNvSpPr>
          <p:nvPr>
            <p:ph type="body" sz="quarter" idx="10" hasCustomPrompt="1"/>
          </p:nvPr>
        </p:nvSpPr>
        <p:spPr>
          <a:xfrm>
            <a:off x="0" y="6527800"/>
            <a:ext cx="3848100" cy="330200"/>
          </a:xfrm>
        </p:spPr>
        <p:txBody>
          <a:bodyPr>
            <a:normAutofit/>
          </a:bodyPr>
          <a:lstStyle>
            <a:lvl1pPr marL="0" indent="0">
              <a:buNone/>
              <a:defRPr sz="1800" baseline="0">
                <a:solidFill>
                  <a:schemeClr val="bg1"/>
                </a:solidFill>
              </a:defRPr>
            </a:lvl1pPr>
          </a:lstStyle>
          <a:p>
            <a:pPr lvl="0"/>
            <a:r>
              <a:rPr lang="en-CA" sz="1800"/>
              <a:t>Tutor Name(s), </a:t>
            </a:r>
            <a:r>
              <a:rPr lang="en-CA" sz="1800" err="1"/>
              <a:t>Doctorials</a:t>
            </a:r>
            <a:r>
              <a:rPr lang="en-CA" sz="1800"/>
              <a:t> 2018/19</a:t>
            </a:r>
            <a:endParaRPr lang="en-CA"/>
          </a:p>
        </p:txBody>
      </p:sp>
      <p:sp>
        <p:nvSpPr>
          <p:cNvPr id="8" name="Text Placeholder 10"/>
          <p:cNvSpPr>
            <a:spLocks noGrp="1"/>
          </p:cNvSpPr>
          <p:nvPr>
            <p:ph type="body" sz="quarter" idx="11" hasCustomPrompt="1"/>
          </p:nvPr>
        </p:nvSpPr>
        <p:spPr>
          <a:xfrm>
            <a:off x="8184742" y="6544468"/>
            <a:ext cx="4000500" cy="296863"/>
          </a:xfrm>
        </p:spPr>
        <p:txBody>
          <a:bodyPr>
            <a:normAutofit/>
          </a:bodyPr>
          <a:lstStyle>
            <a:lvl1pPr marL="0" indent="0" algn="r">
              <a:buNone/>
              <a:defRPr sz="1800" baseline="0">
                <a:solidFill>
                  <a:schemeClr val="bg1"/>
                </a:solidFill>
              </a:defRPr>
            </a:lvl1pPr>
          </a:lstStyle>
          <a:p>
            <a:pPr lvl="0"/>
            <a:r>
              <a:rPr lang="en-CA" sz="1800"/>
              <a:t>Reference Book, </a:t>
            </a:r>
            <a:r>
              <a:rPr lang="en-CA" sz="1800" err="1"/>
              <a:t>pg</a:t>
            </a:r>
            <a:r>
              <a:rPr lang="en-CA" sz="1800"/>
              <a:t> ###</a:t>
            </a:r>
            <a:endParaRPr lang="en-CA"/>
          </a:p>
        </p:txBody>
      </p:sp>
      <p:cxnSp>
        <p:nvCxnSpPr>
          <p:cNvPr id="9" name="Straight Connector 8"/>
          <p:cNvCxnSpPr/>
          <p:nvPr userDrawn="1"/>
        </p:nvCxnSpPr>
        <p:spPr>
          <a:xfrm>
            <a:off x="838200" y="1117600"/>
            <a:ext cx="9906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917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image2.jpg"/>
          <p:cNvPicPr>
            <a:picLocks noChangeAspect="1"/>
          </p:cNvPicPr>
          <p:nvPr userDrawn="1"/>
        </p:nvPicPr>
        <p:blipFill>
          <a:blip r:embed="rId2"/>
          <a:stretch>
            <a:fillRect/>
          </a:stretch>
        </p:blipFill>
        <p:spPr>
          <a:xfrm>
            <a:off x="10984049" y="41901"/>
            <a:ext cx="1175793" cy="1259381"/>
          </a:xfrm>
          <a:prstGeom prst="rect">
            <a:avLst/>
          </a:prstGeom>
          <a:ln w="12700">
            <a:miter lim="400000"/>
          </a:ln>
        </p:spPr>
      </p:pic>
      <p:sp>
        <p:nvSpPr>
          <p:cNvPr id="6" name="Text Placeholder 8"/>
          <p:cNvSpPr>
            <a:spLocks noGrp="1"/>
          </p:cNvSpPr>
          <p:nvPr>
            <p:ph type="body" sz="quarter" idx="10" hasCustomPrompt="1"/>
          </p:nvPr>
        </p:nvSpPr>
        <p:spPr>
          <a:xfrm>
            <a:off x="0" y="6527800"/>
            <a:ext cx="3848100" cy="330200"/>
          </a:xfrm>
        </p:spPr>
        <p:txBody>
          <a:bodyPr>
            <a:normAutofit/>
          </a:bodyPr>
          <a:lstStyle>
            <a:lvl1pPr marL="0" indent="0">
              <a:buNone/>
              <a:defRPr sz="1800" baseline="0">
                <a:solidFill>
                  <a:schemeClr val="bg1"/>
                </a:solidFill>
              </a:defRPr>
            </a:lvl1pPr>
          </a:lstStyle>
          <a:p>
            <a:pPr lvl="0"/>
            <a:r>
              <a:rPr lang="en-CA" sz="1800"/>
              <a:t>Tutor Name(s), </a:t>
            </a:r>
            <a:r>
              <a:rPr lang="en-CA" sz="1800" err="1"/>
              <a:t>Doctorials</a:t>
            </a:r>
            <a:r>
              <a:rPr lang="en-CA" sz="1800"/>
              <a:t> 2018/19</a:t>
            </a:r>
            <a:endParaRPr lang="en-CA"/>
          </a:p>
        </p:txBody>
      </p:sp>
      <p:sp>
        <p:nvSpPr>
          <p:cNvPr id="7" name="Text Placeholder 10"/>
          <p:cNvSpPr>
            <a:spLocks noGrp="1"/>
          </p:cNvSpPr>
          <p:nvPr>
            <p:ph type="body" sz="quarter" idx="11" hasCustomPrompt="1"/>
          </p:nvPr>
        </p:nvSpPr>
        <p:spPr>
          <a:xfrm>
            <a:off x="8184742" y="6544468"/>
            <a:ext cx="4000500" cy="296863"/>
          </a:xfrm>
        </p:spPr>
        <p:txBody>
          <a:bodyPr>
            <a:normAutofit/>
          </a:bodyPr>
          <a:lstStyle>
            <a:lvl1pPr marL="0" indent="0" algn="r">
              <a:buNone/>
              <a:defRPr sz="1800" baseline="0">
                <a:solidFill>
                  <a:schemeClr val="bg1"/>
                </a:solidFill>
              </a:defRPr>
            </a:lvl1pPr>
          </a:lstStyle>
          <a:p>
            <a:pPr lvl="0"/>
            <a:r>
              <a:rPr lang="en-CA" sz="1800"/>
              <a:t>Reference Book, </a:t>
            </a:r>
            <a:r>
              <a:rPr lang="en-CA" sz="1800" err="1"/>
              <a:t>pg</a:t>
            </a:r>
            <a:r>
              <a:rPr lang="en-CA" sz="1800"/>
              <a:t> ###</a:t>
            </a:r>
            <a:endParaRPr lang="en-CA"/>
          </a:p>
        </p:txBody>
      </p:sp>
    </p:spTree>
    <p:extLst>
      <p:ext uri="{BB962C8B-B14F-4D97-AF65-F5344CB8AC3E}">
        <p14:creationId xmlns:p14="http://schemas.microsoft.com/office/powerpoint/2010/main" val="332878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image2.jpg"/>
          <p:cNvPicPr>
            <a:picLocks noChangeAspect="1"/>
          </p:cNvPicPr>
          <p:nvPr userDrawn="1"/>
        </p:nvPicPr>
        <p:blipFill>
          <a:blip r:embed="rId2"/>
          <a:stretch>
            <a:fillRect/>
          </a:stretch>
        </p:blipFill>
        <p:spPr>
          <a:xfrm>
            <a:off x="10984049" y="41901"/>
            <a:ext cx="1175793" cy="1259381"/>
          </a:xfrm>
          <a:prstGeom prst="rect">
            <a:avLst/>
          </a:prstGeom>
          <a:ln w="12700">
            <a:miter lim="400000"/>
          </a:ln>
        </p:spPr>
      </p:pic>
      <p:pic>
        <p:nvPicPr>
          <p:cNvPr id="9" name="image2.jpg"/>
          <p:cNvPicPr>
            <a:picLocks noChangeAspect="1"/>
          </p:cNvPicPr>
          <p:nvPr userDrawn="1"/>
        </p:nvPicPr>
        <p:blipFill>
          <a:blip r:embed="rId2"/>
          <a:stretch>
            <a:fillRect/>
          </a:stretch>
        </p:blipFill>
        <p:spPr>
          <a:xfrm>
            <a:off x="11136449" y="194301"/>
            <a:ext cx="1175793" cy="1259381"/>
          </a:xfrm>
          <a:prstGeom prst="rect">
            <a:avLst/>
          </a:prstGeom>
          <a:ln w="12700">
            <a:miter lim="400000"/>
          </a:ln>
        </p:spPr>
      </p:pic>
      <p:sp>
        <p:nvSpPr>
          <p:cNvPr id="10" name="Text Placeholder 8"/>
          <p:cNvSpPr>
            <a:spLocks noGrp="1"/>
          </p:cNvSpPr>
          <p:nvPr>
            <p:ph type="body" sz="quarter" idx="10" hasCustomPrompt="1"/>
          </p:nvPr>
        </p:nvSpPr>
        <p:spPr>
          <a:xfrm>
            <a:off x="0" y="6527800"/>
            <a:ext cx="3848100" cy="330200"/>
          </a:xfrm>
        </p:spPr>
        <p:txBody>
          <a:bodyPr>
            <a:normAutofit/>
          </a:bodyPr>
          <a:lstStyle>
            <a:lvl1pPr marL="0" indent="0">
              <a:buNone/>
              <a:defRPr sz="1800" baseline="0">
                <a:solidFill>
                  <a:schemeClr val="bg1"/>
                </a:solidFill>
              </a:defRPr>
            </a:lvl1pPr>
          </a:lstStyle>
          <a:p>
            <a:pPr lvl="0"/>
            <a:r>
              <a:rPr lang="en-CA" sz="1800"/>
              <a:t>Tutor Name(s), </a:t>
            </a:r>
            <a:r>
              <a:rPr lang="en-CA" sz="1800" err="1"/>
              <a:t>Doctorials</a:t>
            </a:r>
            <a:r>
              <a:rPr lang="en-CA" sz="1800"/>
              <a:t> 2018/19</a:t>
            </a:r>
            <a:endParaRPr lang="en-CA"/>
          </a:p>
        </p:txBody>
      </p:sp>
      <p:sp>
        <p:nvSpPr>
          <p:cNvPr id="11" name="Text Placeholder 10"/>
          <p:cNvSpPr>
            <a:spLocks noGrp="1"/>
          </p:cNvSpPr>
          <p:nvPr>
            <p:ph type="body" sz="quarter" idx="11" hasCustomPrompt="1"/>
          </p:nvPr>
        </p:nvSpPr>
        <p:spPr>
          <a:xfrm>
            <a:off x="8184742" y="6544468"/>
            <a:ext cx="4000500" cy="296863"/>
          </a:xfrm>
        </p:spPr>
        <p:txBody>
          <a:bodyPr>
            <a:normAutofit/>
          </a:bodyPr>
          <a:lstStyle>
            <a:lvl1pPr marL="0" indent="0" algn="r">
              <a:buNone/>
              <a:defRPr sz="1800" baseline="0">
                <a:solidFill>
                  <a:schemeClr val="bg1"/>
                </a:solidFill>
              </a:defRPr>
            </a:lvl1pPr>
          </a:lstStyle>
          <a:p>
            <a:pPr lvl="0"/>
            <a:r>
              <a:rPr lang="en-CA" sz="1800"/>
              <a:t>Reference Book, </a:t>
            </a:r>
            <a:r>
              <a:rPr lang="en-CA" sz="1800" err="1"/>
              <a:t>pg</a:t>
            </a:r>
            <a:r>
              <a:rPr lang="en-CA" sz="1800"/>
              <a:t> ###</a:t>
            </a:r>
            <a:endParaRPr lang="en-CA"/>
          </a:p>
        </p:txBody>
      </p:sp>
    </p:spTree>
    <p:extLst>
      <p:ext uri="{BB962C8B-B14F-4D97-AF65-F5344CB8AC3E}">
        <p14:creationId xmlns:p14="http://schemas.microsoft.com/office/powerpoint/2010/main" val="1491875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image2.jpg"/>
          <p:cNvPicPr>
            <a:picLocks noChangeAspect="1"/>
          </p:cNvPicPr>
          <p:nvPr userDrawn="1"/>
        </p:nvPicPr>
        <p:blipFill>
          <a:blip r:embed="rId2"/>
          <a:stretch>
            <a:fillRect/>
          </a:stretch>
        </p:blipFill>
        <p:spPr>
          <a:xfrm>
            <a:off x="10984049" y="41901"/>
            <a:ext cx="1175793" cy="1259381"/>
          </a:xfrm>
          <a:prstGeom prst="rect">
            <a:avLst/>
          </a:prstGeom>
          <a:ln w="12700">
            <a:miter lim="400000"/>
          </a:ln>
        </p:spPr>
      </p:pic>
      <p:sp>
        <p:nvSpPr>
          <p:cNvPr id="9" name="Text Placeholder 8"/>
          <p:cNvSpPr>
            <a:spLocks noGrp="1"/>
          </p:cNvSpPr>
          <p:nvPr>
            <p:ph type="body" sz="quarter" idx="10" hasCustomPrompt="1"/>
          </p:nvPr>
        </p:nvSpPr>
        <p:spPr>
          <a:xfrm>
            <a:off x="0" y="6527800"/>
            <a:ext cx="3848100" cy="330200"/>
          </a:xfrm>
        </p:spPr>
        <p:txBody>
          <a:bodyPr>
            <a:normAutofit/>
          </a:bodyPr>
          <a:lstStyle>
            <a:lvl1pPr marL="0" indent="0">
              <a:buNone/>
              <a:defRPr sz="1800" baseline="0">
                <a:solidFill>
                  <a:schemeClr val="bg1"/>
                </a:solidFill>
              </a:defRPr>
            </a:lvl1pPr>
          </a:lstStyle>
          <a:p>
            <a:pPr lvl="0"/>
            <a:r>
              <a:rPr lang="en-CA" sz="1800"/>
              <a:t>Tutor Name(s), </a:t>
            </a:r>
            <a:r>
              <a:rPr lang="en-CA" sz="1800" err="1"/>
              <a:t>Doctorials</a:t>
            </a:r>
            <a:r>
              <a:rPr lang="en-CA" sz="1800"/>
              <a:t> 2018/19</a:t>
            </a:r>
            <a:endParaRPr lang="en-CA"/>
          </a:p>
        </p:txBody>
      </p:sp>
      <p:sp>
        <p:nvSpPr>
          <p:cNvPr id="10" name="Text Placeholder 10"/>
          <p:cNvSpPr>
            <a:spLocks noGrp="1"/>
          </p:cNvSpPr>
          <p:nvPr>
            <p:ph type="body" sz="quarter" idx="11" hasCustomPrompt="1"/>
          </p:nvPr>
        </p:nvSpPr>
        <p:spPr>
          <a:xfrm>
            <a:off x="8184742" y="6544468"/>
            <a:ext cx="4000500" cy="296863"/>
          </a:xfrm>
        </p:spPr>
        <p:txBody>
          <a:bodyPr>
            <a:normAutofit/>
          </a:bodyPr>
          <a:lstStyle>
            <a:lvl1pPr marL="0" indent="0" algn="r">
              <a:buNone/>
              <a:defRPr sz="1800" baseline="0">
                <a:solidFill>
                  <a:schemeClr val="bg1"/>
                </a:solidFill>
              </a:defRPr>
            </a:lvl1pPr>
          </a:lstStyle>
          <a:p>
            <a:pPr lvl="0"/>
            <a:r>
              <a:rPr lang="en-CA" sz="1800"/>
              <a:t>Reference Book, </a:t>
            </a:r>
            <a:r>
              <a:rPr lang="en-CA" sz="1800" err="1"/>
              <a:t>pg</a:t>
            </a:r>
            <a:r>
              <a:rPr lang="en-CA" sz="1800"/>
              <a:t> ###</a:t>
            </a:r>
            <a:endParaRPr lang="en-CA"/>
          </a:p>
        </p:txBody>
      </p:sp>
    </p:spTree>
    <p:extLst>
      <p:ext uri="{BB962C8B-B14F-4D97-AF65-F5344CB8AC3E}">
        <p14:creationId xmlns:p14="http://schemas.microsoft.com/office/powerpoint/2010/main" val="3014034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61925"/>
            <a:ext cx="10515600" cy="955675"/>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282700"/>
            <a:ext cx="10515600" cy="48942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6"/>
          <p:cNvSpPr/>
          <p:nvPr userDrawn="1"/>
        </p:nvSpPr>
        <p:spPr>
          <a:xfrm>
            <a:off x="0" y="6375400"/>
            <a:ext cx="12192000" cy="495300"/>
          </a:xfrm>
          <a:prstGeom prst="rect">
            <a:avLst/>
          </a:prstGeom>
          <a:solidFill>
            <a:srgbClr val="CE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userDrawn="1"/>
        </p:nvSpPr>
        <p:spPr>
          <a:xfrm>
            <a:off x="0" y="6375401"/>
            <a:ext cx="12192000" cy="113982"/>
          </a:xfrm>
          <a:prstGeom prst="rect">
            <a:avLst/>
          </a:prstGeom>
          <a:solidFill>
            <a:srgbClr val="E8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580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18.jpeg"/><Relationship Id="rId7" Type="http://schemas.openxmlformats.org/officeDocument/2006/relationships/hyperlink" Target="https://creativecommons.org/licenses/by/3.0/"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flickr.com/photos/58628203@N04/7240540056/in/photolist-c2PEiw-8hFgqf-dqk3R-dqamm-dqamz-5f4YE1-5rrhT4-a4Z2WT-78sVkp-78wNo5-78sUQx-78sUzD-78wNTs-2FVdrD-9YZ24a-a4kZUV-25DKgt-6Kef6w-61pEHj-5feZD7-9ozWdM-CVCr1-9oD17Q-5DFaph-3NuZz-54gcQQ-dFvfNJ-5rvCDJ-5rvAx3-5451Xt-4WVkcu-51QWpi-6C5DjX-6wRS7T-6Rdzjb-5rwuPY-8hC1Ep-e3TA3x-e3Tzhz-5b6u9y-9iwrEq-55TCBz-ed8xtz-6EGHut-6GSoXx-6GSoGR-6GSpf4-6eePgt-6jo7cD-5ryQA-PThGi" TargetMode="External"/><Relationship Id="rId5" Type="http://schemas.openxmlformats.org/officeDocument/2006/relationships/image" Target="../media/image19.jpeg"/><Relationship Id="rId4" Type="http://schemas.openxmlformats.org/officeDocument/2006/relationships/hyperlink" Target="http://www.flickr.com/photos/vizzzual-dot-com/2738586453/" TargetMode="Externa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hyperlink" Target="mailto:20131542@studentmail.ul.ie" TargetMode="External"/><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lides.uwo.ca/"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bitesizebio.com/13398/how-histology-slides-are-prepared/" TargetMode="External"/><Relationship Id="rId4" Type="http://schemas.openxmlformats.org/officeDocument/2006/relationships/hyperlink" Target="http://medcell.med.yale.edu/histology/histology.php"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974" y="3244815"/>
            <a:ext cx="3932237" cy="673117"/>
          </a:xfrm>
        </p:spPr>
        <p:txBody>
          <a:bodyPr anchor="b">
            <a:normAutofit fontScale="90000"/>
          </a:bodyPr>
          <a:lstStyle/>
          <a:p>
            <a:r>
              <a:rPr lang="en-CA" sz="6000"/>
              <a:t>Histology</a:t>
            </a:r>
            <a:r>
              <a:rPr lang="en-CA"/>
              <a:t> </a:t>
            </a:r>
          </a:p>
        </p:txBody>
      </p:sp>
      <p:sp>
        <p:nvSpPr>
          <p:cNvPr id="3" name="Subtitle 2"/>
          <p:cNvSpPr>
            <a:spLocks noGrp="1"/>
          </p:cNvSpPr>
          <p:nvPr>
            <p:ph type="body" sz="half" idx="2"/>
          </p:nvPr>
        </p:nvSpPr>
        <p:spPr>
          <a:xfrm>
            <a:off x="1534816" y="2561397"/>
            <a:ext cx="3932237" cy="673116"/>
          </a:xfrm>
        </p:spPr>
        <p:txBody>
          <a:bodyPr>
            <a:normAutofit/>
          </a:bodyPr>
          <a:lstStyle/>
          <a:p>
            <a:r>
              <a:rPr lang="en-CA" sz="2800"/>
              <a:t>Intro to</a:t>
            </a:r>
          </a:p>
        </p:txBody>
      </p:sp>
      <p:sp>
        <p:nvSpPr>
          <p:cNvPr id="4" name="Text Placeholder 3"/>
          <p:cNvSpPr>
            <a:spLocks noGrp="1"/>
          </p:cNvSpPr>
          <p:nvPr>
            <p:ph type="body" sz="quarter" idx="10"/>
          </p:nvPr>
        </p:nvSpPr>
        <p:spPr>
          <a:xfrm>
            <a:off x="0" y="6527800"/>
            <a:ext cx="3848100" cy="330200"/>
          </a:xfrm>
        </p:spPr>
        <p:txBody>
          <a:bodyPr vert="horz" lIns="91440" tIns="45720" rIns="91440" bIns="45720" rtlCol="0" anchor="t">
            <a:normAutofit/>
          </a:bodyPr>
          <a:lstStyle/>
          <a:p>
            <a:r>
              <a:rPr lang="en-CA" sz="1700"/>
              <a:t>Megan Cooper, </a:t>
            </a:r>
            <a:r>
              <a:rPr lang="en-CA" sz="1700" err="1"/>
              <a:t>Doctorials</a:t>
            </a:r>
            <a:r>
              <a:rPr lang="en-CA" sz="1700"/>
              <a:t> 2024</a:t>
            </a:r>
            <a:endParaRPr lang="en-US"/>
          </a:p>
        </p:txBody>
      </p:sp>
      <p:pic>
        <p:nvPicPr>
          <p:cNvPr id="6" name="Picture 5" descr="A person holding a piece of paper&#10;&#10;Description automatically generated">
            <a:extLst>
              <a:ext uri="{FF2B5EF4-FFF2-40B4-BE49-F238E27FC236}">
                <a16:creationId xmlns:a16="http://schemas.microsoft.com/office/drawing/2014/main" id="{F23F821E-7117-BF90-099C-F323966E0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6291" y="518810"/>
            <a:ext cx="4942331" cy="5452009"/>
          </a:xfrm>
          <a:prstGeom prst="rect">
            <a:avLst/>
          </a:prstGeom>
        </p:spPr>
      </p:pic>
      <p:pic>
        <p:nvPicPr>
          <p:cNvPr id="8" name="Picture 7" descr="A close-up of a cell&#10;&#10;Description automatically generated">
            <a:extLst>
              <a:ext uri="{FF2B5EF4-FFF2-40B4-BE49-F238E27FC236}">
                <a16:creationId xmlns:a16="http://schemas.microsoft.com/office/drawing/2014/main" id="{1D2E5F98-DECE-E7A0-3CF9-2E57EC4A7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0318">
            <a:off x="5664050" y="697575"/>
            <a:ext cx="1951375" cy="1801269"/>
          </a:xfrm>
          <a:prstGeom prst="rect">
            <a:avLst/>
          </a:prstGeom>
        </p:spPr>
      </p:pic>
      <p:pic>
        <p:nvPicPr>
          <p:cNvPr id="12" name="Picture 11" descr="A microscope view of a human tissue&#10;&#10;Description automatically generated">
            <a:extLst>
              <a:ext uri="{FF2B5EF4-FFF2-40B4-BE49-F238E27FC236}">
                <a16:creationId xmlns:a16="http://schemas.microsoft.com/office/drawing/2014/main" id="{39177501-97BA-57B7-A6A5-FA94A9C70F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80000">
            <a:off x="7945735" y="1165930"/>
            <a:ext cx="2189436" cy="1751549"/>
          </a:xfrm>
          <a:prstGeom prst="rect">
            <a:avLst/>
          </a:prstGeom>
        </p:spPr>
      </p:pic>
    </p:spTree>
    <p:extLst>
      <p:ext uri="{BB962C8B-B14F-4D97-AF65-F5344CB8AC3E}">
        <p14:creationId xmlns:p14="http://schemas.microsoft.com/office/powerpoint/2010/main" val="39286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0F39B-2911-4F2C-8373-407B5BA4FA65}"/>
              </a:ext>
            </a:extLst>
          </p:cNvPr>
          <p:cNvSpPr>
            <a:spLocks noGrp="1"/>
          </p:cNvSpPr>
          <p:nvPr>
            <p:ph type="title"/>
          </p:nvPr>
        </p:nvSpPr>
        <p:spPr>
          <a:xfrm>
            <a:off x="838200" y="161925"/>
            <a:ext cx="10515600" cy="955675"/>
          </a:xfrm>
        </p:spPr>
        <p:txBody>
          <a:bodyPr anchor="ctr">
            <a:normAutofit/>
          </a:bodyPr>
          <a:lstStyle/>
          <a:p>
            <a:r>
              <a:rPr lang="en-CA"/>
              <a:t>Visualizing 3D as 2D</a:t>
            </a:r>
          </a:p>
        </p:txBody>
      </p:sp>
      <p:sp>
        <p:nvSpPr>
          <p:cNvPr id="3" name="Content Placeholder 2">
            <a:extLst>
              <a:ext uri="{FF2B5EF4-FFF2-40B4-BE49-F238E27FC236}">
                <a16:creationId xmlns:a16="http://schemas.microsoft.com/office/drawing/2014/main" id="{4DCC49FE-6A78-4182-A31E-B9242902211F}"/>
              </a:ext>
            </a:extLst>
          </p:cNvPr>
          <p:cNvSpPr>
            <a:spLocks noGrp="1"/>
          </p:cNvSpPr>
          <p:nvPr>
            <p:ph sz="half" idx="1"/>
          </p:nvPr>
        </p:nvSpPr>
        <p:spPr>
          <a:xfrm>
            <a:off x="825499" y="1301282"/>
            <a:ext cx="6965233" cy="4875681"/>
          </a:xfrm>
        </p:spPr>
        <p:txBody>
          <a:bodyPr>
            <a:normAutofit/>
          </a:bodyPr>
          <a:lstStyle/>
          <a:p>
            <a:r>
              <a:rPr lang="en-CA"/>
              <a:t>Histological slides take 3D organs/specimens, and portray them as 2D on a slide</a:t>
            </a:r>
          </a:p>
          <a:p>
            <a:r>
              <a:rPr lang="en-CA"/>
              <a:t>Depending on how a specimen is cut, the same specimen tissue may appear different</a:t>
            </a:r>
          </a:p>
          <a:p>
            <a:r>
              <a:rPr lang="en-CA"/>
              <a:t>This concept is portrayed well is certain tissues e.g. skeletal muscles and blood vessels</a:t>
            </a:r>
          </a:p>
        </p:txBody>
      </p:sp>
      <p:pic>
        <p:nvPicPr>
          <p:cNvPr id="6" name="Content Placeholder 6" descr="A picture containing table, person, small, items&#10;&#10;Description automatically generated">
            <a:extLst>
              <a:ext uri="{FF2B5EF4-FFF2-40B4-BE49-F238E27FC236}">
                <a16:creationId xmlns:a16="http://schemas.microsoft.com/office/drawing/2014/main" id="{044B0A50-9B34-4FC9-9387-FAFA82112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733" y="1210014"/>
            <a:ext cx="2782017" cy="5058216"/>
          </a:xfrm>
          <a:prstGeom prst="rect">
            <a:avLst/>
          </a:prstGeom>
          <a:noFill/>
        </p:spPr>
      </p:pic>
      <p:sp>
        <p:nvSpPr>
          <p:cNvPr id="13" name="Text Placeholder 5">
            <a:extLst>
              <a:ext uri="{FF2B5EF4-FFF2-40B4-BE49-F238E27FC236}">
                <a16:creationId xmlns:a16="http://schemas.microsoft.com/office/drawing/2014/main" id="{99B73307-6DFA-428F-85A8-EB52BCD8DEF0}"/>
              </a:ext>
            </a:extLst>
          </p:cNvPr>
          <p:cNvSpPr>
            <a:spLocks noGrp="1"/>
          </p:cNvSpPr>
          <p:nvPr>
            <p:ph type="body" sz="quarter" idx="11"/>
          </p:nvPr>
        </p:nvSpPr>
        <p:spPr>
          <a:xfrm>
            <a:off x="8184742" y="6544468"/>
            <a:ext cx="4000500" cy="296863"/>
          </a:xfrm>
        </p:spPr>
        <p:txBody>
          <a:bodyPr>
            <a:normAutofit fontScale="92500" lnSpcReduction="20000"/>
          </a:bodyPr>
          <a:lstStyle/>
          <a:p>
            <a:endParaRPr lang="en-US"/>
          </a:p>
        </p:txBody>
      </p:sp>
      <p:pic>
        <p:nvPicPr>
          <p:cNvPr id="5" name="Picture 4" descr="A diagram of a blood vessel&#10;&#10;Description automatically generated">
            <a:extLst>
              <a:ext uri="{FF2B5EF4-FFF2-40B4-BE49-F238E27FC236}">
                <a16:creationId xmlns:a16="http://schemas.microsoft.com/office/drawing/2014/main" id="{7B71C901-ECDF-3620-F2D5-B99217B1B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100" y="3358606"/>
            <a:ext cx="3470335" cy="2993775"/>
          </a:xfrm>
          <a:prstGeom prst="rect">
            <a:avLst/>
          </a:prstGeom>
        </p:spPr>
      </p:pic>
      <p:sp>
        <p:nvSpPr>
          <p:cNvPr id="7" name="Text Placeholder 6">
            <a:extLst>
              <a:ext uri="{FF2B5EF4-FFF2-40B4-BE49-F238E27FC236}">
                <a16:creationId xmlns:a16="http://schemas.microsoft.com/office/drawing/2014/main" id="{4FFB9833-A3A3-5495-21A2-E5682226988E}"/>
              </a:ext>
            </a:extLst>
          </p:cNvPr>
          <p:cNvSpPr>
            <a:spLocks noGrp="1"/>
          </p:cNvSpPr>
          <p:nvPr>
            <p:ph type="body" sz="quarter" idx="10"/>
          </p:nvPr>
        </p:nvSpPr>
        <p:spPr/>
        <p:txBody>
          <a:bodyPr vert="horz" lIns="91440" tIns="45720" rIns="91440" bIns="45720" rtlCol="0" anchor="t">
            <a:normAutofit/>
          </a:bodyPr>
          <a:lstStyle/>
          <a:p>
            <a:r>
              <a:rPr lang="en-CA" sz="1700">
                <a:ea typeface="Calibri"/>
                <a:cs typeface="Calibri"/>
              </a:rPr>
              <a:t>Megan Cooper, </a:t>
            </a:r>
            <a:r>
              <a:rPr lang="en-CA" sz="1700" err="1">
                <a:ea typeface="Calibri"/>
                <a:cs typeface="Calibri"/>
              </a:rPr>
              <a:t>Doctorials</a:t>
            </a:r>
            <a:r>
              <a:rPr lang="en-CA" sz="1700">
                <a:ea typeface="Calibri"/>
                <a:cs typeface="Calibri"/>
              </a:rPr>
              <a:t> 2024</a:t>
            </a:r>
            <a:endParaRPr lang="en-US" sz="1700">
              <a:solidFill>
                <a:srgbClr val="000000"/>
              </a:solidFill>
              <a:ea typeface="Calibri"/>
              <a:cs typeface="Calibri"/>
            </a:endParaRPr>
          </a:p>
          <a:p>
            <a:endParaRPr lang="en-US">
              <a:ea typeface="Calibri"/>
              <a:cs typeface="Calibri"/>
            </a:endParaRPr>
          </a:p>
        </p:txBody>
      </p:sp>
    </p:spTree>
    <p:extLst>
      <p:ext uri="{BB962C8B-B14F-4D97-AF65-F5344CB8AC3E}">
        <p14:creationId xmlns:p14="http://schemas.microsoft.com/office/powerpoint/2010/main" val="3246219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119B-A8F9-44C3-8512-57D7E5953734}"/>
              </a:ext>
            </a:extLst>
          </p:cNvPr>
          <p:cNvSpPr>
            <a:spLocks noGrp="1"/>
          </p:cNvSpPr>
          <p:nvPr>
            <p:ph type="title"/>
          </p:nvPr>
        </p:nvSpPr>
        <p:spPr/>
        <p:txBody>
          <a:bodyPr/>
          <a:lstStyle/>
          <a:p>
            <a:r>
              <a:rPr lang="en-CA"/>
              <a:t>Visualizing 3D as 2D</a:t>
            </a:r>
          </a:p>
        </p:txBody>
      </p:sp>
      <p:pic>
        <p:nvPicPr>
          <p:cNvPr id="8" name="Content Placeholder 7" descr="A green avocado with a white background&#10;&#10;Description automatically generated with low confidence">
            <a:extLst>
              <a:ext uri="{FF2B5EF4-FFF2-40B4-BE49-F238E27FC236}">
                <a16:creationId xmlns:a16="http://schemas.microsoft.com/office/drawing/2014/main" id="{5B4363FC-7A64-42D9-8DC7-2B9420E00244}"/>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34510" y="3155959"/>
            <a:ext cx="2609495" cy="2609495"/>
          </a:xfrm>
        </p:spPr>
      </p:pic>
      <p:pic>
        <p:nvPicPr>
          <p:cNvPr id="11" name="Content Placeholder 10" descr="A green cucumber on a white background&#10;&#10;Description automatically generated with medium confidence">
            <a:extLst>
              <a:ext uri="{FF2B5EF4-FFF2-40B4-BE49-F238E27FC236}">
                <a16:creationId xmlns:a16="http://schemas.microsoft.com/office/drawing/2014/main" id="{1368C841-396B-49A5-B95D-A0FE63D22B5E}"/>
              </a:ext>
            </a:extLst>
          </p:cNvPr>
          <p:cNvPicPr>
            <a:picLocks noGrp="1" noChangeAspect="1"/>
          </p:cNvPicPr>
          <p:nvPr>
            <p:ph sz="half" idx="2"/>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59500" y="3019246"/>
            <a:ext cx="4497990" cy="3000124"/>
          </a:xfrm>
        </p:spPr>
      </p:pic>
      <p:sp>
        <p:nvSpPr>
          <p:cNvPr id="6" name="Text Placeholder 5">
            <a:extLst>
              <a:ext uri="{FF2B5EF4-FFF2-40B4-BE49-F238E27FC236}">
                <a16:creationId xmlns:a16="http://schemas.microsoft.com/office/drawing/2014/main" id="{718DAFC2-8349-4AC9-88BF-3B5099275709}"/>
              </a:ext>
            </a:extLst>
          </p:cNvPr>
          <p:cNvSpPr>
            <a:spLocks noGrp="1"/>
          </p:cNvSpPr>
          <p:nvPr>
            <p:ph type="body" sz="quarter" idx="11"/>
          </p:nvPr>
        </p:nvSpPr>
        <p:spPr/>
        <p:txBody>
          <a:bodyPr>
            <a:normAutofit fontScale="92500" lnSpcReduction="20000"/>
          </a:bodyPr>
          <a:lstStyle/>
          <a:p>
            <a:endParaRPr lang="en-CA"/>
          </a:p>
        </p:txBody>
      </p:sp>
      <p:sp>
        <p:nvSpPr>
          <p:cNvPr id="9" name="TextBox 8">
            <a:extLst>
              <a:ext uri="{FF2B5EF4-FFF2-40B4-BE49-F238E27FC236}">
                <a16:creationId xmlns:a16="http://schemas.microsoft.com/office/drawing/2014/main" id="{EFFA9623-9404-4825-884A-46CA248159DF}"/>
              </a:ext>
            </a:extLst>
          </p:cNvPr>
          <p:cNvSpPr txBox="1"/>
          <p:nvPr/>
        </p:nvSpPr>
        <p:spPr>
          <a:xfrm>
            <a:off x="1534509" y="5765454"/>
            <a:ext cx="2609495" cy="369332"/>
          </a:xfrm>
          <a:prstGeom prst="rect">
            <a:avLst/>
          </a:prstGeom>
          <a:noFill/>
        </p:spPr>
        <p:txBody>
          <a:bodyPr wrap="square" rtlCol="0">
            <a:spAutoFit/>
          </a:bodyPr>
          <a:lstStyle/>
          <a:p>
            <a:r>
              <a:rPr lang="en-CA" sz="900">
                <a:hlinkClick r:id="rId4" tooltip="http://www.flickr.com/photos/vizzzual-dot-com/2738586453/"/>
              </a:rPr>
              <a:t>This Photo</a:t>
            </a:r>
            <a:r>
              <a:rPr lang="en-CA" sz="900"/>
              <a:t> by Unknown Author is licensed under </a:t>
            </a:r>
            <a:r>
              <a:rPr lang="en-CA" sz="900">
                <a:hlinkClick r:id="rId7" tooltip="https://creativecommons.org/licenses/by/3.0/"/>
              </a:rPr>
              <a:t>CC BY</a:t>
            </a:r>
            <a:endParaRPr lang="en-CA" sz="900"/>
          </a:p>
        </p:txBody>
      </p:sp>
      <p:sp>
        <p:nvSpPr>
          <p:cNvPr id="12" name="TextBox 11">
            <a:extLst>
              <a:ext uri="{FF2B5EF4-FFF2-40B4-BE49-F238E27FC236}">
                <a16:creationId xmlns:a16="http://schemas.microsoft.com/office/drawing/2014/main" id="{6DB12EC4-000C-4903-B5BE-4F9057D9927F}"/>
              </a:ext>
            </a:extLst>
          </p:cNvPr>
          <p:cNvSpPr txBox="1"/>
          <p:nvPr/>
        </p:nvSpPr>
        <p:spPr>
          <a:xfrm>
            <a:off x="6159500" y="5903954"/>
            <a:ext cx="4497990" cy="230832"/>
          </a:xfrm>
          <a:prstGeom prst="rect">
            <a:avLst/>
          </a:prstGeom>
          <a:noFill/>
        </p:spPr>
        <p:txBody>
          <a:bodyPr wrap="square" rtlCol="0">
            <a:spAutoFit/>
          </a:bodyPr>
          <a:lstStyle/>
          <a:p>
            <a:r>
              <a:rPr lang="en-CA" sz="900">
                <a:hlinkClick r:id="rId6" tooltip="https://www.flickr.com/photos/58628203@N04/7240540056/in/photolist-c2PEiw-8hFgqf-dqk3R-dqamm-dqamz-5f4YE1-5rrhT4-a4Z2WT-78sVkp-78wNo5-78sUQx-78sUzD-78wNTs-2FVdrD-9YZ24a-a4kZUV-25DKgt-6Kef6w-61pEHj-5feZD7-9ozWdM-CVCr1-9oD17Q-5DFaph-3NuZz-54gcQQ-dFvfNJ-5rvCDJ-5rvAx3-5451Xt-4WVkcu-51QWpi-6C5DjX-6wRS7T-6Rdzjb-5rwuPY-8hC1Ep-e3TA3x-e3Tzhz-5b6u9y-9iwrEq-55TCBz-ed8xtz-6EGHut-6GSoXx-6GSoGR-6GSpf4-6eePgt-6jo7cD-5ryQA-PThGi"/>
              </a:rPr>
              <a:t>This Photo</a:t>
            </a:r>
            <a:r>
              <a:rPr lang="en-CA" sz="900"/>
              <a:t> by Unknown Author is licensed under </a:t>
            </a:r>
            <a:r>
              <a:rPr lang="en-CA" sz="900">
                <a:hlinkClick r:id="rId8" tooltip="https://creativecommons.org/licenses/by-nc/3.0/"/>
              </a:rPr>
              <a:t>CC BY-NC</a:t>
            </a:r>
            <a:endParaRPr lang="en-CA" sz="900"/>
          </a:p>
        </p:txBody>
      </p:sp>
      <p:sp>
        <p:nvSpPr>
          <p:cNvPr id="13" name="TextBox 12">
            <a:extLst>
              <a:ext uri="{FF2B5EF4-FFF2-40B4-BE49-F238E27FC236}">
                <a16:creationId xmlns:a16="http://schemas.microsoft.com/office/drawing/2014/main" id="{7C2E0591-003F-47A4-ACAA-10DF9FFA8464}"/>
              </a:ext>
            </a:extLst>
          </p:cNvPr>
          <p:cNvSpPr txBox="1"/>
          <p:nvPr/>
        </p:nvSpPr>
        <p:spPr>
          <a:xfrm>
            <a:off x="891531" y="1510614"/>
            <a:ext cx="4218709" cy="1200329"/>
          </a:xfrm>
          <a:prstGeom prst="rect">
            <a:avLst/>
          </a:prstGeom>
          <a:noFill/>
        </p:spPr>
        <p:txBody>
          <a:bodyPr wrap="square" rtlCol="0">
            <a:spAutoFit/>
          </a:bodyPr>
          <a:lstStyle/>
          <a:p>
            <a:pPr marL="285750" indent="-285750">
              <a:buFont typeface="Arial" panose="020B0604020202020204" pitchFamily="34" charset="0"/>
              <a:buChar char="•"/>
            </a:pPr>
            <a:r>
              <a:rPr lang="en-CA" b="1"/>
              <a:t>Cross Sectional Cut</a:t>
            </a:r>
          </a:p>
          <a:p>
            <a:pPr marL="742950" lvl="1" indent="-285750">
              <a:buFont typeface="Arial" panose="020B0604020202020204" pitchFamily="34" charset="0"/>
              <a:buChar char="•"/>
            </a:pPr>
            <a:r>
              <a:rPr lang="en-CA"/>
              <a:t>The fibers are coming out of the screen </a:t>
            </a:r>
            <a:r>
              <a:rPr lang="en-CA" i="1"/>
              <a:t>towards</a:t>
            </a:r>
            <a:r>
              <a:rPr lang="en-CA"/>
              <a:t> you, and into the screen </a:t>
            </a:r>
            <a:r>
              <a:rPr lang="en-CA" i="1"/>
              <a:t>away</a:t>
            </a:r>
            <a:r>
              <a:rPr lang="en-CA"/>
              <a:t> from you</a:t>
            </a:r>
          </a:p>
        </p:txBody>
      </p:sp>
      <p:sp>
        <p:nvSpPr>
          <p:cNvPr id="14" name="TextBox 13">
            <a:extLst>
              <a:ext uri="{FF2B5EF4-FFF2-40B4-BE49-F238E27FC236}">
                <a16:creationId xmlns:a16="http://schemas.microsoft.com/office/drawing/2014/main" id="{5E32156E-F854-4760-B9B5-8C5810AAAFCF}"/>
              </a:ext>
            </a:extLst>
          </p:cNvPr>
          <p:cNvSpPr txBox="1"/>
          <p:nvPr/>
        </p:nvSpPr>
        <p:spPr>
          <a:xfrm>
            <a:off x="5966283" y="1642698"/>
            <a:ext cx="4218709" cy="923330"/>
          </a:xfrm>
          <a:prstGeom prst="rect">
            <a:avLst/>
          </a:prstGeom>
          <a:noFill/>
        </p:spPr>
        <p:txBody>
          <a:bodyPr wrap="square" rtlCol="0">
            <a:spAutoFit/>
          </a:bodyPr>
          <a:lstStyle/>
          <a:p>
            <a:pPr marL="285750" indent="-285750">
              <a:buFont typeface="Arial" panose="020B0604020202020204" pitchFamily="34" charset="0"/>
              <a:buChar char="•"/>
            </a:pPr>
            <a:r>
              <a:rPr lang="en-CA" b="1"/>
              <a:t>Longitudinal Cut</a:t>
            </a:r>
          </a:p>
          <a:p>
            <a:pPr marL="742950" lvl="1" indent="-285750">
              <a:buFont typeface="Arial" panose="020B0604020202020204" pitchFamily="34" charset="0"/>
              <a:buChar char="•"/>
            </a:pPr>
            <a:r>
              <a:rPr lang="en-CA"/>
              <a:t>The fibers are moving across the screen, left to right</a:t>
            </a:r>
          </a:p>
        </p:txBody>
      </p:sp>
      <p:pic>
        <p:nvPicPr>
          <p:cNvPr id="4" name="Picture 3" descr="A green vegetable on a black background&#10;&#10;Description automatically generated">
            <a:extLst>
              <a:ext uri="{FF2B5EF4-FFF2-40B4-BE49-F238E27FC236}">
                <a16:creationId xmlns:a16="http://schemas.microsoft.com/office/drawing/2014/main" id="{329A33E0-8E03-CB80-735B-3AAE3E0689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322" y="1700146"/>
            <a:ext cx="1789686" cy="1789686"/>
          </a:xfrm>
          <a:prstGeom prst="rect">
            <a:avLst/>
          </a:prstGeom>
        </p:spPr>
      </p:pic>
      <p:cxnSp>
        <p:nvCxnSpPr>
          <p:cNvPr id="16" name="Straight Connector 15">
            <a:extLst>
              <a:ext uri="{FF2B5EF4-FFF2-40B4-BE49-F238E27FC236}">
                <a16:creationId xmlns:a16="http://schemas.microsoft.com/office/drawing/2014/main" id="{7C805B66-C90D-B39E-7A99-BF3DE44EBA2C}"/>
              </a:ext>
            </a:extLst>
          </p:cNvPr>
          <p:cNvCxnSpPr/>
          <p:nvPr/>
        </p:nvCxnSpPr>
        <p:spPr>
          <a:xfrm flipV="1">
            <a:off x="621102" y="2346385"/>
            <a:ext cx="741872" cy="672861"/>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17" name="Picture 16" descr="A green vegetable on a black background&#10;&#10;Description automatically generated">
            <a:extLst>
              <a:ext uri="{FF2B5EF4-FFF2-40B4-BE49-F238E27FC236}">
                <a16:creationId xmlns:a16="http://schemas.microsoft.com/office/drawing/2014/main" id="{432B1C4F-B759-44D7-A620-305ED57E5E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6801" y="1642698"/>
            <a:ext cx="1789686" cy="1789686"/>
          </a:xfrm>
          <a:prstGeom prst="rect">
            <a:avLst/>
          </a:prstGeom>
        </p:spPr>
      </p:pic>
      <p:cxnSp>
        <p:nvCxnSpPr>
          <p:cNvPr id="19" name="Straight Connector 18">
            <a:extLst>
              <a:ext uri="{FF2B5EF4-FFF2-40B4-BE49-F238E27FC236}">
                <a16:creationId xmlns:a16="http://schemas.microsoft.com/office/drawing/2014/main" id="{07A69EFD-B927-5531-765A-43DC541DB323}"/>
              </a:ext>
            </a:extLst>
          </p:cNvPr>
          <p:cNvCxnSpPr/>
          <p:nvPr/>
        </p:nvCxnSpPr>
        <p:spPr>
          <a:xfrm>
            <a:off x="9996801" y="1642698"/>
            <a:ext cx="1789686" cy="1847134"/>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5" name="Text Placeholder 4">
            <a:extLst>
              <a:ext uri="{FF2B5EF4-FFF2-40B4-BE49-F238E27FC236}">
                <a16:creationId xmlns:a16="http://schemas.microsoft.com/office/drawing/2014/main" id="{3FA4C92B-24B6-1601-A4DF-7D2012B9EA4E}"/>
              </a:ext>
            </a:extLst>
          </p:cNvPr>
          <p:cNvSpPr>
            <a:spLocks noGrp="1"/>
          </p:cNvSpPr>
          <p:nvPr>
            <p:ph type="body" sz="quarter" idx="10"/>
          </p:nvPr>
        </p:nvSpPr>
        <p:spPr/>
        <p:txBody>
          <a:bodyPr vert="horz" lIns="91440" tIns="45720" rIns="91440" bIns="45720" rtlCol="0" anchor="t">
            <a:normAutofit/>
          </a:bodyPr>
          <a:lstStyle/>
          <a:p>
            <a:r>
              <a:rPr lang="en-CA" sz="1700">
                <a:ea typeface="Calibri"/>
                <a:cs typeface="Calibri"/>
              </a:rPr>
              <a:t>Megan Cooper, </a:t>
            </a:r>
            <a:r>
              <a:rPr lang="en-CA" sz="1700" err="1">
                <a:ea typeface="Calibri"/>
                <a:cs typeface="Calibri"/>
              </a:rPr>
              <a:t>Doctorials</a:t>
            </a:r>
            <a:r>
              <a:rPr lang="en-CA" sz="1700">
                <a:ea typeface="Calibri"/>
                <a:cs typeface="Calibri"/>
              </a:rPr>
              <a:t> 2024</a:t>
            </a:r>
            <a:endParaRPr lang="en-US" sz="1700">
              <a:solidFill>
                <a:srgbClr val="000000"/>
              </a:solidFill>
              <a:ea typeface="Calibri"/>
              <a:cs typeface="Calibri"/>
            </a:endParaRPr>
          </a:p>
          <a:p>
            <a:endParaRPr lang="en-US">
              <a:ea typeface="Calibri"/>
              <a:cs typeface="Calibri"/>
            </a:endParaRPr>
          </a:p>
        </p:txBody>
      </p:sp>
    </p:spTree>
    <p:extLst>
      <p:ext uri="{BB962C8B-B14F-4D97-AF65-F5344CB8AC3E}">
        <p14:creationId xmlns:p14="http://schemas.microsoft.com/office/powerpoint/2010/main" val="2568308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3E1C4-9E54-4B34-A3F7-5ECE1AE48BE2}"/>
              </a:ext>
            </a:extLst>
          </p:cNvPr>
          <p:cNvSpPr>
            <a:spLocks noGrp="1"/>
          </p:cNvSpPr>
          <p:nvPr>
            <p:ph type="title"/>
          </p:nvPr>
        </p:nvSpPr>
        <p:spPr/>
        <p:txBody>
          <a:bodyPr/>
          <a:lstStyle/>
          <a:p>
            <a:r>
              <a:rPr lang="en-CA"/>
              <a:t>Visualizing 3D as 2D</a:t>
            </a:r>
          </a:p>
        </p:txBody>
      </p:sp>
      <p:sp>
        <p:nvSpPr>
          <p:cNvPr id="6" name="Text Placeholder 5">
            <a:extLst>
              <a:ext uri="{FF2B5EF4-FFF2-40B4-BE49-F238E27FC236}">
                <a16:creationId xmlns:a16="http://schemas.microsoft.com/office/drawing/2014/main" id="{BCDC6BB9-1CF9-4343-91E8-91444171A819}"/>
              </a:ext>
            </a:extLst>
          </p:cNvPr>
          <p:cNvSpPr>
            <a:spLocks noGrp="1"/>
          </p:cNvSpPr>
          <p:nvPr>
            <p:ph type="body" sz="quarter" idx="11"/>
          </p:nvPr>
        </p:nvSpPr>
        <p:spPr/>
        <p:txBody>
          <a:bodyPr>
            <a:normAutofit fontScale="92500" lnSpcReduction="20000"/>
          </a:bodyPr>
          <a:lstStyle/>
          <a:p>
            <a:endParaRPr lang="en-CA"/>
          </a:p>
        </p:txBody>
      </p:sp>
      <p:pic>
        <p:nvPicPr>
          <p:cNvPr id="7" name="Content Placeholder 6">
            <a:extLst>
              <a:ext uri="{FF2B5EF4-FFF2-40B4-BE49-F238E27FC236}">
                <a16:creationId xmlns:a16="http://schemas.microsoft.com/office/drawing/2014/main" id="{2F270785-FC85-420A-B5CC-5564638059E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97325" y="2813098"/>
            <a:ext cx="4128655" cy="2921024"/>
          </a:xfrm>
          <a:prstGeom prst="rect">
            <a:avLst/>
          </a:prstGeom>
        </p:spPr>
      </p:pic>
      <p:pic>
        <p:nvPicPr>
          <p:cNvPr id="8" name="Content Placeholder 7">
            <a:extLst>
              <a:ext uri="{FF2B5EF4-FFF2-40B4-BE49-F238E27FC236}">
                <a16:creationId xmlns:a16="http://schemas.microsoft.com/office/drawing/2014/main" id="{E76BCF1E-EFC4-4E5B-BBE9-655AB9FC0755}"/>
              </a:ext>
            </a:extLst>
          </p:cNvPr>
          <p:cNvPicPr>
            <a:picLocks noGrp="1" noChangeAspect="1"/>
          </p:cNvPicPr>
          <p:nvPr>
            <p:ph sz="half" idx="2"/>
          </p:nvPr>
        </p:nvPicPr>
        <p:blipFill rotWithShape="1">
          <a:blip r:embed="rId4"/>
          <a:srcRect l="58622" t="19886" r="10802" b="43703"/>
          <a:stretch/>
        </p:blipFill>
        <p:spPr>
          <a:xfrm>
            <a:off x="6928117" y="2803863"/>
            <a:ext cx="4075324" cy="2921024"/>
          </a:xfrm>
          <a:prstGeom prst="rect">
            <a:avLst/>
          </a:prstGeom>
          <a:ln w="28575">
            <a:solidFill>
              <a:schemeClr val="tx1"/>
            </a:solidFill>
          </a:ln>
        </p:spPr>
      </p:pic>
      <p:sp>
        <p:nvSpPr>
          <p:cNvPr id="9" name="TextBox 8">
            <a:extLst>
              <a:ext uri="{FF2B5EF4-FFF2-40B4-BE49-F238E27FC236}">
                <a16:creationId xmlns:a16="http://schemas.microsoft.com/office/drawing/2014/main" id="{0688C37B-CEDF-436A-A521-7A961E51C7E4}"/>
              </a:ext>
            </a:extLst>
          </p:cNvPr>
          <p:cNvSpPr txBox="1"/>
          <p:nvPr/>
        </p:nvSpPr>
        <p:spPr>
          <a:xfrm>
            <a:off x="1274090" y="1440743"/>
            <a:ext cx="4218709" cy="1200329"/>
          </a:xfrm>
          <a:prstGeom prst="rect">
            <a:avLst/>
          </a:prstGeom>
          <a:noFill/>
        </p:spPr>
        <p:txBody>
          <a:bodyPr wrap="square" rtlCol="0">
            <a:spAutoFit/>
          </a:bodyPr>
          <a:lstStyle/>
          <a:p>
            <a:pPr marL="285750" indent="-285750">
              <a:buFont typeface="Arial" panose="020B0604020202020204" pitchFamily="34" charset="0"/>
              <a:buChar char="•"/>
            </a:pPr>
            <a:r>
              <a:rPr lang="en-CA" b="1"/>
              <a:t>Cross Sectional Cut</a:t>
            </a:r>
          </a:p>
          <a:p>
            <a:pPr marL="742950" lvl="1" indent="-285750">
              <a:buFont typeface="Arial" panose="020B0604020202020204" pitchFamily="34" charset="0"/>
              <a:buChar char="•"/>
            </a:pPr>
            <a:r>
              <a:rPr lang="en-CA"/>
              <a:t>The fibers are coming out of the screen </a:t>
            </a:r>
            <a:r>
              <a:rPr lang="en-CA" i="1"/>
              <a:t>towards</a:t>
            </a:r>
            <a:r>
              <a:rPr lang="en-CA"/>
              <a:t> you, and into the screen </a:t>
            </a:r>
            <a:r>
              <a:rPr lang="en-CA" i="1"/>
              <a:t>away</a:t>
            </a:r>
            <a:r>
              <a:rPr lang="en-CA"/>
              <a:t> from you</a:t>
            </a:r>
          </a:p>
        </p:txBody>
      </p:sp>
      <p:sp>
        <p:nvSpPr>
          <p:cNvPr id="10" name="TextBox 9">
            <a:extLst>
              <a:ext uri="{FF2B5EF4-FFF2-40B4-BE49-F238E27FC236}">
                <a16:creationId xmlns:a16="http://schemas.microsoft.com/office/drawing/2014/main" id="{47970367-1147-4DDF-89E2-F19C115E1F94}"/>
              </a:ext>
            </a:extLst>
          </p:cNvPr>
          <p:cNvSpPr txBox="1"/>
          <p:nvPr/>
        </p:nvSpPr>
        <p:spPr>
          <a:xfrm>
            <a:off x="6402173" y="1489243"/>
            <a:ext cx="4218709" cy="923330"/>
          </a:xfrm>
          <a:prstGeom prst="rect">
            <a:avLst/>
          </a:prstGeom>
          <a:noFill/>
        </p:spPr>
        <p:txBody>
          <a:bodyPr wrap="square" rtlCol="0">
            <a:spAutoFit/>
          </a:bodyPr>
          <a:lstStyle/>
          <a:p>
            <a:pPr marL="285750" indent="-285750">
              <a:buFont typeface="Arial" panose="020B0604020202020204" pitchFamily="34" charset="0"/>
              <a:buChar char="•"/>
            </a:pPr>
            <a:r>
              <a:rPr lang="en-CA" b="1"/>
              <a:t>Longitudinal Cut</a:t>
            </a:r>
          </a:p>
          <a:p>
            <a:pPr marL="742950" lvl="1" indent="-285750">
              <a:buFont typeface="Arial" panose="020B0604020202020204" pitchFamily="34" charset="0"/>
              <a:buChar char="•"/>
            </a:pPr>
            <a:r>
              <a:rPr lang="en-CA"/>
              <a:t>The fibers are moving across the screen, left to right</a:t>
            </a:r>
          </a:p>
        </p:txBody>
      </p:sp>
      <p:pic>
        <p:nvPicPr>
          <p:cNvPr id="4" name="Picture 3" descr="A red and white candy&#10;&#10;Description automatically generated">
            <a:extLst>
              <a:ext uri="{FF2B5EF4-FFF2-40B4-BE49-F238E27FC236}">
                <a16:creationId xmlns:a16="http://schemas.microsoft.com/office/drawing/2014/main" id="{8B2147B4-DDC1-E010-834D-CFA37A4AB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124" y="1692312"/>
            <a:ext cx="1816869" cy="1576542"/>
          </a:xfrm>
          <a:prstGeom prst="rect">
            <a:avLst/>
          </a:prstGeom>
        </p:spPr>
      </p:pic>
      <p:pic>
        <p:nvPicPr>
          <p:cNvPr id="11" name="Picture 10" descr="A red and white candy&#10;&#10;Description automatically generated">
            <a:extLst>
              <a:ext uri="{FF2B5EF4-FFF2-40B4-BE49-F238E27FC236}">
                <a16:creationId xmlns:a16="http://schemas.microsoft.com/office/drawing/2014/main" id="{3E86CB5A-57AD-C3C9-F5BF-B6CFAFF071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097" y="1556291"/>
            <a:ext cx="1973625" cy="1712563"/>
          </a:xfrm>
          <a:prstGeom prst="rect">
            <a:avLst/>
          </a:prstGeom>
        </p:spPr>
      </p:pic>
      <p:cxnSp>
        <p:nvCxnSpPr>
          <p:cNvPr id="13" name="Straight Connector 12">
            <a:extLst>
              <a:ext uri="{FF2B5EF4-FFF2-40B4-BE49-F238E27FC236}">
                <a16:creationId xmlns:a16="http://schemas.microsoft.com/office/drawing/2014/main" id="{115A4057-C48F-CC38-D943-983401465F3F}"/>
              </a:ext>
            </a:extLst>
          </p:cNvPr>
          <p:cNvCxnSpPr/>
          <p:nvPr/>
        </p:nvCxnSpPr>
        <p:spPr>
          <a:xfrm>
            <a:off x="838200" y="1950908"/>
            <a:ext cx="759125" cy="999326"/>
          </a:xfrm>
          <a:prstGeom prst="line">
            <a:avLst/>
          </a:prstGeom>
          <a:ln w="762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782ED22-399E-DF03-416E-7A67E0C99FA4}"/>
              </a:ext>
            </a:extLst>
          </p:cNvPr>
          <p:cNvCxnSpPr>
            <a:cxnSpLocks/>
          </p:cNvCxnSpPr>
          <p:nvPr/>
        </p:nvCxnSpPr>
        <p:spPr>
          <a:xfrm flipV="1">
            <a:off x="9931097" y="1692312"/>
            <a:ext cx="1973625" cy="1357372"/>
          </a:xfrm>
          <a:prstGeom prst="line">
            <a:avLst/>
          </a:prstGeom>
          <a:ln w="76200"/>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E82BD9A0-074A-BD60-EB85-C65BF7136257}"/>
              </a:ext>
            </a:extLst>
          </p:cNvPr>
          <p:cNvSpPr>
            <a:spLocks noGrp="1"/>
          </p:cNvSpPr>
          <p:nvPr>
            <p:ph type="body" sz="quarter" idx="10"/>
          </p:nvPr>
        </p:nvSpPr>
        <p:spPr/>
        <p:txBody>
          <a:bodyPr vert="horz" lIns="91440" tIns="45720" rIns="91440" bIns="45720" rtlCol="0" anchor="t">
            <a:normAutofit/>
          </a:bodyPr>
          <a:lstStyle/>
          <a:p>
            <a:r>
              <a:rPr lang="en-CA" sz="1700">
                <a:ea typeface="Calibri"/>
                <a:cs typeface="Calibri"/>
              </a:rPr>
              <a:t>Megan Cooper, </a:t>
            </a:r>
            <a:r>
              <a:rPr lang="en-CA" sz="1700" err="1">
                <a:ea typeface="Calibri"/>
                <a:cs typeface="Calibri"/>
              </a:rPr>
              <a:t>Doctorials</a:t>
            </a:r>
            <a:r>
              <a:rPr lang="en-CA" sz="1700">
                <a:ea typeface="Calibri"/>
                <a:cs typeface="Calibri"/>
              </a:rPr>
              <a:t> 2024</a:t>
            </a:r>
            <a:endParaRPr lang="en-US" sz="1700">
              <a:solidFill>
                <a:srgbClr val="000000"/>
              </a:solidFill>
              <a:ea typeface="Calibri"/>
              <a:cs typeface="Calibri"/>
            </a:endParaRPr>
          </a:p>
          <a:p>
            <a:endParaRPr lang="en-US">
              <a:ea typeface="Calibri"/>
              <a:cs typeface="Calibri"/>
            </a:endParaRPr>
          </a:p>
        </p:txBody>
      </p:sp>
    </p:spTree>
    <p:extLst>
      <p:ext uri="{BB962C8B-B14F-4D97-AF65-F5344CB8AC3E}">
        <p14:creationId xmlns:p14="http://schemas.microsoft.com/office/powerpoint/2010/main" val="2374736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07F10D-2700-4F63-90C4-B861E3BFF7DD}"/>
              </a:ext>
            </a:extLst>
          </p:cNvPr>
          <p:cNvSpPr>
            <a:spLocks noGrp="1"/>
          </p:cNvSpPr>
          <p:nvPr>
            <p:ph sz="half" idx="2"/>
          </p:nvPr>
        </p:nvSpPr>
        <p:spPr/>
        <p:txBody>
          <a:bodyPr/>
          <a:lstStyle/>
          <a:p>
            <a:r>
              <a:rPr lang="en-CA" b="1"/>
              <a:t>Longitudinal</a:t>
            </a:r>
          </a:p>
        </p:txBody>
      </p:sp>
      <p:sp>
        <p:nvSpPr>
          <p:cNvPr id="6" name="Text Placeholder 5">
            <a:extLst>
              <a:ext uri="{FF2B5EF4-FFF2-40B4-BE49-F238E27FC236}">
                <a16:creationId xmlns:a16="http://schemas.microsoft.com/office/drawing/2014/main" id="{9A8E2BBA-8809-4EA9-8014-261C16B494C6}"/>
              </a:ext>
            </a:extLst>
          </p:cNvPr>
          <p:cNvSpPr>
            <a:spLocks noGrp="1"/>
          </p:cNvSpPr>
          <p:nvPr>
            <p:ph type="body" sz="quarter" idx="11"/>
          </p:nvPr>
        </p:nvSpPr>
        <p:spPr/>
        <p:txBody>
          <a:bodyPr>
            <a:normAutofit fontScale="92500" lnSpcReduction="20000"/>
          </a:bodyPr>
          <a:lstStyle/>
          <a:p>
            <a:endParaRPr lang="en-CA"/>
          </a:p>
        </p:txBody>
      </p:sp>
      <p:pic>
        <p:nvPicPr>
          <p:cNvPr id="7" name="Picture 6" descr="A picture containing pink, table, group, standing&#10;&#10;Description automatically generated">
            <a:extLst>
              <a:ext uri="{FF2B5EF4-FFF2-40B4-BE49-F238E27FC236}">
                <a16:creationId xmlns:a16="http://schemas.microsoft.com/office/drawing/2014/main" id="{25F617A8-E0B6-4AE9-955C-681148715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471" y="1665968"/>
            <a:ext cx="4057189" cy="3129832"/>
          </a:xfrm>
          <a:prstGeom prst="rect">
            <a:avLst/>
          </a:prstGeom>
        </p:spPr>
      </p:pic>
      <p:sp>
        <p:nvSpPr>
          <p:cNvPr id="12" name="Content Placeholder 11">
            <a:extLst>
              <a:ext uri="{FF2B5EF4-FFF2-40B4-BE49-F238E27FC236}">
                <a16:creationId xmlns:a16="http://schemas.microsoft.com/office/drawing/2014/main" id="{48E2B103-1A93-4678-8BB7-76CB56143A2C}"/>
              </a:ext>
            </a:extLst>
          </p:cNvPr>
          <p:cNvSpPr>
            <a:spLocks noGrp="1"/>
          </p:cNvSpPr>
          <p:nvPr>
            <p:ph sz="half" idx="1"/>
          </p:nvPr>
        </p:nvSpPr>
        <p:spPr/>
        <p:txBody>
          <a:bodyPr/>
          <a:lstStyle/>
          <a:p>
            <a:r>
              <a:rPr lang="en-CA" b="1"/>
              <a:t>Cross Section</a:t>
            </a:r>
          </a:p>
        </p:txBody>
      </p:sp>
      <p:pic>
        <p:nvPicPr>
          <p:cNvPr id="13" name="Picture 12" descr="A picture containing sitting, table, different, holding&#10;&#10;Description automatically generated">
            <a:extLst>
              <a:ext uri="{FF2B5EF4-FFF2-40B4-BE49-F238E27FC236}">
                <a16:creationId xmlns:a16="http://schemas.microsoft.com/office/drawing/2014/main" id="{6C0F2F11-C24D-4718-933F-DF9DE9F216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7564" y="1718007"/>
            <a:ext cx="4440518" cy="3089583"/>
          </a:xfrm>
          <a:prstGeom prst="rect">
            <a:avLst/>
          </a:prstGeom>
        </p:spPr>
      </p:pic>
      <p:sp>
        <p:nvSpPr>
          <p:cNvPr id="10" name="Title 1">
            <a:extLst>
              <a:ext uri="{FF2B5EF4-FFF2-40B4-BE49-F238E27FC236}">
                <a16:creationId xmlns:a16="http://schemas.microsoft.com/office/drawing/2014/main" id="{9A3E112A-2F28-41C3-9500-67BB2888F44D}"/>
              </a:ext>
            </a:extLst>
          </p:cNvPr>
          <p:cNvSpPr>
            <a:spLocks noGrp="1"/>
          </p:cNvSpPr>
          <p:nvPr>
            <p:ph type="title"/>
          </p:nvPr>
        </p:nvSpPr>
        <p:spPr>
          <a:xfrm>
            <a:off x="838200" y="161925"/>
            <a:ext cx="10515600" cy="955675"/>
          </a:xfrm>
        </p:spPr>
        <p:txBody>
          <a:bodyPr/>
          <a:lstStyle/>
          <a:p>
            <a:r>
              <a:rPr lang="en-CA"/>
              <a:t>Visualizing 3D as 2D</a:t>
            </a:r>
          </a:p>
        </p:txBody>
      </p:sp>
      <p:pic>
        <p:nvPicPr>
          <p:cNvPr id="11" name="Picture 10" descr="A drawing of a human body&#10;&#10;Description automatically generated">
            <a:extLst>
              <a:ext uri="{FF2B5EF4-FFF2-40B4-BE49-F238E27FC236}">
                <a16:creationId xmlns:a16="http://schemas.microsoft.com/office/drawing/2014/main" id="{8919F7DE-1115-6824-80A8-832B59339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829" y="3609892"/>
            <a:ext cx="2245471" cy="2818202"/>
          </a:xfrm>
          <a:prstGeom prst="rect">
            <a:avLst/>
          </a:prstGeom>
        </p:spPr>
      </p:pic>
      <p:pic>
        <p:nvPicPr>
          <p:cNvPr id="14" name="Picture 13" descr="A drawing of a human body&#10;&#10;Description automatically generated">
            <a:extLst>
              <a:ext uri="{FF2B5EF4-FFF2-40B4-BE49-F238E27FC236}">
                <a16:creationId xmlns:a16="http://schemas.microsoft.com/office/drawing/2014/main" id="{DB811F50-F8AE-5871-878A-1CB968B823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2995" y="3593946"/>
            <a:ext cx="2245471" cy="2818202"/>
          </a:xfrm>
          <a:prstGeom prst="rect">
            <a:avLst/>
          </a:prstGeom>
        </p:spPr>
      </p:pic>
      <p:cxnSp>
        <p:nvCxnSpPr>
          <p:cNvPr id="16" name="Straight Connector 15">
            <a:extLst>
              <a:ext uri="{FF2B5EF4-FFF2-40B4-BE49-F238E27FC236}">
                <a16:creationId xmlns:a16="http://schemas.microsoft.com/office/drawing/2014/main" id="{2F443CF8-4C63-388F-7F00-E6C7F03F33D9}"/>
              </a:ext>
            </a:extLst>
          </p:cNvPr>
          <p:cNvCxnSpPr/>
          <p:nvPr/>
        </p:nvCxnSpPr>
        <p:spPr>
          <a:xfrm>
            <a:off x="0" y="3894397"/>
            <a:ext cx="2622430"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924D7FFC-F089-31C7-91B6-647DDD4362F1}"/>
              </a:ext>
            </a:extLst>
          </p:cNvPr>
          <p:cNvCxnSpPr>
            <a:cxnSpLocks/>
          </p:cNvCxnSpPr>
          <p:nvPr/>
        </p:nvCxnSpPr>
        <p:spPr>
          <a:xfrm>
            <a:off x="10945730" y="3355704"/>
            <a:ext cx="0" cy="2946079"/>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3" name="Text Placeholder 2">
            <a:extLst>
              <a:ext uri="{FF2B5EF4-FFF2-40B4-BE49-F238E27FC236}">
                <a16:creationId xmlns:a16="http://schemas.microsoft.com/office/drawing/2014/main" id="{07BD0406-D3DD-9E1D-614C-4A6A90F1BF5D}"/>
              </a:ext>
            </a:extLst>
          </p:cNvPr>
          <p:cNvSpPr>
            <a:spLocks noGrp="1"/>
          </p:cNvSpPr>
          <p:nvPr>
            <p:ph type="body" sz="quarter" idx="10"/>
          </p:nvPr>
        </p:nvSpPr>
        <p:spPr/>
        <p:txBody>
          <a:bodyPr vert="horz" lIns="91440" tIns="45720" rIns="91440" bIns="45720" rtlCol="0" anchor="t">
            <a:normAutofit/>
          </a:bodyPr>
          <a:lstStyle/>
          <a:p>
            <a:r>
              <a:rPr lang="en-CA" sz="1700">
                <a:ea typeface="Calibri"/>
                <a:cs typeface="Calibri"/>
              </a:rPr>
              <a:t>Megan Cooper, </a:t>
            </a:r>
            <a:r>
              <a:rPr lang="en-CA" sz="1700" err="1">
                <a:ea typeface="Calibri"/>
                <a:cs typeface="Calibri"/>
              </a:rPr>
              <a:t>Doctorials</a:t>
            </a:r>
            <a:r>
              <a:rPr lang="en-CA" sz="1700">
                <a:ea typeface="Calibri"/>
                <a:cs typeface="Calibri"/>
              </a:rPr>
              <a:t> 2024</a:t>
            </a:r>
            <a:endParaRPr lang="en-US" sz="1700">
              <a:solidFill>
                <a:srgbClr val="000000"/>
              </a:solidFill>
              <a:ea typeface="Calibri"/>
              <a:cs typeface="Calibri"/>
            </a:endParaRPr>
          </a:p>
          <a:p>
            <a:endParaRPr lang="en-US">
              <a:ea typeface="Calibri"/>
              <a:cs typeface="Calibri"/>
            </a:endParaRPr>
          </a:p>
        </p:txBody>
      </p:sp>
    </p:spTree>
    <p:extLst>
      <p:ext uri="{BB962C8B-B14F-4D97-AF65-F5344CB8AC3E}">
        <p14:creationId xmlns:p14="http://schemas.microsoft.com/office/powerpoint/2010/main" val="661151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Learning Objectives </a:t>
            </a:r>
          </a:p>
        </p:txBody>
      </p:sp>
      <p:sp>
        <p:nvSpPr>
          <p:cNvPr id="6" name="Content Placeholder 5">
            <a:extLst>
              <a:ext uri="{FF2B5EF4-FFF2-40B4-BE49-F238E27FC236}">
                <a16:creationId xmlns:a16="http://schemas.microsoft.com/office/drawing/2014/main" id="{3900F7D3-F5CE-4444-A6DD-E509921608D3}"/>
              </a:ext>
            </a:extLst>
          </p:cNvPr>
          <p:cNvSpPr>
            <a:spLocks noGrp="1"/>
          </p:cNvSpPr>
          <p:nvPr>
            <p:ph idx="1"/>
          </p:nvPr>
        </p:nvSpPr>
        <p:spPr/>
        <p:txBody>
          <a:bodyPr/>
          <a:lstStyle/>
          <a:p>
            <a:pPr marL="342900" indent="-342900" rtl="0" fontAlgn="base">
              <a:lnSpc>
                <a:spcPct val="200000"/>
              </a:lnSpc>
              <a:spcBef>
                <a:spcPts val="0"/>
              </a:spcBef>
              <a:spcAft>
                <a:spcPts val="0"/>
              </a:spcAft>
              <a:buFont typeface="+mj-lt"/>
              <a:buAutoNum type="arabicPeriod"/>
            </a:pPr>
            <a:r>
              <a:rPr lang="en-CA">
                <a:solidFill>
                  <a:srgbClr val="000000"/>
                </a:solidFill>
              </a:rPr>
              <a:t>Briefly outline what occurs to pathological specimens once they are sent to the lab and how slides are made</a:t>
            </a:r>
          </a:p>
          <a:p>
            <a:pPr marL="342900" indent="-342900" rtl="0" fontAlgn="base">
              <a:lnSpc>
                <a:spcPct val="200000"/>
              </a:lnSpc>
              <a:spcBef>
                <a:spcPts val="0"/>
              </a:spcBef>
              <a:spcAft>
                <a:spcPts val="0"/>
              </a:spcAft>
              <a:buFont typeface="+mj-lt"/>
              <a:buAutoNum type="arabicPeriod"/>
            </a:pPr>
            <a:r>
              <a:rPr lang="en-CA" sz="2000" b="0" i="0" u="none" strike="noStrike">
                <a:solidFill>
                  <a:srgbClr val="000000"/>
                </a:solidFill>
                <a:effectLst/>
              </a:rPr>
              <a:t>Explain, in depth, how to approach interpreting histological slides in terms of envisioning them as 3D tissues</a:t>
            </a:r>
          </a:p>
          <a:p>
            <a:pPr marL="342900" indent="-342900" rtl="0" fontAlgn="base">
              <a:lnSpc>
                <a:spcPct val="200000"/>
              </a:lnSpc>
              <a:spcBef>
                <a:spcPts val="0"/>
              </a:spcBef>
              <a:spcAft>
                <a:spcPts val="0"/>
              </a:spcAft>
              <a:buFont typeface="+mj-lt"/>
              <a:buAutoNum type="arabicPeriod"/>
            </a:pPr>
            <a:r>
              <a:rPr lang="en-CA" b="1" u="sng">
                <a:solidFill>
                  <a:srgbClr val="FF0000"/>
                </a:solidFill>
              </a:rPr>
              <a:t>Explain in depth the 4 basic tissue types, their key histological components, and how to differentiate them in histological images</a:t>
            </a:r>
          </a:p>
          <a:p>
            <a:pPr marL="342900" indent="-342900" rtl="0" fontAlgn="base">
              <a:lnSpc>
                <a:spcPct val="200000"/>
              </a:lnSpc>
              <a:spcBef>
                <a:spcPts val="0"/>
              </a:spcBef>
              <a:spcAft>
                <a:spcPts val="0"/>
              </a:spcAft>
              <a:buFont typeface="+mj-lt"/>
              <a:buAutoNum type="arabicPeriod"/>
            </a:pPr>
            <a:r>
              <a:rPr lang="en-CA" sz="2000" b="0" i="0" u="none" strike="noStrike">
                <a:solidFill>
                  <a:srgbClr val="000000"/>
                </a:solidFill>
                <a:effectLst/>
              </a:rPr>
              <a:t>Give pictorial examples of normal and diseased histological tissue</a:t>
            </a:r>
          </a:p>
          <a:p>
            <a:pPr marL="0" indent="0">
              <a:buNone/>
            </a:pPr>
            <a:endParaRPr lang="en-US"/>
          </a:p>
        </p:txBody>
      </p:sp>
      <p:sp>
        <p:nvSpPr>
          <p:cNvPr id="4" name="Text Placeholder 3">
            <a:extLst>
              <a:ext uri="{FF2B5EF4-FFF2-40B4-BE49-F238E27FC236}">
                <a16:creationId xmlns:a16="http://schemas.microsoft.com/office/drawing/2014/main" id="{6D1CC6F6-8E02-A90D-2BD9-4682D5DCD52B}"/>
              </a:ext>
            </a:extLst>
          </p:cNvPr>
          <p:cNvSpPr>
            <a:spLocks noGrp="1"/>
          </p:cNvSpPr>
          <p:nvPr>
            <p:ph type="body" sz="quarter" idx="10"/>
          </p:nvPr>
        </p:nvSpPr>
        <p:spPr/>
        <p:txBody>
          <a:bodyPr vert="horz" lIns="91440" tIns="45720" rIns="91440" bIns="45720" rtlCol="0" anchor="t">
            <a:normAutofit/>
          </a:bodyPr>
          <a:lstStyle/>
          <a:p>
            <a:r>
              <a:rPr lang="en-CA" sz="1700">
                <a:ea typeface="Calibri"/>
                <a:cs typeface="Calibri"/>
              </a:rPr>
              <a:t>Megan Cooper, </a:t>
            </a:r>
            <a:r>
              <a:rPr lang="en-CA" sz="1700" err="1">
                <a:ea typeface="Calibri"/>
                <a:cs typeface="Calibri"/>
              </a:rPr>
              <a:t>Doctorials</a:t>
            </a:r>
            <a:r>
              <a:rPr lang="en-CA" sz="1700">
                <a:ea typeface="Calibri"/>
                <a:cs typeface="Calibri"/>
              </a:rPr>
              <a:t> 2024</a:t>
            </a:r>
            <a:endParaRPr lang="en-US" sz="1700">
              <a:solidFill>
                <a:srgbClr val="000000"/>
              </a:solidFill>
              <a:ea typeface="Calibri"/>
              <a:cs typeface="Calibri"/>
            </a:endParaRPr>
          </a:p>
          <a:p>
            <a:endParaRPr lang="en-US">
              <a:ea typeface="Calibri"/>
              <a:cs typeface="Calibri"/>
            </a:endParaRPr>
          </a:p>
        </p:txBody>
      </p:sp>
    </p:spTree>
    <p:extLst>
      <p:ext uri="{BB962C8B-B14F-4D97-AF65-F5344CB8AC3E}">
        <p14:creationId xmlns:p14="http://schemas.microsoft.com/office/powerpoint/2010/main" val="2558498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18DEC8A-2DF7-478C-BA57-2E2375408B7D}"/>
              </a:ext>
            </a:extLst>
          </p:cNvPr>
          <p:cNvSpPr/>
          <p:nvPr/>
        </p:nvSpPr>
        <p:spPr>
          <a:xfrm>
            <a:off x="457200" y="1267691"/>
            <a:ext cx="10896599" cy="5091546"/>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F4800874-BBF6-4AD0-B162-DA1888D24ECB}"/>
              </a:ext>
            </a:extLst>
          </p:cNvPr>
          <p:cNvSpPr>
            <a:spLocks noGrp="1"/>
          </p:cNvSpPr>
          <p:nvPr>
            <p:ph type="title"/>
          </p:nvPr>
        </p:nvSpPr>
        <p:spPr/>
        <p:txBody>
          <a:bodyPr/>
          <a:lstStyle/>
          <a:p>
            <a:r>
              <a:rPr lang="en-CA"/>
              <a:t>4 Types of Primary Tissue</a:t>
            </a:r>
          </a:p>
        </p:txBody>
      </p:sp>
      <p:sp>
        <p:nvSpPr>
          <p:cNvPr id="5" name="Text Placeholder 4">
            <a:extLst>
              <a:ext uri="{FF2B5EF4-FFF2-40B4-BE49-F238E27FC236}">
                <a16:creationId xmlns:a16="http://schemas.microsoft.com/office/drawing/2014/main" id="{B86ACA23-FFB3-4D02-AB00-494230946D0D}"/>
              </a:ext>
            </a:extLst>
          </p:cNvPr>
          <p:cNvSpPr>
            <a:spLocks noGrp="1"/>
          </p:cNvSpPr>
          <p:nvPr>
            <p:ph type="body" sz="quarter" idx="11"/>
          </p:nvPr>
        </p:nvSpPr>
        <p:spPr/>
        <p:txBody>
          <a:bodyPr>
            <a:normAutofit fontScale="92500" lnSpcReduction="20000"/>
          </a:bodyPr>
          <a:lstStyle/>
          <a:p>
            <a:endParaRPr lang="en-CA"/>
          </a:p>
        </p:txBody>
      </p:sp>
      <p:pic>
        <p:nvPicPr>
          <p:cNvPr id="7" name="Picture 6">
            <a:extLst>
              <a:ext uri="{FF2B5EF4-FFF2-40B4-BE49-F238E27FC236}">
                <a16:creationId xmlns:a16="http://schemas.microsoft.com/office/drawing/2014/main" id="{2C2CD747-C776-4539-8244-69A46F5102E6}"/>
              </a:ext>
            </a:extLst>
          </p:cNvPr>
          <p:cNvPicPr>
            <a:picLocks noChangeAspect="1"/>
          </p:cNvPicPr>
          <p:nvPr/>
        </p:nvPicPr>
        <p:blipFill>
          <a:blip r:embed="rId3"/>
          <a:stretch>
            <a:fillRect/>
          </a:stretch>
        </p:blipFill>
        <p:spPr>
          <a:xfrm>
            <a:off x="838199" y="4108412"/>
            <a:ext cx="2979557" cy="1902013"/>
          </a:xfrm>
          <a:prstGeom prst="rect">
            <a:avLst/>
          </a:prstGeom>
        </p:spPr>
      </p:pic>
      <p:pic>
        <p:nvPicPr>
          <p:cNvPr id="9" name="Picture 8">
            <a:extLst>
              <a:ext uri="{FF2B5EF4-FFF2-40B4-BE49-F238E27FC236}">
                <a16:creationId xmlns:a16="http://schemas.microsoft.com/office/drawing/2014/main" id="{AEA21CEC-30D6-48EA-B3FE-319C8A70CA20}"/>
              </a:ext>
            </a:extLst>
          </p:cNvPr>
          <p:cNvPicPr>
            <a:picLocks noChangeAspect="1"/>
          </p:cNvPicPr>
          <p:nvPr/>
        </p:nvPicPr>
        <p:blipFill>
          <a:blip r:embed="rId4"/>
          <a:stretch>
            <a:fillRect/>
          </a:stretch>
        </p:blipFill>
        <p:spPr>
          <a:xfrm>
            <a:off x="8010430" y="1517691"/>
            <a:ext cx="2979556" cy="1847948"/>
          </a:xfrm>
          <a:prstGeom prst="rect">
            <a:avLst/>
          </a:prstGeom>
        </p:spPr>
      </p:pic>
      <p:pic>
        <p:nvPicPr>
          <p:cNvPr id="11" name="Picture 10">
            <a:extLst>
              <a:ext uri="{FF2B5EF4-FFF2-40B4-BE49-F238E27FC236}">
                <a16:creationId xmlns:a16="http://schemas.microsoft.com/office/drawing/2014/main" id="{C37222D4-DE74-4967-B4BD-3A1502F527AC}"/>
              </a:ext>
            </a:extLst>
          </p:cNvPr>
          <p:cNvPicPr>
            <a:picLocks noChangeAspect="1"/>
          </p:cNvPicPr>
          <p:nvPr/>
        </p:nvPicPr>
        <p:blipFill>
          <a:blip r:embed="rId5"/>
          <a:stretch>
            <a:fillRect/>
          </a:stretch>
        </p:blipFill>
        <p:spPr>
          <a:xfrm>
            <a:off x="838199" y="1517691"/>
            <a:ext cx="2979557" cy="1847948"/>
          </a:xfrm>
          <a:prstGeom prst="rect">
            <a:avLst/>
          </a:prstGeom>
          <a:effectLst>
            <a:softEdge rad="0"/>
          </a:effectLst>
        </p:spPr>
      </p:pic>
      <p:pic>
        <p:nvPicPr>
          <p:cNvPr id="13" name="Picture 12">
            <a:extLst>
              <a:ext uri="{FF2B5EF4-FFF2-40B4-BE49-F238E27FC236}">
                <a16:creationId xmlns:a16="http://schemas.microsoft.com/office/drawing/2014/main" id="{E4A22006-9206-4669-953B-37B57346B770}"/>
              </a:ext>
            </a:extLst>
          </p:cNvPr>
          <p:cNvPicPr>
            <a:picLocks noChangeAspect="1"/>
          </p:cNvPicPr>
          <p:nvPr/>
        </p:nvPicPr>
        <p:blipFill>
          <a:blip r:embed="rId6"/>
          <a:stretch>
            <a:fillRect/>
          </a:stretch>
        </p:blipFill>
        <p:spPr>
          <a:xfrm>
            <a:off x="8010430" y="4108412"/>
            <a:ext cx="2979555" cy="1984066"/>
          </a:xfrm>
          <a:prstGeom prst="rect">
            <a:avLst/>
          </a:prstGeom>
        </p:spPr>
      </p:pic>
      <p:sp>
        <p:nvSpPr>
          <p:cNvPr id="15" name="TextBox 14">
            <a:extLst>
              <a:ext uri="{FF2B5EF4-FFF2-40B4-BE49-F238E27FC236}">
                <a16:creationId xmlns:a16="http://schemas.microsoft.com/office/drawing/2014/main" id="{4F7D2296-89E3-480C-A496-15C03A83CDA1}"/>
              </a:ext>
            </a:extLst>
          </p:cNvPr>
          <p:cNvSpPr txBox="1"/>
          <p:nvPr/>
        </p:nvSpPr>
        <p:spPr>
          <a:xfrm>
            <a:off x="3848100" y="1517691"/>
            <a:ext cx="2012373" cy="1200329"/>
          </a:xfrm>
          <a:prstGeom prst="rect">
            <a:avLst/>
          </a:prstGeom>
          <a:noFill/>
        </p:spPr>
        <p:txBody>
          <a:bodyPr wrap="square" rtlCol="0">
            <a:spAutoFit/>
          </a:bodyPr>
          <a:lstStyle/>
          <a:p>
            <a:r>
              <a:rPr lang="en-CA" b="1"/>
              <a:t>Epithelial</a:t>
            </a:r>
          </a:p>
          <a:p>
            <a:pPr marL="285750" indent="-285750">
              <a:buFont typeface="Arial" panose="020B0604020202020204" pitchFamily="34" charset="0"/>
              <a:buChar char="•"/>
            </a:pPr>
            <a:r>
              <a:rPr lang="en-CA"/>
              <a:t>Lines the bodies cavities and surfaces</a:t>
            </a:r>
          </a:p>
        </p:txBody>
      </p:sp>
      <p:sp>
        <p:nvSpPr>
          <p:cNvPr id="16" name="TextBox 15">
            <a:extLst>
              <a:ext uri="{FF2B5EF4-FFF2-40B4-BE49-F238E27FC236}">
                <a16:creationId xmlns:a16="http://schemas.microsoft.com/office/drawing/2014/main" id="{3437B892-A5CD-41B1-9E6D-884FF184A063}"/>
              </a:ext>
            </a:extLst>
          </p:cNvPr>
          <p:cNvSpPr txBox="1"/>
          <p:nvPr/>
        </p:nvSpPr>
        <p:spPr>
          <a:xfrm>
            <a:off x="5998057" y="1484860"/>
            <a:ext cx="2012373" cy="923330"/>
          </a:xfrm>
          <a:prstGeom prst="rect">
            <a:avLst/>
          </a:prstGeom>
          <a:noFill/>
        </p:spPr>
        <p:txBody>
          <a:bodyPr wrap="square" rtlCol="0">
            <a:spAutoFit/>
          </a:bodyPr>
          <a:lstStyle/>
          <a:p>
            <a:r>
              <a:rPr lang="en-CA" b="1"/>
              <a:t>Connective Tissue</a:t>
            </a:r>
          </a:p>
          <a:p>
            <a:pPr marL="285750" indent="-285750">
              <a:buFont typeface="Arial" panose="020B0604020202020204" pitchFamily="34" charset="0"/>
              <a:buChar char="•"/>
            </a:pPr>
            <a:r>
              <a:rPr lang="en-CA"/>
              <a:t>Loose and dense CT</a:t>
            </a:r>
          </a:p>
        </p:txBody>
      </p:sp>
      <p:sp>
        <p:nvSpPr>
          <p:cNvPr id="17" name="TextBox 16">
            <a:extLst>
              <a:ext uri="{FF2B5EF4-FFF2-40B4-BE49-F238E27FC236}">
                <a16:creationId xmlns:a16="http://schemas.microsoft.com/office/drawing/2014/main" id="{0E87F0E0-F7B9-4604-BF3A-953042744713}"/>
              </a:ext>
            </a:extLst>
          </p:cNvPr>
          <p:cNvSpPr txBox="1"/>
          <p:nvPr/>
        </p:nvSpPr>
        <p:spPr>
          <a:xfrm>
            <a:off x="3901719" y="4108412"/>
            <a:ext cx="2012373" cy="1200329"/>
          </a:xfrm>
          <a:prstGeom prst="rect">
            <a:avLst/>
          </a:prstGeom>
          <a:noFill/>
        </p:spPr>
        <p:txBody>
          <a:bodyPr wrap="square" rtlCol="0">
            <a:spAutoFit/>
          </a:bodyPr>
          <a:lstStyle/>
          <a:p>
            <a:r>
              <a:rPr lang="en-CA" b="1"/>
              <a:t>Muscle</a:t>
            </a:r>
          </a:p>
          <a:p>
            <a:pPr marL="342900" indent="-342900">
              <a:buFont typeface="+mj-lt"/>
              <a:buAutoNum type="arabicPeriod"/>
            </a:pPr>
            <a:r>
              <a:rPr lang="en-CA"/>
              <a:t>Skeletal</a:t>
            </a:r>
          </a:p>
          <a:p>
            <a:pPr marL="342900" indent="-342900">
              <a:buFont typeface="+mj-lt"/>
              <a:buAutoNum type="arabicPeriod"/>
            </a:pPr>
            <a:r>
              <a:rPr lang="en-CA"/>
              <a:t>Smooth</a:t>
            </a:r>
          </a:p>
          <a:p>
            <a:pPr marL="342900" indent="-342900">
              <a:buFont typeface="+mj-lt"/>
              <a:buAutoNum type="arabicPeriod"/>
            </a:pPr>
            <a:r>
              <a:rPr lang="en-CA"/>
              <a:t>Cardiac</a:t>
            </a:r>
          </a:p>
        </p:txBody>
      </p:sp>
      <p:sp>
        <p:nvSpPr>
          <p:cNvPr id="18" name="TextBox 17">
            <a:extLst>
              <a:ext uri="{FF2B5EF4-FFF2-40B4-BE49-F238E27FC236}">
                <a16:creationId xmlns:a16="http://schemas.microsoft.com/office/drawing/2014/main" id="{F6E2C0F8-89D4-41BC-8F4E-DFB5C562A4DB}"/>
              </a:ext>
            </a:extLst>
          </p:cNvPr>
          <p:cNvSpPr txBox="1"/>
          <p:nvPr/>
        </p:nvSpPr>
        <p:spPr>
          <a:xfrm>
            <a:off x="6096000" y="4108412"/>
            <a:ext cx="2012373" cy="923330"/>
          </a:xfrm>
          <a:prstGeom prst="rect">
            <a:avLst/>
          </a:prstGeom>
          <a:noFill/>
        </p:spPr>
        <p:txBody>
          <a:bodyPr wrap="square" rtlCol="0">
            <a:spAutoFit/>
          </a:bodyPr>
          <a:lstStyle/>
          <a:p>
            <a:r>
              <a:rPr lang="en-CA" b="1"/>
              <a:t>Nervous Tissue</a:t>
            </a:r>
          </a:p>
          <a:p>
            <a:pPr marL="285750" indent="-285750">
              <a:buFont typeface="Arial" panose="020B0604020202020204" pitchFamily="34" charset="0"/>
              <a:buChar char="•"/>
            </a:pPr>
            <a:r>
              <a:rPr lang="en-CA"/>
              <a:t>Neurons and neuroglia</a:t>
            </a:r>
          </a:p>
        </p:txBody>
      </p:sp>
      <p:sp>
        <p:nvSpPr>
          <p:cNvPr id="4" name="Text Placeholder 3">
            <a:extLst>
              <a:ext uri="{FF2B5EF4-FFF2-40B4-BE49-F238E27FC236}">
                <a16:creationId xmlns:a16="http://schemas.microsoft.com/office/drawing/2014/main" id="{02425B34-89BE-CFF1-1813-ED71C094B549}"/>
              </a:ext>
            </a:extLst>
          </p:cNvPr>
          <p:cNvSpPr>
            <a:spLocks noGrp="1"/>
          </p:cNvSpPr>
          <p:nvPr>
            <p:ph type="body" sz="quarter" idx="10"/>
          </p:nvPr>
        </p:nvSpPr>
        <p:spPr/>
        <p:txBody>
          <a:bodyPr vert="horz" lIns="91440" tIns="45720" rIns="91440" bIns="45720" rtlCol="0" anchor="t">
            <a:normAutofit/>
          </a:bodyPr>
          <a:lstStyle/>
          <a:p>
            <a:r>
              <a:rPr lang="en-CA" sz="1700">
                <a:ea typeface="Calibri"/>
                <a:cs typeface="Calibri"/>
              </a:rPr>
              <a:t>Megan Cooper, </a:t>
            </a:r>
            <a:r>
              <a:rPr lang="en-CA" sz="1700" err="1">
                <a:ea typeface="Calibri"/>
                <a:cs typeface="Calibri"/>
              </a:rPr>
              <a:t>Doctorials</a:t>
            </a:r>
            <a:r>
              <a:rPr lang="en-CA" sz="1700">
                <a:ea typeface="Calibri"/>
                <a:cs typeface="Calibri"/>
              </a:rPr>
              <a:t> 2024</a:t>
            </a:r>
            <a:endParaRPr lang="en-US" sz="1700">
              <a:solidFill>
                <a:srgbClr val="000000"/>
              </a:solidFill>
              <a:ea typeface="Calibri"/>
              <a:cs typeface="Calibri"/>
            </a:endParaRPr>
          </a:p>
          <a:p>
            <a:endParaRPr lang="en-US">
              <a:ea typeface="Calibri"/>
              <a:cs typeface="Calibri"/>
            </a:endParaRPr>
          </a:p>
        </p:txBody>
      </p:sp>
    </p:spTree>
    <p:extLst>
      <p:ext uri="{BB962C8B-B14F-4D97-AF65-F5344CB8AC3E}">
        <p14:creationId xmlns:p14="http://schemas.microsoft.com/office/powerpoint/2010/main" val="4223388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0F1BE-9B87-461F-9E68-F653919BFFC3}"/>
              </a:ext>
            </a:extLst>
          </p:cNvPr>
          <p:cNvSpPr>
            <a:spLocks noGrp="1"/>
          </p:cNvSpPr>
          <p:nvPr>
            <p:ph type="title"/>
          </p:nvPr>
        </p:nvSpPr>
        <p:spPr/>
        <p:txBody>
          <a:bodyPr/>
          <a:lstStyle/>
          <a:p>
            <a:r>
              <a:rPr lang="en-CA"/>
              <a:t>1) Epithelial Tissue</a:t>
            </a:r>
          </a:p>
        </p:txBody>
      </p:sp>
      <p:sp>
        <p:nvSpPr>
          <p:cNvPr id="3" name="Content Placeholder 2">
            <a:extLst>
              <a:ext uri="{FF2B5EF4-FFF2-40B4-BE49-F238E27FC236}">
                <a16:creationId xmlns:a16="http://schemas.microsoft.com/office/drawing/2014/main" id="{F6F2CE72-7A35-4E95-933B-D8672035E86F}"/>
              </a:ext>
            </a:extLst>
          </p:cNvPr>
          <p:cNvSpPr>
            <a:spLocks noGrp="1"/>
          </p:cNvSpPr>
          <p:nvPr>
            <p:ph idx="1"/>
          </p:nvPr>
        </p:nvSpPr>
        <p:spPr/>
        <p:txBody>
          <a:bodyPr/>
          <a:lstStyle/>
          <a:p>
            <a:r>
              <a:rPr lang="en-CA"/>
              <a:t>Covers bodies surfaces and cavities</a:t>
            </a:r>
          </a:p>
          <a:p>
            <a:r>
              <a:rPr lang="en-CA"/>
              <a:t>3 KEY FEATURES</a:t>
            </a:r>
          </a:p>
          <a:p>
            <a:pPr lvl="1"/>
            <a:r>
              <a:rPr lang="en-CA"/>
              <a:t>Cell junctions connect the epithelial cells closely</a:t>
            </a:r>
          </a:p>
          <a:p>
            <a:pPr lvl="1"/>
            <a:r>
              <a:rPr lang="en-CA"/>
              <a:t>Demonstrate polarity (they have a top and bottom e.g. apical and basal surfaces)</a:t>
            </a:r>
          </a:p>
          <a:p>
            <a:pPr lvl="1"/>
            <a:r>
              <a:rPr lang="en-CA"/>
              <a:t>Basal surface attached to basement membrane</a:t>
            </a:r>
          </a:p>
          <a:p>
            <a:r>
              <a:rPr lang="en-CA"/>
              <a:t>Some Functions</a:t>
            </a:r>
          </a:p>
          <a:p>
            <a:pPr lvl="1"/>
            <a:r>
              <a:rPr lang="en-CA"/>
              <a:t>Transportation</a:t>
            </a:r>
          </a:p>
          <a:p>
            <a:pPr lvl="1"/>
            <a:r>
              <a:rPr lang="en-CA"/>
              <a:t>Secretion</a:t>
            </a:r>
          </a:p>
          <a:p>
            <a:pPr lvl="1"/>
            <a:r>
              <a:rPr lang="en-CA"/>
              <a:t>Absorption</a:t>
            </a:r>
          </a:p>
          <a:p>
            <a:pPr lvl="1"/>
            <a:r>
              <a:rPr lang="en-CA"/>
              <a:t>Protection</a:t>
            </a:r>
          </a:p>
          <a:p>
            <a:pPr lvl="1"/>
            <a:r>
              <a:rPr lang="en-CA"/>
              <a:t>Receptor function</a:t>
            </a:r>
          </a:p>
          <a:p>
            <a:pPr lvl="1"/>
            <a:endParaRPr lang="en-CA"/>
          </a:p>
          <a:p>
            <a:pPr lvl="1"/>
            <a:endParaRPr lang="en-CA"/>
          </a:p>
          <a:p>
            <a:pPr marL="457200" lvl="1" indent="0">
              <a:buNone/>
            </a:pPr>
            <a:r>
              <a:rPr lang="en-CA"/>
              <a:t>There are varying types of epithelial tissue located in different parts of the body, so let’s explore the differences</a:t>
            </a:r>
          </a:p>
        </p:txBody>
      </p:sp>
      <p:sp>
        <p:nvSpPr>
          <p:cNvPr id="5" name="Text Placeholder 4">
            <a:extLst>
              <a:ext uri="{FF2B5EF4-FFF2-40B4-BE49-F238E27FC236}">
                <a16:creationId xmlns:a16="http://schemas.microsoft.com/office/drawing/2014/main" id="{3C0E1ECF-D102-405D-A0E2-95B950CFD2A3}"/>
              </a:ext>
            </a:extLst>
          </p:cNvPr>
          <p:cNvSpPr>
            <a:spLocks noGrp="1"/>
          </p:cNvSpPr>
          <p:nvPr>
            <p:ph type="body" sz="quarter" idx="11"/>
          </p:nvPr>
        </p:nvSpPr>
        <p:spPr/>
        <p:txBody>
          <a:bodyPr>
            <a:normAutofit fontScale="92500" lnSpcReduction="20000"/>
          </a:bodyPr>
          <a:lstStyle/>
          <a:p>
            <a:endParaRPr lang="en-CA"/>
          </a:p>
        </p:txBody>
      </p:sp>
      <p:pic>
        <p:nvPicPr>
          <p:cNvPr id="6" name="Picture 5">
            <a:extLst>
              <a:ext uri="{FF2B5EF4-FFF2-40B4-BE49-F238E27FC236}">
                <a16:creationId xmlns:a16="http://schemas.microsoft.com/office/drawing/2014/main" id="{0E17338C-81C3-4E0B-BC0C-02476C9BEA75}"/>
              </a:ext>
            </a:extLst>
          </p:cNvPr>
          <p:cNvPicPr>
            <a:picLocks noChangeAspect="1"/>
          </p:cNvPicPr>
          <p:nvPr/>
        </p:nvPicPr>
        <p:blipFill>
          <a:blip r:embed="rId3"/>
          <a:stretch>
            <a:fillRect/>
          </a:stretch>
        </p:blipFill>
        <p:spPr>
          <a:xfrm>
            <a:off x="7239000" y="2856995"/>
            <a:ext cx="3816927" cy="2367292"/>
          </a:xfrm>
          <a:prstGeom prst="rect">
            <a:avLst/>
          </a:prstGeom>
          <a:effectLst>
            <a:softEdge rad="0"/>
          </a:effectLst>
        </p:spPr>
      </p:pic>
      <p:sp>
        <p:nvSpPr>
          <p:cNvPr id="7" name="Text Placeholder 6">
            <a:extLst>
              <a:ext uri="{FF2B5EF4-FFF2-40B4-BE49-F238E27FC236}">
                <a16:creationId xmlns:a16="http://schemas.microsoft.com/office/drawing/2014/main" id="{2F65EDE5-AF7F-65B8-5846-616B4707625D}"/>
              </a:ext>
            </a:extLst>
          </p:cNvPr>
          <p:cNvSpPr>
            <a:spLocks noGrp="1"/>
          </p:cNvSpPr>
          <p:nvPr>
            <p:ph type="body" sz="quarter" idx="10"/>
          </p:nvPr>
        </p:nvSpPr>
        <p:spPr/>
        <p:txBody>
          <a:bodyPr vert="horz" lIns="91440" tIns="45720" rIns="91440" bIns="45720" rtlCol="0" anchor="t">
            <a:normAutofit/>
          </a:bodyPr>
          <a:lstStyle/>
          <a:p>
            <a:r>
              <a:rPr lang="en-CA" sz="1700">
                <a:ea typeface="Calibri"/>
                <a:cs typeface="Calibri"/>
              </a:rPr>
              <a:t>Megan Cooper, </a:t>
            </a:r>
            <a:r>
              <a:rPr lang="en-CA" sz="1700" err="1">
                <a:ea typeface="Calibri"/>
                <a:cs typeface="Calibri"/>
              </a:rPr>
              <a:t>Doctorials</a:t>
            </a:r>
            <a:r>
              <a:rPr lang="en-CA" sz="1700">
                <a:ea typeface="Calibri"/>
                <a:cs typeface="Calibri"/>
              </a:rPr>
              <a:t> 2024</a:t>
            </a:r>
            <a:endParaRPr lang="en-US" sz="1700">
              <a:solidFill>
                <a:srgbClr val="000000"/>
              </a:solidFill>
              <a:ea typeface="Calibri"/>
              <a:cs typeface="Calibri"/>
            </a:endParaRPr>
          </a:p>
          <a:p>
            <a:endParaRPr lang="en-US">
              <a:ea typeface="Calibri"/>
              <a:cs typeface="Calibri"/>
            </a:endParaRPr>
          </a:p>
        </p:txBody>
      </p:sp>
    </p:spTree>
    <p:extLst>
      <p:ext uri="{BB962C8B-B14F-4D97-AF65-F5344CB8AC3E}">
        <p14:creationId xmlns:p14="http://schemas.microsoft.com/office/powerpoint/2010/main" val="3889591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816E0-6CC4-4DC7-813A-FE6E546058F7}"/>
              </a:ext>
            </a:extLst>
          </p:cNvPr>
          <p:cNvSpPr>
            <a:spLocks noGrp="1"/>
          </p:cNvSpPr>
          <p:nvPr>
            <p:ph type="title"/>
          </p:nvPr>
        </p:nvSpPr>
        <p:spPr>
          <a:xfrm>
            <a:off x="838200" y="161925"/>
            <a:ext cx="10515600" cy="955675"/>
          </a:xfrm>
        </p:spPr>
        <p:txBody>
          <a:bodyPr anchor="ctr">
            <a:normAutofit/>
          </a:bodyPr>
          <a:lstStyle/>
          <a:p>
            <a:r>
              <a:rPr lang="en-CA"/>
              <a:t>Classification</a:t>
            </a:r>
          </a:p>
        </p:txBody>
      </p:sp>
      <p:sp>
        <p:nvSpPr>
          <p:cNvPr id="11" name="Content Placeholder 2">
            <a:extLst>
              <a:ext uri="{FF2B5EF4-FFF2-40B4-BE49-F238E27FC236}">
                <a16:creationId xmlns:a16="http://schemas.microsoft.com/office/drawing/2014/main" id="{6435F186-F687-468C-961E-A6D6FED545C1}"/>
              </a:ext>
            </a:extLst>
          </p:cNvPr>
          <p:cNvSpPr>
            <a:spLocks noGrp="1"/>
          </p:cNvSpPr>
          <p:nvPr>
            <p:ph sz="half" idx="1"/>
          </p:nvPr>
        </p:nvSpPr>
        <p:spPr>
          <a:xfrm>
            <a:off x="359674" y="1346519"/>
            <a:ext cx="5528165" cy="4875681"/>
          </a:xfrm>
        </p:spPr>
        <p:txBody>
          <a:bodyPr>
            <a:normAutofit lnSpcReduction="10000"/>
          </a:bodyPr>
          <a:lstStyle/>
          <a:p>
            <a:pPr marL="0" indent="0">
              <a:buNone/>
            </a:pPr>
            <a:r>
              <a:rPr lang="en-US"/>
              <a:t>First, how many layers of cells?</a:t>
            </a:r>
          </a:p>
          <a:p>
            <a:r>
              <a:rPr lang="en-US"/>
              <a:t>Simple – 1 layer </a:t>
            </a:r>
          </a:p>
          <a:p>
            <a:r>
              <a:rPr lang="en-US"/>
              <a:t>Stratified -- &gt;1 layer </a:t>
            </a:r>
          </a:p>
          <a:p>
            <a:r>
              <a:rPr lang="en-US"/>
              <a:t>Pseudostratified – 1 layer but looks like many layers </a:t>
            </a:r>
          </a:p>
          <a:p>
            <a:pPr marL="0" indent="0">
              <a:buNone/>
            </a:pPr>
            <a:endParaRPr lang="en-US"/>
          </a:p>
          <a:p>
            <a:pPr marL="0" indent="0">
              <a:buNone/>
            </a:pPr>
            <a:r>
              <a:rPr lang="en-US"/>
              <a:t>Second, what is cell shape?</a:t>
            </a:r>
          </a:p>
          <a:p>
            <a:r>
              <a:rPr lang="en-US"/>
              <a:t>Squamous – flat</a:t>
            </a:r>
          </a:p>
          <a:p>
            <a:r>
              <a:rPr lang="en-US"/>
              <a:t>Cuboidal – cube</a:t>
            </a:r>
          </a:p>
          <a:p>
            <a:r>
              <a:rPr lang="en-US"/>
              <a:t>Columnar – tall, rectangular </a:t>
            </a:r>
          </a:p>
          <a:p>
            <a:pPr marL="0" indent="0">
              <a:buNone/>
            </a:pPr>
            <a:endParaRPr lang="en-US"/>
          </a:p>
          <a:p>
            <a:pPr marL="0" indent="0">
              <a:buNone/>
            </a:pPr>
            <a:r>
              <a:rPr lang="en-US"/>
              <a:t>Other classifications</a:t>
            </a:r>
          </a:p>
          <a:p>
            <a:r>
              <a:rPr lang="en-US"/>
              <a:t>Transitional</a:t>
            </a:r>
          </a:p>
        </p:txBody>
      </p:sp>
      <p:pic>
        <p:nvPicPr>
          <p:cNvPr id="6" name="Picture 5" descr="A close up of a piece of paper&#10;&#10;Description automatically generated">
            <a:extLst>
              <a:ext uri="{FF2B5EF4-FFF2-40B4-BE49-F238E27FC236}">
                <a16:creationId xmlns:a16="http://schemas.microsoft.com/office/drawing/2014/main" id="{54173E24-C5DD-4F0B-8A97-FE937B868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839" y="1623981"/>
            <a:ext cx="5194300" cy="3610038"/>
          </a:xfrm>
          <a:prstGeom prst="rect">
            <a:avLst/>
          </a:prstGeom>
          <a:noFill/>
        </p:spPr>
      </p:pic>
      <p:sp>
        <p:nvSpPr>
          <p:cNvPr id="15" name="Text Placeholder 5">
            <a:extLst>
              <a:ext uri="{FF2B5EF4-FFF2-40B4-BE49-F238E27FC236}">
                <a16:creationId xmlns:a16="http://schemas.microsoft.com/office/drawing/2014/main" id="{BD70DAAC-0005-4C88-A24F-F5DC7074033B}"/>
              </a:ext>
            </a:extLst>
          </p:cNvPr>
          <p:cNvSpPr>
            <a:spLocks noGrp="1"/>
          </p:cNvSpPr>
          <p:nvPr>
            <p:ph type="body" sz="quarter" idx="11"/>
          </p:nvPr>
        </p:nvSpPr>
        <p:spPr>
          <a:xfrm>
            <a:off x="8184742" y="6544468"/>
            <a:ext cx="4000500" cy="296863"/>
          </a:xfrm>
        </p:spPr>
        <p:txBody>
          <a:bodyPr>
            <a:normAutofit fontScale="92500" lnSpcReduction="20000"/>
          </a:bodyPr>
          <a:lstStyle/>
          <a:p>
            <a:endParaRPr lang="en-US"/>
          </a:p>
        </p:txBody>
      </p:sp>
    </p:spTree>
    <p:extLst>
      <p:ext uri="{BB962C8B-B14F-4D97-AF65-F5344CB8AC3E}">
        <p14:creationId xmlns:p14="http://schemas.microsoft.com/office/powerpoint/2010/main" val="1091212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79EC4-5405-4427-A4D1-EAB6CF86BD3D}"/>
              </a:ext>
            </a:extLst>
          </p:cNvPr>
          <p:cNvSpPr>
            <a:spLocks noGrp="1"/>
          </p:cNvSpPr>
          <p:nvPr>
            <p:ph type="title"/>
          </p:nvPr>
        </p:nvSpPr>
        <p:spPr/>
        <p:txBody>
          <a:bodyPr/>
          <a:lstStyle/>
          <a:p>
            <a:r>
              <a:rPr lang="en-CA"/>
              <a:t>Comparisons</a:t>
            </a:r>
          </a:p>
        </p:txBody>
      </p:sp>
      <p:sp>
        <p:nvSpPr>
          <p:cNvPr id="3" name="Content Placeholder 2">
            <a:extLst>
              <a:ext uri="{FF2B5EF4-FFF2-40B4-BE49-F238E27FC236}">
                <a16:creationId xmlns:a16="http://schemas.microsoft.com/office/drawing/2014/main" id="{64039D02-9AEE-49F4-91E2-D567015BC89A}"/>
              </a:ext>
            </a:extLst>
          </p:cNvPr>
          <p:cNvSpPr>
            <a:spLocks noGrp="1"/>
          </p:cNvSpPr>
          <p:nvPr>
            <p:ph sz="half" idx="1"/>
          </p:nvPr>
        </p:nvSpPr>
        <p:spPr>
          <a:xfrm>
            <a:off x="825500" y="1301282"/>
            <a:ext cx="2811318" cy="4875681"/>
          </a:xfrm>
        </p:spPr>
        <p:txBody>
          <a:bodyPr/>
          <a:lstStyle/>
          <a:p>
            <a:r>
              <a:rPr lang="en-CA" sz="1600" b="1"/>
              <a:t>Simple Squamous</a:t>
            </a:r>
          </a:p>
          <a:p>
            <a:pPr lvl="1"/>
            <a:r>
              <a:rPr lang="en-CA" sz="1600"/>
              <a:t>Simple – single layer</a:t>
            </a:r>
          </a:p>
          <a:p>
            <a:pPr lvl="1"/>
            <a:r>
              <a:rPr lang="en-CA" sz="1600"/>
              <a:t>Squamous – flat</a:t>
            </a:r>
          </a:p>
          <a:p>
            <a:r>
              <a:rPr lang="en-CA" sz="1600"/>
              <a:t>Single layer of flat cells</a:t>
            </a:r>
          </a:p>
          <a:p>
            <a:r>
              <a:rPr lang="en-CA" sz="1600"/>
              <a:t>Function: Semipermeable barrier between cells</a:t>
            </a:r>
          </a:p>
          <a:p>
            <a:endParaRPr lang="en-CA"/>
          </a:p>
        </p:txBody>
      </p:sp>
      <p:sp>
        <p:nvSpPr>
          <p:cNvPr id="6" name="Text Placeholder 5">
            <a:extLst>
              <a:ext uri="{FF2B5EF4-FFF2-40B4-BE49-F238E27FC236}">
                <a16:creationId xmlns:a16="http://schemas.microsoft.com/office/drawing/2014/main" id="{50B5F49C-858C-436B-A9E9-9D9FF4963560}"/>
              </a:ext>
            </a:extLst>
          </p:cNvPr>
          <p:cNvSpPr>
            <a:spLocks noGrp="1"/>
          </p:cNvSpPr>
          <p:nvPr>
            <p:ph type="body" sz="quarter" idx="11"/>
          </p:nvPr>
        </p:nvSpPr>
        <p:spPr/>
        <p:txBody>
          <a:bodyPr>
            <a:normAutofit fontScale="92500" lnSpcReduction="20000"/>
          </a:bodyPr>
          <a:lstStyle/>
          <a:p>
            <a:endParaRPr lang="en-CA"/>
          </a:p>
        </p:txBody>
      </p:sp>
      <p:pic>
        <p:nvPicPr>
          <p:cNvPr id="7" name="Content Placeholder 9" descr="A close up of a map&#10;&#10;Description automatically generated">
            <a:extLst>
              <a:ext uri="{FF2B5EF4-FFF2-40B4-BE49-F238E27FC236}">
                <a16:creationId xmlns:a16="http://schemas.microsoft.com/office/drawing/2014/main" id="{73F15F25-93F6-4F61-ADE9-E14A14931F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950" y="3429000"/>
            <a:ext cx="3237922" cy="2566053"/>
          </a:xfrm>
          <a:prstGeom prst="rect">
            <a:avLst/>
          </a:prstGeom>
          <a:noFill/>
        </p:spPr>
      </p:pic>
      <p:sp>
        <p:nvSpPr>
          <p:cNvPr id="8" name="Content Placeholder 2">
            <a:extLst>
              <a:ext uri="{FF2B5EF4-FFF2-40B4-BE49-F238E27FC236}">
                <a16:creationId xmlns:a16="http://schemas.microsoft.com/office/drawing/2014/main" id="{91DA83FC-D3B5-4426-B131-E01882E0D481}"/>
              </a:ext>
            </a:extLst>
          </p:cNvPr>
          <p:cNvSpPr txBox="1">
            <a:spLocks/>
          </p:cNvSpPr>
          <p:nvPr/>
        </p:nvSpPr>
        <p:spPr>
          <a:xfrm>
            <a:off x="4285819" y="1301282"/>
            <a:ext cx="3373632" cy="48756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600" b="1"/>
              <a:t>Simple Cuboidal</a:t>
            </a:r>
          </a:p>
          <a:p>
            <a:pPr lvl="1"/>
            <a:r>
              <a:rPr lang="en-CA" sz="1600"/>
              <a:t>Simple – single layer</a:t>
            </a:r>
          </a:p>
          <a:p>
            <a:pPr lvl="1"/>
            <a:r>
              <a:rPr lang="en-CA" sz="1600"/>
              <a:t>Cuboidal – cubes</a:t>
            </a:r>
          </a:p>
          <a:p>
            <a:r>
              <a:rPr lang="en-CA" sz="1600"/>
              <a:t>Single layer of cube like cells</a:t>
            </a:r>
          </a:p>
          <a:p>
            <a:r>
              <a:rPr lang="en-CA" sz="1600"/>
              <a:t>Function: Lines secretive and absorptive surfaces. Forms walls of secretory and excretory ducts</a:t>
            </a:r>
          </a:p>
          <a:p>
            <a:endParaRPr lang="en-CA"/>
          </a:p>
        </p:txBody>
      </p:sp>
      <p:sp>
        <p:nvSpPr>
          <p:cNvPr id="11" name="Content Placeholder 2">
            <a:extLst>
              <a:ext uri="{FF2B5EF4-FFF2-40B4-BE49-F238E27FC236}">
                <a16:creationId xmlns:a16="http://schemas.microsoft.com/office/drawing/2014/main" id="{33DA101B-C360-4D5D-B92A-87EE95878910}"/>
              </a:ext>
            </a:extLst>
          </p:cNvPr>
          <p:cNvSpPr txBox="1">
            <a:spLocks/>
          </p:cNvSpPr>
          <p:nvPr/>
        </p:nvSpPr>
        <p:spPr>
          <a:xfrm>
            <a:off x="8136498" y="1305409"/>
            <a:ext cx="3323911" cy="48756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600" b="1"/>
              <a:t>Simple Columnar</a:t>
            </a:r>
          </a:p>
          <a:p>
            <a:pPr lvl="1"/>
            <a:r>
              <a:rPr lang="en-CA" sz="1600"/>
              <a:t>Simple – single layer</a:t>
            </a:r>
          </a:p>
          <a:p>
            <a:pPr lvl="1"/>
            <a:r>
              <a:rPr lang="en-CA" sz="1600"/>
              <a:t>Columnar – tall</a:t>
            </a:r>
          </a:p>
          <a:p>
            <a:r>
              <a:rPr lang="en-CA" sz="1600"/>
              <a:t>Single layer of tall cells</a:t>
            </a:r>
          </a:p>
          <a:p>
            <a:r>
              <a:rPr lang="en-CA" sz="1600"/>
              <a:t>Function: Lines secretive and absorptive surfaces. Propulsion of mucus</a:t>
            </a:r>
          </a:p>
          <a:p>
            <a:endParaRPr lang="en-CA"/>
          </a:p>
        </p:txBody>
      </p:sp>
      <p:pic>
        <p:nvPicPr>
          <p:cNvPr id="12" name="Picture 11">
            <a:extLst>
              <a:ext uri="{FF2B5EF4-FFF2-40B4-BE49-F238E27FC236}">
                <a16:creationId xmlns:a16="http://schemas.microsoft.com/office/drawing/2014/main" id="{6162A375-B211-4430-8D23-8DC4E324617D}"/>
              </a:ext>
            </a:extLst>
          </p:cNvPr>
          <p:cNvPicPr>
            <a:picLocks noChangeAspect="1"/>
          </p:cNvPicPr>
          <p:nvPr/>
        </p:nvPicPr>
        <p:blipFill rotWithShape="1">
          <a:blip r:embed="rId4"/>
          <a:srcRect l="3784" t="20526" r="51704" b="37609"/>
          <a:stretch/>
        </p:blipFill>
        <p:spPr>
          <a:xfrm>
            <a:off x="8151638" y="3395010"/>
            <a:ext cx="3418257" cy="2547878"/>
          </a:xfrm>
          <a:prstGeom prst="rect">
            <a:avLst/>
          </a:prstGeom>
        </p:spPr>
      </p:pic>
      <p:sp>
        <p:nvSpPr>
          <p:cNvPr id="13" name="TextBox 12">
            <a:extLst>
              <a:ext uri="{FF2B5EF4-FFF2-40B4-BE49-F238E27FC236}">
                <a16:creationId xmlns:a16="http://schemas.microsoft.com/office/drawing/2014/main" id="{F519D32F-F678-4DCC-94BF-FDB2506140EE}"/>
              </a:ext>
            </a:extLst>
          </p:cNvPr>
          <p:cNvSpPr txBox="1"/>
          <p:nvPr/>
        </p:nvSpPr>
        <p:spPr>
          <a:xfrm>
            <a:off x="214406" y="5942888"/>
            <a:ext cx="11464976" cy="369332"/>
          </a:xfrm>
          <a:prstGeom prst="rect">
            <a:avLst/>
          </a:prstGeom>
          <a:noFill/>
        </p:spPr>
        <p:txBody>
          <a:bodyPr wrap="square" rtlCol="0">
            <a:spAutoFit/>
          </a:bodyPr>
          <a:lstStyle/>
          <a:p>
            <a:r>
              <a:rPr lang="en-CA"/>
              <a:t>Alveoli                                                              Kidney                                                                Intestine</a:t>
            </a:r>
          </a:p>
        </p:txBody>
      </p:sp>
      <p:pic>
        <p:nvPicPr>
          <p:cNvPr id="16" name="Picture 15" descr="A close-up of a square&#10;&#10;Description automatically generated">
            <a:extLst>
              <a:ext uri="{FF2B5EF4-FFF2-40B4-BE49-F238E27FC236}">
                <a16:creationId xmlns:a16="http://schemas.microsoft.com/office/drawing/2014/main" id="{F92974A2-D4B1-4C3F-EDF4-73DAD314E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6634" y="5435920"/>
            <a:ext cx="1828800" cy="876300"/>
          </a:xfrm>
          <a:prstGeom prst="rect">
            <a:avLst/>
          </a:prstGeom>
        </p:spPr>
      </p:pic>
      <p:pic>
        <p:nvPicPr>
          <p:cNvPr id="18" name="Picture 17" descr="A microscope view of a cell&#10;&#10;Description automatically generated">
            <a:extLst>
              <a:ext uri="{FF2B5EF4-FFF2-40B4-BE49-F238E27FC236}">
                <a16:creationId xmlns:a16="http://schemas.microsoft.com/office/drawing/2014/main" id="{81AC8FC0-0F12-443D-9E6E-7F1585FA40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9865" y="3417832"/>
            <a:ext cx="3168335" cy="2538373"/>
          </a:xfrm>
          <a:prstGeom prst="rect">
            <a:avLst/>
          </a:prstGeom>
        </p:spPr>
      </p:pic>
      <p:pic>
        <p:nvPicPr>
          <p:cNvPr id="20" name="Picture 19" descr="A diagram of a cell&#10;&#10;Description automatically generated">
            <a:extLst>
              <a:ext uri="{FF2B5EF4-FFF2-40B4-BE49-F238E27FC236}">
                <a16:creationId xmlns:a16="http://schemas.microsoft.com/office/drawing/2014/main" id="{C44F0156-DE8C-83CB-4CDC-C3C288C871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2470" y="5283520"/>
            <a:ext cx="952500" cy="1028700"/>
          </a:xfrm>
          <a:prstGeom prst="rect">
            <a:avLst/>
          </a:prstGeom>
        </p:spPr>
      </p:pic>
      <p:pic>
        <p:nvPicPr>
          <p:cNvPr id="22" name="Picture 21" descr="A diagram of a structure&#10;&#10;Description automatically generated">
            <a:extLst>
              <a:ext uri="{FF2B5EF4-FFF2-40B4-BE49-F238E27FC236}">
                <a16:creationId xmlns:a16="http://schemas.microsoft.com/office/drawing/2014/main" id="{992F7D69-219E-39C3-AEB4-3FA51019FB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9261" y="5310679"/>
            <a:ext cx="889000" cy="927100"/>
          </a:xfrm>
          <a:prstGeom prst="rect">
            <a:avLst/>
          </a:prstGeom>
        </p:spPr>
      </p:pic>
      <p:sp>
        <p:nvSpPr>
          <p:cNvPr id="5" name="Text Placeholder 4">
            <a:extLst>
              <a:ext uri="{FF2B5EF4-FFF2-40B4-BE49-F238E27FC236}">
                <a16:creationId xmlns:a16="http://schemas.microsoft.com/office/drawing/2014/main" id="{13997987-795F-8508-CA0B-A0A922074155}"/>
              </a:ext>
            </a:extLst>
          </p:cNvPr>
          <p:cNvSpPr>
            <a:spLocks noGrp="1"/>
          </p:cNvSpPr>
          <p:nvPr>
            <p:ph type="body" sz="quarter" idx="10"/>
          </p:nvPr>
        </p:nvSpPr>
        <p:spPr/>
        <p:txBody>
          <a:bodyPr vert="horz" lIns="91440" tIns="45720" rIns="91440" bIns="45720" rtlCol="0" anchor="t">
            <a:normAutofit/>
          </a:bodyPr>
          <a:lstStyle/>
          <a:p>
            <a:r>
              <a:rPr lang="en-CA" sz="1700">
                <a:ea typeface="Calibri"/>
                <a:cs typeface="Calibri"/>
              </a:rPr>
              <a:t>Megan Cooper, </a:t>
            </a:r>
            <a:r>
              <a:rPr lang="en-CA" sz="1700" err="1">
                <a:ea typeface="Calibri"/>
                <a:cs typeface="Calibri"/>
              </a:rPr>
              <a:t>Doctorials</a:t>
            </a:r>
            <a:r>
              <a:rPr lang="en-CA" sz="1700">
                <a:ea typeface="Calibri"/>
                <a:cs typeface="Calibri"/>
              </a:rPr>
              <a:t> 2024</a:t>
            </a:r>
            <a:endParaRPr lang="en-US" sz="1700">
              <a:solidFill>
                <a:srgbClr val="000000"/>
              </a:solidFill>
              <a:ea typeface="Calibri"/>
              <a:cs typeface="Calibri"/>
            </a:endParaRPr>
          </a:p>
          <a:p>
            <a:endParaRPr lang="en-US">
              <a:ea typeface="Calibri"/>
              <a:cs typeface="Calibri"/>
            </a:endParaRPr>
          </a:p>
        </p:txBody>
      </p:sp>
    </p:spTree>
    <p:extLst>
      <p:ext uri="{BB962C8B-B14F-4D97-AF65-F5344CB8AC3E}">
        <p14:creationId xmlns:p14="http://schemas.microsoft.com/office/powerpoint/2010/main" val="2315950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79EC4-5405-4427-A4D1-EAB6CF86BD3D}"/>
              </a:ext>
            </a:extLst>
          </p:cNvPr>
          <p:cNvSpPr>
            <a:spLocks noGrp="1"/>
          </p:cNvSpPr>
          <p:nvPr>
            <p:ph type="title"/>
          </p:nvPr>
        </p:nvSpPr>
        <p:spPr/>
        <p:txBody>
          <a:bodyPr/>
          <a:lstStyle/>
          <a:p>
            <a:r>
              <a:rPr lang="en-CA"/>
              <a:t>Comparisons</a:t>
            </a:r>
          </a:p>
        </p:txBody>
      </p:sp>
      <p:sp>
        <p:nvSpPr>
          <p:cNvPr id="3" name="Content Placeholder 2">
            <a:extLst>
              <a:ext uri="{FF2B5EF4-FFF2-40B4-BE49-F238E27FC236}">
                <a16:creationId xmlns:a16="http://schemas.microsoft.com/office/drawing/2014/main" id="{64039D02-9AEE-49F4-91E2-D567015BC89A}"/>
              </a:ext>
            </a:extLst>
          </p:cNvPr>
          <p:cNvSpPr>
            <a:spLocks noGrp="1"/>
          </p:cNvSpPr>
          <p:nvPr>
            <p:ph sz="half" idx="1"/>
          </p:nvPr>
        </p:nvSpPr>
        <p:spPr>
          <a:xfrm>
            <a:off x="537572" y="1251873"/>
            <a:ext cx="4253745" cy="4875681"/>
          </a:xfrm>
        </p:spPr>
        <p:txBody>
          <a:bodyPr/>
          <a:lstStyle/>
          <a:p>
            <a:r>
              <a:rPr lang="en-CA" b="1"/>
              <a:t>Stratified Squamous</a:t>
            </a:r>
          </a:p>
          <a:p>
            <a:pPr lvl="1"/>
            <a:r>
              <a:rPr lang="en-CA"/>
              <a:t>Stratified – multiple layers</a:t>
            </a:r>
          </a:p>
          <a:p>
            <a:pPr lvl="1"/>
            <a:r>
              <a:rPr lang="en-CA"/>
              <a:t>Squamous – flat</a:t>
            </a:r>
          </a:p>
          <a:p>
            <a:r>
              <a:rPr lang="en-CA"/>
              <a:t>Multiple layer of flat cells</a:t>
            </a:r>
          </a:p>
          <a:p>
            <a:r>
              <a:rPr lang="en-CA"/>
              <a:t>Functions as barrier</a:t>
            </a:r>
          </a:p>
        </p:txBody>
      </p:sp>
      <p:sp>
        <p:nvSpPr>
          <p:cNvPr id="6" name="Text Placeholder 5">
            <a:extLst>
              <a:ext uri="{FF2B5EF4-FFF2-40B4-BE49-F238E27FC236}">
                <a16:creationId xmlns:a16="http://schemas.microsoft.com/office/drawing/2014/main" id="{50B5F49C-858C-436B-A9E9-9D9FF4963560}"/>
              </a:ext>
            </a:extLst>
          </p:cNvPr>
          <p:cNvSpPr>
            <a:spLocks noGrp="1"/>
          </p:cNvSpPr>
          <p:nvPr>
            <p:ph type="body" sz="quarter" idx="11"/>
          </p:nvPr>
        </p:nvSpPr>
        <p:spPr/>
        <p:txBody>
          <a:bodyPr>
            <a:normAutofit fontScale="92500" lnSpcReduction="20000"/>
          </a:bodyPr>
          <a:lstStyle/>
          <a:p>
            <a:endParaRPr lang="en-CA"/>
          </a:p>
        </p:txBody>
      </p:sp>
      <p:sp>
        <p:nvSpPr>
          <p:cNvPr id="8" name="Content Placeholder 2">
            <a:extLst>
              <a:ext uri="{FF2B5EF4-FFF2-40B4-BE49-F238E27FC236}">
                <a16:creationId xmlns:a16="http://schemas.microsoft.com/office/drawing/2014/main" id="{91DA83FC-D3B5-4426-B131-E01882E0D481}"/>
              </a:ext>
            </a:extLst>
          </p:cNvPr>
          <p:cNvSpPr txBox="1">
            <a:spLocks/>
          </p:cNvSpPr>
          <p:nvPr/>
        </p:nvSpPr>
        <p:spPr>
          <a:xfrm>
            <a:off x="8102439" y="2869492"/>
            <a:ext cx="3469686" cy="7667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b="1"/>
              <a:t>Stratified Cuboidal and Columnar less common</a:t>
            </a:r>
          </a:p>
        </p:txBody>
      </p:sp>
      <p:sp>
        <p:nvSpPr>
          <p:cNvPr id="13" name="TextBox 12">
            <a:extLst>
              <a:ext uri="{FF2B5EF4-FFF2-40B4-BE49-F238E27FC236}">
                <a16:creationId xmlns:a16="http://schemas.microsoft.com/office/drawing/2014/main" id="{F519D32F-F678-4DCC-94BF-FDB2506140EE}"/>
              </a:ext>
            </a:extLst>
          </p:cNvPr>
          <p:cNvSpPr txBox="1"/>
          <p:nvPr/>
        </p:nvSpPr>
        <p:spPr>
          <a:xfrm>
            <a:off x="0" y="5856676"/>
            <a:ext cx="5607170" cy="369332"/>
          </a:xfrm>
          <a:prstGeom prst="rect">
            <a:avLst/>
          </a:prstGeom>
          <a:noFill/>
        </p:spPr>
        <p:txBody>
          <a:bodyPr wrap="square" rtlCol="0">
            <a:spAutoFit/>
          </a:bodyPr>
          <a:lstStyle/>
          <a:p>
            <a:r>
              <a:rPr lang="en-CA"/>
              <a:t>      Skin (Keratinized stratified squamous epithelium)                                                             </a:t>
            </a:r>
          </a:p>
        </p:txBody>
      </p:sp>
      <p:pic>
        <p:nvPicPr>
          <p:cNvPr id="9" name="Picture 8">
            <a:extLst>
              <a:ext uri="{FF2B5EF4-FFF2-40B4-BE49-F238E27FC236}">
                <a16:creationId xmlns:a16="http://schemas.microsoft.com/office/drawing/2014/main" id="{2565633B-4562-44DD-890F-24B970F3773E}"/>
              </a:ext>
            </a:extLst>
          </p:cNvPr>
          <p:cNvPicPr>
            <a:picLocks noChangeAspect="1"/>
          </p:cNvPicPr>
          <p:nvPr/>
        </p:nvPicPr>
        <p:blipFill>
          <a:blip r:embed="rId3"/>
          <a:stretch>
            <a:fillRect/>
          </a:stretch>
        </p:blipFill>
        <p:spPr>
          <a:xfrm>
            <a:off x="838200" y="3015799"/>
            <a:ext cx="3742880" cy="2742423"/>
          </a:xfrm>
          <a:prstGeom prst="rect">
            <a:avLst/>
          </a:prstGeom>
        </p:spPr>
      </p:pic>
      <p:pic>
        <p:nvPicPr>
          <p:cNvPr id="20" name="Picture 19">
            <a:extLst>
              <a:ext uri="{FF2B5EF4-FFF2-40B4-BE49-F238E27FC236}">
                <a16:creationId xmlns:a16="http://schemas.microsoft.com/office/drawing/2014/main" id="{D4CC684A-53B0-4162-B1B1-89C9A40016A4}"/>
              </a:ext>
            </a:extLst>
          </p:cNvPr>
          <p:cNvPicPr>
            <a:picLocks noChangeAspect="1"/>
          </p:cNvPicPr>
          <p:nvPr/>
        </p:nvPicPr>
        <p:blipFill>
          <a:blip r:embed="rId4"/>
          <a:stretch>
            <a:fillRect/>
          </a:stretch>
        </p:blipFill>
        <p:spPr>
          <a:xfrm>
            <a:off x="7238762" y="3980136"/>
            <a:ext cx="4784557" cy="1876540"/>
          </a:xfrm>
          <a:prstGeom prst="rect">
            <a:avLst/>
          </a:prstGeom>
        </p:spPr>
      </p:pic>
      <p:pic>
        <p:nvPicPr>
          <p:cNvPr id="12" name="Picture 11" descr="A diagram of a structure&#10;&#10;Description automatically generated with medium confidence">
            <a:extLst>
              <a:ext uri="{FF2B5EF4-FFF2-40B4-BE49-F238E27FC236}">
                <a16:creationId xmlns:a16="http://schemas.microsoft.com/office/drawing/2014/main" id="{534088B9-8FD2-4BD2-BB64-84553A4DB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1461" y="2963264"/>
            <a:ext cx="2184791" cy="2794958"/>
          </a:xfrm>
          <a:prstGeom prst="rect">
            <a:avLst/>
          </a:prstGeom>
        </p:spPr>
      </p:pic>
      <p:sp>
        <p:nvSpPr>
          <p:cNvPr id="5" name="Text Placeholder 4">
            <a:extLst>
              <a:ext uri="{FF2B5EF4-FFF2-40B4-BE49-F238E27FC236}">
                <a16:creationId xmlns:a16="http://schemas.microsoft.com/office/drawing/2014/main" id="{C25D09C8-9820-226D-55C5-577BD90A4F4F}"/>
              </a:ext>
            </a:extLst>
          </p:cNvPr>
          <p:cNvSpPr>
            <a:spLocks noGrp="1"/>
          </p:cNvSpPr>
          <p:nvPr>
            <p:ph type="body" sz="quarter" idx="10"/>
          </p:nvPr>
        </p:nvSpPr>
        <p:spPr/>
        <p:txBody>
          <a:bodyPr vert="horz" lIns="91440" tIns="45720" rIns="91440" bIns="45720" rtlCol="0" anchor="t">
            <a:normAutofit/>
          </a:bodyPr>
          <a:lstStyle/>
          <a:p>
            <a:r>
              <a:rPr lang="en-CA" sz="1700">
                <a:ea typeface="Calibri"/>
                <a:cs typeface="Calibri"/>
              </a:rPr>
              <a:t>Megan Cooper, </a:t>
            </a:r>
            <a:r>
              <a:rPr lang="en-CA" sz="1700" err="1">
                <a:ea typeface="Calibri"/>
                <a:cs typeface="Calibri"/>
              </a:rPr>
              <a:t>Doctorials</a:t>
            </a:r>
            <a:r>
              <a:rPr lang="en-CA" sz="1700">
                <a:ea typeface="Calibri"/>
                <a:cs typeface="Calibri"/>
              </a:rPr>
              <a:t> 2024</a:t>
            </a:r>
            <a:endParaRPr lang="en-US" sz="1700">
              <a:solidFill>
                <a:srgbClr val="000000"/>
              </a:solidFill>
              <a:ea typeface="Calibri"/>
              <a:cs typeface="Calibri"/>
            </a:endParaRPr>
          </a:p>
          <a:p>
            <a:endParaRPr lang="en-US">
              <a:ea typeface="Calibri"/>
              <a:cs typeface="Calibri"/>
            </a:endParaRPr>
          </a:p>
        </p:txBody>
      </p:sp>
    </p:spTree>
    <p:extLst>
      <p:ext uri="{BB962C8B-B14F-4D97-AF65-F5344CB8AC3E}">
        <p14:creationId xmlns:p14="http://schemas.microsoft.com/office/powerpoint/2010/main" val="45984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1925"/>
            <a:ext cx="10515600" cy="955675"/>
          </a:xfrm>
        </p:spPr>
        <p:txBody>
          <a:bodyPr vert="horz" lIns="91440" tIns="45720" rIns="91440" bIns="45720" rtlCol="0" anchor="ctr">
            <a:normAutofit/>
          </a:bodyPr>
          <a:lstStyle/>
          <a:p>
            <a:r>
              <a:rPr lang="en-CA"/>
              <a:t>What is Histology?</a:t>
            </a:r>
          </a:p>
        </p:txBody>
      </p:sp>
      <p:pic>
        <p:nvPicPr>
          <p:cNvPr id="10" name="Content Placeholder 9" descr="A child eating a slice of pizza&#10;&#10;Description automatically generated">
            <a:extLst>
              <a:ext uri="{FF2B5EF4-FFF2-40B4-BE49-F238E27FC236}">
                <a16:creationId xmlns:a16="http://schemas.microsoft.com/office/drawing/2014/main" id="{901157B9-0BE0-4551-B83B-0E543AE85E5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25500" y="1574831"/>
            <a:ext cx="5194300" cy="4328583"/>
          </a:xfrm>
          <a:noFill/>
        </p:spPr>
      </p:pic>
      <p:sp>
        <p:nvSpPr>
          <p:cNvPr id="7" name="TextBox 6">
            <a:extLst>
              <a:ext uri="{FF2B5EF4-FFF2-40B4-BE49-F238E27FC236}">
                <a16:creationId xmlns:a16="http://schemas.microsoft.com/office/drawing/2014/main" id="{61A5395D-3CB4-B743-980F-31356020F0E9}"/>
              </a:ext>
            </a:extLst>
          </p:cNvPr>
          <p:cNvSpPr txBox="1"/>
          <p:nvPr/>
        </p:nvSpPr>
        <p:spPr>
          <a:xfrm>
            <a:off x="6473685" y="2225950"/>
            <a:ext cx="5194300" cy="487568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a:solidFill>
                  <a:schemeClr val="tx1">
                    <a:lumMod val="85000"/>
                    <a:lumOff val="15000"/>
                  </a:schemeClr>
                </a:solidFill>
              </a:rPr>
              <a:t>The study of microscopic structures of tissues</a:t>
            </a:r>
          </a:p>
          <a:p>
            <a:pPr>
              <a:lnSpc>
                <a:spcPct val="90000"/>
              </a:lnSpc>
              <a:spcAft>
                <a:spcPts val="600"/>
              </a:spcAft>
            </a:pPr>
            <a:endParaRPr lang="en-US" sz="2000" b="1">
              <a:solidFill>
                <a:schemeClr val="tx1">
                  <a:lumMod val="85000"/>
                  <a:lumOff val="15000"/>
                </a:schemeClr>
              </a:solidFill>
            </a:endParaRPr>
          </a:p>
          <a:p>
            <a:pPr indent="-228600">
              <a:lnSpc>
                <a:spcPct val="90000"/>
              </a:lnSpc>
              <a:spcAft>
                <a:spcPts val="600"/>
              </a:spcAft>
              <a:buFont typeface="Arial" panose="020B0604020202020204" pitchFamily="34" charset="0"/>
              <a:buChar char="•"/>
            </a:pPr>
            <a:r>
              <a:rPr lang="en-US" sz="2000" b="1">
                <a:solidFill>
                  <a:schemeClr val="tx1">
                    <a:lumMod val="85000"/>
                    <a:lumOff val="15000"/>
                  </a:schemeClr>
                </a:solidFill>
              </a:rPr>
              <a:t>How cells are arranged to optimize functions specific to each organ as well as pathologic states </a:t>
            </a:r>
          </a:p>
          <a:p>
            <a:pPr>
              <a:lnSpc>
                <a:spcPct val="90000"/>
              </a:lnSpc>
              <a:spcAft>
                <a:spcPts val="600"/>
              </a:spcAft>
            </a:pPr>
            <a:endParaRPr lang="en-US" sz="2000" b="1">
              <a:solidFill>
                <a:schemeClr val="tx1">
                  <a:lumMod val="85000"/>
                  <a:lumOff val="15000"/>
                </a:schemeClr>
              </a:solidFill>
            </a:endParaRPr>
          </a:p>
        </p:txBody>
      </p:sp>
      <p:sp>
        <p:nvSpPr>
          <p:cNvPr id="15" name="Text Placeholder 5">
            <a:extLst>
              <a:ext uri="{FF2B5EF4-FFF2-40B4-BE49-F238E27FC236}">
                <a16:creationId xmlns:a16="http://schemas.microsoft.com/office/drawing/2014/main" id="{BED562F8-C293-44ED-B526-29C6A72D95F8}"/>
              </a:ext>
            </a:extLst>
          </p:cNvPr>
          <p:cNvSpPr>
            <a:spLocks noGrp="1"/>
          </p:cNvSpPr>
          <p:nvPr>
            <p:ph type="body" sz="quarter" idx="11"/>
          </p:nvPr>
        </p:nvSpPr>
        <p:spPr>
          <a:xfrm>
            <a:off x="8184742" y="6544468"/>
            <a:ext cx="4000500" cy="296863"/>
          </a:xfrm>
        </p:spPr>
        <p:txBody>
          <a:bodyPr>
            <a:normAutofit fontScale="92500" lnSpcReduction="20000"/>
          </a:bodyPr>
          <a:lstStyle/>
          <a:p>
            <a:endParaRPr lang="en-US"/>
          </a:p>
        </p:txBody>
      </p:sp>
    </p:spTree>
    <p:extLst>
      <p:ext uri="{BB962C8B-B14F-4D97-AF65-F5344CB8AC3E}">
        <p14:creationId xmlns:p14="http://schemas.microsoft.com/office/powerpoint/2010/main" val="912919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02583-5994-40AD-A837-0416242674E1}"/>
              </a:ext>
            </a:extLst>
          </p:cNvPr>
          <p:cNvSpPr>
            <a:spLocks noGrp="1"/>
          </p:cNvSpPr>
          <p:nvPr>
            <p:ph type="title"/>
          </p:nvPr>
        </p:nvSpPr>
        <p:spPr/>
        <p:txBody>
          <a:bodyPr/>
          <a:lstStyle/>
          <a:p>
            <a:r>
              <a:rPr lang="en-CA"/>
              <a:t>Pseudostratified Columnar with Cilia</a:t>
            </a:r>
          </a:p>
        </p:txBody>
      </p:sp>
      <p:sp>
        <p:nvSpPr>
          <p:cNvPr id="3" name="Content Placeholder 2">
            <a:extLst>
              <a:ext uri="{FF2B5EF4-FFF2-40B4-BE49-F238E27FC236}">
                <a16:creationId xmlns:a16="http://schemas.microsoft.com/office/drawing/2014/main" id="{6C52D545-5403-4083-8E99-75E754363552}"/>
              </a:ext>
            </a:extLst>
          </p:cNvPr>
          <p:cNvSpPr>
            <a:spLocks noGrp="1"/>
          </p:cNvSpPr>
          <p:nvPr>
            <p:ph sz="half" idx="1"/>
          </p:nvPr>
        </p:nvSpPr>
        <p:spPr>
          <a:xfrm>
            <a:off x="764308" y="1301282"/>
            <a:ext cx="7724083" cy="4875681"/>
          </a:xfrm>
        </p:spPr>
        <p:txBody>
          <a:bodyPr/>
          <a:lstStyle/>
          <a:p>
            <a:r>
              <a:rPr lang="en-CA"/>
              <a:t>Single layer of irregular shaped and differently sized columnar cells</a:t>
            </a:r>
          </a:p>
          <a:p>
            <a:r>
              <a:rPr lang="en-CA"/>
              <a:t>Nuclei at different levels, Often ciliated </a:t>
            </a:r>
          </a:p>
          <a:p>
            <a:r>
              <a:rPr lang="en-CA" b="1">
                <a:solidFill>
                  <a:srgbClr val="FF0000"/>
                </a:solidFill>
              </a:rPr>
              <a:t>Respiratory epithelium</a:t>
            </a:r>
          </a:p>
        </p:txBody>
      </p:sp>
      <p:pic>
        <p:nvPicPr>
          <p:cNvPr id="7" name="Picture 6">
            <a:extLst>
              <a:ext uri="{FF2B5EF4-FFF2-40B4-BE49-F238E27FC236}">
                <a16:creationId xmlns:a16="http://schemas.microsoft.com/office/drawing/2014/main" id="{5B217B70-C0F7-4B3F-A49B-7AC3015BA342}"/>
              </a:ext>
            </a:extLst>
          </p:cNvPr>
          <p:cNvPicPr>
            <a:picLocks noChangeAspect="1"/>
          </p:cNvPicPr>
          <p:nvPr/>
        </p:nvPicPr>
        <p:blipFill rotWithShape="1">
          <a:blip r:embed="rId3">
            <a:extLst>
              <a:ext uri="{28A0092B-C50C-407E-A947-70E740481C1C}">
                <a14:useLocalDpi xmlns:a14="http://schemas.microsoft.com/office/drawing/2010/main" val="0"/>
              </a:ext>
            </a:extLst>
          </a:blip>
          <a:srcRect l="9500" t="9996" r="10625" b="33146"/>
          <a:stretch/>
        </p:blipFill>
        <p:spPr>
          <a:xfrm>
            <a:off x="389628" y="2807289"/>
            <a:ext cx="6442494" cy="3231202"/>
          </a:xfrm>
          <a:prstGeom prst="rect">
            <a:avLst/>
          </a:prstGeom>
        </p:spPr>
      </p:pic>
      <p:pic>
        <p:nvPicPr>
          <p:cNvPr id="9" name="Picture 8" descr="A close-up of a cell&#10;&#10;Description automatically generated">
            <a:extLst>
              <a:ext uri="{FF2B5EF4-FFF2-40B4-BE49-F238E27FC236}">
                <a16:creationId xmlns:a16="http://schemas.microsoft.com/office/drawing/2014/main" id="{AFE9261F-DFC7-805F-2C03-C1E5F41A35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391" y="2012591"/>
            <a:ext cx="4432300" cy="4025900"/>
          </a:xfrm>
          <a:prstGeom prst="rect">
            <a:avLst/>
          </a:prstGeom>
        </p:spPr>
      </p:pic>
      <p:pic>
        <p:nvPicPr>
          <p:cNvPr id="5" name="Picture 4" descr="A diagram of a skin&#10;&#10;Description automatically generated">
            <a:extLst>
              <a:ext uri="{FF2B5EF4-FFF2-40B4-BE49-F238E27FC236}">
                <a16:creationId xmlns:a16="http://schemas.microsoft.com/office/drawing/2014/main" id="{C9D8C06C-3A25-31B5-B6AA-4CA15AD900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041" y="1141054"/>
            <a:ext cx="2048500" cy="2073790"/>
          </a:xfrm>
          <a:prstGeom prst="rect">
            <a:avLst/>
          </a:prstGeom>
        </p:spPr>
      </p:pic>
      <p:sp>
        <p:nvSpPr>
          <p:cNvPr id="6" name="Text Placeholder 5">
            <a:extLst>
              <a:ext uri="{FF2B5EF4-FFF2-40B4-BE49-F238E27FC236}">
                <a16:creationId xmlns:a16="http://schemas.microsoft.com/office/drawing/2014/main" id="{2731DE36-5D4C-2DFE-6884-8467411B1AAE}"/>
              </a:ext>
            </a:extLst>
          </p:cNvPr>
          <p:cNvSpPr>
            <a:spLocks noGrp="1"/>
          </p:cNvSpPr>
          <p:nvPr>
            <p:ph type="body" sz="quarter" idx="10"/>
          </p:nvPr>
        </p:nvSpPr>
        <p:spPr/>
        <p:txBody>
          <a:bodyPr vert="horz" lIns="91440" tIns="45720" rIns="91440" bIns="45720" rtlCol="0" anchor="t">
            <a:normAutofit/>
          </a:bodyPr>
          <a:lstStyle/>
          <a:p>
            <a:r>
              <a:rPr lang="en-CA" sz="1700">
                <a:ea typeface="Calibri"/>
                <a:cs typeface="Calibri"/>
              </a:rPr>
              <a:t>Megan Cooper, </a:t>
            </a:r>
            <a:r>
              <a:rPr lang="en-CA" sz="1700" err="1">
                <a:ea typeface="Calibri"/>
                <a:cs typeface="Calibri"/>
              </a:rPr>
              <a:t>Doctorials</a:t>
            </a:r>
            <a:r>
              <a:rPr lang="en-CA" sz="1700">
                <a:ea typeface="Calibri"/>
                <a:cs typeface="Calibri"/>
              </a:rPr>
              <a:t> 2024</a:t>
            </a:r>
            <a:endParaRPr lang="en-US" sz="1700">
              <a:solidFill>
                <a:srgbClr val="000000"/>
              </a:solidFill>
              <a:ea typeface="Calibri"/>
              <a:cs typeface="Calibri"/>
            </a:endParaRPr>
          </a:p>
          <a:p>
            <a:endParaRPr lang="en-US">
              <a:ea typeface="Calibri"/>
              <a:cs typeface="Calibri"/>
            </a:endParaRPr>
          </a:p>
        </p:txBody>
      </p:sp>
    </p:spTree>
    <p:extLst>
      <p:ext uri="{BB962C8B-B14F-4D97-AF65-F5344CB8AC3E}">
        <p14:creationId xmlns:p14="http://schemas.microsoft.com/office/powerpoint/2010/main" val="231028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C03FC-BD12-4DE3-A2AE-441C0EE204C1}"/>
              </a:ext>
            </a:extLst>
          </p:cNvPr>
          <p:cNvSpPr>
            <a:spLocks noGrp="1"/>
          </p:cNvSpPr>
          <p:nvPr>
            <p:ph type="title"/>
          </p:nvPr>
        </p:nvSpPr>
        <p:spPr>
          <a:xfrm>
            <a:off x="838200" y="161925"/>
            <a:ext cx="10515600" cy="955675"/>
          </a:xfrm>
        </p:spPr>
        <p:txBody>
          <a:bodyPr anchor="ctr">
            <a:normAutofit/>
          </a:bodyPr>
          <a:lstStyle/>
          <a:p>
            <a:r>
              <a:rPr lang="en-CA"/>
              <a:t>Transitional Epithelium</a:t>
            </a:r>
          </a:p>
        </p:txBody>
      </p:sp>
      <p:sp>
        <p:nvSpPr>
          <p:cNvPr id="13" name="Content Placeholder 2">
            <a:extLst>
              <a:ext uri="{FF2B5EF4-FFF2-40B4-BE49-F238E27FC236}">
                <a16:creationId xmlns:a16="http://schemas.microsoft.com/office/drawing/2014/main" id="{991C9FF6-28E6-411B-B578-04E73D8B4E3E}"/>
              </a:ext>
            </a:extLst>
          </p:cNvPr>
          <p:cNvSpPr>
            <a:spLocks noGrp="1"/>
          </p:cNvSpPr>
          <p:nvPr>
            <p:ph sz="half" idx="1"/>
          </p:nvPr>
        </p:nvSpPr>
        <p:spPr>
          <a:xfrm>
            <a:off x="287283" y="1509100"/>
            <a:ext cx="5745218" cy="4875681"/>
          </a:xfrm>
        </p:spPr>
        <p:txBody>
          <a:bodyPr/>
          <a:lstStyle/>
          <a:p>
            <a:r>
              <a:rPr lang="en-US"/>
              <a:t>Found only in the urinary system (ureter, bladder wall, urethra)</a:t>
            </a:r>
          </a:p>
          <a:p>
            <a:endParaRPr lang="en-US"/>
          </a:p>
          <a:p>
            <a:r>
              <a:rPr lang="en-US"/>
              <a:t>Switch from cuboidal to squamous depending on stretch of structure (full vs empty bladder)</a:t>
            </a:r>
          </a:p>
          <a:p>
            <a:endParaRPr lang="en-US"/>
          </a:p>
          <a:p>
            <a:r>
              <a:rPr lang="en-US" b="1"/>
              <a:t>Dome shaped cells </a:t>
            </a:r>
            <a:r>
              <a:rPr lang="en-US"/>
              <a:t>in the top layer flatten when stretched</a:t>
            </a:r>
          </a:p>
        </p:txBody>
      </p:sp>
      <p:pic>
        <p:nvPicPr>
          <p:cNvPr id="8" name="Picture 7">
            <a:extLst>
              <a:ext uri="{FF2B5EF4-FFF2-40B4-BE49-F238E27FC236}">
                <a16:creationId xmlns:a16="http://schemas.microsoft.com/office/drawing/2014/main" id="{20C62065-286D-4FCF-B9A6-13BC454F22D9}"/>
              </a:ext>
            </a:extLst>
          </p:cNvPr>
          <p:cNvPicPr>
            <a:picLocks noChangeAspect="1"/>
          </p:cNvPicPr>
          <p:nvPr/>
        </p:nvPicPr>
        <p:blipFill rotWithShape="1">
          <a:blip r:embed="rId3"/>
          <a:srcRect l="4871" r="9634"/>
          <a:stretch/>
        </p:blipFill>
        <p:spPr>
          <a:xfrm>
            <a:off x="6159500" y="1301282"/>
            <a:ext cx="5194300" cy="4875681"/>
          </a:xfrm>
          <a:prstGeom prst="rect">
            <a:avLst/>
          </a:prstGeom>
          <a:noFill/>
        </p:spPr>
      </p:pic>
      <p:sp>
        <p:nvSpPr>
          <p:cNvPr id="17" name="Text Placeholder 5">
            <a:extLst>
              <a:ext uri="{FF2B5EF4-FFF2-40B4-BE49-F238E27FC236}">
                <a16:creationId xmlns:a16="http://schemas.microsoft.com/office/drawing/2014/main" id="{413E2810-5C37-493C-BDA8-7F5A3C647192}"/>
              </a:ext>
            </a:extLst>
          </p:cNvPr>
          <p:cNvSpPr>
            <a:spLocks noGrp="1"/>
          </p:cNvSpPr>
          <p:nvPr>
            <p:ph type="body" sz="quarter" idx="11"/>
          </p:nvPr>
        </p:nvSpPr>
        <p:spPr>
          <a:xfrm>
            <a:off x="8184742" y="6544468"/>
            <a:ext cx="4000500" cy="296863"/>
          </a:xfrm>
        </p:spPr>
        <p:txBody>
          <a:bodyPr>
            <a:normAutofit fontScale="92500" lnSpcReduction="20000"/>
          </a:bodyPr>
          <a:lstStyle/>
          <a:p>
            <a:endParaRPr lang="en-US"/>
          </a:p>
        </p:txBody>
      </p:sp>
      <p:pic>
        <p:nvPicPr>
          <p:cNvPr id="12290" name="Picture 2" descr="The cells, tissues and organisation of the body - The body and its  constituents - Ross and Wilson Anatomy and Physiology in Health and  Illness: With access to Ross &amp; Wilson website">
            <a:extLst>
              <a:ext uri="{FF2B5EF4-FFF2-40B4-BE49-F238E27FC236}">
                <a16:creationId xmlns:a16="http://schemas.microsoft.com/office/drawing/2014/main" id="{D0DC4293-5229-1F61-0BA2-274ED56C21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415450"/>
            <a:ext cx="4368800" cy="1866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BD414BEF-0B60-5B4A-D35A-B1038EF94818}"/>
              </a:ext>
            </a:extLst>
          </p:cNvPr>
          <p:cNvSpPr>
            <a:spLocks noGrp="1"/>
          </p:cNvSpPr>
          <p:nvPr>
            <p:ph type="body" sz="quarter" idx="10"/>
          </p:nvPr>
        </p:nvSpPr>
        <p:spPr>
          <a:xfrm>
            <a:off x="0" y="6527800"/>
            <a:ext cx="3848100" cy="330200"/>
          </a:xfrm>
        </p:spPr>
        <p:txBody>
          <a:bodyPr vert="horz" lIns="91440" tIns="45720" rIns="91440" bIns="45720" rtlCol="0" anchor="t">
            <a:normAutofit/>
          </a:bodyPr>
          <a:lstStyle/>
          <a:p>
            <a:r>
              <a:rPr lang="en-CA" sz="1700"/>
              <a:t>Megan Cooper, </a:t>
            </a:r>
            <a:r>
              <a:rPr lang="en-CA" sz="1700" err="1"/>
              <a:t>Doctorials</a:t>
            </a:r>
            <a:r>
              <a:rPr lang="en-CA" sz="1700"/>
              <a:t> 2024</a:t>
            </a:r>
            <a:endParaRPr lang="en-CA" sz="1700">
              <a:solidFill>
                <a:srgbClr val="000000"/>
              </a:solidFill>
            </a:endParaRPr>
          </a:p>
          <a:p>
            <a:endParaRPr lang="en-CA" sz="1700">
              <a:ea typeface="Calibri"/>
              <a:cs typeface="Calibri"/>
            </a:endParaRPr>
          </a:p>
        </p:txBody>
      </p:sp>
    </p:spTree>
    <p:extLst>
      <p:ext uri="{BB962C8B-B14F-4D97-AF65-F5344CB8AC3E}">
        <p14:creationId xmlns:p14="http://schemas.microsoft.com/office/powerpoint/2010/main" val="2256454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9DD81-940F-4DAC-A57A-5DF588A8D733}"/>
              </a:ext>
            </a:extLst>
          </p:cNvPr>
          <p:cNvSpPr>
            <a:spLocks noGrp="1"/>
          </p:cNvSpPr>
          <p:nvPr>
            <p:ph type="title"/>
          </p:nvPr>
        </p:nvSpPr>
        <p:spPr/>
        <p:txBody>
          <a:bodyPr/>
          <a:lstStyle/>
          <a:p>
            <a:r>
              <a:rPr lang="en-CA"/>
              <a:t>2) Connective Tissue</a:t>
            </a:r>
          </a:p>
        </p:txBody>
      </p:sp>
      <p:sp>
        <p:nvSpPr>
          <p:cNvPr id="3" name="Content Placeholder 2">
            <a:extLst>
              <a:ext uri="{FF2B5EF4-FFF2-40B4-BE49-F238E27FC236}">
                <a16:creationId xmlns:a16="http://schemas.microsoft.com/office/drawing/2014/main" id="{B0786679-446C-4523-91D9-75FD494F9BC4}"/>
              </a:ext>
            </a:extLst>
          </p:cNvPr>
          <p:cNvSpPr>
            <a:spLocks noGrp="1"/>
          </p:cNvSpPr>
          <p:nvPr>
            <p:ph sz="half" idx="1"/>
          </p:nvPr>
        </p:nvSpPr>
        <p:spPr>
          <a:xfrm>
            <a:off x="825500" y="1301282"/>
            <a:ext cx="9877136" cy="4875681"/>
          </a:xfrm>
        </p:spPr>
        <p:txBody>
          <a:bodyPr>
            <a:normAutofit fontScale="92500" lnSpcReduction="10000"/>
          </a:bodyPr>
          <a:lstStyle/>
          <a:p>
            <a:pPr marL="0" indent="0">
              <a:buNone/>
            </a:pPr>
            <a:r>
              <a:rPr lang="en-CA"/>
              <a:t>Supports and physically connects other tissues/cells to form functional organs </a:t>
            </a:r>
          </a:p>
          <a:p>
            <a:r>
              <a:rPr lang="en-CA"/>
              <a:t>Sparse Cells, predominate ECM component </a:t>
            </a:r>
          </a:p>
          <a:p>
            <a:r>
              <a:rPr lang="en-CA"/>
              <a:t>The ECM consists of Protein fibers and ground substance </a:t>
            </a:r>
          </a:p>
          <a:p>
            <a:pPr lvl="1"/>
            <a:r>
              <a:rPr lang="en-CA"/>
              <a:t>Protein Fibers: elastin, collagen, reticular fibers</a:t>
            </a:r>
          </a:p>
          <a:p>
            <a:pPr lvl="1"/>
            <a:r>
              <a:rPr lang="en-CA"/>
              <a:t>Ground substance: gel like substance that contains proteoglycans, glycosaminoglycans, glycoproteins</a:t>
            </a:r>
          </a:p>
          <a:p>
            <a:pPr marL="0" indent="0">
              <a:buNone/>
            </a:pPr>
            <a:r>
              <a:rPr lang="en-CA"/>
              <a:t>2 Major Types</a:t>
            </a:r>
          </a:p>
          <a:p>
            <a:pPr marL="914400" lvl="1" indent="-457200">
              <a:buFont typeface="+mj-lt"/>
              <a:buAutoNum type="arabicPeriod"/>
            </a:pPr>
            <a:r>
              <a:rPr lang="en-CA"/>
              <a:t>Connective Tissue Proper– Predominate cell = </a:t>
            </a:r>
            <a:r>
              <a:rPr lang="en-CA" b="1"/>
              <a:t>Fibroblasts</a:t>
            </a:r>
            <a:r>
              <a:rPr lang="en-CA"/>
              <a:t> + ECM fibers</a:t>
            </a:r>
          </a:p>
          <a:p>
            <a:pPr marL="1371600" lvl="2" indent="-457200">
              <a:buFont typeface="+mj-lt"/>
              <a:buAutoNum type="arabicPeriod"/>
            </a:pPr>
            <a:r>
              <a:rPr lang="en-CA"/>
              <a:t>Loose – few fibers but many nuclei</a:t>
            </a:r>
          </a:p>
          <a:p>
            <a:pPr marL="1371600" lvl="2" indent="-457200">
              <a:buFont typeface="+mj-lt"/>
              <a:buAutoNum type="arabicPeriod"/>
            </a:pPr>
            <a:r>
              <a:rPr lang="en-CA"/>
              <a:t>Dense – many fibers but few nuclei</a:t>
            </a:r>
          </a:p>
          <a:p>
            <a:pPr marL="1828800" lvl="3" indent="-457200">
              <a:buFont typeface="+mj-lt"/>
              <a:buAutoNum type="arabicPeriod"/>
            </a:pPr>
            <a:r>
              <a:rPr lang="en-CA"/>
              <a:t>Regular</a:t>
            </a:r>
          </a:p>
          <a:p>
            <a:pPr marL="1828800" lvl="3" indent="-457200">
              <a:buFont typeface="+mj-lt"/>
              <a:buAutoNum type="arabicPeriod"/>
            </a:pPr>
            <a:r>
              <a:rPr lang="en-CA"/>
              <a:t>Irregular</a:t>
            </a:r>
          </a:p>
          <a:p>
            <a:pPr marL="914400" lvl="1" indent="-457200">
              <a:buFont typeface="+mj-lt"/>
              <a:buAutoNum type="arabicPeriod"/>
            </a:pPr>
            <a:r>
              <a:rPr lang="en-CA"/>
              <a:t>Specialized</a:t>
            </a:r>
          </a:p>
          <a:p>
            <a:pPr marL="1371600" lvl="2" indent="-457200">
              <a:buFont typeface="+mj-lt"/>
              <a:buAutoNum type="arabicPeriod"/>
            </a:pPr>
            <a:r>
              <a:rPr lang="en-CA"/>
              <a:t>Cartilage</a:t>
            </a:r>
          </a:p>
          <a:p>
            <a:pPr marL="1371600" lvl="2" indent="-457200">
              <a:buFont typeface="+mj-lt"/>
              <a:buAutoNum type="arabicPeriod"/>
            </a:pPr>
            <a:r>
              <a:rPr lang="en-CA"/>
              <a:t>Bone</a:t>
            </a:r>
          </a:p>
          <a:p>
            <a:pPr marL="1371600" lvl="2" indent="-457200">
              <a:buFont typeface="+mj-lt"/>
              <a:buAutoNum type="arabicPeriod"/>
            </a:pPr>
            <a:r>
              <a:rPr lang="en-CA"/>
              <a:t>Blood</a:t>
            </a:r>
          </a:p>
          <a:p>
            <a:pPr marL="1371600" lvl="2" indent="-457200">
              <a:buFont typeface="+mj-lt"/>
              <a:buAutoNum type="arabicPeriod"/>
            </a:pPr>
            <a:r>
              <a:rPr lang="en-CA"/>
              <a:t>Lymphatic</a:t>
            </a:r>
          </a:p>
          <a:p>
            <a:pPr marL="1371600" lvl="2" indent="-457200">
              <a:buFont typeface="+mj-lt"/>
              <a:buAutoNum type="arabicPeriod"/>
            </a:pPr>
            <a:r>
              <a:rPr lang="en-CA"/>
              <a:t>Adipose</a:t>
            </a:r>
          </a:p>
        </p:txBody>
      </p:sp>
      <p:sp>
        <p:nvSpPr>
          <p:cNvPr id="6" name="Text Placeholder 5">
            <a:extLst>
              <a:ext uri="{FF2B5EF4-FFF2-40B4-BE49-F238E27FC236}">
                <a16:creationId xmlns:a16="http://schemas.microsoft.com/office/drawing/2014/main" id="{A7D8C808-E2AC-49B0-B8A9-ACDC7F0EDC01}"/>
              </a:ext>
            </a:extLst>
          </p:cNvPr>
          <p:cNvSpPr>
            <a:spLocks noGrp="1"/>
          </p:cNvSpPr>
          <p:nvPr>
            <p:ph type="body" sz="quarter" idx="11"/>
          </p:nvPr>
        </p:nvSpPr>
        <p:spPr/>
        <p:txBody>
          <a:bodyPr>
            <a:normAutofit fontScale="92500" lnSpcReduction="20000"/>
          </a:bodyPr>
          <a:lstStyle/>
          <a:p>
            <a:endParaRPr lang="en-CA"/>
          </a:p>
        </p:txBody>
      </p:sp>
      <p:sp>
        <p:nvSpPr>
          <p:cNvPr id="8" name="Text Placeholder 3">
            <a:extLst>
              <a:ext uri="{FF2B5EF4-FFF2-40B4-BE49-F238E27FC236}">
                <a16:creationId xmlns:a16="http://schemas.microsoft.com/office/drawing/2014/main" id="{673B6653-913F-E6C7-0E8E-ED2833EF3CDB}"/>
              </a:ext>
            </a:extLst>
          </p:cNvPr>
          <p:cNvSpPr>
            <a:spLocks noGrp="1"/>
          </p:cNvSpPr>
          <p:nvPr>
            <p:ph type="body" sz="quarter" idx="10"/>
          </p:nvPr>
        </p:nvSpPr>
        <p:spPr>
          <a:xfrm>
            <a:off x="0" y="6527800"/>
            <a:ext cx="3848100" cy="330200"/>
          </a:xfrm>
        </p:spPr>
        <p:txBody>
          <a:bodyPr vert="horz" lIns="91440" tIns="45720" rIns="91440" bIns="45720" rtlCol="0" anchor="t">
            <a:normAutofit/>
          </a:bodyPr>
          <a:lstStyle/>
          <a:p>
            <a:r>
              <a:rPr lang="en-CA" sz="1700"/>
              <a:t>Megan Cooper, </a:t>
            </a:r>
            <a:r>
              <a:rPr lang="en-CA" sz="1700" err="1"/>
              <a:t>Doctorials</a:t>
            </a:r>
            <a:r>
              <a:rPr lang="en-CA" sz="1700"/>
              <a:t> 2024</a:t>
            </a:r>
            <a:endParaRPr lang="en-CA" sz="1700">
              <a:solidFill>
                <a:srgbClr val="000000"/>
              </a:solidFill>
            </a:endParaRPr>
          </a:p>
          <a:p>
            <a:endParaRPr lang="en-CA" sz="1700">
              <a:ea typeface="Calibri"/>
              <a:cs typeface="Calibri"/>
            </a:endParaRPr>
          </a:p>
        </p:txBody>
      </p:sp>
    </p:spTree>
    <p:extLst>
      <p:ext uri="{BB962C8B-B14F-4D97-AF65-F5344CB8AC3E}">
        <p14:creationId xmlns:p14="http://schemas.microsoft.com/office/powerpoint/2010/main" val="1232065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ED06-693B-4824-9B12-CDF5917D51E0}"/>
              </a:ext>
            </a:extLst>
          </p:cNvPr>
          <p:cNvSpPr>
            <a:spLocks noGrp="1"/>
          </p:cNvSpPr>
          <p:nvPr>
            <p:ph type="title"/>
          </p:nvPr>
        </p:nvSpPr>
        <p:spPr/>
        <p:txBody>
          <a:bodyPr/>
          <a:lstStyle/>
          <a:p>
            <a:r>
              <a:rPr lang="en-CA"/>
              <a:t>CT Proper: Dense vs Loose CT</a:t>
            </a:r>
          </a:p>
        </p:txBody>
      </p:sp>
      <p:pic>
        <p:nvPicPr>
          <p:cNvPr id="8" name="Picture 7">
            <a:extLst>
              <a:ext uri="{FF2B5EF4-FFF2-40B4-BE49-F238E27FC236}">
                <a16:creationId xmlns:a16="http://schemas.microsoft.com/office/drawing/2014/main" id="{1DA95B17-1580-41F1-9D73-66B9BA50A6B3}"/>
              </a:ext>
            </a:extLst>
          </p:cNvPr>
          <p:cNvPicPr>
            <a:picLocks noChangeAspect="1"/>
          </p:cNvPicPr>
          <p:nvPr/>
        </p:nvPicPr>
        <p:blipFill>
          <a:blip r:embed="rId3"/>
          <a:stretch>
            <a:fillRect/>
          </a:stretch>
        </p:blipFill>
        <p:spPr>
          <a:xfrm>
            <a:off x="506499" y="4052455"/>
            <a:ext cx="3410606" cy="2101272"/>
          </a:xfrm>
          <a:prstGeom prst="rect">
            <a:avLst/>
          </a:prstGeom>
        </p:spPr>
      </p:pic>
      <p:pic>
        <p:nvPicPr>
          <p:cNvPr id="11" name="Picture 10">
            <a:extLst>
              <a:ext uri="{FF2B5EF4-FFF2-40B4-BE49-F238E27FC236}">
                <a16:creationId xmlns:a16="http://schemas.microsoft.com/office/drawing/2014/main" id="{80090D76-9799-4130-884F-95054AA4C3CA}"/>
              </a:ext>
            </a:extLst>
          </p:cNvPr>
          <p:cNvPicPr>
            <a:picLocks noChangeAspect="1"/>
          </p:cNvPicPr>
          <p:nvPr/>
        </p:nvPicPr>
        <p:blipFill>
          <a:blip r:embed="rId4"/>
          <a:stretch>
            <a:fillRect/>
          </a:stretch>
        </p:blipFill>
        <p:spPr>
          <a:xfrm>
            <a:off x="4354947" y="4052455"/>
            <a:ext cx="3482106" cy="2101272"/>
          </a:xfrm>
          <a:prstGeom prst="rect">
            <a:avLst/>
          </a:prstGeom>
        </p:spPr>
      </p:pic>
      <p:pic>
        <p:nvPicPr>
          <p:cNvPr id="13" name="Picture 12">
            <a:extLst>
              <a:ext uri="{FF2B5EF4-FFF2-40B4-BE49-F238E27FC236}">
                <a16:creationId xmlns:a16="http://schemas.microsoft.com/office/drawing/2014/main" id="{25327085-3EEB-44AE-AC2D-EC685B306543}"/>
              </a:ext>
            </a:extLst>
          </p:cNvPr>
          <p:cNvPicPr>
            <a:picLocks noChangeAspect="1"/>
          </p:cNvPicPr>
          <p:nvPr/>
        </p:nvPicPr>
        <p:blipFill>
          <a:blip r:embed="rId5"/>
          <a:stretch>
            <a:fillRect/>
          </a:stretch>
        </p:blipFill>
        <p:spPr>
          <a:xfrm>
            <a:off x="8095859" y="4052455"/>
            <a:ext cx="3481106" cy="2106853"/>
          </a:xfrm>
          <a:prstGeom prst="rect">
            <a:avLst/>
          </a:prstGeom>
        </p:spPr>
      </p:pic>
      <p:sp>
        <p:nvSpPr>
          <p:cNvPr id="14" name="TextBox 13">
            <a:extLst>
              <a:ext uri="{FF2B5EF4-FFF2-40B4-BE49-F238E27FC236}">
                <a16:creationId xmlns:a16="http://schemas.microsoft.com/office/drawing/2014/main" id="{AB861EF1-DA2C-4DE1-8715-B8BEB1CACF2E}"/>
              </a:ext>
            </a:extLst>
          </p:cNvPr>
          <p:cNvSpPr txBox="1"/>
          <p:nvPr/>
        </p:nvSpPr>
        <p:spPr>
          <a:xfrm>
            <a:off x="2944090" y="1287411"/>
            <a:ext cx="1281545" cy="397102"/>
          </a:xfrm>
          <a:prstGeom prst="rect">
            <a:avLst/>
          </a:prstGeom>
          <a:noFill/>
        </p:spPr>
        <p:txBody>
          <a:bodyPr wrap="square" rtlCol="0">
            <a:spAutoFit/>
          </a:bodyPr>
          <a:lstStyle/>
          <a:p>
            <a:r>
              <a:rPr lang="en-CA" sz="2000" b="1"/>
              <a:t>Dense CT</a:t>
            </a:r>
          </a:p>
        </p:txBody>
      </p:sp>
      <p:sp>
        <p:nvSpPr>
          <p:cNvPr id="15" name="TextBox 14">
            <a:extLst>
              <a:ext uri="{FF2B5EF4-FFF2-40B4-BE49-F238E27FC236}">
                <a16:creationId xmlns:a16="http://schemas.microsoft.com/office/drawing/2014/main" id="{77E8CEFA-D8B6-4BC5-BD68-50D76B5FD88B}"/>
              </a:ext>
            </a:extLst>
          </p:cNvPr>
          <p:cNvSpPr txBox="1"/>
          <p:nvPr/>
        </p:nvSpPr>
        <p:spPr>
          <a:xfrm>
            <a:off x="8367583" y="1287411"/>
            <a:ext cx="3536840" cy="1938992"/>
          </a:xfrm>
          <a:prstGeom prst="rect">
            <a:avLst/>
          </a:prstGeom>
          <a:noFill/>
        </p:spPr>
        <p:txBody>
          <a:bodyPr wrap="square" rtlCol="0">
            <a:spAutoFit/>
          </a:bodyPr>
          <a:lstStyle/>
          <a:p>
            <a:r>
              <a:rPr lang="en-CA" sz="2000" b="1"/>
              <a:t>Loose CT</a:t>
            </a:r>
          </a:p>
          <a:p>
            <a:pPr marL="342900" indent="-342900">
              <a:buFont typeface="Arial" panose="020B0604020202020204" pitchFamily="34" charset="0"/>
              <a:buChar char="•"/>
            </a:pPr>
            <a:r>
              <a:rPr lang="en-CA" sz="2000"/>
              <a:t>Provides structural support and can be found under epithelial layers to attach them to underlying tissues</a:t>
            </a:r>
          </a:p>
          <a:p>
            <a:pPr marL="342900" indent="-342900">
              <a:buFont typeface="Arial" panose="020B0604020202020204" pitchFamily="34" charset="0"/>
              <a:buChar char="•"/>
            </a:pPr>
            <a:endParaRPr lang="en-CA" sz="2000"/>
          </a:p>
        </p:txBody>
      </p:sp>
      <p:sp>
        <p:nvSpPr>
          <p:cNvPr id="16" name="TextBox 15">
            <a:extLst>
              <a:ext uri="{FF2B5EF4-FFF2-40B4-BE49-F238E27FC236}">
                <a16:creationId xmlns:a16="http://schemas.microsoft.com/office/drawing/2014/main" id="{4B80224E-3398-4B37-987A-8F7D55166190}"/>
              </a:ext>
            </a:extLst>
          </p:cNvPr>
          <p:cNvSpPr txBox="1"/>
          <p:nvPr/>
        </p:nvSpPr>
        <p:spPr>
          <a:xfrm>
            <a:off x="287577" y="1893516"/>
            <a:ext cx="3772535" cy="2031325"/>
          </a:xfrm>
          <a:prstGeom prst="rect">
            <a:avLst/>
          </a:prstGeom>
          <a:noFill/>
        </p:spPr>
        <p:txBody>
          <a:bodyPr wrap="square" rtlCol="0">
            <a:spAutoFit/>
          </a:bodyPr>
          <a:lstStyle/>
          <a:p>
            <a:r>
              <a:rPr lang="en-CA" b="1"/>
              <a:t>Dense Regular CT</a:t>
            </a:r>
          </a:p>
          <a:p>
            <a:pPr marL="285750" indent="-285750">
              <a:buFont typeface="Arial" panose="020B0604020202020204" pitchFamily="34" charset="0"/>
              <a:buChar char="•"/>
            </a:pPr>
            <a:r>
              <a:rPr lang="en-CA"/>
              <a:t>Parallel bundles of collagen fibers</a:t>
            </a:r>
          </a:p>
          <a:p>
            <a:pPr marL="285750" indent="-285750">
              <a:buFont typeface="Arial" panose="020B0604020202020204" pitchFamily="34" charset="0"/>
              <a:buChar char="•"/>
            </a:pPr>
            <a:r>
              <a:rPr lang="en-CA"/>
              <a:t>Mostly fibers, not many fibroblasts (cells)</a:t>
            </a:r>
          </a:p>
          <a:p>
            <a:pPr marL="285750" indent="-285750">
              <a:buFont typeface="Arial" panose="020B0604020202020204" pitchFamily="34" charset="0"/>
              <a:buChar char="•"/>
            </a:pPr>
            <a:r>
              <a:rPr lang="en-CA"/>
              <a:t>Typically found in places where lots of tensile strength is needed like tendons and ligaments</a:t>
            </a:r>
          </a:p>
        </p:txBody>
      </p:sp>
      <p:sp>
        <p:nvSpPr>
          <p:cNvPr id="17" name="TextBox 16">
            <a:extLst>
              <a:ext uri="{FF2B5EF4-FFF2-40B4-BE49-F238E27FC236}">
                <a16:creationId xmlns:a16="http://schemas.microsoft.com/office/drawing/2014/main" id="{E5C56CFA-F50C-46EF-81E6-467F1F70E15D}"/>
              </a:ext>
            </a:extLst>
          </p:cNvPr>
          <p:cNvSpPr txBox="1"/>
          <p:nvPr/>
        </p:nvSpPr>
        <p:spPr>
          <a:xfrm>
            <a:off x="4242954" y="1893516"/>
            <a:ext cx="3941788" cy="2031325"/>
          </a:xfrm>
          <a:prstGeom prst="rect">
            <a:avLst/>
          </a:prstGeom>
          <a:noFill/>
        </p:spPr>
        <p:txBody>
          <a:bodyPr wrap="square" rtlCol="0">
            <a:spAutoFit/>
          </a:bodyPr>
          <a:lstStyle/>
          <a:p>
            <a:r>
              <a:rPr lang="en-CA" b="1"/>
              <a:t>Dense Irregular CT</a:t>
            </a:r>
          </a:p>
          <a:p>
            <a:pPr marL="285750" indent="-285750">
              <a:buFont typeface="Arial" panose="020B0604020202020204" pitchFamily="34" charset="0"/>
              <a:buChar char="•"/>
            </a:pPr>
            <a:r>
              <a:rPr lang="en-CA"/>
              <a:t>Fibers in random directions</a:t>
            </a:r>
          </a:p>
          <a:p>
            <a:pPr marL="285750" indent="-285750">
              <a:buFont typeface="Arial" panose="020B0604020202020204" pitchFamily="34" charset="0"/>
              <a:buChar char="•"/>
            </a:pPr>
            <a:r>
              <a:rPr lang="en-CA"/>
              <a:t>Many fibers, few nuclei</a:t>
            </a:r>
          </a:p>
          <a:p>
            <a:pPr marL="285750" indent="-285750">
              <a:buFont typeface="Arial" panose="020B0604020202020204" pitchFamily="34" charset="0"/>
              <a:buChar char="•"/>
            </a:pPr>
            <a:r>
              <a:rPr lang="en-CA"/>
              <a:t>Typically found in places that must resist stretching forces in different directions like the dermis layer of skin, and digestive tract</a:t>
            </a:r>
          </a:p>
        </p:txBody>
      </p:sp>
      <p:cxnSp>
        <p:nvCxnSpPr>
          <p:cNvPr id="19" name="Straight Connector 18">
            <a:extLst>
              <a:ext uri="{FF2B5EF4-FFF2-40B4-BE49-F238E27FC236}">
                <a16:creationId xmlns:a16="http://schemas.microsoft.com/office/drawing/2014/main" id="{06D853D7-DA8A-4ED2-AAD7-A9EED259D2A2}"/>
              </a:ext>
            </a:extLst>
          </p:cNvPr>
          <p:cNvCxnSpPr>
            <a:stCxn id="14" idx="1"/>
          </p:cNvCxnSpPr>
          <p:nvPr/>
        </p:nvCxnSpPr>
        <p:spPr>
          <a:xfrm flipH="1">
            <a:off x="2211802" y="1485962"/>
            <a:ext cx="732288" cy="4075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6810DE-AE16-4C36-9C1F-E003CA9CF8C1}"/>
              </a:ext>
            </a:extLst>
          </p:cNvPr>
          <p:cNvCxnSpPr>
            <a:cxnSpLocks/>
          </p:cNvCxnSpPr>
          <p:nvPr/>
        </p:nvCxnSpPr>
        <p:spPr>
          <a:xfrm>
            <a:off x="4060113" y="1520567"/>
            <a:ext cx="579888" cy="414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16A005B9-2EE5-E6B0-8524-8DC107CDFE5B}"/>
              </a:ext>
            </a:extLst>
          </p:cNvPr>
          <p:cNvSpPr>
            <a:spLocks noGrp="1"/>
          </p:cNvSpPr>
          <p:nvPr>
            <p:ph type="body" sz="quarter" idx="10"/>
          </p:nvPr>
        </p:nvSpPr>
        <p:spPr>
          <a:xfrm>
            <a:off x="0" y="6527800"/>
            <a:ext cx="3848100" cy="330200"/>
          </a:xfrm>
        </p:spPr>
        <p:txBody>
          <a:bodyPr vert="horz" lIns="91440" tIns="45720" rIns="91440" bIns="45720" rtlCol="0" anchor="t">
            <a:normAutofit/>
          </a:bodyPr>
          <a:lstStyle/>
          <a:p>
            <a:r>
              <a:rPr lang="en-CA" sz="1700"/>
              <a:t>Megan Cooper, </a:t>
            </a:r>
            <a:r>
              <a:rPr lang="en-CA" sz="1700" err="1"/>
              <a:t>Doctorials</a:t>
            </a:r>
            <a:r>
              <a:rPr lang="en-CA" sz="1700"/>
              <a:t> 2024</a:t>
            </a:r>
            <a:endParaRPr lang="en-CA" sz="1700">
              <a:solidFill>
                <a:srgbClr val="000000"/>
              </a:solidFill>
            </a:endParaRPr>
          </a:p>
          <a:p>
            <a:endParaRPr lang="en-CA" sz="1700">
              <a:ea typeface="Calibri"/>
              <a:cs typeface="Calibri"/>
            </a:endParaRPr>
          </a:p>
        </p:txBody>
      </p:sp>
    </p:spTree>
    <p:extLst>
      <p:ext uri="{BB962C8B-B14F-4D97-AF65-F5344CB8AC3E}">
        <p14:creationId xmlns:p14="http://schemas.microsoft.com/office/powerpoint/2010/main" val="4072592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1B14D-5703-403B-B858-1755D52A9A77}"/>
              </a:ext>
            </a:extLst>
          </p:cNvPr>
          <p:cNvSpPr>
            <a:spLocks noGrp="1"/>
          </p:cNvSpPr>
          <p:nvPr>
            <p:ph type="title"/>
          </p:nvPr>
        </p:nvSpPr>
        <p:spPr/>
        <p:txBody>
          <a:bodyPr/>
          <a:lstStyle/>
          <a:p>
            <a:r>
              <a:rPr lang="en-CA"/>
              <a:t>Specialized CT</a:t>
            </a:r>
          </a:p>
        </p:txBody>
      </p:sp>
      <p:sp>
        <p:nvSpPr>
          <p:cNvPr id="6" name="Text Placeholder 5">
            <a:extLst>
              <a:ext uri="{FF2B5EF4-FFF2-40B4-BE49-F238E27FC236}">
                <a16:creationId xmlns:a16="http://schemas.microsoft.com/office/drawing/2014/main" id="{BA635612-8766-4B54-BD0A-E39EEA9D4244}"/>
              </a:ext>
            </a:extLst>
          </p:cNvPr>
          <p:cNvSpPr>
            <a:spLocks noGrp="1"/>
          </p:cNvSpPr>
          <p:nvPr>
            <p:ph type="body" sz="quarter" idx="11"/>
          </p:nvPr>
        </p:nvSpPr>
        <p:spPr/>
        <p:txBody>
          <a:bodyPr>
            <a:normAutofit fontScale="92500" lnSpcReduction="20000"/>
          </a:bodyPr>
          <a:lstStyle/>
          <a:p>
            <a:endParaRPr lang="en-CA"/>
          </a:p>
        </p:txBody>
      </p:sp>
      <p:sp>
        <p:nvSpPr>
          <p:cNvPr id="15" name="TextBox 14">
            <a:extLst>
              <a:ext uri="{FF2B5EF4-FFF2-40B4-BE49-F238E27FC236}">
                <a16:creationId xmlns:a16="http://schemas.microsoft.com/office/drawing/2014/main" id="{EC518874-B8C8-4ECC-9EAF-3558A89E814B}"/>
              </a:ext>
            </a:extLst>
          </p:cNvPr>
          <p:cNvSpPr txBox="1"/>
          <p:nvPr/>
        </p:nvSpPr>
        <p:spPr>
          <a:xfrm>
            <a:off x="1824174" y="1344647"/>
            <a:ext cx="1796878" cy="461665"/>
          </a:xfrm>
          <a:prstGeom prst="rect">
            <a:avLst/>
          </a:prstGeom>
          <a:noFill/>
        </p:spPr>
        <p:txBody>
          <a:bodyPr wrap="square" rtlCol="0">
            <a:spAutoFit/>
          </a:bodyPr>
          <a:lstStyle/>
          <a:p>
            <a:r>
              <a:rPr lang="en-CA" sz="2400" b="1"/>
              <a:t>Cartilage</a:t>
            </a:r>
            <a:endParaRPr lang="en-CA" b="1"/>
          </a:p>
        </p:txBody>
      </p:sp>
      <p:sp>
        <p:nvSpPr>
          <p:cNvPr id="23" name="TextBox 22">
            <a:extLst>
              <a:ext uri="{FF2B5EF4-FFF2-40B4-BE49-F238E27FC236}">
                <a16:creationId xmlns:a16="http://schemas.microsoft.com/office/drawing/2014/main" id="{F0257BA7-CC22-457C-8354-AB311F74A86D}"/>
              </a:ext>
            </a:extLst>
          </p:cNvPr>
          <p:cNvSpPr txBox="1"/>
          <p:nvPr/>
        </p:nvSpPr>
        <p:spPr>
          <a:xfrm>
            <a:off x="8570950" y="1446428"/>
            <a:ext cx="1796878" cy="461665"/>
          </a:xfrm>
          <a:prstGeom prst="rect">
            <a:avLst/>
          </a:prstGeom>
          <a:noFill/>
        </p:spPr>
        <p:txBody>
          <a:bodyPr wrap="square" rtlCol="0">
            <a:spAutoFit/>
          </a:bodyPr>
          <a:lstStyle/>
          <a:p>
            <a:r>
              <a:rPr lang="en-CA" sz="2400" b="1"/>
              <a:t>Bone</a:t>
            </a:r>
            <a:endParaRPr lang="en-CA" b="1"/>
          </a:p>
        </p:txBody>
      </p:sp>
      <p:sp>
        <p:nvSpPr>
          <p:cNvPr id="7" name="Text Placeholder 3">
            <a:extLst>
              <a:ext uri="{FF2B5EF4-FFF2-40B4-BE49-F238E27FC236}">
                <a16:creationId xmlns:a16="http://schemas.microsoft.com/office/drawing/2014/main" id="{C2B60256-0BDB-E6A8-1543-AAB8B9D0F991}"/>
              </a:ext>
            </a:extLst>
          </p:cNvPr>
          <p:cNvSpPr>
            <a:spLocks noGrp="1"/>
          </p:cNvSpPr>
          <p:nvPr>
            <p:ph type="body" sz="quarter" idx="10"/>
          </p:nvPr>
        </p:nvSpPr>
        <p:spPr>
          <a:xfrm>
            <a:off x="0" y="6527800"/>
            <a:ext cx="3848100" cy="330200"/>
          </a:xfrm>
        </p:spPr>
        <p:txBody>
          <a:bodyPr vert="horz" lIns="91440" tIns="45720" rIns="91440" bIns="45720" rtlCol="0" anchor="t">
            <a:normAutofit/>
          </a:bodyPr>
          <a:lstStyle/>
          <a:p>
            <a:r>
              <a:rPr lang="en-CA" sz="1700"/>
              <a:t>Megan Cooper, </a:t>
            </a:r>
            <a:r>
              <a:rPr lang="en-CA" sz="1700" err="1"/>
              <a:t>Doctorials</a:t>
            </a:r>
            <a:r>
              <a:rPr lang="en-CA" sz="1700"/>
              <a:t> 2024</a:t>
            </a:r>
            <a:endParaRPr lang="en-CA" sz="1700">
              <a:solidFill>
                <a:srgbClr val="000000"/>
              </a:solidFill>
            </a:endParaRPr>
          </a:p>
          <a:p>
            <a:endParaRPr lang="en-CA" sz="1700">
              <a:ea typeface="Calibri"/>
              <a:cs typeface="Calibri"/>
            </a:endParaRPr>
          </a:p>
        </p:txBody>
      </p:sp>
      <p:pic>
        <p:nvPicPr>
          <p:cNvPr id="4" name="Picture 3" descr="A collage of different types of tissue&#10;&#10;Description automatically generated">
            <a:extLst>
              <a:ext uri="{FF2B5EF4-FFF2-40B4-BE49-F238E27FC236}">
                <a16:creationId xmlns:a16="http://schemas.microsoft.com/office/drawing/2014/main" id="{388B0C63-0A49-EA62-C818-0E881E0B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007" y="1908093"/>
            <a:ext cx="5489641" cy="3976471"/>
          </a:xfrm>
          <a:prstGeom prst="rect">
            <a:avLst/>
          </a:prstGeom>
        </p:spPr>
      </p:pic>
      <p:pic>
        <p:nvPicPr>
          <p:cNvPr id="5" name="Picture 4" descr="A close-up of a human tissue&#10;&#10;Description automatically generated">
            <a:extLst>
              <a:ext uri="{FF2B5EF4-FFF2-40B4-BE49-F238E27FC236}">
                <a16:creationId xmlns:a16="http://schemas.microsoft.com/office/drawing/2014/main" id="{EFB56685-DF14-4893-B2CA-7828213B8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6487" y="1967849"/>
            <a:ext cx="3338550" cy="2258431"/>
          </a:xfrm>
          <a:prstGeom prst="rect">
            <a:avLst/>
          </a:prstGeom>
        </p:spPr>
      </p:pic>
      <p:pic>
        <p:nvPicPr>
          <p:cNvPr id="9" name="Picture 8" descr="A close-up of a cell&#10;&#10;Description automatically generated">
            <a:extLst>
              <a:ext uri="{FF2B5EF4-FFF2-40B4-BE49-F238E27FC236}">
                <a16:creationId xmlns:a16="http://schemas.microsoft.com/office/drawing/2014/main" id="{5EC51583-8A1C-AA46-33B9-B7A482274C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6209" y="4171753"/>
            <a:ext cx="2999105" cy="2142218"/>
          </a:xfrm>
          <a:prstGeom prst="rect">
            <a:avLst/>
          </a:prstGeom>
        </p:spPr>
      </p:pic>
    </p:spTree>
    <p:extLst>
      <p:ext uri="{BB962C8B-B14F-4D97-AF65-F5344CB8AC3E}">
        <p14:creationId xmlns:p14="http://schemas.microsoft.com/office/powerpoint/2010/main" val="820531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1B14D-5703-403B-B858-1755D52A9A77}"/>
              </a:ext>
            </a:extLst>
          </p:cNvPr>
          <p:cNvSpPr>
            <a:spLocks noGrp="1"/>
          </p:cNvSpPr>
          <p:nvPr>
            <p:ph type="title"/>
          </p:nvPr>
        </p:nvSpPr>
        <p:spPr/>
        <p:txBody>
          <a:bodyPr/>
          <a:lstStyle/>
          <a:p>
            <a:r>
              <a:rPr lang="en-CA"/>
              <a:t>Specialized CT</a:t>
            </a:r>
          </a:p>
        </p:txBody>
      </p:sp>
      <p:sp>
        <p:nvSpPr>
          <p:cNvPr id="6" name="Text Placeholder 5">
            <a:extLst>
              <a:ext uri="{FF2B5EF4-FFF2-40B4-BE49-F238E27FC236}">
                <a16:creationId xmlns:a16="http://schemas.microsoft.com/office/drawing/2014/main" id="{BA635612-8766-4B54-BD0A-E39EEA9D4244}"/>
              </a:ext>
            </a:extLst>
          </p:cNvPr>
          <p:cNvSpPr>
            <a:spLocks noGrp="1"/>
          </p:cNvSpPr>
          <p:nvPr>
            <p:ph type="body" sz="quarter" idx="11"/>
          </p:nvPr>
        </p:nvSpPr>
        <p:spPr/>
        <p:txBody>
          <a:bodyPr>
            <a:normAutofit fontScale="92500" lnSpcReduction="20000"/>
          </a:bodyPr>
          <a:lstStyle/>
          <a:p>
            <a:endParaRPr lang="en-CA"/>
          </a:p>
        </p:txBody>
      </p:sp>
      <p:sp>
        <p:nvSpPr>
          <p:cNvPr id="26" name="TextBox 25">
            <a:extLst>
              <a:ext uri="{FF2B5EF4-FFF2-40B4-BE49-F238E27FC236}">
                <a16:creationId xmlns:a16="http://schemas.microsoft.com/office/drawing/2014/main" id="{D10E801F-ACE0-4EC6-837E-64FB75D1D491}"/>
              </a:ext>
            </a:extLst>
          </p:cNvPr>
          <p:cNvSpPr txBox="1"/>
          <p:nvPr/>
        </p:nvSpPr>
        <p:spPr>
          <a:xfrm>
            <a:off x="1614372" y="1493967"/>
            <a:ext cx="1796878" cy="461665"/>
          </a:xfrm>
          <a:prstGeom prst="rect">
            <a:avLst/>
          </a:prstGeom>
          <a:noFill/>
        </p:spPr>
        <p:txBody>
          <a:bodyPr wrap="square" rtlCol="0">
            <a:spAutoFit/>
          </a:bodyPr>
          <a:lstStyle/>
          <a:p>
            <a:r>
              <a:rPr lang="en-CA" sz="2400" b="1"/>
              <a:t>Adipose</a:t>
            </a:r>
            <a:endParaRPr lang="en-CA" b="1"/>
          </a:p>
        </p:txBody>
      </p:sp>
      <p:sp>
        <p:nvSpPr>
          <p:cNvPr id="29" name="TextBox 28">
            <a:extLst>
              <a:ext uri="{FF2B5EF4-FFF2-40B4-BE49-F238E27FC236}">
                <a16:creationId xmlns:a16="http://schemas.microsoft.com/office/drawing/2014/main" id="{2DF618BA-AEC0-4A4A-A593-E5D7F06B83FC}"/>
              </a:ext>
            </a:extLst>
          </p:cNvPr>
          <p:cNvSpPr txBox="1"/>
          <p:nvPr/>
        </p:nvSpPr>
        <p:spPr>
          <a:xfrm>
            <a:off x="7286303" y="1540430"/>
            <a:ext cx="1796878" cy="461665"/>
          </a:xfrm>
          <a:prstGeom prst="rect">
            <a:avLst/>
          </a:prstGeom>
          <a:noFill/>
        </p:spPr>
        <p:txBody>
          <a:bodyPr wrap="square" rtlCol="0">
            <a:spAutoFit/>
          </a:bodyPr>
          <a:lstStyle/>
          <a:p>
            <a:r>
              <a:rPr lang="en-CA" sz="2400" b="1"/>
              <a:t>Blood</a:t>
            </a:r>
            <a:endParaRPr lang="en-CA" b="1"/>
          </a:p>
        </p:txBody>
      </p:sp>
      <p:sp>
        <p:nvSpPr>
          <p:cNvPr id="7" name="Text Placeholder 3">
            <a:extLst>
              <a:ext uri="{FF2B5EF4-FFF2-40B4-BE49-F238E27FC236}">
                <a16:creationId xmlns:a16="http://schemas.microsoft.com/office/drawing/2014/main" id="{C2B60256-0BDB-E6A8-1543-AAB8B9D0F991}"/>
              </a:ext>
            </a:extLst>
          </p:cNvPr>
          <p:cNvSpPr>
            <a:spLocks noGrp="1"/>
          </p:cNvSpPr>
          <p:nvPr>
            <p:ph type="body" sz="quarter" idx="10"/>
          </p:nvPr>
        </p:nvSpPr>
        <p:spPr>
          <a:xfrm>
            <a:off x="0" y="6527800"/>
            <a:ext cx="3848100" cy="330200"/>
          </a:xfrm>
        </p:spPr>
        <p:txBody>
          <a:bodyPr vert="horz" lIns="91440" tIns="45720" rIns="91440" bIns="45720" rtlCol="0" anchor="t">
            <a:normAutofit/>
          </a:bodyPr>
          <a:lstStyle/>
          <a:p>
            <a:r>
              <a:rPr lang="en-CA" sz="1700"/>
              <a:t>Megan Cooper, </a:t>
            </a:r>
            <a:r>
              <a:rPr lang="en-CA" sz="1700" err="1"/>
              <a:t>Doctorials</a:t>
            </a:r>
            <a:r>
              <a:rPr lang="en-CA" sz="1700"/>
              <a:t> 2024</a:t>
            </a:r>
            <a:endParaRPr lang="en-CA" sz="1700">
              <a:solidFill>
                <a:srgbClr val="000000"/>
              </a:solidFill>
            </a:endParaRPr>
          </a:p>
          <a:p>
            <a:endParaRPr lang="en-CA" sz="1700">
              <a:ea typeface="Calibri"/>
              <a:cs typeface="Calibri"/>
            </a:endParaRPr>
          </a:p>
        </p:txBody>
      </p:sp>
      <p:pic>
        <p:nvPicPr>
          <p:cNvPr id="8" name="Picture 7" descr="A close-up of cells&#10;&#10;Description automatically generated">
            <a:extLst>
              <a:ext uri="{FF2B5EF4-FFF2-40B4-BE49-F238E27FC236}">
                <a16:creationId xmlns:a16="http://schemas.microsoft.com/office/drawing/2014/main" id="{F6967C06-2CF5-734E-1774-95DACF22A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89" y="2678872"/>
            <a:ext cx="4361622" cy="2876142"/>
          </a:xfrm>
          <a:prstGeom prst="rect">
            <a:avLst/>
          </a:prstGeom>
        </p:spPr>
      </p:pic>
      <p:pic>
        <p:nvPicPr>
          <p:cNvPr id="11" name="Picture 10" descr="A close-up of a blood cell&#10;&#10;Description automatically generated">
            <a:extLst>
              <a:ext uri="{FF2B5EF4-FFF2-40B4-BE49-F238E27FC236}">
                <a16:creationId xmlns:a16="http://schemas.microsoft.com/office/drawing/2014/main" id="{1E00B61D-5291-034D-D4BD-CC2FFEAFA9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0894" y="2566373"/>
            <a:ext cx="4184098" cy="2988641"/>
          </a:xfrm>
          <a:prstGeom prst="rect">
            <a:avLst/>
          </a:prstGeom>
        </p:spPr>
      </p:pic>
      <p:pic>
        <p:nvPicPr>
          <p:cNvPr id="18" name="Picture 17" descr="A close-up of blood cells&#10;&#10;Description automatically generated">
            <a:extLst>
              <a:ext uri="{FF2B5EF4-FFF2-40B4-BE49-F238E27FC236}">
                <a16:creationId xmlns:a16="http://schemas.microsoft.com/office/drawing/2014/main" id="{9CC09C87-D3FE-10E2-9827-82BCCA4D13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5704" y="3780133"/>
            <a:ext cx="2808921" cy="2269608"/>
          </a:xfrm>
          <a:prstGeom prst="rect">
            <a:avLst/>
          </a:prstGeom>
        </p:spPr>
      </p:pic>
    </p:spTree>
    <p:extLst>
      <p:ext uri="{BB962C8B-B14F-4D97-AF65-F5344CB8AC3E}">
        <p14:creationId xmlns:p14="http://schemas.microsoft.com/office/powerpoint/2010/main" val="412779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1DF69-39C8-47F1-8CAF-91BC9906DD40}"/>
              </a:ext>
            </a:extLst>
          </p:cNvPr>
          <p:cNvSpPr>
            <a:spLocks noGrp="1"/>
          </p:cNvSpPr>
          <p:nvPr>
            <p:ph type="title"/>
          </p:nvPr>
        </p:nvSpPr>
        <p:spPr/>
        <p:txBody>
          <a:bodyPr/>
          <a:lstStyle/>
          <a:p>
            <a:r>
              <a:rPr lang="en-CA"/>
              <a:t>3) Muscle </a:t>
            </a:r>
          </a:p>
        </p:txBody>
      </p:sp>
      <p:sp>
        <p:nvSpPr>
          <p:cNvPr id="6" name="Text Placeholder 5">
            <a:extLst>
              <a:ext uri="{FF2B5EF4-FFF2-40B4-BE49-F238E27FC236}">
                <a16:creationId xmlns:a16="http://schemas.microsoft.com/office/drawing/2014/main" id="{2DE3290F-3F22-40C6-B90E-07A5D79DF08F}"/>
              </a:ext>
            </a:extLst>
          </p:cNvPr>
          <p:cNvSpPr>
            <a:spLocks noGrp="1"/>
          </p:cNvSpPr>
          <p:nvPr>
            <p:ph type="body" sz="quarter" idx="11"/>
          </p:nvPr>
        </p:nvSpPr>
        <p:spPr/>
        <p:txBody>
          <a:bodyPr>
            <a:normAutofit fontScale="92500" lnSpcReduction="20000"/>
          </a:bodyPr>
          <a:lstStyle/>
          <a:p>
            <a:endParaRPr lang="en-CA"/>
          </a:p>
        </p:txBody>
      </p:sp>
      <p:pic>
        <p:nvPicPr>
          <p:cNvPr id="11" name="Picture 10" descr="A picture containing outdoor, water, large, bird&#10;&#10;Description automatically generated">
            <a:extLst>
              <a:ext uri="{FF2B5EF4-FFF2-40B4-BE49-F238E27FC236}">
                <a16:creationId xmlns:a16="http://schemas.microsoft.com/office/drawing/2014/main" id="{9C3444ED-E052-43BF-8ED1-F6BB8609E1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3091" y="4114800"/>
            <a:ext cx="3745818" cy="2117360"/>
          </a:xfrm>
          <a:prstGeom prst="rect">
            <a:avLst/>
          </a:prstGeom>
        </p:spPr>
      </p:pic>
      <p:pic>
        <p:nvPicPr>
          <p:cNvPr id="12" name="Picture 11" descr="A picture containing water, group, food, sitting&#10;&#10;Description automatically generated">
            <a:extLst>
              <a:ext uri="{FF2B5EF4-FFF2-40B4-BE49-F238E27FC236}">
                <a16:creationId xmlns:a16="http://schemas.microsoft.com/office/drawing/2014/main" id="{7D6C65BA-60D1-4BEE-803D-A76AABB87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4742" y="3428998"/>
            <a:ext cx="3737548" cy="2803161"/>
          </a:xfrm>
          <a:prstGeom prst="rect">
            <a:avLst/>
          </a:prstGeom>
        </p:spPr>
      </p:pic>
      <p:sp>
        <p:nvSpPr>
          <p:cNvPr id="14" name="TextBox 13">
            <a:extLst>
              <a:ext uri="{FF2B5EF4-FFF2-40B4-BE49-F238E27FC236}">
                <a16:creationId xmlns:a16="http://schemas.microsoft.com/office/drawing/2014/main" id="{8691BD69-9D99-4C5E-8625-36E1A976151E}"/>
              </a:ext>
            </a:extLst>
          </p:cNvPr>
          <p:cNvSpPr txBox="1"/>
          <p:nvPr/>
        </p:nvSpPr>
        <p:spPr>
          <a:xfrm>
            <a:off x="269710" y="1288473"/>
            <a:ext cx="3737548" cy="1200329"/>
          </a:xfrm>
          <a:prstGeom prst="rect">
            <a:avLst/>
          </a:prstGeom>
          <a:noFill/>
        </p:spPr>
        <p:txBody>
          <a:bodyPr wrap="square" rtlCol="0">
            <a:spAutoFit/>
          </a:bodyPr>
          <a:lstStyle/>
          <a:p>
            <a:r>
              <a:rPr lang="en-CA" b="1"/>
              <a:t>Skeletal Muscle</a:t>
            </a:r>
          </a:p>
          <a:p>
            <a:pPr marL="285750" indent="-285750">
              <a:buFont typeface="Arial" panose="020B0604020202020204" pitchFamily="34" charset="0"/>
              <a:buChar char="•"/>
            </a:pPr>
            <a:r>
              <a:rPr lang="en-CA"/>
              <a:t>Striated</a:t>
            </a:r>
          </a:p>
          <a:p>
            <a:pPr marL="285750" indent="-285750">
              <a:buFont typeface="Arial" panose="020B0604020202020204" pitchFamily="34" charset="0"/>
              <a:buChar char="•"/>
            </a:pPr>
            <a:r>
              <a:rPr lang="en-CA"/>
              <a:t>Multi-nucleated</a:t>
            </a:r>
          </a:p>
          <a:p>
            <a:pPr marL="285750" indent="-285750">
              <a:buFont typeface="Arial" panose="020B0604020202020204" pitchFamily="34" charset="0"/>
              <a:buChar char="•"/>
            </a:pPr>
            <a:r>
              <a:rPr lang="en-CA"/>
              <a:t>Nuclei on periphery</a:t>
            </a:r>
          </a:p>
        </p:txBody>
      </p:sp>
      <p:pic>
        <p:nvPicPr>
          <p:cNvPr id="16" name="Picture 15">
            <a:extLst>
              <a:ext uri="{FF2B5EF4-FFF2-40B4-BE49-F238E27FC236}">
                <a16:creationId xmlns:a16="http://schemas.microsoft.com/office/drawing/2014/main" id="{1E5229C6-F8C0-4824-9F83-6CE0BF3C2620}"/>
              </a:ext>
            </a:extLst>
          </p:cNvPr>
          <p:cNvPicPr>
            <a:picLocks noChangeAspect="1"/>
          </p:cNvPicPr>
          <p:nvPr/>
        </p:nvPicPr>
        <p:blipFill>
          <a:blip r:embed="rId5"/>
          <a:stretch>
            <a:fillRect/>
          </a:stretch>
        </p:blipFill>
        <p:spPr>
          <a:xfrm>
            <a:off x="661334" y="2864275"/>
            <a:ext cx="2767667" cy="3367884"/>
          </a:xfrm>
          <a:prstGeom prst="rect">
            <a:avLst/>
          </a:prstGeom>
        </p:spPr>
      </p:pic>
      <p:sp>
        <p:nvSpPr>
          <p:cNvPr id="17" name="TextBox 16">
            <a:extLst>
              <a:ext uri="{FF2B5EF4-FFF2-40B4-BE49-F238E27FC236}">
                <a16:creationId xmlns:a16="http://schemas.microsoft.com/office/drawing/2014/main" id="{12517CF3-3B03-4DA1-B50E-29A85CB25176}"/>
              </a:ext>
            </a:extLst>
          </p:cNvPr>
          <p:cNvSpPr txBox="1"/>
          <p:nvPr/>
        </p:nvSpPr>
        <p:spPr>
          <a:xfrm>
            <a:off x="7968909" y="1267768"/>
            <a:ext cx="3737548" cy="1754326"/>
          </a:xfrm>
          <a:prstGeom prst="rect">
            <a:avLst/>
          </a:prstGeom>
          <a:noFill/>
        </p:spPr>
        <p:txBody>
          <a:bodyPr wrap="square" rtlCol="0">
            <a:spAutoFit/>
          </a:bodyPr>
          <a:lstStyle/>
          <a:p>
            <a:r>
              <a:rPr lang="en-CA" b="1"/>
              <a:t>Cardiac Muscle</a:t>
            </a:r>
          </a:p>
          <a:p>
            <a:pPr marL="285750" indent="-285750">
              <a:buFont typeface="Arial" panose="020B0604020202020204" pitchFamily="34" charset="0"/>
              <a:buChar char="•"/>
            </a:pPr>
            <a:r>
              <a:rPr lang="en-CA"/>
              <a:t>Striated</a:t>
            </a:r>
          </a:p>
          <a:p>
            <a:pPr marL="285750" indent="-285750">
              <a:buFont typeface="Arial" panose="020B0604020202020204" pitchFamily="34" charset="0"/>
              <a:buChar char="•"/>
            </a:pPr>
            <a:r>
              <a:rPr lang="en-CA"/>
              <a:t>Intercalated discs (contain gap junctions)</a:t>
            </a:r>
          </a:p>
          <a:p>
            <a:pPr marL="285750" indent="-285750">
              <a:buFont typeface="Arial" panose="020B0604020202020204" pitchFamily="34" charset="0"/>
              <a:buChar char="•"/>
            </a:pPr>
            <a:r>
              <a:rPr lang="en-CA"/>
              <a:t>Single, centrally located nucleus</a:t>
            </a:r>
          </a:p>
          <a:p>
            <a:pPr marL="285750" indent="-285750">
              <a:buFont typeface="Arial" panose="020B0604020202020204" pitchFamily="34" charset="0"/>
              <a:buChar char="•"/>
            </a:pPr>
            <a:r>
              <a:rPr lang="en-CA"/>
              <a:t>Can be branched</a:t>
            </a:r>
          </a:p>
        </p:txBody>
      </p:sp>
      <p:sp>
        <p:nvSpPr>
          <p:cNvPr id="18" name="TextBox 17">
            <a:extLst>
              <a:ext uri="{FF2B5EF4-FFF2-40B4-BE49-F238E27FC236}">
                <a16:creationId xmlns:a16="http://schemas.microsoft.com/office/drawing/2014/main" id="{BF34160B-50DD-49E5-B72A-77D1BFF7A997}"/>
              </a:ext>
            </a:extLst>
          </p:cNvPr>
          <p:cNvSpPr txBox="1"/>
          <p:nvPr/>
        </p:nvSpPr>
        <p:spPr>
          <a:xfrm>
            <a:off x="3848100" y="1288472"/>
            <a:ext cx="3737548" cy="1200329"/>
          </a:xfrm>
          <a:prstGeom prst="rect">
            <a:avLst/>
          </a:prstGeom>
          <a:noFill/>
        </p:spPr>
        <p:txBody>
          <a:bodyPr wrap="square" rtlCol="0">
            <a:spAutoFit/>
          </a:bodyPr>
          <a:lstStyle/>
          <a:p>
            <a:r>
              <a:rPr lang="en-CA" b="1"/>
              <a:t>Smooth Muscle</a:t>
            </a:r>
          </a:p>
          <a:p>
            <a:pPr marL="285750" indent="-285750">
              <a:buFont typeface="Arial" panose="020B0604020202020204" pitchFamily="34" charset="0"/>
              <a:buChar char="•"/>
            </a:pPr>
            <a:r>
              <a:rPr lang="en-CA"/>
              <a:t>Non-striated</a:t>
            </a:r>
          </a:p>
          <a:p>
            <a:pPr marL="285750" indent="-285750">
              <a:buFont typeface="Arial" panose="020B0604020202020204" pitchFamily="34" charset="0"/>
              <a:buChar char="•"/>
            </a:pPr>
            <a:r>
              <a:rPr lang="en-CA"/>
              <a:t>Fusiform shaped</a:t>
            </a:r>
          </a:p>
          <a:p>
            <a:pPr marL="285750" indent="-285750">
              <a:buFont typeface="Arial" panose="020B0604020202020204" pitchFamily="34" charset="0"/>
              <a:buChar char="•"/>
            </a:pPr>
            <a:r>
              <a:rPr lang="en-CA"/>
              <a:t>Single, centrally located nucleus</a:t>
            </a:r>
          </a:p>
        </p:txBody>
      </p:sp>
      <p:pic>
        <p:nvPicPr>
          <p:cNvPr id="20" name="Picture 19">
            <a:extLst>
              <a:ext uri="{FF2B5EF4-FFF2-40B4-BE49-F238E27FC236}">
                <a16:creationId xmlns:a16="http://schemas.microsoft.com/office/drawing/2014/main" id="{E1D46E87-3BEA-4690-A49C-E09B23F07622}"/>
              </a:ext>
            </a:extLst>
          </p:cNvPr>
          <p:cNvPicPr>
            <a:picLocks noChangeAspect="1"/>
          </p:cNvPicPr>
          <p:nvPr/>
        </p:nvPicPr>
        <p:blipFill>
          <a:blip r:embed="rId6"/>
          <a:stretch>
            <a:fillRect/>
          </a:stretch>
        </p:blipFill>
        <p:spPr>
          <a:xfrm>
            <a:off x="4223090" y="2659672"/>
            <a:ext cx="3737548" cy="1455127"/>
          </a:xfrm>
          <a:prstGeom prst="rect">
            <a:avLst/>
          </a:prstGeom>
        </p:spPr>
      </p:pic>
      <p:sp>
        <p:nvSpPr>
          <p:cNvPr id="7" name="Text Placeholder 3">
            <a:extLst>
              <a:ext uri="{FF2B5EF4-FFF2-40B4-BE49-F238E27FC236}">
                <a16:creationId xmlns:a16="http://schemas.microsoft.com/office/drawing/2014/main" id="{A84FB77F-25C2-9FE1-A1C6-779B718218B7}"/>
              </a:ext>
            </a:extLst>
          </p:cNvPr>
          <p:cNvSpPr>
            <a:spLocks noGrp="1"/>
          </p:cNvSpPr>
          <p:nvPr>
            <p:ph type="body" sz="quarter" idx="10"/>
          </p:nvPr>
        </p:nvSpPr>
        <p:spPr>
          <a:xfrm>
            <a:off x="0" y="6527800"/>
            <a:ext cx="3848100" cy="330200"/>
          </a:xfrm>
        </p:spPr>
        <p:txBody>
          <a:bodyPr vert="horz" lIns="91440" tIns="45720" rIns="91440" bIns="45720" rtlCol="0" anchor="t">
            <a:normAutofit/>
          </a:bodyPr>
          <a:lstStyle/>
          <a:p>
            <a:r>
              <a:rPr lang="en-CA" sz="1700"/>
              <a:t>Megan Cooper, </a:t>
            </a:r>
            <a:r>
              <a:rPr lang="en-CA" sz="1700" err="1"/>
              <a:t>Doctorials</a:t>
            </a:r>
            <a:r>
              <a:rPr lang="en-CA" sz="1700"/>
              <a:t> 2024</a:t>
            </a:r>
            <a:endParaRPr lang="en-CA" sz="1700">
              <a:solidFill>
                <a:srgbClr val="000000"/>
              </a:solidFill>
            </a:endParaRPr>
          </a:p>
          <a:p>
            <a:endParaRPr lang="en-CA" sz="1700">
              <a:ea typeface="Calibri"/>
              <a:cs typeface="Calibri"/>
            </a:endParaRPr>
          </a:p>
        </p:txBody>
      </p:sp>
    </p:spTree>
    <p:extLst>
      <p:ext uri="{BB962C8B-B14F-4D97-AF65-F5344CB8AC3E}">
        <p14:creationId xmlns:p14="http://schemas.microsoft.com/office/powerpoint/2010/main" val="1336832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CCD1C-2003-4200-8002-6B62A0D1C1B1}"/>
              </a:ext>
            </a:extLst>
          </p:cNvPr>
          <p:cNvSpPr>
            <a:spLocks noGrp="1"/>
          </p:cNvSpPr>
          <p:nvPr>
            <p:ph type="title"/>
          </p:nvPr>
        </p:nvSpPr>
        <p:spPr/>
        <p:txBody>
          <a:bodyPr/>
          <a:lstStyle/>
          <a:p>
            <a:r>
              <a:rPr lang="en-CA"/>
              <a:t>4) Nervous Tissue</a:t>
            </a:r>
          </a:p>
        </p:txBody>
      </p:sp>
      <p:sp>
        <p:nvSpPr>
          <p:cNvPr id="6" name="Text Placeholder 5">
            <a:extLst>
              <a:ext uri="{FF2B5EF4-FFF2-40B4-BE49-F238E27FC236}">
                <a16:creationId xmlns:a16="http://schemas.microsoft.com/office/drawing/2014/main" id="{27DC303C-DF6E-4434-A21B-13F2F6774C14}"/>
              </a:ext>
            </a:extLst>
          </p:cNvPr>
          <p:cNvSpPr>
            <a:spLocks noGrp="1"/>
          </p:cNvSpPr>
          <p:nvPr>
            <p:ph type="body" sz="quarter" idx="11"/>
          </p:nvPr>
        </p:nvSpPr>
        <p:spPr/>
        <p:txBody>
          <a:bodyPr>
            <a:normAutofit fontScale="92500" lnSpcReduction="20000"/>
          </a:bodyPr>
          <a:lstStyle/>
          <a:p>
            <a:endParaRPr lang="en-CA"/>
          </a:p>
        </p:txBody>
      </p:sp>
      <p:pic>
        <p:nvPicPr>
          <p:cNvPr id="8" name="Content Placeholder 7" descr="A close up of text on a white background&#10;&#10;Description automatically generated">
            <a:extLst>
              <a:ext uri="{FF2B5EF4-FFF2-40B4-BE49-F238E27FC236}">
                <a16:creationId xmlns:a16="http://schemas.microsoft.com/office/drawing/2014/main" id="{A2E162D4-572C-439E-94E8-55256E0A4E7A}"/>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40573" y="2160524"/>
            <a:ext cx="5194300" cy="3324352"/>
          </a:xfrm>
          <a:prstGeom prst="rect">
            <a:avLst/>
          </a:prstGeom>
        </p:spPr>
      </p:pic>
      <p:pic>
        <p:nvPicPr>
          <p:cNvPr id="9" name="Picture 8" descr="A picture containing object, clock, table, sitting&#10;&#10;Description automatically generated">
            <a:extLst>
              <a:ext uri="{FF2B5EF4-FFF2-40B4-BE49-F238E27FC236}">
                <a16:creationId xmlns:a16="http://schemas.microsoft.com/office/drawing/2014/main" id="{DE2914DD-A8F5-4686-B6C2-A9A0229C5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0951" y="1591791"/>
            <a:ext cx="3200285" cy="4523609"/>
          </a:xfrm>
          <a:prstGeom prst="rect">
            <a:avLst/>
          </a:prstGeom>
        </p:spPr>
      </p:pic>
      <p:sp>
        <p:nvSpPr>
          <p:cNvPr id="10" name="TextBox 9">
            <a:extLst>
              <a:ext uri="{FF2B5EF4-FFF2-40B4-BE49-F238E27FC236}">
                <a16:creationId xmlns:a16="http://schemas.microsoft.com/office/drawing/2014/main" id="{7164F834-49E0-4911-9841-8F36A68E698E}"/>
              </a:ext>
            </a:extLst>
          </p:cNvPr>
          <p:cNvSpPr txBox="1"/>
          <p:nvPr/>
        </p:nvSpPr>
        <p:spPr>
          <a:xfrm>
            <a:off x="1433945" y="1591791"/>
            <a:ext cx="3200285" cy="369332"/>
          </a:xfrm>
          <a:prstGeom prst="rect">
            <a:avLst/>
          </a:prstGeom>
          <a:noFill/>
        </p:spPr>
        <p:txBody>
          <a:bodyPr wrap="square" rtlCol="0">
            <a:spAutoFit/>
          </a:bodyPr>
          <a:lstStyle/>
          <a:p>
            <a:r>
              <a:rPr lang="en-CA" b="1"/>
              <a:t>Neuron</a:t>
            </a:r>
          </a:p>
        </p:txBody>
      </p:sp>
      <p:sp>
        <p:nvSpPr>
          <p:cNvPr id="11" name="TextBox 10">
            <a:extLst>
              <a:ext uri="{FF2B5EF4-FFF2-40B4-BE49-F238E27FC236}">
                <a16:creationId xmlns:a16="http://schemas.microsoft.com/office/drawing/2014/main" id="{20E578A5-8016-44A4-9C83-DC7BF5DF9889}"/>
              </a:ext>
            </a:extLst>
          </p:cNvPr>
          <p:cNvSpPr txBox="1"/>
          <p:nvPr/>
        </p:nvSpPr>
        <p:spPr>
          <a:xfrm>
            <a:off x="7730951" y="1246229"/>
            <a:ext cx="3200285" cy="369332"/>
          </a:xfrm>
          <a:prstGeom prst="rect">
            <a:avLst/>
          </a:prstGeom>
          <a:noFill/>
        </p:spPr>
        <p:txBody>
          <a:bodyPr wrap="square" rtlCol="0">
            <a:spAutoFit/>
          </a:bodyPr>
          <a:lstStyle/>
          <a:p>
            <a:r>
              <a:rPr lang="en-CA" b="1"/>
              <a:t>Peripheral Nerve</a:t>
            </a:r>
          </a:p>
        </p:txBody>
      </p:sp>
      <p:sp>
        <p:nvSpPr>
          <p:cNvPr id="7" name="Text Placeholder 3">
            <a:extLst>
              <a:ext uri="{FF2B5EF4-FFF2-40B4-BE49-F238E27FC236}">
                <a16:creationId xmlns:a16="http://schemas.microsoft.com/office/drawing/2014/main" id="{09B60892-BEEA-2871-A189-C2002C271BC3}"/>
              </a:ext>
            </a:extLst>
          </p:cNvPr>
          <p:cNvSpPr>
            <a:spLocks noGrp="1"/>
          </p:cNvSpPr>
          <p:nvPr>
            <p:ph type="body" sz="quarter" idx="10"/>
          </p:nvPr>
        </p:nvSpPr>
        <p:spPr>
          <a:xfrm>
            <a:off x="0" y="6527800"/>
            <a:ext cx="3848100" cy="330200"/>
          </a:xfrm>
        </p:spPr>
        <p:txBody>
          <a:bodyPr vert="horz" lIns="91440" tIns="45720" rIns="91440" bIns="45720" rtlCol="0" anchor="t">
            <a:normAutofit/>
          </a:bodyPr>
          <a:lstStyle/>
          <a:p>
            <a:r>
              <a:rPr lang="en-CA" sz="1700"/>
              <a:t>Megan Cooper, </a:t>
            </a:r>
            <a:r>
              <a:rPr lang="en-CA" sz="1700" err="1"/>
              <a:t>Doctorials</a:t>
            </a:r>
            <a:r>
              <a:rPr lang="en-CA" sz="1700"/>
              <a:t> 2024</a:t>
            </a:r>
            <a:endParaRPr lang="en-CA" sz="1700">
              <a:solidFill>
                <a:srgbClr val="000000"/>
              </a:solidFill>
            </a:endParaRPr>
          </a:p>
          <a:p>
            <a:endParaRPr lang="en-CA" sz="1700">
              <a:ea typeface="Calibri"/>
              <a:cs typeface="Calibri"/>
            </a:endParaRPr>
          </a:p>
        </p:txBody>
      </p:sp>
      <p:pic>
        <p:nvPicPr>
          <p:cNvPr id="13" name="Picture 12" descr="A close-up of a cell&#10;&#10;Description automatically generated">
            <a:extLst>
              <a:ext uri="{FF2B5EF4-FFF2-40B4-BE49-F238E27FC236}">
                <a16:creationId xmlns:a16="http://schemas.microsoft.com/office/drawing/2014/main" id="{1BDE01A3-29D3-3887-B704-FE9E5217A3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1896" y="2298700"/>
            <a:ext cx="2400300" cy="3048000"/>
          </a:xfrm>
          <a:prstGeom prst="rect">
            <a:avLst/>
          </a:prstGeom>
        </p:spPr>
      </p:pic>
    </p:spTree>
    <p:extLst>
      <p:ext uri="{BB962C8B-B14F-4D97-AF65-F5344CB8AC3E}">
        <p14:creationId xmlns:p14="http://schemas.microsoft.com/office/powerpoint/2010/main" val="1157673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C5E9B0B-680F-430A-81C2-98901A8BA131}"/>
              </a:ext>
            </a:extLst>
          </p:cNvPr>
          <p:cNvSpPr>
            <a:spLocks noGrp="1"/>
          </p:cNvSpPr>
          <p:nvPr>
            <p:ph type="body" sz="quarter" idx="11"/>
          </p:nvPr>
        </p:nvSpPr>
        <p:spPr/>
        <p:txBody>
          <a:bodyPr>
            <a:normAutofit fontScale="92500" lnSpcReduction="20000"/>
          </a:bodyPr>
          <a:lstStyle/>
          <a:p>
            <a:endParaRPr lang="en-CA"/>
          </a:p>
        </p:txBody>
      </p:sp>
      <p:pic>
        <p:nvPicPr>
          <p:cNvPr id="8" name="Picture 7" descr="A person looking at something off camera&#10;&#10;Description automatically generated with medium confidence">
            <a:extLst>
              <a:ext uri="{FF2B5EF4-FFF2-40B4-BE49-F238E27FC236}">
                <a16:creationId xmlns:a16="http://schemas.microsoft.com/office/drawing/2014/main" id="{0E4D671D-737F-4075-8A9A-BDFD35503D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590" y="2522810"/>
            <a:ext cx="4832339" cy="2774403"/>
          </a:xfrm>
          <a:prstGeom prst="rect">
            <a:avLst/>
          </a:prstGeom>
        </p:spPr>
      </p:pic>
      <p:pic>
        <p:nvPicPr>
          <p:cNvPr id="10" name="Picture 9" descr="A picture containing person, indoor, child, young&#10;&#10;Description automatically generated">
            <a:extLst>
              <a:ext uri="{FF2B5EF4-FFF2-40B4-BE49-F238E27FC236}">
                <a16:creationId xmlns:a16="http://schemas.microsoft.com/office/drawing/2014/main" id="{6904218C-ED7B-494F-AE1E-D3D80BAB6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924" y="2306216"/>
            <a:ext cx="5389182" cy="2990996"/>
          </a:xfrm>
          <a:prstGeom prst="rect">
            <a:avLst/>
          </a:prstGeom>
        </p:spPr>
      </p:pic>
      <p:sp>
        <p:nvSpPr>
          <p:cNvPr id="11" name="TextBox 10">
            <a:extLst>
              <a:ext uri="{FF2B5EF4-FFF2-40B4-BE49-F238E27FC236}">
                <a16:creationId xmlns:a16="http://schemas.microsoft.com/office/drawing/2014/main" id="{699DF4D7-308A-47DD-B1D2-8883818CB480}"/>
              </a:ext>
            </a:extLst>
          </p:cNvPr>
          <p:cNvSpPr txBox="1"/>
          <p:nvPr/>
        </p:nvSpPr>
        <p:spPr>
          <a:xfrm>
            <a:off x="3941847" y="289519"/>
            <a:ext cx="6243145" cy="769441"/>
          </a:xfrm>
          <a:prstGeom prst="rect">
            <a:avLst/>
          </a:prstGeom>
          <a:noFill/>
        </p:spPr>
        <p:txBody>
          <a:bodyPr wrap="square" rtlCol="0">
            <a:spAutoFit/>
          </a:bodyPr>
          <a:lstStyle/>
          <a:p>
            <a:r>
              <a:rPr lang="en-CA" sz="4400"/>
              <a:t>Almost Done!!</a:t>
            </a:r>
          </a:p>
        </p:txBody>
      </p:sp>
      <p:sp>
        <p:nvSpPr>
          <p:cNvPr id="4" name="Text Placeholder 3">
            <a:extLst>
              <a:ext uri="{FF2B5EF4-FFF2-40B4-BE49-F238E27FC236}">
                <a16:creationId xmlns:a16="http://schemas.microsoft.com/office/drawing/2014/main" id="{39CC3893-FB01-A58A-7934-7284D888D0FE}"/>
              </a:ext>
            </a:extLst>
          </p:cNvPr>
          <p:cNvSpPr>
            <a:spLocks noGrp="1"/>
          </p:cNvSpPr>
          <p:nvPr>
            <p:ph type="body" sz="quarter" idx="10"/>
          </p:nvPr>
        </p:nvSpPr>
        <p:spPr>
          <a:xfrm>
            <a:off x="0" y="6527800"/>
            <a:ext cx="3848100" cy="330200"/>
          </a:xfrm>
        </p:spPr>
        <p:txBody>
          <a:bodyPr vert="horz" lIns="91440" tIns="45720" rIns="91440" bIns="45720" rtlCol="0" anchor="t">
            <a:normAutofit/>
          </a:bodyPr>
          <a:lstStyle/>
          <a:p>
            <a:r>
              <a:rPr lang="en-CA" sz="1700"/>
              <a:t>Megan Cooper, </a:t>
            </a:r>
            <a:r>
              <a:rPr lang="en-CA" sz="1700" err="1"/>
              <a:t>Doctorials</a:t>
            </a:r>
            <a:r>
              <a:rPr lang="en-CA" sz="1700"/>
              <a:t> 2024</a:t>
            </a:r>
            <a:endParaRPr lang="en-CA" sz="1700">
              <a:solidFill>
                <a:srgbClr val="000000"/>
              </a:solidFill>
            </a:endParaRPr>
          </a:p>
          <a:p>
            <a:endParaRPr lang="en-CA" sz="1700">
              <a:ea typeface="Calibri"/>
              <a:cs typeface="Calibri"/>
            </a:endParaRPr>
          </a:p>
        </p:txBody>
      </p:sp>
    </p:spTree>
    <p:extLst>
      <p:ext uri="{BB962C8B-B14F-4D97-AF65-F5344CB8AC3E}">
        <p14:creationId xmlns:p14="http://schemas.microsoft.com/office/powerpoint/2010/main" val="235861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Learning Objectives </a:t>
            </a:r>
          </a:p>
        </p:txBody>
      </p:sp>
      <p:sp>
        <p:nvSpPr>
          <p:cNvPr id="6" name="Content Placeholder 5">
            <a:extLst>
              <a:ext uri="{FF2B5EF4-FFF2-40B4-BE49-F238E27FC236}">
                <a16:creationId xmlns:a16="http://schemas.microsoft.com/office/drawing/2014/main" id="{3900F7D3-F5CE-4444-A6DD-E509921608D3}"/>
              </a:ext>
            </a:extLst>
          </p:cNvPr>
          <p:cNvSpPr>
            <a:spLocks noGrp="1"/>
          </p:cNvSpPr>
          <p:nvPr>
            <p:ph idx="1"/>
          </p:nvPr>
        </p:nvSpPr>
        <p:spPr/>
        <p:txBody>
          <a:bodyPr/>
          <a:lstStyle/>
          <a:p>
            <a:pPr marL="342900" indent="-342900" rtl="0" fontAlgn="base">
              <a:lnSpc>
                <a:spcPct val="200000"/>
              </a:lnSpc>
              <a:spcBef>
                <a:spcPts val="0"/>
              </a:spcBef>
              <a:spcAft>
                <a:spcPts val="0"/>
              </a:spcAft>
              <a:buFont typeface="+mj-lt"/>
              <a:buAutoNum type="arabicPeriod"/>
            </a:pPr>
            <a:r>
              <a:rPr lang="en-CA">
                <a:solidFill>
                  <a:srgbClr val="000000"/>
                </a:solidFill>
              </a:rPr>
              <a:t>Briefly outline what occurs to pathological specimens once they are sent to the lab and how slides are made</a:t>
            </a:r>
          </a:p>
          <a:p>
            <a:pPr marL="342900" indent="-342900" rtl="0" fontAlgn="base">
              <a:lnSpc>
                <a:spcPct val="200000"/>
              </a:lnSpc>
              <a:spcBef>
                <a:spcPts val="0"/>
              </a:spcBef>
              <a:spcAft>
                <a:spcPts val="0"/>
              </a:spcAft>
              <a:buFont typeface="+mj-lt"/>
              <a:buAutoNum type="arabicPeriod"/>
            </a:pPr>
            <a:r>
              <a:rPr lang="en-CA">
                <a:solidFill>
                  <a:srgbClr val="000000"/>
                </a:solidFill>
              </a:rPr>
              <a:t>Explain, in depth, </a:t>
            </a:r>
            <a:r>
              <a:rPr lang="en-CA" sz="2000" b="0" i="0" u="none" strike="noStrike">
                <a:solidFill>
                  <a:srgbClr val="000000"/>
                </a:solidFill>
                <a:effectLst/>
              </a:rPr>
              <a:t>how to approach interpreting histological slides in terms of envisioning them as 3D tissues</a:t>
            </a:r>
          </a:p>
          <a:p>
            <a:pPr marL="342900" indent="-342900" rtl="0" fontAlgn="base">
              <a:lnSpc>
                <a:spcPct val="200000"/>
              </a:lnSpc>
              <a:spcBef>
                <a:spcPts val="0"/>
              </a:spcBef>
              <a:spcAft>
                <a:spcPts val="0"/>
              </a:spcAft>
              <a:buFont typeface="+mj-lt"/>
              <a:buAutoNum type="arabicPeriod"/>
            </a:pPr>
            <a:r>
              <a:rPr lang="en-CA" sz="2000" b="0" i="0" u="none" strike="noStrike">
                <a:solidFill>
                  <a:srgbClr val="000000"/>
                </a:solidFill>
                <a:effectLst/>
              </a:rPr>
              <a:t>Explain in depth the 4 basic tissue types, their key histological components, and how to differentiate them in histological images</a:t>
            </a:r>
          </a:p>
          <a:p>
            <a:pPr marL="342900" indent="-342900" rtl="0" fontAlgn="base">
              <a:lnSpc>
                <a:spcPct val="200000"/>
              </a:lnSpc>
              <a:spcBef>
                <a:spcPts val="0"/>
              </a:spcBef>
              <a:spcAft>
                <a:spcPts val="0"/>
              </a:spcAft>
              <a:buFont typeface="+mj-lt"/>
              <a:buAutoNum type="arabicPeriod"/>
            </a:pPr>
            <a:r>
              <a:rPr lang="en-CA" b="1" u="sng">
                <a:solidFill>
                  <a:srgbClr val="FF0000"/>
                </a:solidFill>
              </a:rPr>
              <a:t>Give pictorial examples of normal and diseased histological tissue</a:t>
            </a:r>
          </a:p>
          <a:p>
            <a:pPr marL="0" indent="0">
              <a:buNone/>
            </a:pPr>
            <a:endParaRPr lang="en-US"/>
          </a:p>
        </p:txBody>
      </p:sp>
      <p:sp>
        <p:nvSpPr>
          <p:cNvPr id="7" name="Text Placeholder 3">
            <a:extLst>
              <a:ext uri="{FF2B5EF4-FFF2-40B4-BE49-F238E27FC236}">
                <a16:creationId xmlns:a16="http://schemas.microsoft.com/office/drawing/2014/main" id="{C940F857-3346-EF57-00ED-F7C538928453}"/>
              </a:ext>
            </a:extLst>
          </p:cNvPr>
          <p:cNvSpPr>
            <a:spLocks noGrp="1"/>
          </p:cNvSpPr>
          <p:nvPr>
            <p:ph type="body" sz="quarter" idx="10"/>
          </p:nvPr>
        </p:nvSpPr>
        <p:spPr>
          <a:xfrm>
            <a:off x="0" y="6527800"/>
            <a:ext cx="3848100" cy="330200"/>
          </a:xfrm>
        </p:spPr>
        <p:txBody>
          <a:bodyPr vert="horz" lIns="91440" tIns="45720" rIns="91440" bIns="45720" rtlCol="0" anchor="t">
            <a:normAutofit/>
          </a:bodyPr>
          <a:lstStyle/>
          <a:p>
            <a:r>
              <a:rPr lang="en-CA" sz="1700"/>
              <a:t>Megan Cooper, </a:t>
            </a:r>
            <a:r>
              <a:rPr lang="en-CA" sz="1700" err="1"/>
              <a:t>Doctorials</a:t>
            </a:r>
            <a:r>
              <a:rPr lang="en-CA" sz="1700"/>
              <a:t> 2024</a:t>
            </a:r>
            <a:endParaRPr lang="en-CA" sz="1700">
              <a:solidFill>
                <a:srgbClr val="000000"/>
              </a:solidFill>
            </a:endParaRPr>
          </a:p>
          <a:p>
            <a:endParaRPr lang="en-CA" sz="1700">
              <a:ea typeface="Calibri"/>
              <a:cs typeface="Calibri"/>
            </a:endParaRPr>
          </a:p>
        </p:txBody>
      </p:sp>
    </p:spTree>
    <p:extLst>
      <p:ext uri="{BB962C8B-B14F-4D97-AF65-F5344CB8AC3E}">
        <p14:creationId xmlns:p14="http://schemas.microsoft.com/office/powerpoint/2010/main" val="1075668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Learning Objectives </a:t>
            </a:r>
          </a:p>
        </p:txBody>
      </p:sp>
      <p:sp>
        <p:nvSpPr>
          <p:cNvPr id="6" name="Content Placeholder 5">
            <a:extLst>
              <a:ext uri="{FF2B5EF4-FFF2-40B4-BE49-F238E27FC236}">
                <a16:creationId xmlns:a16="http://schemas.microsoft.com/office/drawing/2014/main" id="{3900F7D3-F5CE-4444-A6DD-E509921608D3}"/>
              </a:ext>
            </a:extLst>
          </p:cNvPr>
          <p:cNvSpPr>
            <a:spLocks noGrp="1"/>
          </p:cNvSpPr>
          <p:nvPr>
            <p:ph idx="1"/>
          </p:nvPr>
        </p:nvSpPr>
        <p:spPr/>
        <p:txBody>
          <a:bodyPr/>
          <a:lstStyle/>
          <a:p>
            <a:pPr marL="342900" indent="-342900" rtl="0" fontAlgn="base">
              <a:lnSpc>
                <a:spcPct val="200000"/>
              </a:lnSpc>
              <a:spcBef>
                <a:spcPts val="0"/>
              </a:spcBef>
              <a:spcAft>
                <a:spcPts val="0"/>
              </a:spcAft>
              <a:buFont typeface="+mj-lt"/>
              <a:buAutoNum type="arabicPeriod"/>
            </a:pPr>
            <a:r>
              <a:rPr lang="en-CA" b="0" i="0" u="none" strike="noStrike">
                <a:solidFill>
                  <a:srgbClr val="000000"/>
                </a:solidFill>
                <a:effectLst/>
              </a:rPr>
              <a:t>Briefly outline what occurs to pathological specimens once they are sent to the lab and how slides are made</a:t>
            </a:r>
          </a:p>
          <a:p>
            <a:pPr marL="342900" indent="-342900" rtl="0" fontAlgn="base">
              <a:lnSpc>
                <a:spcPct val="200000"/>
              </a:lnSpc>
              <a:spcBef>
                <a:spcPts val="0"/>
              </a:spcBef>
              <a:spcAft>
                <a:spcPts val="0"/>
              </a:spcAft>
              <a:buFont typeface="+mj-lt"/>
              <a:buAutoNum type="arabicPeriod"/>
            </a:pPr>
            <a:r>
              <a:rPr lang="en-CA" b="0" i="0" u="none" strike="noStrike">
                <a:solidFill>
                  <a:srgbClr val="000000"/>
                </a:solidFill>
                <a:effectLst/>
              </a:rPr>
              <a:t>Explain, in depth, how to approach interpreting histological slides in terms of envisioning them as 3D tissues</a:t>
            </a:r>
          </a:p>
          <a:p>
            <a:pPr marL="342900" indent="-342900" rtl="0" fontAlgn="base">
              <a:lnSpc>
                <a:spcPct val="200000"/>
              </a:lnSpc>
              <a:spcBef>
                <a:spcPts val="0"/>
              </a:spcBef>
              <a:spcAft>
                <a:spcPts val="0"/>
              </a:spcAft>
              <a:buFont typeface="+mj-lt"/>
              <a:buAutoNum type="arabicPeriod"/>
            </a:pPr>
            <a:r>
              <a:rPr lang="en-CA" b="0" i="0" u="none" strike="noStrike">
                <a:solidFill>
                  <a:srgbClr val="000000"/>
                </a:solidFill>
                <a:effectLst/>
              </a:rPr>
              <a:t>Explain in depth the 4 basic tissue types, their key histological components, and how to differentiate them in histological images</a:t>
            </a:r>
          </a:p>
          <a:p>
            <a:pPr marL="342900" indent="-342900" rtl="0" fontAlgn="base">
              <a:lnSpc>
                <a:spcPct val="200000"/>
              </a:lnSpc>
              <a:spcBef>
                <a:spcPts val="0"/>
              </a:spcBef>
              <a:spcAft>
                <a:spcPts val="0"/>
              </a:spcAft>
              <a:buFont typeface="+mj-lt"/>
              <a:buAutoNum type="arabicPeriod"/>
            </a:pPr>
            <a:r>
              <a:rPr lang="en-CA" b="0" i="0" u="none" strike="noStrike">
                <a:solidFill>
                  <a:srgbClr val="000000"/>
                </a:solidFill>
                <a:effectLst/>
              </a:rPr>
              <a:t>Give pictorial examples of normal and diseased histological tissue</a:t>
            </a:r>
          </a:p>
          <a:p>
            <a:pPr marL="457200" indent="-457200">
              <a:buAutoNum type="arabicParenR"/>
            </a:pPr>
            <a:endParaRPr lang="en-US"/>
          </a:p>
        </p:txBody>
      </p:sp>
      <p:sp>
        <p:nvSpPr>
          <p:cNvPr id="11" name="Text Placeholder 10">
            <a:extLst>
              <a:ext uri="{FF2B5EF4-FFF2-40B4-BE49-F238E27FC236}">
                <a16:creationId xmlns:a16="http://schemas.microsoft.com/office/drawing/2014/main" id="{5924B994-5128-A945-839C-0ABA93C7F530}"/>
              </a:ext>
            </a:extLst>
          </p:cNvPr>
          <p:cNvSpPr>
            <a:spLocks noGrp="1"/>
          </p:cNvSpPr>
          <p:nvPr>
            <p:ph type="body" sz="quarter" idx="11"/>
          </p:nvPr>
        </p:nvSpPr>
        <p:spPr/>
        <p:txBody>
          <a:bodyPr>
            <a:normAutofit fontScale="92500" lnSpcReduction="20000"/>
          </a:bodyPr>
          <a:lstStyle/>
          <a:p>
            <a:endParaRPr lang="en-US"/>
          </a:p>
        </p:txBody>
      </p:sp>
      <p:sp>
        <p:nvSpPr>
          <p:cNvPr id="5" name="Text Placeholder 4">
            <a:extLst>
              <a:ext uri="{FF2B5EF4-FFF2-40B4-BE49-F238E27FC236}">
                <a16:creationId xmlns:a16="http://schemas.microsoft.com/office/drawing/2014/main" id="{439267C5-1360-6CEF-0E00-CBAD7B6CC00A}"/>
              </a:ext>
            </a:extLst>
          </p:cNvPr>
          <p:cNvSpPr>
            <a:spLocks noGrp="1"/>
          </p:cNvSpPr>
          <p:nvPr>
            <p:ph type="body" sz="quarter" idx="10"/>
          </p:nvPr>
        </p:nvSpPr>
        <p:spPr/>
        <p:txBody>
          <a:bodyPr vert="horz" lIns="91440" tIns="45720" rIns="91440" bIns="45720" rtlCol="0" anchor="t">
            <a:normAutofit/>
          </a:bodyPr>
          <a:lstStyle/>
          <a:p>
            <a:r>
              <a:rPr lang="en-CA" sz="1700">
                <a:ea typeface="Calibri"/>
                <a:cs typeface="Calibri"/>
              </a:rPr>
              <a:t>Megan Cooper, </a:t>
            </a:r>
            <a:r>
              <a:rPr lang="en-CA" sz="1700" err="1">
                <a:ea typeface="Calibri"/>
                <a:cs typeface="Calibri"/>
              </a:rPr>
              <a:t>Doctorials</a:t>
            </a:r>
            <a:r>
              <a:rPr lang="en-CA" sz="1700">
                <a:ea typeface="Calibri"/>
                <a:cs typeface="Calibri"/>
              </a:rPr>
              <a:t> 2024</a:t>
            </a:r>
            <a:endParaRPr lang="en-US" sz="1700">
              <a:solidFill>
                <a:srgbClr val="000000"/>
              </a:solidFill>
              <a:ea typeface="Calibri"/>
              <a:cs typeface="Calibri"/>
            </a:endParaRPr>
          </a:p>
          <a:p>
            <a:endParaRPr lang="en-US">
              <a:ea typeface="Calibri"/>
              <a:cs typeface="Calibri"/>
            </a:endParaRPr>
          </a:p>
        </p:txBody>
      </p:sp>
    </p:spTree>
    <p:extLst>
      <p:ext uri="{BB962C8B-B14F-4D97-AF65-F5344CB8AC3E}">
        <p14:creationId xmlns:p14="http://schemas.microsoft.com/office/powerpoint/2010/main" val="1647964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862B9-A34D-4D23-A1DC-5F7A351D1E77}"/>
              </a:ext>
            </a:extLst>
          </p:cNvPr>
          <p:cNvSpPr>
            <a:spLocks noGrp="1"/>
          </p:cNvSpPr>
          <p:nvPr>
            <p:ph type="title"/>
          </p:nvPr>
        </p:nvSpPr>
        <p:spPr/>
        <p:txBody>
          <a:bodyPr/>
          <a:lstStyle/>
          <a:p>
            <a:r>
              <a:rPr lang="en-CA"/>
              <a:t>Sickle Cell Anemia (SCA)</a:t>
            </a:r>
          </a:p>
        </p:txBody>
      </p:sp>
      <p:sp>
        <p:nvSpPr>
          <p:cNvPr id="5" name="Text Placeholder 4">
            <a:extLst>
              <a:ext uri="{FF2B5EF4-FFF2-40B4-BE49-F238E27FC236}">
                <a16:creationId xmlns:a16="http://schemas.microsoft.com/office/drawing/2014/main" id="{D76FC2B9-7D50-46A7-83C3-EABEC6E94EC1}"/>
              </a:ext>
            </a:extLst>
          </p:cNvPr>
          <p:cNvSpPr>
            <a:spLocks noGrp="1"/>
          </p:cNvSpPr>
          <p:nvPr>
            <p:ph type="body" sz="quarter" idx="11"/>
          </p:nvPr>
        </p:nvSpPr>
        <p:spPr/>
        <p:txBody>
          <a:bodyPr>
            <a:normAutofit fontScale="92500" lnSpcReduction="20000"/>
          </a:bodyPr>
          <a:lstStyle/>
          <a:p>
            <a:endParaRPr lang="en-CA"/>
          </a:p>
        </p:txBody>
      </p:sp>
      <p:pic>
        <p:nvPicPr>
          <p:cNvPr id="6" name="Picture 5" descr="A fabric surface&#10;&#10;Description automatically generated">
            <a:extLst>
              <a:ext uri="{FF2B5EF4-FFF2-40B4-BE49-F238E27FC236}">
                <a16:creationId xmlns:a16="http://schemas.microsoft.com/office/drawing/2014/main" id="{AE0C5F80-34EF-4A9C-A27E-D897B4F59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452" y="1961496"/>
            <a:ext cx="5269013" cy="4157580"/>
          </a:xfrm>
          <a:prstGeom prst="rect">
            <a:avLst/>
          </a:prstGeom>
        </p:spPr>
      </p:pic>
      <p:pic>
        <p:nvPicPr>
          <p:cNvPr id="7" name="Content Placeholder 12" descr="A fabric surface&#10;&#10;Description automatically generated">
            <a:extLst>
              <a:ext uri="{FF2B5EF4-FFF2-40B4-BE49-F238E27FC236}">
                <a16:creationId xmlns:a16="http://schemas.microsoft.com/office/drawing/2014/main" id="{D5A103DE-51AC-42F9-AFE1-875DCF135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61496"/>
            <a:ext cx="5194300" cy="4148225"/>
          </a:xfrm>
          <a:prstGeom prst="rect">
            <a:avLst/>
          </a:prstGeom>
        </p:spPr>
      </p:pic>
      <p:sp>
        <p:nvSpPr>
          <p:cNvPr id="8" name="Oval 7">
            <a:extLst>
              <a:ext uri="{FF2B5EF4-FFF2-40B4-BE49-F238E27FC236}">
                <a16:creationId xmlns:a16="http://schemas.microsoft.com/office/drawing/2014/main" id="{DCF91E94-0F17-4E8F-80A6-7E84E9B437E1}"/>
              </a:ext>
            </a:extLst>
          </p:cNvPr>
          <p:cNvSpPr/>
          <p:nvPr/>
        </p:nvSpPr>
        <p:spPr>
          <a:xfrm>
            <a:off x="6400800" y="4738255"/>
            <a:ext cx="436418" cy="4779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4904F345-E488-4553-94EB-2272DA731ED4}"/>
              </a:ext>
            </a:extLst>
          </p:cNvPr>
          <p:cNvSpPr/>
          <p:nvPr/>
        </p:nvSpPr>
        <p:spPr>
          <a:xfrm>
            <a:off x="7550727" y="3592043"/>
            <a:ext cx="436418" cy="4779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a:extLst>
              <a:ext uri="{FF2B5EF4-FFF2-40B4-BE49-F238E27FC236}">
                <a16:creationId xmlns:a16="http://schemas.microsoft.com/office/drawing/2014/main" id="{E0253DD0-FD1B-4D65-817F-39B5D2C29ACC}"/>
              </a:ext>
            </a:extLst>
          </p:cNvPr>
          <p:cNvSpPr/>
          <p:nvPr/>
        </p:nvSpPr>
        <p:spPr>
          <a:xfrm>
            <a:off x="8060051" y="4883726"/>
            <a:ext cx="436418" cy="4779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B8DD8C30-63AF-45B4-AB21-AEE24E83CFB6}"/>
              </a:ext>
            </a:extLst>
          </p:cNvPr>
          <p:cNvSpPr txBox="1"/>
          <p:nvPr/>
        </p:nvSpPr>
        <p:spPr>
          <a:xfrm>
            <a:off x="1468749" y="1387802"/>
            <a:ext cx="3484418" cy="369332"/>
          </a:xfrm>
          <a:prstGeom prst="rect">
            <a:avLst/>
          </a:prstGeom>
          <a:noFill/>
        </p:spPr>
        <p:txBody>
          <a:bodyPr wrap="square" rtlCol="0">
            <a:spAutoFit/>
          </a:bodyPr>
          <a:lstStyle/>
          <a:p>
            <a:r>
              <a:rPr lang="en-CA"/>
              <a:t>Healthy blood smear</a:t>
            </a:r>
          </a:p>
        </p:txBody>
      </p:sp>
      <p:sp>
        <p:nvSpPr>
          <p:cNvPr id="12" name="TextBox 11">
            <a:extLst>
              <a:ext uri="{FF2B5EF4-FFF2-40B4-BE49-F238E27FC236}">
                <a16:creationId xmlns:a16="http://schemas.microsoft.com/office/drawing/2014/main" id="{08DA2EE2-596F-45AA-BD8A-379E68CD1608}"/>
              </a:ext>
            </a:extLst>
          </p:cNvPr>
          <p:cNvSpPr txBox="1"/>
          <p:nvPr/>
        </p:nvSpPr>
        <p:spPr>
          <a:xfrm>
            <a:off x="7869382" y="1496293"/>
            <a:ext cx="3484418" cy="369332"/>
          </a:xfrm>
          <a:prstGeom prst="rect">
            <a:avLst/>
          </a:prstGeom>
          <a:noFill/>
        </p:spPr>
        <p:txBody>
          <a:bodyPr wrap="square" rtlCol="0">
            <a:spAutoFit/>
          </a:bodyPr>
          <a:lstStyle/>
          <a:p>
            <a:r>
              <a:rPr lang="en-CA"/>
              <a:t>SCA</a:t>
            </a:r>
          </a:p>
        </p:txBody>
      </p:sp>
      <p:sp>
        <p:nvSpPr>
          <p:cNvPr id="14" name="Text Placeholder 3">
            <a:extLst>
              <a:ext uri="{FF2B5EF4-FFF2-40B4-BE49-F238E27FC236}">
                <a16:creationId xmlns:a16="http://schemas.microsoft.com/office/drawing/2014/main" id="{E8503599-6A7A-E1E5-D244-BF8FED7143A5}"/>
              </a:ext>
            </a:extLst>
          </p:cNvPr>
          <p:cNvSpPr>
            <a:spLocks noGrp="1"/>
          </p:cNvSpPr>
          <p:nvPr>
            <p:ph type="body" sz="quarter" idx="10"/>
          </p:nvPr>
        </p:nvSpPr>
        <p:spPr>
          <a:xfrm>
            <a:off x="0" y="6527800"/>
            <a:ext cx="3848100" cy="330200"/>
          </a:xfrm>
        </p:spPr>
        <p:txBody>
          <a:bodyPr vert="horz" lIns="91440" tIns="45720" rIns="91440" bIns="45720" rtlCol="0" anchor="t">
            <a:normAutofit/>
          </a:bodyPr>
          <a:lstStyle/>
          <a:p>
            <a:r>
              <a:rPr lang="en-CA" sz="1700"/>
              <a:t>Megan Cooper, </a:t>
            </a:r>
            <a:r>
              <a:rPr lang="en-CA" sz="1700" err="1"/>
              <a:t>Doctorials</a:t>
            </a:r>
            <a:r>
              <a:rPr lang="en-CA" sz="1700"/>
              <a:t> 2024</a:t>
            </a:r>
            <a:endParaRPr lang="en-CA" sz="1700">
              <a:solidFill>
                <a:srgbClr val="000000"/>
              </a:solidFill>
            </a:endParaRPr>
          </a:p>
          <a:p>
            <a:endParaRPr lang="en-CA" sz="1700">
              <a:ea typeface="Calibri"/>
              <a:cs typeface="Calibri"/>
            </a:endParaRPr>
          </a:p>
        </p:txBody>
      </p:sp>
    </p:spTree>
    <p:extLst>
      <p:ext uri="{BB962C8B-B14F-4D97-AF65-F5344CB8AC3E}">
        <p14:creationId xmlns:p14="http://schemas.microsoft.com/office/powerpoint/2010/main" val="3321426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F083-0032-449C-B3AA-25DFC826137A}"/>
              </a:ext>
            </a:extLst>
          </p:cNvPr>
          <p:cNvSpPr>
            <a:spLocks noGrp="1"/>
          </p:cNvSpPr>
          <p:nvPr>
            <p:ph type="title"/>
          </p:nvPr>
        </p:nvSpPr>
        <p:spPr/>
        <p:txBody>
          <a:bodyPr/>
          <a:lstStyle/>
          <a:p>
            <a:r>
              <a:rPr lang="en-CA"/>
              <a:t>Emphysema</a:t>
            </a:r>
          </a:p>
        </p:txBody>
      </p:sp>
      <p:sp>
        <p:nvSpPr>
          <p:cNvPr id="5" name="Text Placeholder 4">
            <a:extLst>
              <a:ext uri="{FF2B5EF4-FFF2-40B4-BE49-F238E27FC236}">
                <a16:creationId xmlns:a16="http://schemas.microsoft.com/office/drawing/2014/main" id="{87A5A788-409A-4DA5-B7E0-81C664592278}"/>
              </a:ext>
            </a:extLst>
          </p:cNvPr>
          <p:cNvSpPr>
            <a:spLocks noGrp="1"/>
          </p:cNvSpPr>
          <p:nvPr>
            <p:ph type="body" sz="quarter" idx="11"/>
          </p:nvPr>
        </p:nvSpPr>
        <p:spPr/>
        <p:txBody>
          <a:bodyPr>
            <a:normAutofit fontScale="92500" lnSpcReduction="20000"/>
          </a:bodyPr>
          <a:lstStyle/>
          <a:p>
            <a:endParaRPr lang="en-CA"/>
          </a:p>
        </p:txBody>
      </p:sp>
      <p:pic>
        <p:nvPicPr>
          <p:cNvPr id="6" name="Content Placeholder 9" descr="A close up of a map&#10;&#10;Description automatically generated">
            <a:extLst>
              <a:ext uri="{FF2B5EF4-FFF2-40B4-BE49-F238E27FC236}">
                <a16:creationId xmlns:a16="http://schemas.microsoft.com/office/drawing/2014/main" id="{028D4F61-A681-4712-8D8B-AED9BC7DC1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554" y="2179644"/>
            <a:ext cx="5194300" cy="4116482"/>
          </a:xfrm>
          <a:prstGeom prst="rect">
            <a:avLst/>
          </a:prstGeom>
          <a:noFill/>
        </p:spPr>
      </p:pic>
      <p:pic>
        <p:nvPicPr>
          <p:cNvPr id="7" name="Content Placeholder 9" descr="A close up of a piece of paper&#10;&#10;Description automatically generated">
            <a:extLst>
              <a:ext uri="{FF2B5EF4-FFF2-40B4-BE49-F238E27FC236}">
                <a16:creationId xmlns:a16="http://schemas.microsoft.com/office/drawing/2014/main" id="{BF7B1ED9-0064-42F3-8633-ED53910E1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419" y="2179644"/>
            <a:ext cx="5402216" cy="4105685"/>
          </a:xfrm>
          <a:prstGeom prst="rect">
            <a:avLst/>
          </a:prstGeom>
        </p:spPr>
      </p:pic>
      <p:sp>
        <p:nvSpPr>
          <p:cNvPr id="8" name="TextBox 7">
            <a:extLst>
              <a:ext uri="{FF2B5EF4-FFF2-40B4-BE49-F238E27FC236}">
                <a16:creationId xmlns:a16="http://schemas.microsoft.com/office/drawing/2014/main" id="{C51C5839-A72E-4CB9-AEF3-27B10EBFBF87}"/>
              </a:ext>
            </a:extLst>
          </p:cNvPr>
          <p:cNvSpPr txBox="1"/>
          <p:nvPr/>
        </p:nvSpPr>
        <p:spPr>
          <a:xfrm>
            <a:off x="838200" y="1537855"/>
            <a:ext cx="2445327" cy="369332"/>
          </a:xfrm>
          <a:prstGeom prst="rect">
            <a:avLst/>
          </a:prstGeom>
          <a:noFill/>
        </p:spPr>
        <p:txBody>
          <a:bodyPr wrap="square" rtlCol="0">
            <a:spAutoFit/>
          </a:bodyPr>
          <a:lstStyle/>
          <a:p>
            <a:r>
              <a:rPr lang="en-CA"/>
              <a:t>Healthy alveoli</a:t>
            </a:r>
          </a:p>
        </p:txBody>
      </p:sp>
      <p:sp>
        <p:nvSpPr>
          <p:cNvPr id="11" name="TextBox 10">
            <a:extLst>
              <a:ext uri="{FF2B5EF4-FFF2-40B4-BE49-F238E27FC236}">
                <a16:creationId xmlns:a16="http://schemas.microsoft.com/office/drawing/2014/main" id="{02EEEAAD-8128-4E31-AEB9-A390646F7EEF}"/>
              </a:ext>
            </a:extLst>
          </p:cNvPr>
          <p:cNvSpPr txBox="1"/>
          <p:nvPr/>
        </p:nvSpPr>
        <p:spPr>
          <a:xfrm>
            <a:off x="6962078" y="1505589"/>
            <a:ext cx="2445327" cy="369332"/>
          </a:xfrm>
          <a:prstGeom prst="rect">
            <a:avLst/>
          </a:prstGeom>
          <a:noFill/>
        </p:spPr>
        <p:txBody>
          <a:bodyPr wrap="square" rtlCol="0">
            <a:spAutoFit/>
          </a:bodyPr>
          <a:lstStyle/>
          <a:p>
            <a:r>
              <a:rPr lang="en-CA"/>
              <a:t>Emphysema</a:t>
            </a:r>
          </a:p>
        </p:txBody>
      </p:sp>
      <p:sp>
        <p:nvSpPr>
          <p:cNvPr id="10" name="Text Placeholder 3">
            <a:extLst>
              <a:ext uri="{FF2B5EF4-FFF2-40B4-BE49-F238E27FC236}">
                <a16:creationId xmlns:a16="http://schemas.microsoft.com/office/drawing/2014/main" id="{6E15D6BC-753D-5EC2-B8E7-5B6086CAEB82}"/>
              </a:ext>
            </a:extLst>
          </p:cNvPr>
          <p:cNvSpPr>
            <a:spLocks noGrp="1"/>
          </p:cNvSpPr>
          <p:nvPr>
            <p:ph type="body" sz="quarter" idx="10"/>
          </p:nvPr>
        </p:nvSpPr>
        <p:spPr>
          <a:xfrm>
            <a:off x="0" y="6527800"/>
            <a:ext cx="3848100" cy="330200"/>
          </a:xfrm>
        </p:spPr>
        <p:txBody>
          <a:bodyPr vert="horz" lIns="91440" tIns="45720" rIns="91440" bIns="45720" rtlCol="0" anchor="t">
            <a:normAutofit/>
          </a:bodyPr>
          <a:lstStyle/>
          <a:p>
            <a:r>
              <a:rPr lang="en-CA" sz="1700"/>
              <a:t>Megan Cooper, </a:t>
            </a:r>
            <a:r>
              <a:rPr lang="en-CA" sz="1700" err="1"/>
              <a:t>Doctorials</a:t>
            </a:r>
            <a:r>
              <a:rPr lang="en-CA" sz="1700"/>
              <a:t> 2024</a:t>
            </a:r>
            <a:endParaRPr lang="en-CA" sz="1700">
              <a:solidFill>
                <a:srgbClr val="000000"/>
              </a:solidFill>
            </a:endParaRPr>
          </a:p>
          <a:p>
            <a:endParaRPr lang="en-CA" sz="1700">
              <a:ea typeface="Calibri"/>
              <a:cs typeface="Calibri"/>
            </a:endParaRPr>
          </a:p>
        </p:txBody>
      </p:sp>
    </p:spTree>
    <p:extLst>
      <p:ext uri="{BB962C8B-B14F-4D97-AF65-F5344CB8AC3E}">
        <p14:creationId xmlns:p14="http://schemas.microsoft.com/office/powerpoint/2010/main" val="800226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3B3D9-EC76-4C47-B3DF-AEDF4BA687C8}"/>
              </a:ext>
            </a:extLst>
          </p:cNvPr>
          <p:cNvSpPr>
            <a:spLocks noGrp="1"/>
          </p:cNvSpPr>
          <p:nvPr>
            <p:ph type="title"/>
          </p:nvPr>
        </p:nvSpPr>
        <p:spPr/>
        <p:txBody>
          <a:bodyPr/>
          <a:lstStyle/>
          <a:p>
            <a:r>
              <a:rPr lang="en-CA"/>
              <a:t>Atherosclerosis</a:t>
            </a:r>
          </a:p>
        </p:txBody>
      </p:sp>
      <p:sp>
        <p:nvSpPr>
          <p:cNvPr id="5" name="Text Placeholder 4">
            <a:extLst>
              <a:ext uri="{FF2B5EF4-FFF2-40B4-BE49-F238E27FC236}">
                <a16:creationId xmlns:a16="http://schemas.microsoft.com/office/drawing/2014/main" id="{C9FDAD3F-683D-4BC8-864A-77903E851D62}"/>
              </a:ext>
            </a:extLst>
          </p:cNvPr>
          <p:cNvSpPr>
            <a:spLocks noGrp="1"/>
          </p:cNvSpPr>
          <p:nvPr>
            <p:ph type="body" sz="quarter" idx="11"/>
          </p:nvPr>
        </p:nvSpPr>
        <p:spPr/>
        <p:txBody>
          <a:bodyPr>
            <a:normAutofit fontScale="92500" lnSpcReduction="20000"/>
          </a:bodyPr>
          <a:lstStyle/>
          <a:p>
            <a:endParaRPr lang="en-CA"/>
          </a:p>
        </p:txBody>
      </p:sp>
      <p:pic>
        <p:nvPicPr>
          <p:cNvPr id="6" name="Picture 5" descr="Image result for artery histology">
            <a:extLst>
              <a:ext uri="{FF2B5EF4-FFF2-40B4-BE49-F238E27FC236}">
                <a16:creationId xmlns:a16="http://schemas.microsoft.com/office/drawing/2014/main" id="{FCCA808E-751E-4E65-B111-AE2AD1DED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29913" y="2397928"/>
            <a:ext cx="4229910" cy="316331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Related image">
            <a:extLst>
              <a:ext uri="{FF2B5EF4-FFF2-40B4-BE49-F238E27FC236}">
                <a16:creationId xmlns:a16="http://schemas.microsoft.com/office/drawing/2014/main" id="{DF8BCEA9-98D8-439C-84E1-0157692CB5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4773" y="1954923"/>
            <a:ext cx="4708918" cy="4176251"/>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B8193A0-A6F7-4CD9-9F1B-EED40451B816}"/>
              </a:ext>
            </a:extLst>
          </p:cNvPr>
          <p:cNvSpPr txBox="1"/>
          <p:nvPr/>
        </p:nvSpPr>
        <p:spPr>
          <a:xfrm>
            <a:off x="1433945" y="1350818"/>
            <a:ext cx="2826328" cy="369332"/>
          </a:xfrm>
          <a:prstGeom prst="rect">
            <a:avLst/>
          </a:prstGeom>
          <a:noFill/>
        </p:spPr>
        <p:txBody>
          <a:bodyPr wrap="square" rtlCol="0">
            <a:spAutoFit/>
          </a:bodyPr>
          <a:lstStyle/>
          <a:p>
            <a:r>
              <a:rPr lang="en-CA"/>
              <a:t>Healthy artery</a:t>
            </a:r>
          </a:p>
        </p:txBody>
      </p:sp>
      <p:sp>
        <p:nvSpPr>
          <p:cNvPr id="10" name="TextBox 9">
            <a:extLst>
              <a:ext uri="{FF2B5EF4-FFF2-40B4-BE49-F238E27FC236}">
                <a16:creationId xmlns:a16="http://schemas.microsoft.com/office/drawing/2014/main" id="{F6C3175C-B8BE-4DC1-ABC2-B7D16E9FC05A}"/>
              </a:ext>
            </a:extLst>
          </p:cNvPr>
          <p:cNvSpPr txBox="1"/>
          <p:nvPr/>
        </p:nvSpPr>
        <p:spPr>
          <a:xfrm>
            <a:off x="6771578" y="1346228"/>
            <a:ext cx="2826328" cy="369332"/>
          </a:xfrm>
          <a:prstGeom prst="rect">
            <a:avLst/>
          </a:prstGeom>
          <a:noFill/>
        </p:spPr>
        <p:txBody>
          <a:bodyPr wrap="square" rtlCol="0">
            <a:spAutoFit/>
          </a:bodyPr>
          <a:lstStyle/>
          <a:p>
            <a:r>
              <a:rPr lang="en-CA"/>
              <a:t>Atherosclerotic artery</a:t>
            </a:r>
          </a:p>
        </p:txBody>
      </p:sp>
      <p:sp>
        <p:nvSpPr>
          <p:cNvPr id="11" name="Text Placeholder 3">
            <a:extLst>
              <a:ext uri="{FF2B5EF4-FFF2-40B4-BE49-F238E27FC236}">
                <a16:creationId xmlns:a16="http://schemas.microsoft.com/office/drawing/2014/main" id="{2499E9D0-EB12-63EC-4103-3720F84ED776}"/>
              </a:ext>
            </a:extLst>
          </p:cNvPr>
          <p:cNvSpPr>
            <a:spLocks noGrp="1"/>
          </p:cNvSpPr>
          <p:nvPr>
            <p:ph type="body" sz="quarter" idx="10"/>
          </p:nvPr>
        </p:nvSpPr>
        <p:spPr>
          <a:xfrm>
            <a:off x="0" y="6527800"/>
            <a:ext cx="3848100" cy="330200"/>
          </a:xfrm>
        </p:spPr>
        <p:txBody>
          <a:bodyPr vert="horz" lIns="91440" tIns="45720" rIns="91440" bIns="45720" rtlCol="0" anchor="t">
            <a:normAutofit/>
          </a:bodyPr>
          <a:lstStyle/>
          <a:p>
            <a:r>
              <a:rPr lang="en-CA" sz="1700"/>
              <a:t>Megan Cooper, </a:t>
            </a:r>
            <a:r>
              <a:rPr lang="en-CA" sz="1700" err="1"/>
              <a:t>Doctorials</a:t>
            </a:r>
            <a:r>
              <a:rPr lang="en-CA" sz="1700"/>
              <a:t> 2024</a:t>
            </a:r>
            <a:endParaRPr lang="en-CA" sz="1700">
              <a:solidFill>
                <a:srgbClr val="000000"/>
              </a:solidFill>
            </a:endParaRPr>
          </a:p>
          <a:p>
            <a:endParaRPr lang="en-CA" sz="1700">
              <a:ea typeface="Calibri"/>
              <a:cs typeface="Calibri"/>
            </a:endParaRPr>
          </a:p>
        </p:txBody>
      </p:sp>
    </p:spTree>
    <p:extLst>
      <p:ext uri="{BB962C8B-B14F-4D97-AF65-F5344CB8AC3E}">
        <p14:creationId xmlns:p14="http://schemas.microsoft.com/office/powerpoint/2010/main" val="2624576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80E85-D7AF-7AE6-4C49-80CB6FAB37FA}"/>
              </a:ext>
            </a:extLst>
          </p:cNvPr>
          <p:cNvSpPr>
            <a:spLocks noGrp="1"/>
          </p:cNvSpPr>
          <p:nvPr>
            <p:ph type="title"/>
          </p:nvPr>
        </p:nvSpPr>
        <p:spPr/>
        <p:txBody>
          <a:bodyPr/>
          <a:lstStyle/>
          <a:p>
            <a:r>
              <a:rPr lang="en-US"/>
              <a:t>Atherosclerosis -&gt; Thrombosis. Heart Attack</a:t>
            </a:r>
          </a:p>
        </p:txBody>
      </p:sp>
      <p:sp>
        <p:nvSpPr>
          <p:cNvPr id="5" name="Text Placeholder 4">
            <a:extLst>
              <a:ext uri="{FF2B5EF4-FFF2-40B4-BE49-F238E27FC236}">
                <a16:creationId xmlns:a16="http://schemas.microsoft.com/office/drawing/2014/main" id="{5B3CD272-3CA6-A6C6-3F10-7E82C00C55B0}"/>
              </a:ext>
            </a:extLst>
          </p:cNvPr>
          <p:cNvSpPr>
            <a:spLocks noGrp="1"/>
          </p:cNvSpPr>
          <p:nvPr>
            <p:ph type="body" sz="quarter" idx="11"/>
          </p:nvPr>
        </p:nvSpPr>
        <p:spPr/>
        <p:txBody>
          <a:bodyPr>
            <a:normAutofit fontScale="92500" lnSpcReduction="20000"/>
          </a:bodyPr>
          <a:lstStyle/>
          <a:p>
            <a:endParaRPr lang="en-US"/>
          </a:p>
        </p:txBody>
      </p:sp>
      <p:pic>
        <p:nvPicPr>
          <p:cNvPr id="7" name="Picture 6" descr="A pink and white cell&#10;&#10;Description automatically generated">
            <a:extLst>
              <a:ext uri="{FF2B5EF4-FFF2-40B4-BE49-F238E27FC236}">
                <a16:creationId xmlns:a16="http://schemas.microsoft.com/office/drawing/2014/main" id="{29253393-A539-BDEC-E697-E93063BEF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66" y="1311215"/>
            <a:ext cx="5544735" cy="4384208"/>
          </a:xfrm>
          <a:prstGeom prst="rect">
            <a:avLst/>
          </a:prstGeom>
        </p:spPr>
      </p:pic>
      <p:pic>
        <p:nvPicPr>
          <p:cNvPr id="9" name="Picture 8" descr="A close-up of a microscope&#10;&#10;Description automatically generated">
            <a:extLst>
              <a:ext uri="{FF2B5EF4-FFF2-40B4-BE49-F238E27FC236}">
                <a16:creationId xmlns:a16="http://schemas.microsoft.com/office/drawing/2014/main" id="{323D4CB8-D4E3-8C6F-40AD-A43BD5B3A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0899" y="1592861"/>
            <a:ext cx="5726035" cy="4102562"/>
          </a:xfrm>
          <a:prstGeom prst="rect">
            <a:avLst/>
          </a:prstGeom>
        </p:spPr>
      </p:pic>
      <p:sp>
        <p:nvSpPr>
          <p:cNvPr id="10" name="Text Placeholder 3">
            <a:extLst>
              <a:ext uri="{FF2B5EF4-FFF2-40B4-BE49-F238E27FC236}">
                <a16:creationId xmlns:a16="http://schemas.microsoft.com/office/drawing/2014/main" id="{A6014D20-F938-CC8B-0A4F-F4939CFF101E}"/>
              </a:ext>
            </a:extLst>
          </p:cNvPr>
          <p:cNvSpPr>
            <a:spLocks noGrp="1"/>
          </p:cNvSpPr>
          <p:nvPr>
            <p:ph type="body" sz="quarter" idx="10"/>
          </p:nvPr>
        </p:nvSpPr>
        <p:spPr/>
        <p:txBody>
          <a:bodyPr vert="horz" lIns="91440" tIns="45720" rIns="91440" bIns="45720" rtlCol="0" anchor="t">
            <a:normAutofit/>
          </a:bodyPr>
          <a:lstStyle/>
          <a:p>
            <a:r>
              <a:rPr lang="en-CA" sz="1700"/>
              <a:t>Megan Cooper, </a:t>
            </a:r>
            <a:r>
              <a:rPr lang="en-CA" sz="1700" err="1"/>
              <a:t>Doctorials</a:t>
            </a:r>
            <a:r>
              <a:rPr lang="en-CA" sz="1700"/>
              <a:t> 2024</a:t>
            </a:r>
            <a:endParaRPr lang="en-CA" sz="1700">
              <a:solidFill>
                <a:srgbClr val="000000"/>
              </a:solidFill>
            </a:endParaRPr>
          </a:p>
          <a:p>
            <a:endParaRPr lang="en-CA" sz="1700">
              <a:ea typeface="Calibri"/>
              <a:cs typeface="Calibri"/>
            </a:endParaRPr>
          </a:p>
        </p:txBody>
      </p:sp>
    </p:spTree>
    <p:extLst>
      <p:ext uri="{BB962C8B-B14F-4D97-AF65-F5344CB8AC3E}">
        <p14:creationId xmlns:p14="http://schemas.microsoft.com/office/powerpoint/2010/main" val="3728017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EC3C4-6075-4570-962F-2B194AFC871B}"/>
              </a:ext>
            </a:extLst>
          </p:cNvPr>
          <p:cNvSpPr>
            <a:spLocks noGrp="1"/>
          </p:cNvSpPr>
          <p:nvPr>
            <p:ph type="title"/>
          </p:nvPr>
        </p:nvSpPr>
        <p:spPr/>
        <p:txBody>
          <a:bodyPr/>
          <a:lstStyle/>
          <a:p>
            <a:r>
              <a:rPr lang="en-CA"/>
              <a:t>Take away points</a:t>
            </a:r>
          </a:p>
        </p:txBody>
      </p:sp>
      <p:sp>
        <p:nvSpPr>
          <p:cNvPr id="3" name="Content Placeholder 2">
            <a:extLst>
              <a:ext uri="{FF2B5EF4-FFF2-40B4-BE49-F238E27FC236}">
                <a16:creationId xmlns:a16="http://schemas.microsoft.com/office/drawing/2014/main" id="{40B526EA-64AD-4D86-9312-A404AEE66DA2}"/>
              </a:ext>
            </a:extLst>
          </p:cNvPr>
          <p:cNvSpPr>
            <a:spLocks noGrp="1"/>
          </p:cNvSpPr>
          <p:nvPr>
            <p:ph idx="1"/>
          </p:nvPr>
        </p:nvSpPr>
        <p:spPr>
          <a:xfrm>
            <a:off x="838200" y="1282701"/>
            <a:ext cx="10515600" cy="2374900"/>
          </a:xfrm>
        </p:spPr>
        <p:txBody>
          <a:bodyPr/>
          <a:lstStyle/>
          <a:p>
            <a:r>
              <a:rPr lang="en-CA"/>
              <a:t>Histology is all about pattern recognition</a:t>
            </a:r>
          </a:p>
          <a:p>
            <a:pPr lvl="1"/>
            <a:r>
              <a:rPr lang="en-CA"/>
              <a:t>The way you become better at recognizing the different slides is through </a:t>
            </a:r>
            <a:r>
              <a:rPr lang="en-CA" b="1"/>
              <a:t>PRACTICE</a:t>
            </a:r>
          </a:p>
          <a:p>
            <a:pPr lvl="1"/>
            <a:r>
              <a:rPr lang="en-CA"/>
              <a:t>Try to identify the organ/tissue you’re looking at first</a:t>
            </a:r>
          </a:p>
          <a:p>
            <a:pPr lvl="1"/>
            <a:r>
              <a:rPr lang="en-CA"/>
              <a:t>Then get comfortable identifying the different parts of the tissue like the connective tissue, the specific epithelium that’s there, different types of muscle, etc.</a:t>
            </a:r>
          </a:p>
          <a:p>
            <a:pPr marL="457200" lvl="1" indent="0">
              <a:buNone/>
            </a:pPr>
            <a:endParaRPr lang="en-CA"/>
          </a:p>
        </p:txBody>
      </p:sp>
      <p:sp>
        <p:nvSpPr>
          <p:cNvPr id="5" name="Text Placeholder 4">
            <a:extLst>
              <a:ext uri="{FF2B5EF4-FFF2-40B4-BE49-F238E27FC236}">
                <a16:creationId xmlns:a16="http://schemas.microsoft.com/office/drawing/2014/main" id="{1E365B6C-348C-4D33-8BF2-B4C5CB0EA2A2}"/>
              </a:ext>
            </a:extLst>
          </p:cNvPr>
          <p:cNvSpPr>
            <a:spLocks noGrp="1"/>
          </p:cNvSpPr>
          <p:nvPr>
            <p:ph type="body" sz="quarter" idx="11"/>
          </p:nvPr>
        </p:nvSpPr>
        <p:spPr/>
        <p:txBody>
          <a:bodyPr>
            <a:normAutofit fontScale="92500" lnSpcReduction="20000"/>
          </a:bodyPr>
          <a:lstStyle/>
          <a:p>
            <a:endParaRPr lang="en-CA"/>
          </a:p>
        </p:txBody>
      </p:sp>
      <p:pic>
        <p:nvPicPr>
          <p:cNvPr id="7" name="Picture 6" descr="A person wearing a hat&#10;&#10;Description automatically generated with low confidence">
            <a:extLst>
              <a:ext uri="{FF2B5EF4-FFF2-40B4-BE49-F238E27FC236}">
                <a16:creationId xmlns:a16="http://schemas.microsoft.com/office/drawing/2014/main" id="{71E616ED-E72C-4AAB-9C05-ED0FFCCFE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4742" y="3155552"/>
            <a:ext cx="3789355" cy="3205163"/>
          </a:xfrm>
          <a:prstGeom prst="rect">
            <a:avLst/>
          </a:prstGeom>
        </p:spPr>
      </p:pic>
      <p:sp>
        <p:nvSpPr>
          <p:cNvPr id="8" name="TextBox 7">
            <a:extLst>
              <a:ext uri="{FF2B5EF4-FFF2-40B4-BE49-F238E27FC236}">
                <a16:creationId xmlns:a16="http://schemas.microsoft.com/office/drawing/2014/main" id="{1F4A92FF-E7FB-4874-8099-3E081189B7AB}"/>
              </a:ext>
            </a:extLst>
          </p:cNvPr>
          <p:cNvSpPr txBox="1"/>
          <p:nvPr/>
        </p:nvSpPr>
        <p:spPr>
          <a:xfrm>
            <a:off x="817112" y="3042048"/>
            <a:ext cx="7183582" cy="1231106"/>
          </a:xfrm>
          <a:prstGeom prst="rect">
            <a:avLst/>
          </a:prstGeom>
          <a:noFill/>
        </p:spPr>
        <p:txBody>
          <a:bodyPr wrap="square" rtlCol="0">
            <a:spAutoFit/>
          </a:bodyPr>
          <a:lstStyle/>
          <a:p>
            <a:pPr marL="342900" indent="-342900">
              <a:buFont typeface="Arial" panose="020B0604020202020204" pitchFamily="34" charset="0"/>
              <a:buChar char="•"/>
            </a:pPr>
            <a:r>
              <a:rPr lang="en-CA" sz="2000">
                <a:solidFill>
                  <a:schemeClr val="tx1">
                    <a:lumMod val="85000"/>
                    <a:lumOff val="15000"/>
                  </a:schemeClr>
                </a:solidFill>
              </a:rPr>
              <a:t>Professor Sheehan is the histology queen</a:t>
            </a:r>
          </a:p>
          <a:p>
            <a:pPr marL="742950" lvl="1" indent="-285750">
              <a:buFont typeface="Arial" panose="020B0604020202020204" pitchFamily="34" charset="0"/>
              <a:buChar char="•"/>
            </a:pPr>
            <a:r>
              <a:rPr lang="en-CA">
                <a:solidFill>
                  <a:schemeClr val="tx1">
                    <a:lumMod val="85000"/>
                    <a:lumOff val="15000"/>
                  </a:schemeClr>
                </a:solidFill>
              </a:rPr>
              <a:t>Everything you will need to know about histology should come from her</a:t>
            </a:r>
          </a:p>
          <a:p>
            <a:pPr lvl="1"/>
            <a:endParaRPr lang="en-CA">
              <a:solidFill>
                <a:schemeClr val="tx1">
                  <a:lumMod val="85000"/>
                  <a:lumOff val="15000"/>
                </a:schemeClr>
              </a:solidFill>
            </a:endParaRPr>
          </a:p>
        </p:txBody>
      </p:sp>
      <p:sp>
        <p:nvSpPr>
          <p:cNvPr id="9" name="TextBox 8">
            <a:extLst>
              <a:ext uri="{FF2B5EF4-FFF2-40B4-BE49-F238E27FC236}">
                <a16:creationId xmlns:a16="http://schemas.microsoft.com/office/drawing/2014/main" id="{54171BF6-8B74-4C51-810F-05AD145BB3EE}"/>
              </a:ext>
            </a:extLst>
          </p:cNvPr>
          <p:cNvSpPr txBox="1"/>
          <p:nvPr/>
        </p:nvSpPr>
        <p:spPr>
          <a:xfrm>
            <a:off x="838200" y="4106749"/>
            <a:ext cx="7360058" cy="1631216"/>
          </a:xfrm>
          <a:prstGeom prst="rect">
            <a:avLst/>
          </a:prstGeom>
          <a:noFill/>
        </p:spPr>
        <p:txBody>
          <a:bodyPr wrap="square" rtlCol="0">
            <a:spAutoFit/>
          </a:bodyPr>
          <a:lstStyle/>
          <a:p>
            <a:pPr marL="285750" indent="-285750">
              <a:buFont typeface="Arial" panose="020B0604020202020204" pitchFamily="34" charset="0"/>
              <a:buChar char="•"/>
            </a:pPr>
            <a:r>
              <a:rPr lang="en-CA" sz="2000"/>
              <a:t>UWO slide box and Yale histology are good supplementary materials if you find yourself wanting to look at more images</a:t>
            </a:r>
          </a:p>
          <a:p>
            <a:pPr marL="285750" indent="-285750">
              <a:buFont typeface="Arial" panose="020B0604020202020204" pitchFamily="34" charset="0"/>
              <a:buChar char="•"/>
            </a:pPr>
            <a:r>
              <a:rPr lang="en-CA" sz="2000"/>
              <a:t>And of course feel free to reach out to me on Facebook, or email be at </a:t>
            </a:r>
            <a:r>
              <a:rPr lang="en-CA" sz="2000">
                <a:hlinkClick r:id="rId3"/>
              </a:rPr>
              <a:t>22186476@studentmail.ul.ie</a:t>
            </a:r>
            <a:r>
              <a:rPr lang="en-CA" sz="2000"/>
              <a:t> if you find yourself having any questions or needing anything</a:t>
            </a:r>
          </a:p>
        </p:txBody>
      </p:sp>
      <p:sp>
        <p:nvSpPr>
          <p:cNvPr id="11" name="Text Placeholder 3">
            <a:extLst>
              <a:ext uri="{FF2B5EF4-FFF2-40B4-BE49-F238E27FC236}">
                <a16:creationId xmlns:a16="http://schemas.microsoft.com/office/drawing/2014/main" id="{2CD0B3AE-2008-9993-25E7-01AD4579F9EA}"/>
              </a:ext>
            </a:extLst>
          </p:cNvPr>
          <p:cNvSpPr>
            <a:spLocks noGrp="1"/>
          </p:cNvSpPr>
          <p:nvPr>
            <p:ph type="body" sz="quarter" idx="10"/>
          </p:nvPr>
        </p:nvSpPr>
        <p:spPr>
          <a:xfrm>
            <a:off x="0" y="6527800"/>
            <a:ext cx="3848100" cy="330200"/>
          </a:xfrm>
        </p:spPr>
        <p:txBody>
          <a:bodyPr vert="horz" lIns="91440" tIns="45720" rIns="91440" bIns="45720" rtlCol="0" anchor="t">
            <a:normAutofit/>
          </a:bodyPr>
          <a:lstStyle/>
          <a:p>
            <a:r>
              <a:rPr lang="en-CA" sz="1700"/>
              <a:t>Megan Cooper, </a:t>
            </a:r>
            <a:r>
              <a:rPr lang="en-CA" sz="1700" err="1"/>
              <a:t>Doctorials</a:t>
            </a:r>
            <a:r>
              <a:rPr lang="en-CA" sz="1700"/>
              <a:t> 2024</a:t>
            </a:r>
            <a:endParaRPr lang="en-CA" sz="1700">
              <a:solidFill>
                <a:srgbClr val="000000"/>
              </a:solidFill>
            </a:endParaRPr>
          </a:p>
          <a:p>
            <a:endParaRPr lang="en-CA" sz="1700">
              <a:ea typeface="Calibri"/>
              <a:cs typeface="Calibri"/>
            </a:endParaRPr>
          </a:p>
        </p:txBody>
      </p:sp>
    </p:spTree>
    <p:extLst>
      <p:ext uri="{BB962C8B-B14F-4D97-AF65-F5344CB8AC3E}">
        <p14:creationId xmlns:p14="http://schemas.microsoft.com/office/powerpoint/2010/main" val="3427212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4578-E1AF-42A9-9249-3E86D8254F5E}"/>
              </a:ext>
            </a:extLst>
          </p:cNvPr>
          <p:cNvSpPr>
            <a:spLocks noGrp="1"/>
          </p:cNvSpPr>
          <p:nvPr>
            <p:ph type="title"/>
          </p:nvPr>
        </p:nvSpPr>
        <p:spPr/>
        <p:txBody>
          <a:bodyPr/>
          <a:lstStyle/>
          <a:p>
            <a:r>
              <a:rPr lang="en-CA"/>
              <a:t>Thanks and Good Luck!</a:t>
            </a:r>
          </a:p>
        </p:txBody>
      </p:sp>
      <p:sp>
        <p:nvSpPr>
          <p:cNvPr id="5" name="Text Placeholder 4">
            <a:extLst>
              <a:ext uri="{FF2B5EF4-FFF2-40B4-BE49-F238E27FC236}">
                <a16:creationId xmlns:a16="http://schemas.microsoft.com/office/drawing/2014/main" id="{6222AA4D-2AB7-4E3D-9CDF-818C3299A5C5}"/>
              </a:ext>
            </a:extLst>
          </p:cNvPr>
          <p:cNvSpPr>
            <a:spLocks noGrp="1"/>
          </p:cNvSpPr>
          <p:nvPr>
            <p:ph type="body" sz="quarter" idx="11"/>
          </p:nvPr>
        </p:nvSpPr>
        <p:spPr/>
        <p:txBody>
          <a:bodyPr>
            <a:normAutofit fontScale="92500" lnSpcReduction="20000"/>
          </a:bodyPr>
          <a:lstStyle/>
          <a:p>
            <a:endParaRPr lang="en-CA"/>
          </a:p>
        </p:txBody>
      </p:sp>
      <p:pic>
        <p:nvPicPr>
          <p:cNvPr id="7" name="Picture 6" descr="A picture containing text, wall, indoor, person&#10;&#10;Description automatically generated">
            <a:extLst>
              <a:ext uri="{FF2B5EF4-FFF2-40B4-BE49-F238E27FC236}">
                <a16:creationId xmlns:a16="http://schemas.microsoft.com/office/drawing/2014/main" id="{004FE303-BD3D-4DD0-9FC7-9D73D0E19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068" y="1536700"/>
            <a:ext cx="4552950" cy="45720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EF7FF424-A50D-4F03-9A20-C92CC45DE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2112962"/>
            <a:ext cx="4572000" cy="3419475"/>
          </a:xfrm>
          <a:prstGeom prst="rect">
            <a:avLst/>
          </a:prstGeom>
        </p:spPr>
      </p:pic>
      <p:sp>
        <p:nvSpPr>
          <p:cNvPr id="8" name="Text Placeholder 3">
            <a:extLst>
              <a:ext uri="{FF2B5EF4-FFF2-40B4-BE49-F238E27FC236}">
                <a16:creationId xmlns:a16="http://schemas.microsoft.com/office/drawing/2014/main" id="{DFEC2C86-B5BD-DEE5-196E-04E0C2DC2B92}"/>
              </a:ext>
            </a:extLst>
          </p:cNvPr>
          <p:cNvSpPr>
            <a:spLocks noGrp="1"/>
          </p:cNvSpPr>
          <p:nvPr>
            <p:ph type="body" sz="quarter" idx="10"/>
          </p:nvPr>
        </p:nvSpPr>
        <p:spPr>
          <a:xfrm>
            <a:off x="0" y="6527800"/>
            <a:ext cx="3848100" cy="330200"/>
          </a:xfrm>
        </p:spPr>
        <p:txBody>
          <a:bodyPr vert="horz" lIns="91440" tIns="45720" rIns="91440" bIns="45720" rtlCol="0" anchor="t">
            <a:normAutofit/>
          </a:bodyPr>
          <a:lstStyle/>
          <a:p>
            <a:r>
              <a:rPr lang="en-CA" sz="1700"/>
              <a:t>Megan Cooper, </a:t>
            </a:r>
            <a:r>
              <a:rPr lang="en-CA" sz="1700" err="1"/>
              <a:t>Doctorials</a:t>
            </a:r>
            <a:r>
              <a:rPr lang="en-CA" sz="1700"/>
              <a:t> 2024</a:t>
            </a:r>
            <a:endParaRPr lang="en-CA" sz="1700">
              <a:solidFill>
                <a:srgbClr val="000000"/>
              </a:solidFill>
            </a:endParaRPr>
          </a:p>
          <a:p>
            <a:endParaRPr lang="en-CA" sz="1700">
              <a:ea typeface="Calibri"/>
              <a:cs typeface="Calibri"/>
            </a:endParaRPr>
          </a:p>
        </p:txBody>
      </p:sp>
    </p:spTree>
    <p:extLst>
      <p:ext uri="{BB962C8B-B14F-4D97-AF65-F5344CB8AC3E}">
        <p14:creationId xmlns:p14="http://schemas.microsoft.com/office/powerpoint/2010/main" val="1654816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2695-D97B-42BD-8B86-107C8E2486DF}"/>
              </a:ext>
            </a:extLst>
          </p:cNvPr>
          <p:cNvSpPr>
            <a:spLocks noGrp="1"/>
          </p:cNvSpPr>
          <p:nvPr>
            <p:ph type="title"/>
          </p:nvPr>
        </p:nvSpPr>
        <p:spPr/>
        <p:txBody>
          <a:bodyPr/>
          <a:lstStyle/>
          <a:p>
            <a:r>
              <a:rPr lang="en-CA"/>
              <a:t>References</a:t>
            </a:r>
          </a:p>
        </p:txBody>
      </p:sp>
      <p:sp>
        <p:nvSpPr>
          <p:cNvPr id="3" name="Content Placeholder 2">
            <a:extLst>
              <a:ext uri="{FF2B5EF4-FFF2-40B4-BE49-F238E27FC236}">
                <a16:creationId xmlns:a16="http://schemas.microsoft.com/office/drawing/2014/main" id="{2CBAFBA7-6365-4530-99CC-1818786E6AAB}"/>
              </a:ext>
            </a:extLst>
          </p:cNvPr>
          <p:cNvSpPr>
            <a:spLocks noGrp="1"/>
          </p:cNvSpPr>
          <p:nvPr>
            <p:ph idx="1"/>
          </p:nvPr>
        </p:nvSpPr>
        <p:spPr/>
        <p:txBody>
          <a:bodyPr>
            <a:normAutofit fontScale="85000" lnSpcReduction="10000"/>
          </a:bodyPr>
          <a:lstStyle/>
          <a:p>
            <a:pPr marL="0" indent="0">
              <a:lnSpc>
                <a:spcPct val="200000"/>
              </a:lnSpc>
              <a:buNone/>
            </a:pPr>
            <a:r>
              <a:rPr lang="en-CA"/>
              <a:t>Ross &amp; </a:t>
            </a:r>
            <a:r>
              <a:rPr lang="en-CA" err="1"/>
              <a:t>Pawlina</a:t>
            </a:r>
            <a:r>
              <a:rPr lang="en-CA"/>
              <a:t> Histology: A Text and Atlas with correlated cell and molecular biology</a:t>
            </a:r>
          </a:p>
          <a:p>
            <a:pPr marL="0" indent="0">
              <a:lnSpc>
                <a:spcPct val="200000"/>
              </a:lnSpc>
              <a:buNone/>
            </a:pPr>
            <a:r>
              <a:rPr lang="en-CA"/>
              <a:t>UWO </a:t>
            </a:r>
            <a:r>
              <a:rPr lang="en-CA" err="1"/>
              <a:t>Slidebox</a:t>
            </a:r>
            <a:r>
              <a:rPr lang="en-CA"/>
              <a:t>  </a:t>
            </a:r>
            <a:r>
              <a:rPr lang="en-CA">
                <a:hlinkClick r:id="rId3"/>
              </a:rPr>
              <a:t>http://slides.uwo.ca/</a:t>
            </a:r>
            <a:endParaRPr lang="en-CA"/>
          </a:p>
          <a:p>
            <a:pPr marL="0" indent="0">
              <a:lnSpc>
                <a:spcPct val="200000"/>
              </a:lnSpc>
              <a:buNone/>
            </a:pPr>
            <a:r>
              <a:rPr lang="en-CA"/>
              <a:t>Yale Histology </a:t>
            </a:r>
            <a:r>
              <a:rPr lang="en-CA">
                <a:hlinkClick r:id="rId4"/>
              </a:rPr>
              <a:t>http://medcell.med.yale.edu/histology/histology.php</a:t>
            </a:r>
            <a:endParaRPr lang="en-CA"/>
          </a:p>
          <a:p>
            <a:pPr marL="0" indent="0">
              <a:lnSpc>
                <a:spcPct val="200000"/>
              </a:lnSpc>
              <a:buNone/>
            </a:pPr>
            <a:r>
              <a:rPr lang="en-CA">
                <a:effectLst/>
              </a:rPr>
              <a:t>Parry, Nicola. “Histology Slide Preparation: 5 Simple Steps.” </a:t>
            </a:r>
            <a:r>
              <a:rPr lang="en-CA" i="1">
                <a:effectLst/>
              </a:rPr>
              <a:t>Bitesize Bio </a:t>
            </a:r>
            <a:r>
              <a:rPr lang="en-CA" i="1">
                <a:effectLst/>
                <a:hlinkClick r:id="rId5"/>
              </a:rPr>
              <a:t>https://bitesizebio.com/13398/how-histology-slides-are-prepared/</a:t>
            </a:r>
            <a:r>
              <a:rPr lang="en-CA" i="1">
                <a:effectLst/>
              </a:rPr>
              <a:t> </a:t>
            </a:r>
            <a:r>
              <a:rPr lang="en-CA">
                <a:effectLst/>
              </a:rPr>
              <a:t> </a:t>
            </a:r>
            <a:endParaRPr lang="en-CA"/>
          </a:p>
          <a:p>
            <a:pPr marL="0" indent="0">
              <a:lnSpc>
                <a:spcPct val="200000"/>
              </a:lnSpc>
              <a:buNone/>
            </a:pPr>
            <a:r>
              <a:rPr lang="en-US"/>
              <a:t>Yang, Jackie </a:t>
            </a:r>
            <a:r>
              <a:rPr lang="en-US" err="1"/>
              <a:t>Doctorials</a:t>
            </a:r>
            <a:r>
              <a:rPr lang="en-US"/>
              <a:t> 2019</a:t>
            </a:r>
          </a:p>
          <a:p>
            <a:pPr marL="0" indent="0">
              <a:lnSpc>
                <a:spcPct val="200000"/>
              </a:lnSpc>
              <a:buNone/>
            </a:pPr>
            <a:r>
              <a:rPr lang="en-US"/>
              <a:t>Kaur, Manpreet </a:t>
            </a:r>
            <a:r>
              <a:rPr lang="en-US" err="1"/>
              <a:t>Doctorials</a:t>
            </a:r>
            <a:r>
              <a:rPr lang="en-US"/>
              <a:t> 2020</a:t>
            </a:r>
          </a:p>
          <a:p>
            <a:pPr marL="0" indent="0">
              <a:lnSpc>
                <a:spcPct val="200000"/>
              </a:lnSpc>
              <a:buNone/>
            </a:pPr>
            <a:r>
              <a:rPr lang="en-US"/>
              <a:t>https://</a:t>
            </a:r>
            <a:r>
              <a:rPr lang="en-US" err="1"/>
              <a:t>vmicro.iusm.iu.edu</a:t>
            </a:r>
            <a:r>
              <a:rPr lang="en-US"/>
              <a:t>/</a:t>
            </a:r>
            <a:r>
              <a:rPr lang="en-US" err="1"/>
              <a:t>hs_vm</a:t>
            </a:r>
            <a:r>
              <a:rPr lang="en-US"/>
              <a:t>/docs/lab3_2.htm</a:t>
            </a:r>
          </a:p>
          <a:p>
            <a:pPr marL="0" indent="0">
              <a:buNone/>
            </a:pPr>
            <a:endParaRPr lang="en-CA"/>
          </a:p>
        </p:txBody>
      </p:sp>
      <p:sp>
        <p:nvSpPr>
          <p:cNvPr id="5" name="Text Placeholder 4">
            <a:extLst>
              <a:ext uri="{FF2B5EF4-FFF2-40B4-BE49-F238E27FC236}">
                <a16:creationId xmlns:a16="http://schemas.microsoft.com/office/drawing/2014/main" id="{E9AF066E-8108-4984-975F-5DCF99C3EE30}"/>
              </a:ext>
            </a:extLst>
          </p:cNvPr>
          <p:cNvSpPr>
            <a:spLocks noGrp="1"/>
          </p:cNvSpPr>
          <p:nvPr>
            <p:ph type="body" sz="quarter" idx="11"/>
          </p:nvPr>
        </p:nvSpPr>
        <p:spPr/>
        <p:txBody>
          <a:bodyPr>
            <a:normAutofit fontScale="92500" lnSpcReduction="20000"/>
          </a:bodyPr>
          <a:lstStyle/>
          <a:p>
            <a:endParaRPr lang="en-CA"/>
          </a:p>
        </p:txBody>
      </p:sp>
      <p:sp>
        <p:nvSpPr>
          <p:cNvPr id="8" name="Text Placeholder 3">
            <a:extLst>
              <a:ext uri="{FF2B5EF4-FFF2-40B4-BE49-F238E27FC236}">
                <a16:creationId xmlns:a16="http://schemas.microsoft.com/office/drawing/2014/main" id="{7611600F-698D-1B28-2C2F-662D0BE134C2}"/>
              </a:ext>
            </a:extLst>
          </p:cNvPr>
          <p:cNvSpPr>
            <a:spLocks noGrp="1"/>
          </p:cNvSpPr>
          <p:nvPr>
            <p:ph type="body" sz="quarter" idx="10"/>
          </p:nvPr>
        </p:nvSpPr>
        <p:spPr>
          <a:xfrm>
            <a:off x="0" y="6527800"/>
            <a:ext cx="3848100" cy="330200"/>
          </a:xfrm>
        </p:spPr>
        <p:txBody>
          <a:bodyPr vert="horz" lIns="91440" tIns="45720" rIns="91440" bIns="45720" rtlCol="0" anchor="t">
            <a:normAutofit/>
          </a:bodyPr>
          <a:lstStyle/>
          <a:p>
            <a:r>
              <a:rPr lang="en-CA" sz="1700"/>
              <a:t>Megan Cooper, </a:t>
            </a:r>
            <a:r>
              <a:rPr lang="en-CA" sz="1700" err="1"/>
              <a:t>Doctorials</a:t>
            </a:r>
            <a:r>
              <a:rPr lang="en-CA" sz="1700"/>
              <a:t> 2024</a:t>
            </a:r>
            <a:endParaRPr lang="en-CA" sz="1700">
              <a:solidFill>
                <a:srgbClr val="000000"/>
              </a:solidFill>
            </a:endParaRPr>
          </a:p>
          <a:p>
            <a:endParaRPr lang="en-CA" sz="1700">
              <a:ea typeface="Calibri"/>
              <a:cs typeface="Calibri"/>
            </a:endParaRPr>
          </a:p>
        </p:txBody>
      </p:sp>
    </p:spTree>
    <p:extLst>
      <p:ext uri="{BB962C8B-B14F-4D97-AF65-F5344CB8AC3E}">
        <p14:creationId xmlns:p14="http://schemas.microsoft.com/office/powerpoint/2010/main" val="330604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Learning Objectives </a:t>
            </a:r>
          </a:p>
        </p:txBody>
      </p:sp>
      <p:sp>
        <p:nvSpPr>
          <p:cNvPr id="6" name="Content Placeholder 5">
            <a:extLst>
              <a:ext uri="{FF2B5EF4-FFF2-40B4-BE49-F238E27FC236}">
                <a16:creationId xmlns:a16="http://schemas.microsoft.com/office/drawing/2014/main" id="{3900F7D3-F5CE-4444-A6DD-E509921608D3}"/>
              </a:ext>
            </a:extLst>
          </p:cNvPr>
          <p:cNvSpPr>
            <a:spLocks noGrp="1"/>
          </p:cNvSpPr>
          <p:nvPr>
            <p:ph idx="1"/>
          </p:nvPr>
        </p:nvSpPr>
        <p:spPr/>
        <p:txBody>
          <a:bodyPr/>
          <a:lstStyle/>
          <a:p>
            <a:pPr marL="342900" indent="-342900" rtl="0" fontAlgn="base">
              <a:lnSpc>
                <a:spcPct val="200000"/>
              </a:lnSpc>
              <a:spcBef>
                <a:spcPts val="0"/>
              </a:spcBef>
              <a:spcAft>
                <a:spcPts val="0"/>
              </a:spcAft>
              <a:buFont typeface="+mj-lt"/>
              <a:buAutoNum type="arabicPeriod"/>
            </a:pPr>
            <a:r>
              <a:rPr lang="en-CA" sz="2000" b="1" u="sng" strike="noStrike">
                <a:solidFill>
                  <a:srgbClr val="FF0000"/>
                </a:solidFill>
                <a:effectLst/>
              </a:rPr>
              <a:t>Briefly outline what occurs to pathological specimens once they are sent to the lab and how slides are made</a:t>
            </a:r>
          </a:p>
          <a:p>
            <a:pPr marL="342900" indent="-342900" rtl="0" fontAlgn="base">
              <a:lnSpc>
                <a:spcPct val="200000"/>
              </a:lnSpc>
              <a:spcBef>
                <a:spcPts val="0"/>
              </a:spcBef>
              <a:spcAft>
                <a:spcPts val="0"/>
              </a:spcAft>
              <a:buFont typeface="+mj-lt"/>
              <a:buAutoNum type="arabicPeriod"/>
            </a:pPr>
            <a:r>
              <a:rPr lang="en-CA" sz="2000" b="0" i="0" u="none" strike="noStrike">
                <a:solidFill>
                  <a:srgbClr val="000000"/>
                </a:solidFill>
                <a:effectLst/>
              </a:rPr>
              <a:t>Explain, in depth, how to approach interpreting histological slides in terms of envisioning them as 3D tissues</a:t>
            </a:r>
          </a:p>
          <a:p>
            <a:pPr marL="342900" indent="-342900" rtl="0" fontAlgn="base">
              <a:lnSpc>
                <a:spcPct val="200000"/>
              </a:lnSpc>
              <a:spcBef>
                <a:spcPts val="0"/>
              </a:spcBef>
              <a:spcAft>
                <a:spcPts val="0"/>
              </a:spcAft>
              <a:buFont typeface="+mj-lt"/>
              <a:buAutoNum type="arabicPeriod"/>
            </a:pPr>
            <a:r>
              <a:rPr lang="en-CA" sz="2000" b="0" i="0" u="none" strike="noStrike">
                <a:solidFill>
                  <a:srgbClr val="000000"/>
                </a:solidFill>
                <a:effectLst/>
              </a:rPr>
              <a:t>Explain in depth the 4 basic tissue types, their key histological components, and how to differentiate them in histological images</a:t>
            </a:r>
          </a:p>
          <a:p>
            <a:pPr marL="342900" indent="-342900" rtl="0" fontAlgn="base">
              <a:lnSpc>
                <a:spcPct val="200000"/>
              </a:lnSpc>
              <a:spcBef>
                <a:spcPts val="0"/>
              </a:spcBef>
              <a:spcAft>
                <a:spcPts val="0"/>
              </a:spcAft>
              <a:buFont typeface="+mj-lt"/>
              <a:buAutoNum type="arabicPeriod"/>
            </a:pPr>
            <a:r>
              <a:rPr lang="en-CA" sz="2000" b="0" i="0" u="none" strike="noStrike">
                <a:solidFill>
                  <a:srgbClr val="000000"/>
                </a:solidFill>
                <a:effectLst/>
              </a:rPr>
              <a:t>Give pictorial examples of normal and diseased histological tissue</a:t>
            </a:r>
          </a:p>
          <a:p>
            <a:pPr marL="0" indent="0">
              <a:buNone/>
            </a:pPr>
            <a:endParaRPr lang="en-US"/>
          </a:p>
        </p:txBody>
      </p:sp>
      <p:sp>
        <p:nvSpPr>
          <p:cNvPr id="5" name="Text Placeholder 4">
            <a:extLst>
              <a:ext uri="{FF2B5EF4-FFF2-40B4-BE49-F238E27FC236}">
                <a16:creationId xmlns:a16="http://schemas.microsoft.com/office/drawing/2014/main" id="{6F364BA4-4F7E-2197-D664-ADFD72B02248}"/>
              </a:ext>
            </a:extLst>
          </p:cNvPr>
          <p:cNvSpPr>
            <a:spLocks noGrp="1"/>
          </p:cNvSpPr>
          <p:nvPr>
            <p:ph type="body" sz="quarter" idx="10"/>
          </p:nvPr>
        </p:nvSpPr>
        <p:spPr/>
        <p:txBody>
          <a:bodyPr vert="horz" lIns="91440" tIns="45720" rIns="91440" bIns="45720" rtlCol="0" anchor="t">
            <a:normAutofit/>
          </a:bodyPr>
          <a:lstStyle/>
          <a:p>
            <a:r>
              <a:rPr lang="en-CA" sz="1700">
                <a:ea typeface="Calibri"/>
                <a:cs typeface="Calibri"/>
              </a:rPr>
              <a:t>Megan Cooper, </a:t>
            </a:r>
            <a:r>
              <a:rPr lang="en-CA" sz="1700" err="1">
                <a:ea typeface="Calibri"/>
                <a:cs typeface="Calibri"/>
              </a:rPr>
              <a:t>Doctorials</a:t>
            </a:r>
            <a:r>
              <a:rPr lang="en-CA" sz="1700">
                <a:ea typeface="Calibri"/>
                <a:cs typeface="Calibri"/>
              </a:rPr>
              <a:t> 2024</a:t>
            </a:r>
            <a:endParaRPr lang="en-US" sz="1700">
              <a:solidFill>
                <a:srgbClr val="000000"/>
              </a:solidFill>
              <a:ea typeface="Calibri"/>
              <a:cs typeface="Calibri"/>
            </a:endParaRPr>
          </a:p>
          <a:p>
            <a:endParaRPr lang="en-US">
              <a:ea typeface="Calibri"/>
              <a:cs typeface="Calibri"/>
            </a:endParaRPr>
          </a:p>
        </p:txBody>
      </p:sp>
    </p:spTree>
    <p:extLst>
      <p:ext uri="{BB962C8B-B14F-4D97-AF65-F5344CB8AC3E}">
        <p14:creationId xmlns:p14="http://schemas.microsoft.com/office/powerpoint/2010/main" val="726098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1925"/>
            <a:ext cx="10515600" cy="955675"/>
          </a:xfrm>
        </p:spPr>
        <p:txBody>
          <a:bodyPr anchor="ctr">
            <a:normAutofit/>
          </a:bodyPr>
          <a:lstStyle/>
          <a:p>
            <a:r>
              <a:rPr lang="en-CA"/>
              <a:t>How Slides are Prepared</a:t>
            </a:r>
          </a:p>
        </p:txBody>
      </p:sp>
      <p:sp>
        <p:nvSpPr>
          <p:cNvPr id="5" name="Content Placeholder 4">
            <a:extLst>
              <a:ext uri="{FF2B5EF4-FFF2-40B4-BE49-F238E27FC236}">
                <a16:creationId xmlns:a16="http://schemas.microsoft.com/office/drawing/2014/main" id="{39207EB5-B703-40E0-93BF-D0821E5AE3CD}"/>
              </a:ext>
            </a:extLst>
          </p:cNvPr>
          <p:cNvSpPr>
            <a:spLocks noGrp="1"/>
          </p:cNvSpPr>
          <p:nvPr>
            <p:ph sz="half" idx="1"/>
          </p:nvPr>
        </p:nvSpPr>
        <p:spPr>
          <a:xfrm>
            <a:off x="187146" y="1284029"/>
            <a:ext cx="5908854" cy="4875681"/>
          </a:xfrm>
        </p:spPr>
        <p:txBody>
          <a:bodyPr>
            <a:normAutofit/>
          </a:bodyPr>
          <a:lstStyle/>
          <a:p>
            <a:pPr marL="0" indent="0">
              <a:buNone/>
            </a:pPr>
            <a:r>
              <a:rPr lang="en-CA" sz="1600"/>
              <a:t>Fixation</a:t>
            </a:r>
          </a:p>
          <a:p>
            <a:pPr lvl="1"/>
            <a:r>
              <a:rPr lang="en-CA" sz="1600"/>
              <a:t>PRESERVE tissue - Fixed commonly with formalin (37% formaldehyde) to prevent decay </a:t>
            </a:r>
          </a:p>
          <a:p>
            <a:pPr marL="0" indent="0">
              <a:buNone/>
            </a:pPr>
            <a:r>
              <a:rPr lang="en-CA" sz="1600"/>
              <a:t>Processing</a:t>
            </a:r>
          </a:p>
          <a:p>
            <a:pPr lvl="1"/>
            <a:r>
              <a:rPr lang="en-CA" sz="1600"/>
              <a:t>Dehydration – using alcohol to remove water and formalin from tissue</a:t>
            </a:r>
          </a:p>
          <a:p>
            <a:pPr lvl="1"/>
            <a:r>
              <a:rPr lang="en-CA" sz="1600"/>
              <a:t>Clearing – organic solvents remove the alcohol</a:t>
            </a:r>
          </a:p>
          <a:p>
            <a:pPr lvl="1"/>
            <a:r>
              <a:rPr lang="en-CA" sz="1600"/>
              <a:t>Infiltration – paraffin replaces solvents </a:t>
            </a:r>
          </a:p>
          <a:p>
            <a:pPr lvl="1"/>
            <a:r>
              <a:rPr lang="en-CA" sz="1600"/>
              <a:t>Embedding – embedding agents like paraffin wax enclose the specimen in a block</a:t>
            </a:r>
          </a:p>
          <a:p>
            <a:pPr lvl="1"/>
            <a:r>
              <a:rPr lang="en-CA" sz="1600"/>
              <a:t>Trimming – remove excess wax to expose tissue </a:t>
            </a:r>
          </a:p>
          <a:p>
            <a:pPr marL="0" indent="0">
              <a:buNone/>
            </a:pPr>
            <a:r>
              <a:rPr lang="en-CA" sz="1600"/>
              <a:t>Sectioning</a:t>
            </a:r>
          </a:p>
          <a:p>
            <a:pPr lvl="1"/>
            <a:r>
              <a:rPr lang="en-CA" sz="1600"/>
              <a:t>Thin tissue sections are sliced from the block and placed on a slide</a:t>
            </a:r>
          </a:p>
          <a:p>
            <a:pPr marL="0" indent="0">
              <a:buNone/>
            </a:pPr>
            <a:r>
              <a:rPr lang="en-CA" sz="1600"/>
              <a:t>Staining</a:t>
            </a:r>
          </a:p>
          <a:p>
            <a:pPr lvl="1"/>
            <a:r>
              <a:rPr lang="en-CA" sz="1600"/>
              <a:t>See next slide </a:t>
            </a:r>
          </a:p>
        </p:txBody>
      </p:sp>
      <p:pic>
        <p:nvPicPr>
          <p:cNvPr id="6" name="Picture 5" descr="A close-up of a scientific experiment&#10;&#10;Description automatically generated">
            <a:extLst>
              <a:ext uri="{FF2B5EF4-FFF2-40B4-BE49-F238E27FC236}">
                <a16:creationId xmlns:a16="http://schemas.microsoft.com/office/drawing/2014/main" id="{2A2B4414-DE1D-22AD-3619-0C8559965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2" y="1782287"/>
            <a:ext cx="5961860" cy="3428068"/>
          </a:xfrm>
          <a:prstGeom prst="rect">
            <a:avLst/>
          </a:prstGeom>
          <a:noFill/>
        </p:spPr>
      </p:pic>
      <p:sp>
        <p:nvSpPr>
          <p:cNvPr id="11" name="Text Placeholder 5">
            <a:extLst>
              <a:ext uri="{FF2B5EF4-FFF2-40B4-BE49-F238E27FC236}">
                <a16:creationId xmlns:a16="http://schemas.microsoft.com/office/drawing/2014/main" id="{D4A1BA73-0FBA-9B4A-A5BA-24379353D2F7}"/>
              </a:ext>
            </a:extLst>
          </p:cNvPr>
          <p:cNvSpPr>
            <a:spLocks noGrp="1"/>
          </p:cNvSpPr>
          <p:nvPr>
            <p:ph type="body" sz="quarter" idx="11"/>
          </p:nvPr>
        </p:nvSpPr>
        <p:spPr>
          <a:xfrm>
            <a:off x="8184742" y="6544468"/>
            <a:ext cx="4000500" cy="296863"/>
          </a:xfrm>
        </p:spPr>
        <p:txBody>
          <a:bodyPr>
            <a:normAutofit fontScale="92500" lnSpcReduction="20000"/>
          </a:bodyPr>
          <a:lstStyle/>
          <a:p>
            <a:r>
              <a:rPr lang="en-US" err="1"/>
              <a:t>Junqueira’s</a:t>
            </a:r>
            <a:r>
              <a:rPr lang="en-US"/>
              <a:t> Basic Histology, CH 1 </a:t>
            </a:r>
          </a:p>
        </p:txBody>
      </p:sp>
      <p:sp>
        <p:nvSpPr>
          <p:cNvPr id="7" name="Text Placeholder 6">
            <a:extLst>
              <a:ext uri="{FF2B5EF4-FFF2-40B4-BE49-F238E27FC236}">
                <a16:creationId xmlns:a16="http://schemas.microsoft.com/office/drawing/2014/main" id="{8979FFC0-5AE7-60C5-385F-28F67D6A8191}"/>
              </a:ext>
            </a:extLst>
          </p:cNvPr>
          <p:cNvSpPr>
            <a:spLocks noGrp="1"/>
          </p:cNvSpPr>
          <p:nvPr>
            <p:ph type="body" sz="quarter" idx="10"/>
          </p:nvPr>
        </p:nvSpPr>
        <p:spPr/>
        <p:txBody>
          <a:bodyPr vert="horz" lIns="91440" tIns="45720" rIns="91440" bIns="45720" rtlCol="0" anchor="t">
            <a:normAutofit/>
          </a:bodyPr>
          <a:lstStyle/>
          <a:p>
            <a:r>
              <a:rPr lang="en-CA" sz="1700">
                <a:ea typeface="Calibri"/>
                <a:cs typeface="Calibri"/>
              </a:rPr>
              <a:t>Megan Cooper, </a:t>
            </a:r>
            <a:r>
              <a:rPr lang="en-CA" sz="1700" err="1">
                <a:ea typeface="Calibri"/>
                <a:cs typeface="Calibri"/>
              </a:rPr>
              <a:t>Doctorials</a:t>
            </a:r>
            <a:r>
              <a:rPr lang="en-CA" sz="1700">
                <a:ea typeface="Calibri"/>
                <a:cs typeface="Calibri"/>
              </a:rPr>
              <a:t> 2024</a:t>
            </a:r>
            <a:endParaRPr lang="en-US" sz="1700">
              <a:solidFill>
                <a:srgbClr val="000000"/>
              </a:solidFill>
              <a:ea typeface="Calibri"/>
              <a:cs typeface="Calibri"/>
            </a:endParaRPr>
          </a:p>
          <a:p>
            <a:endParaRPr lang="en-US">
              <a:ea typeface="Calibri"/>
              <a:cs typeface="Calibri"/>
            </a:endParaRPr>
          </a:p>
        </p:txBody>
      </p:sp>
    </p:spTree>
    <p:extLst>
      <p:ext uri="{BB962C8B-B14F-4D97-AF65-F5344CB8AC3E}">
        <p14:creationId xmlns:p14="http://schemas.microsoft.com/office/powerpoint/2010/main" val="2068656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7C5AE-E9DF-4219-8D37-6C20D6E765C7}"/>
              </a:ext>
            </a:extLst>
          </p:cNvPr>
          <p:cNvSpPr>
            <a:spLocks noGrp="1"/>
          </p:cNvSpPr>
          <p:nvPr>
            <p:ph type="title"/>
          </p:nvPr>
        </p:nvSpPr>
        <p:spPr/>
        <p:txBody>
          <a:bodyPr/>
          <a:lstStyle/>
          <a:p>
            <a:r>
              <a:rPr lang="en-CA"/>
              <a:t>How Slides are Prepared: Staining</a:t>
            </a:r>
          </a:p>
        </p:txBody>
      </p:sp>
      <p:graphicFrame>
        <p:nvGraphicFramePr>
          <p:cNvPr id="6" name="Content Placeholder 5">
            <a:extLst>
              <a:ext uri="{FF2B5EF4-FFF2-40B4-BE49-F238E27FC236}">
                <a16:creationId xmlns:a16="http://schemas.microsoft.com/office/drawing/2014/main" id="{89CEE786-F780-46E6-B740-8AAC5AED9F28}"/>
              </a:ext>
            </a:extLst>
          </p:cNvPr>
          <p:cNvGraphicFramePr>
            <a:graphicFrameLocks noGrp="1"/>
          </p:cNvGraphicFramePr>
          <p:nvPr>
            <p:ph idx="1"/>
            <p:extLst>
              <p:ext uri="{D42A27DB-BD31-4B8C-83A1-F6EECF244321}">
                <p14:modId xmlns:p14="http://schemas.microsoft.com/office/powerpoint/2010/main" val="1538910839"/>
              </p:ext>
            </p:extLst>
          </p:nvPr>
        </p:nvGraphicFramePr>
        <p:xfrm>
          <a:off x="838200" y="1282700"/>
          <a:ext cx="10515600" cy="4894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0388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3CC7-FB51-4A2A-917C-9CDF410A47AE}"/>
              </a:ext>
            </a:extLst>
          </p:cNvPr>
          <p:cNvSpPr>
            <a:spLocks noGrp="1"/>
          </p:cNvSpPr>
          <p:nvPr>
            <p:ph type="title"/>
          </p:nvPr>
        </p:nvSpPr>
        <p:spPr/>
        <p:txBody>
          <a:bodyPr/>
          <a:lstStyle/>
          <a:p>
            <a:r>
              <a:rPr lang="en-CA"/>
              <a:t>Other Staining Methods</a:t>
            </a:r>
          </a:p>
        </p:txBody>
      </p:sp>
      <p:sp>
        <p:nvSpPr>
          <p:cNvPr id="3" name="Content Placeholder 2">
            <a:extLst>
              <a:ext uri="{FF2B5EF4-FFF2-40B4-BE49-F238E27FC236}">
                <a16:creationId xmlns:a16="http://schemas.microsoft.com/office/drawing/2014/main" id="{2269EE65-55BA-4820-8706-2CD2DC79B454}"/>
              </a:ext>
            </a:extLst>
          </p:cNvPr>
          <p:cNvSpPr>
            <a:spLocks noGrp="1"/>
          </p:cNvSpPr>
          <p:nvPr>
            <p:ph idx="1"/>
          </p:nvPr>
        </p:nvSpPr>
        <p:spPr>
          <a:xfrm>
            <a:off x="838200" y="1282700"/>
            <a:ext cx="3214255" cy="4785591"/>
          </a:xfrm>
        </p:spPr>
        <p:txBody>
          <a:bodyPr/>
          <a:lstStyle/>
          <a:p>
            <a:r>
              <a:rPr lang="en-CA" b="1"/>
              <a:t>Periodic Acid Schiff</a:t>
            </a:r>
          </a:p>
          <a:p>
            <a:pPr lvl="1"/>
            <a:r>
              <a:rPr lang="en-CA"/>
              <a:t>Starch</a:t>
            </a:r>
          </a:p>
          <a:p>
            <a:pPr lvl="1"/>
            <a:r>
              <a:rPr lang="en-CA"/>
              <a:t>Mucin granules</a:t>
            </a:r>
          </a:p>
          <a:p>
            <a:pPr lvl="1"/>
            <a:r>
              <a:rPr lang="en-CA"/>
              <a:t>Glycogen deposits</a:t>
            </a:r>
          </a:p>
          <a:p>
            <a:pPr marL="0" indent="0">
              <a:buNone/>
            </a:pPr>
            <a:endParaRPr lang="en-CA"/>
          </a:p>
          <a:p>
            <a:pPr marL="0" indent="0">
              <a:buNone/>
            </a:pPr>
            <a:endParaRPr lang="en-CA"/>
          </a:p>
        </p:txBody>
      </p:sp>
      <p:sp>
        <p:nvSpPr>
          <p:cNvPr id="5" name="Text Placeholder 4">
            <a:extLst>
              <a:ext uri="{FF2B5EF4-FFF2-40B4-BE49-F238E27FC236}">
                <a16:creationId xmlns:a16="http://schemas.microsoft.com/office/drawing/2014/main" id="{D93DDC51-6338-4A47-BC22-F0FBA15DC2A5}"/>
              </a:ext>
            </a:extLst>
          </p:cNvPr>
          <p:cNvSpPr>
            <a:spLocks noGrp="1"/>
          </p:cNvSpPr>
          <p:nvPr>
            <p:ph type="body" sz="quarter" idx="11"/>
          </p:nvPr>
        </p:nvSpPr>
        <p:spPr/>
        <p:txBody>
          <a:bodyPr>
            <a:normAutofit fontScale="92500" lnSpcReduction="20000"/>
          </a:bodyPr>
          <a:lstStyle/>
          <a:p>
            <a:endParaRPr lang="en-CA"/>
          </a:p>
        </p:txBody>
      </p:sp>
      <p:pic>
        <p:nvPicPr>
          <p:cNvPr id="7" name="Picture 6">
            <a:extLst>
              <a:ext uri="{FF2B5EF4-FFF2-40B4-BE49-F238E27FC236}">
                <a16:creationId xmlns:a16="http://schemas.microsoft.com/office/drawing/2014/main" id="{AE18E66C-B56E-4FC9-B4C3-FB4F15000991}"/>
              </a:ext>
            </a:extLst>
          </p:cNvPr>
          <p:cNvPicPr>
            <a:picLocks noChangeAspect="1"/>
          </p:cNvPicPr>
          <p:nvPr/>
        </p:nvPicPr>
        <p:blipFill>
          <a:blip r:embed="rId3"/>
          <a:stretch>
            <a:fillRect/>
          </a:stretch>
        </p:blipFill>
        <p:spPr>
          <a:xfrm>
            <a:off x="436367" y="2852683"/>
            <a:ext cx="2723223" cy="2625649"/>
          </a:xfrm>
          <a:prstGeom prst="rect">
            <a:avLst/>
          </a:prstGeom>
        </p:spPr>
      </p:pic>
      <p:sp>
        <p:nvSpPr>
          <p:cNvPr id="8" name="TextBox 7">
            <a:extLst>
              <a:ext uri="{FF2B5EF4-FFF2-40B4-BE49-F238E27FC236}">
                <a16:creationId xmlns:a16="http://schemas.microsoft.com/office/drawing/2014/main" id="{CDCD4F5A-560A-45AE-88B3-A65C7C6A9B57}"/>
              </a:ext>
            </a:extLst>
          </p:cNvPr>
          <p:cNvSpPr txBox="1"/>
          <p:nvPr/>
        </p:nvSpPr>
        <p:spPr>
          <a:xfrm>
            <a:off x="3448075" y="1223865"/>
            <a:ext cx="4052406" cy="1754326"/>
          </a:xfrm>
          <a:prstGeom prst="rect">
            <a:avLst/>
          </a:prstGeom>
          <a:noFill/>
        </p:spPr>
        <p:txBody>
          <a:bodyPr wrap="square" rtlCol="0">
            <a:spAutoFit/>
          </a:bodyPr>
          <a:lstStyle/>
          <a:p>
            <a:pPr marL="285750" indent="-285750">
              <a:buFont typeface="Arial" panose="020B0604020202020204" pitchFamily="34" charset="0"/>
              <a:buChar char="•"/>
            </a:pPr>
            <a:r>
              <a:rPr lang="en-CA" b="1"/>
              <a:t>Masson’s Trichrome</a:t>
            </a:r>
          </a:p>
          <a:p>
            <a:pPr marL="742950" lvl="1" indent="-285750">
              <a:buFont typeface="Arial" panose="020B0604020202020204" pitchFamily="34" charset="0"/>
              <a:buChar char="•"/>
            </a:pPr>
            <a:r>
              <a:rPr lang="en-IE"/>
              <a:t>Red: keratin and muscle</a:t>
            </a:r>
          </a:p>
          <a:p>
            <a:pPr marL="742950" lvl="1" indent="-285750">
              <a:buFont typeface="Arial" panose="020B0604020202020204" pitchFamily="34" charset="0"/>
              <a:buChar char="•"/>
            </a:pPr>
            <a:r>
              <a:rPr lang="en-IE"/>
              <a:t>Blue/green: collagen and bone</a:t>
            </a:r>
          </a:p>
          <a:p>
            <a:pPr marL="742950" lvl="1" indent="-285750">
              <a:buFont typeface="Arial" panose="020B0604020202020204" pitchFamily="34" charset="0"/>
              <a:buChar char="•"/>
            </a:pPr>
            <a:r>
              <a:rPr lang="en-IE"/>
              <a:t>Light red/pink: cytoplasm</a:t>
            </a:r>
          </a:p>
          <a:p>
            <a:pPr marL="742950" lvl="1" indent="-285750">
              <a:buFont typeface="Arial" panose="020B0604020202020204" pitchFamily="34" charset="0"/>
              <a:buChar char="•"/>
            </a:pPr>
            <a:r>
              <a:rPr lang="en-IE"/>
              <a:t>Dark brown/black: nuclei</a:t>
            </a:r>
          </a:p>
          <a:p>
            <a:pPr marL="285750" indent="-285750">
              <a:buFont typeface="Arial" panose="020B0604020202020204" pitchFamily="34" charset="0"/>
              <a:buChar char="•"/>
            </a:pPr>
            <a:endParaRPr lang="en-CA"/>
          </a:p>
        </p:txBody>
      </p:sp>
      <p:pic>
        <p:nvPicPr>
          <p:cNvPr id="10" name="Picture 9">
            <a:extLst>
              <a:ext uri="{FF2B5EF4-FFF2-40B4-BE49-F238E27FC236}">
                <a16:creationId xmlns:a16="http://schemas.microsoft.com/office/drawing/2014/main" id="{3B12D620-D8D9-42B7-8EC8-385FEA39EB5C}"/>
              </a:ext>
            </a:extLst>
          </p:cNvPr>
          <p:cNvPicPr>
            <a:picLocks noChangeAspect="1"/>
          </p:cNvPicPr>
          <p:nvPr/>
        </p:nvPicPr>
        <p:blipFill>
          <a:blip r:embed="rId4"/>
          <a:stretch>
            <a:fillRect/>
          </a:stretch>
        </p:blipFill>
        <p:spPr>
          <a:xfrm>
            <a:off x="3651935" y="2861260"/>
            <a:ext cx="3616088" cy="2772875"/>
          </a:xfrm>
          <a:prstGeom prst="rect">
            <a:avLst/>
          </a:prstGeom>
        </p:spPr>
      </p:pic>
      <p:sp>
        <p:nvSpPr>
          <p:cNvPr id="11" name="TextBox 10">
            <a:extLst>
              <a:ext uri="{FF2B5EF4-FFF2-40B4-BE49-F238E27FC236}">
                <a16:creationId xmlns:a16="http://schemas.microsoft.com/office/drawing/2014/main" id="{3DC0EEDC-E35F-4CBB-8456-187EBAA63D26}"/>
              </a:ext>
            </a:extLst>
          </p:cNvPr>
          <p:cNvSpPr txBox="1"/>
          <p:nvPr/>
        </p:nvSpPr>
        <p:spPr>
          <a:xfrm>
            <a:off x="7346945" y="1195157"/>
            <a:ext cx="3173307" cy="646331"/>
          </a:xfrm>
          <a:prstGeom prst="rect">
            <a:avLst/>
          </a:prstGeom>
          <a:noFill/>
        </p:spPr>
        <p:txBody>
          <a:bodyPr wrap="square" rtlCol="0">
            <a:spAutoFit/>
          </a:bodyPr>
          <a:lstStyle/>
          <a:p>
            <a:pPr marL="285750" indent="-285750">
              <a:buFont typeface="Arial" panose="020B0604020202020204" pitchFamily="34" charset="0"/>
              <a:buChar char="•"/>
            </a:pPr>
            <a:r>
              <a:rPr lang="en-CA" b="1"/>
              <a:t>Silver</a:t>
            </a:r>
          </a:p>
          <a:p>
            <a:pPr marL="742950" lvl="1" indent="-285750">
              <a:buFont typeface="Arial" panose="020B0604020202020204" pitchFamily="34" charset="0"/>
              <a:buChar char="•"/>
            </a:pPr>
            <a:r>
              <a:rPr lang="en-CA"/>
              <a:t>Neurons</a:t>
            </a:r>
          </a:p>
        </p:txBody>
      </p:sp>
      <p:pic>
        <p:nvPicPr>
          <p:cNvPr id="13" name="Picture 12">
            <a:extLst>
              <a:ext uri="{FF2B5EF4-FFF2-40B4-BE49-F238E27FC236}">
                <a16:creationId xmlns:a16="http://schemas.microsoft.com/office/drawing/2014/main" id="{1642D836-187E-436D-B076-F099DD6FF81C}"/>
              </a:ext>
            </a:extLst>
          </p:cNvPr>
          <p:cNvPicPr>
            <a:picLocks noChangeAspect="1"/>
          </p:cNvPicPr>
          <p:nvPr/>
        </p:nvPicPr>
        <p:blipFill>
          <a:blip r:embed="rId5"/>
          <a:stretch>
            <a:fillRect/>
          </a:stretch>
        </p:blipFill>
        <p:spPr>
          <a:xfrm>
            <a:off x="9291355" y="1333526"/>
            <a:ext cx="2457793" cy="1810003"/>
          </a:xfrm>
          <a:prstGeom prst="rect">
            <a:avLst/>
          </a:prstGeom>
        </p:spPr>
      </p:pic>
      <p:sp>
        <p:nvSpPr>
          <p:cNvPr id="14" name="TextBox 13">
            <a:extLst>
              <a:ext uri="{FF2B5EF4-FFF2-40B4-BE49-F238E27FC236}">
                <a16:creationId xmlns:a16="http://schemas.microsoft.com/office/drawing/2014/main" id="{5861CAFF-2A43-4FAF-9888-5F77065661C2}"/>
              </a:ext>
            </a:extLst>
          </p:cNvPr>
          <p:cNvSpPr txBox="1"/>
          <p:nvPr/>
        </p:nvSpPr>
        <p:spPr>
          <a:xfrm>
            <a:off x="7412265" y="3281898"/>
            <a:ext cx="2650820" cy="923330"/>
          </a:xfrm>
          <a:prstGeom prst="rect">
            <a:avLst/>
          </a:prstGeom>
          <a:noFill/>
        </p:spPr>
        <p:txBody>
          <a:bodyPr wrap="square" rtlCol="0">
            <a:spAutoFit/>
          </a:bodyPr>
          <a:lstStyle/>
          <a:p>
            <a:pPr marL="285750" indent="-285750">
              <a:buFont typeface="Arial" panose="020B0604020202020204" pitchFamily="34" charset="0"/>
              <a:buChar char="•"/>
            </a:pPr>
            <a:r>
              <a:rPr lang="en-CA" b="1"/>
              <a:t>Electron Microscopy</a:t>
            </a:r>
          </a:p>
          <a:p>
            <a:pPr marL="742950" lvl="1" indent="-285750">
              <a:buFont typeface="Arial" panose="020B0604020202020204" pitchFamily="34" charset="0"/>
              <a:buChar char="•"/>
            </a:pPr>
            <a:r>
              <a:rPr lang="en-CA"/>
              <a:t>Transmission</a:t>
            </a:r>
          </a:p>
          <a:p>
            <a:pPr marL="742950" lvl="1" indent="-285750">
              <a:buFont typeface="Arial" panose="020B0604020202020204" pitchFamily="34" charset="0"/>
              <a:buChar char="•"/>
            </a:pPr>
            <a:r>
              <a:rPr lang="en-CA"/>
              <a:t>Scanning</a:t>
            </a:r>
          </a:p>
        </p:txBody>
      </p:sp>
      <p:pic>
        <p:nvPicPr>
          <p:cNvPr id="9" name="Picture 8" descr="Close-up of a plant&#10;&#10;Description automatically generated">
            <a:extLst>
              <a:ext uri="{FF2B5EF4-FFF2-40B4-BE49-F238E27FC236}">
                <a16:creationId xmlns:a16="http://schemas.microsoft.com/office/drawing/2014/main" id="{4DBBD201-B619-789B-DF43-27F734AF6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5029" y="3374164"/>
            <a:ext cx="2161145" cy="2560809"/>
          </a:xfrm>
          <a:prstGeom prst="rect">
            <a:avLst/>
          </a:prstGeom>
        </p:spPr>
      </p:pic>
      <p:sp>
        <p:nvSpPr>
          <p:cNvPr id="6" name="Text Placeholder 5">
            <a:extLst>
              <a:ext uri="{FF2B5EF4-FFF2-40B4-BE49-F238E27FC236}">
                <a16:creationId xmlns:a16="http://schemas.microsoft.com/office/drawing/2014/main" id="{12BABFFB-DAB4-0ECB-AE83-6787AFD0FC1C}"/>
              </a:ext>
            </a:extLst>
          </p:cNvPr>
          <p:cNvSpPr>
            <a:spLocks noGrp="1"/>
          </p:cNvSpPr>
          <p:nvPr>
            <p:ph type="body" sz="quarter" idx="10"/>
          </p:nvPr>
        </p:nvSpPr>
        <p:spPr/>
        <p:txBody>
          <a:bodyPr vert="horz" lIns="91440" tIns="45720" rIns="91440" bIns="45720" rtlCol="0" anchor="t">
            <a:normAutofit/>
          </a:bodyPr>
          <a:lstStyle/>
          <a:p>
            <a:r>
              <a:rPr lang="en-CA" sz="1700">
                <a:ea typeface="Calibri"/>
                <a:cs typeface="Calibri"/>
              </a:rPr>
              <a:t>Megan Cooper, </a:t>
            </a:r>
            <a:r>
              <a:rPr lang="en-CA" sz="1700" err="1">
                <a:ea typeface="Calibri"/>
                <a:cs typeface="Calibri"/>
              </a:rPr>
              <a:t>Doctorials</a:t>
            </a:r>
            <a:r>
              <a:rPr lang="en-CA" sz="1700">
                <a:ea typeface="Calibri"/>
                <a:cs typeface="Calibri"/>
              </a:rPr>
              <a:t> 2024</a:t>
            </a:r>
            <a:endParaRPr lang="en-US" sz="1700">
              <a:solidFill>
                <a:srgbClr val="000000"/>
              </a:solidFill>
              <a:ea typeface="Calibri"/>
              <a:cs typeface="Calibri"/>
            </a:endParaRPr>
          </a:p>
          <a:p>
            <a:endParaRPr lang="en-US">
              <a:ea typeface="Calibri"/>
              <a:cs typeface="Calibri"/>
            </a:endParaRPr>
          </a:p>
        </p:txBody>
      </p:sp>
    </p:spTree>
    <p:extLst>
      <p:ext uri="{BB962C8B-B14F-4D97-AF65-F5344CB8AC3E}">
        <p14:creationId xmlns:p14="http://schemas.microsoft.com/office/powerpoint/2010/main" val="616062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ED37-833F-4E18-A93D-D357C447255E}"/>
              </a:ext>
            </a:extLst>
          </p:cNvPr>
          <p:cNvSpPr>
            <a:spLocks noGrp="1"/>
          </p:cNvSpPr>
          <p:nvPr>
            <p:ph type="title"/>
          </p:nvPr>
        </p:nvSpPr>
        <p:spPr/>
        <p:txBody>
          <a:bodyPr/>
          <a:lstStyle/>
          <a:p>
            <a:r>
              <a:rPr lang="en-CA"/>
              <a:t>Components that CAN’T be Visualized</a:t>
            </a:r>
          </a:p>
        </p:txBody>
      </p:sp>
      <p:sp>
        <p:nvSpPr>
          <p:cNvPr id="3" name="Content Placeholder 2">
            <a:extLst>
              <a:ext uri="{FF2B5EF4-FFF2-40B4-BE49-F238E27FC236}">
                <a16:creationId xmlns:a16="http://schemas.microsoft.com/office/drawing/2014/main" id="{289E5F18-7055-44F2-BC3E-0C5F2F8158E6}"/>
              </a:ext>
            </a:extLst>
          </p:cNvPr>
          <p:cNvSpPr>
            <a:spLocks noGrp="1"/>
          </p:cNvSpPr>
          <p:nvPr>
            <p:ph idx="1"/>
          </p:nvPr>
        </p:nvSpPr>
        <p:spPr/>
        <p:txBody>
          <a:bodyPr/>
          <a:lstStyle/>
          <a:p>
            <a:pPr marL="0" indent="0" algn="ctr">
              <a:buNone/>
            </a:pPr>
            <a:r>
              <a:rPr lang="en-CA" sz="2800"/>
              <a:t>Lost structures vs Artifacts</a:t>
            </a:r>
          </a:p>
          <a:p>
            <a:pPr marL="0" indent="0" algn="ctr">
              <a:buNone/>
            </a:pPr>
            <a:endParaRPr lang="en-CA" sz="1800"/>
          </a:p>
          <a:p>
            <a:r>
              <a:rPr lang="en-CA"/>
              <a:t>Lost structures – depends on process</a:t>
            </a:r>
          </a:p>
          <a:p>
            <a:pPr lvl="1"/>
            <a:r>
              <a:rPr lang="en-CA"/>
              <a:t>Neutral lipids</a:t>
            </a:r>
          </a:p>
          <a:p>
            <a:pPr lvl="1"/>
            <a:r>
              <a:rPr lang="en-CA"/>
              <a:t>Glycogen</a:t>
            </a:r>
          </a:p>
          <a:p>
            <a:pPr lvl="1"/>
            <a:r>
              <a:rPr lang="en-CA"/>
              <a:t>Proteoglycans and glycosaminoglycans</a:t>
            </a:r>
          </a:p>
          <a:p>
            <a:r>
              <a:rPr lang="en-CA"/>
              <a:t>Artifacts – preparation errors</a:t>
            </a:r>
          </a:p>
          <a:p>
            <a:pPr lvl="1"/>
            <a:r>
              <a:rPr lang="en-CA"/>
              <a:t>Air bubble</a:t>
            </a:r>
          </a:p>
          <a:p>
            <a:pPr lvl="1"/>
            <a:r>
              <a:rPr lang="en-CA"/>
              <a:t>Lifting/folding of tissue</a:t>
            </a:r>
          </a:p>
          <a:p>
            <a:pPr lvl="1"/>
            <a:endParaRPr lang="en-CA"/>
          </a:p>
          <a:p>
            <a:pPr marL="457200" lvl="1" indent="0" algn="ctr">
              <a:buNone/>
            </a:pPr>
            <a:endParaRPr lang="en-CA" sz="2400"/>
          </a:p>
          <a:p>
            <a:pPr marL="457200" lvl="1" indent="0" algn="ctr">
              <a:buNone/>
            </a:pPr>
            <a:endParaRPr lang="en-CA" sz="2400"/>
          </a:p>
          <a:p>
            <a:pPr marL="457200" lvl="1" indent="0" algn="ctr">
              <a:buNone/>
            </a:pPr>
            <a:r>
              <a:rPr lang="en-CA" sz="2400"/>
              <a:t>Slides are not always perfect! Look at multiple slides</a:t>
            </a:r>
          </a:p>
        </p:txBody>
      </p:sp>
      <p:sp>
        <p:nvSpPr>
          <p:cNvPr id="5" name="Text Placeholder 4">
            <a:extLst>
              <a:ext uri="{FF2B5EF4-FFF2-40B4-BE49-F238E27FC236}">
                <a16:creationId xmlns:a16="http://schemas.microsoft.com/office/drawing/2014/main" id="{DE9C8252-3168-41A5-BA82-D1217026609A}"/>
              </a:ext>
            </a:extLst>
          </p:cNvPr>
          <p:cNvSpPr>
            <a:spLocks noGrp="1"/>
          </p:cNvSpPr>
          <p:nvPr>
            <p:ph type="body" sz="quarter" idx="11"/>
          </p:nvPr>
        </p:nvSpPr>
        <p:spPr/>
        <p:txBody>
          <a:bodyPr>
            <a:normAutofit fontScale="92500" lnSpcReduction="20000"/>
          </a:bodyPr>
          <a:lstStyle/>
          <a:p>
            <a:endParaRPr lang="en-CA"/>
          </a:p>
        </p:txBody>
      </p:sp>
      <p:pic>
        <p:nvPicPr>
          <p:cNvPr id="10" name="Picture 9" descr="A collage of different images of tissue folds&#10;&#10;Description automatically generated">
            <a:extLst>
              <a:ext uri="{FF2B5EF4-FFF2-40B4-BE49-F238E27FC236}">
                <a16:creationId xmlns:a16="http://schemas.microsoft.com/office/drawing/2014/main" id="{042AF57C-A40A-DC29-C16F-C6D66413E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3681" y="1848852"/>
            <a:ext cx="6558549" cy="3726448"/>
          </a:xfrm>
          <a:prstGeom prst="rect">
            <a:avLst/>
          </a:prstGeom>
        </p:spPr>
      </p:pic>
      <p:sp>
        <p:nvSpPr>
          <p:cNvPr id="6" name="Text Placeholder 5">
            <a:extLst>
              <a:ext uri="{FF2B5EF4-FFF2-40B4-BE49-F238E27FC236}">
                <a16:creationId xmlns:a16="http://schemas.microsoft.com/office/drawing/2014/main" id="{CC0AC672-394C-F27A-9A8C-6F54FCAE80B1}"/>
              </a:ext>
            </a:extLst>
          </p:cNvPr>
          <p:cNvSpPr>
            <a:spLocks noGrp="1"/>
          </p:cNvSpPr>
          <p:nvPr>
            <p:ph type="body" sz="quarter" idx="10"/>
          </p:nvPr>
        </p:nvSpPr>
        <p:spPr/>
        <p:txBody>
          <a:bodyPr vert="horz" lIns="91440" tIns="45720" rIns="91440" bIns="45720" rtlCol="0" anchor="t">
            <a:normAutofit/>
          </a:bodyPr>
          <a:lstStyle/>
          <a:p>
            <a:r>
              <a:rPr lang="en-CA" sz="1700">
                <a:ea typeface="Calibri"/>
                <a:cs typeface="Calibri"/>
              </a:rPr>
              <a:t>Megan Cooper, </a:t>
            </a:r>
            <a:r>
              <a:rPr lang="en-CA" sz="1700" err="1">
                <a:ea typeface="Calibri"/>
                <a:cs typeface="Calibri"/>
              </a:rPr>
              <a:t>Doctorials</a:t>
            </a:r>
            <a:r>
              <a:rPr lang="en-CA" sz="1700">
                <a:ea typeface="Calibri"/>
                <a:cs typeface="Calibri"/>
              </a:rPr>
              <a:t> 2024</a:t>
            </a:r>
            <a:endParaRPr lang="en-US" sz="1700">
              <a:solidFill>
                <a:srgbClr val="000000"/>
              </a:solidFill>
              <a:ea typeface="Calibri"/>
              <a:cs typeface="Calibri"/>
            </a:endParaRPr>
          </a:p>
          <a:p>
            <a:endParaRPr lang="en-US">
              <a:ea typeface="Calibri"/>
              <a:cs typeface="Calibri"/>
            </a:endParaRPr>
          </a:p>
        </p:txBody>
      </p:sp>
    </p:spTree>
    <p:extLst>
      <p:ext uri="{BB962C8B-B14F-4D97-AF65-F5344CB8AC3E}">
        <p14:creationId xmlns:p14="http://schemas.microsoft.com/office/powerpoint/2010/main" val="2319056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Learning Objectives </a:t>
            </a:r>
          </a:p>
        </p:txBody>
      </p:sp>
      <p:sp>
        <p:nvSpPr>
          <p:cNvPr id="6" name="Content Placeholder 5">
            <a:extLst>
              <a:ext uri="{FF2B5EF4-FFF2-40B4-BE49-F238E27FC236}">
                <a16:creationId xmlns:a16="http://schemas.microsoft.com/office/drawing/2014/main" id="{3900F7D3-F5CE-4444-A6DD-E509921608D3}"/>
              </a:ext>
            </a:extLst>
          </p:cNvPr>
          <p:cNvSpPr>
            <a:spLocks noGrp="1"/>
          </p:cNvSpPr>
          <p:nvPr>
            <p:ph idx="1"/>
          </p:nvPr>
        </p:nvSpPr>
        <p:spPr/>
        <p:txBody>
          <a:bodyPr/>
          <a:lstStyle/>
          <a:p>
            <a:pPr marL="342900" indent="-342900" rtl="0" fontAlgn="base">
              <a:lnSpc>
                <a:spcPct val="200000"/>
              </a:lnSpc>
              <a:spcBef>
                <a:spcPts val="0"/>
              </a:spcBef>
              <a:spcAft>
                <a:spcPts val="0"/>
              </a:spcAft>
              <a:buFont typeface="+mj-lt"/>
              <a:buAutoNum type="arabicPeriod"/>
            </a:pPr>
            <a:r>
              <a:rPr lang="en-CA">
                <a:solidFill>
                  <a:srgbClr val="000000"/>
                </a:solidFill>
              </a:rPr>
              <a:t>Briefly outline what occurs to pathological specimens once they are sent to the lab and how slides are made</a:t>
            </a:r>
          </a:p>
          <a:p>
            <a:pPr marL="342900" indent="-342900" fontAlgn="base">
              <a:lnSpc>
                <a:spcPct val="200000"/>
              </a:lnSpc>
              <a:spcBef>
                <a:spcPts val="0"/>
              </a:spcBef>
              <a:buFont typeface="+mj-lt"/>
              <a:buAutoNum type="arabicPeriod"/>
            </a:pPr>
            <a:r>
              <a:rPr lang="en-CA" b="1" u="sng">
                <a:solidFill>
                  <a:srgbClr val="FF0000"/>
                </a:solidFill>
              </a:rPr>
              <a:t>Explain, in depth, how to approach interpreting histological slides in terms of envisioning them as 3D tissues</a:t>
            </a:r>
          </a:p>
          <a:p>
            <a:pPr marL="342900" indent="-342900" rtl="0" fontAlgn="base">
              <a:lnSpc>
                <a:spcPct val="200000"/>
              </a:lnSpc>
              <a:spcBef>
                <a:spcPts val="0"/>
              </a:spcBef>
              <a:spcAft>
                <a:spcPts val="0"/>
              </a:spcAft>
              <a:buFont typeface="+mj-lt"/>
              <a:buAutoNum type="arabicPeriod"/>
            </a:pPr>
            <a:r>
              <a:rPr lang="en-CA" sz="2000" b="0" i="0" u="none" strike="noStrike">
                <a:solidFill>
                  <a:srgbClr val="000000"/>
                </a:solidFill>
                <a:effectLst/>
              </a:rPr>
              <a:t>Explain in depth the 4 basic tissue types, their key histological components, and how to differentiate them in histological images</a:t>
            </a:r>
          </a:p>
          <a:p>
            <a:pPr marL="342900" indent="-342900" rtl="0" fontAlgn="base">
              <a:lnSpc>
                <a:spcPct val="200000"/>
              </a:lnSpc>
              <a:spcBef>
                <a:spcPts val="0"/>
              </a:spcBef>
              <a:spcAft>
                <a:spcPts val="0"/>
              </a:spcAft>
              <a:buFont typeface="+mj-lt"/>
              <a:buAutoNum type="arabicPeriod"/>
            </a:pPr>
            <a:r>
              <a:rPr lang="en-CA" sz="2000" b="0" i="0" u="none" strike="noStrike">
                <a:solidFill>
                  <a:srgbClr val="000000"/>
                </a:solidFill>
                <a:effectLst/>
              </a:rPr>
              <a:t>Give pictorial examples of normal and diseased histological tissue</a:t>
            </a:r>
          </a:p>
          <a:p>
            <a:pPr marL="0" indent="0">
              <a:buNone/>
            </a:pPr>
            <a:endParaRPr lang="en-US"/>
          </a:p>
        </p:txBody>
      </p:sp>
      <p:sp>
        <p:nvSpPr>
          <p:cNvPr id="4" name="Text Placeholder 3">
            <a:extLst>
              <a:ext uri="{FF2B5EF4-FFF2-40B4-BE49-F238E27FC236}">
                <a16:creationId xmlns:a16="http://schemas.microsoft.com/office/drawing/2014/main" id="{F046F2B7-0ED3-22EA-6FB8-5FA9820B28C7}"/>
              </a:ext>
            </a:extLst>
          </p:cNvPr>
          <p:cNvSpPr>
            <a:spLocks noGrp="1"/>
          </p:cNvSpPr>
          <p:nvPr>
            <p:ph type="body" sz="quarter" idx="10"/>
          </p:nvPr>
        </p:nvSpPr>
        <p:spPr/>
        <p:txBody>
          <a:bodyPr vert="horz" lIns="91440" tIns="45720" rIns="91440" bIns="45720" rtlCol="0" anchor="t">
            <a:normAutofit/>
          </a:bodyPr>
          <a:lstStyle/>
          <a:p>
            <a:r>
              <a:rPr lang="en-CA" sz="1700">
                <a:ea typeface="Calibri"/>
                <a:cs typeface="Calibri"/>
              </a:rPr>
              <a:t>Megan Cooper, </a:t>
            </a:r>
            <a:r>
              <a:rPr lang="en-CA" sz="1700" err="1">
                <a:ea typeface="Calibri"/>
                <a:cs typeface="Calibri"/>
              </a:rPr>
              <a:t>Doctorials</a:t>
            </a:r>
            <a:r>
              <a:rPr lang="en-CA" sz="1700">
                <a:ea typeface="Calibri"/>
                <a:cs typeface="Calibri"/>
              </a:rPr>
              <a:t> 2024</a:t>
            </a:r>
            <a:endParaRPr lang="en-US" sz="1700">
              <a:solidFill>
                <a:srgbClr val="000000"/>
              </a:solidFill>
              <a:ea typeface="Calibri"/>
              <a:cs typeface="Calibri"/>
            </a:endParaRPr>
          </a:p>
          <a:p>
            <a:endParaRPr lang="en-US">
              <a:ea typeface="Calibri"/>
              <a:cs typeface="Calibri"/>
            </a:endParaRPr>
          </a:p>
        </p:txBody>
      </p:sp>
    </p:spTree>
    <p:extLst>
      <p:ext uri="{BB962C8B-B14F-4D97-AF65-F5344CB8AC3E}">
        <p14:creationId xmlns:p14="http://schemas.microsoft.com/office/powerpoint/2010/main" val="2742426635"/>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Doctorials Presentatio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ctorials Presentation Template" id="{1C92EDF4-597A-4F13-A01D-A990DB0E8097}" vid="{3DC0E43F-70CF-4E38-B638-E4015FA5F3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36</Slides>
  <Notes>32</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Doctorials Presentation Template</vt:lpstr>
      <vt:lpstr>Histology </vt:lpstr>
      <vt:lpstr>What is Histology?</vt:lpstr>
      <vt:lpstr>Learning Objectives </vt:lpstr>
      <vt:lpstr>Learning Objectives </vt:lpstr>
      <vt:lpstr>How Slides are Prepared</vt:lpstr>
      <vt:lpstr>How Slides are Prepared: Staining</vt:lpstr>
      <vt:lpstr>Other Staining Methods</vt:lpstr>
      <vt:lpstr>Components that CAN’T be Visualized</vt:lpstr>
      <vt:lpstr>Learning Objectives </vt:lpstr>
      <vt:lpstr>Visualizing 3D as 2D</vt:lpstr>
      <vt:lpstr>Visualizing 3D as 2D</vt:lpstr>
      <vt:lpstr>Visualizing 3D as 2D</vt:lpstr>
      <vt:lpstr>Visualizing 3D as 2D</vt:lpstr>
      <vt:lpstr>Learning Objectives </vt:lpstr>
      <vt:lpstr>4 Types of Primary Tissue</vt:lpstr>
      <vt:lpstr>1) Epithelial Tissue</vt:lpstr>
      <vt:lpstr>Classification</vt:lpstr>
      <vt:lpstr>Comparisons</vt:lpstr>
      <vt:lpstr>Comparisons</vt:lpstr>
      <vt:lpstr>Pseudostratified Columnar with Cilia</vt:lpstr>
      <vt:lpstr>Transitional Epithelium</vt:lpstr>
      <vt:lpstr>2) Connective Tissue</vt:lpstr>
      <vt:lpstr>CT Proper: Dense vs Loose CT</vt:lpstr>
      <vt:lpstr>Specialized CT</vt:lpstr>
      <vt:lpstr>Specialized CT</vt:lpstr>
      <vt:lpstr>3) Muscle </vt:lpstr>
      <vt:lpstr>4) Nervous Tissue</vt:lpstr>
      <vt:lpstr>PowerPoint Presentation</vt:lpstr>
      <vt:lpstr>Learning Objectives </vt:lpstr>
      <vt:lpstr>Sickle Cell Anemia (SCA)</vt:lpstr>
      <vt:lpstr>Emphysema</vt:lpstr>
      <vt:lpstr>Atherosclerosis</vt:lpstr>
      <vt:lpstr>Atherosclerosis -&gt; Thrombosis. Heart Attack</vt:lpstr>
      <vt:lpstr>Take away points</vt:lpstr>
      <vt:lpstr>Thanks and Good Luck!</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Histology </dc:title>
  <dc:creator>Manpreet Kaur</dc:creator>
  <cp:revision>2</cp:revision>
  <dcterms:created xsi:type="dcterms:W3CDTF">2020-09-21T16:33:20Z</dcterms:created>
  <dcterms:modified xsi:type="dcterms:W3CDTF">2024-10-02T18:26:38Z</dcterms:modified>
</cp:coreProperties>
</file>