
<file path=[Content_Types].xml><?xml version="1.0" encoding="utf-8"?>
<Types xmlns="http://schemas.openxmlformats.org/package/2006/content-types">
  <Default Extension="gif" ContentType="image/gif"/>
  <Default Extension="jpeg" ContentType="image/jpeg"/>
  <Default Extension="jpg" ContentType="image/jp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ink/ink1.xml" ContentType="application/inkml+xml"/>
  <Override PartName="/ppt/ink/ink2.xml" ContentType="application/inkml+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86"/>
  </p:notesMasterIdLst>
  <p:sldIdLst>
    <p:sldId id="256" r:id="rId2"/>
    <p:sldId id="338" r:id="rId3"/>
    <p:sldId id="348" r:id="rId4"/>
    <p:sldId id="257" r:id="rId5"/>
    <p:sldId id="655" r:id="rId6"/>
    <p:sldId id="753" r:id="rId7"/>
    <p:sldId id="324" r:id="rId8"/>
    <p:sldId id="340" r:id="rId9"/>
    <p:sldId id="835" r:id="rId10"/>
    <p:sldId id="341" r:id="rId11"/>
    <p:sldId id="811" r:id="rId12"/>
    <p:sldId id="812" r:id="rId13"/>
    <p:sldId id="301" r:id="rId14"/>
    <p:sldId id="258" r:id="rId15"/>
    <p:sldId id="343" r:id="rId16"/>
    <p:sldId id="268" r:id="rId17"/>
    <p:sldId id="818" r:id="rId18"/>
    <p:sldId id="819" r:id="rId19"/>
    <p:sldId id="349" r:id="rId20"/>
    <p:sldId id="347" r:id="rId21"/>
    <p:sldId id="608" r:id="rId22"/>
    <p:sldId id="610" r:id="rId23"/>
    <p:sldId id="273" r:id="rId24"/>
    <p:sldId id="274" r:id="rId25"/>
    <p:sldId id="275" r:id="rId26"/>
    <p:sldId id="276" r:id="rId27"/>
    <p:sldId id="277" r:id="rId28"/>
    <p:sldId id="279" r:id="rId29"/>
    <p:sldId id="690" r:id="rId30"/>
    <p:sldId id="328" r:id="rId31"/>
    <p:sldId id="352" r:id="rId32"/>
    <p:sldId id="355" r:id="rId33"/>
    <p:sldId id="350" r:id="rId34"/>
    <p:sldId id="651" r:id="rId35"/>
    <p:sldId id="356" r:id="rId36"/>
    <p:sldId id="284" r:id="rId37"/>
    <p:sldId id="357" r:id="rId38"/>
    <p:sldId id="836" r:id="rId39"/>
    <p:sldId id="359" r:id="rId40"/>
    <p:sldId id="361" r:id="rId41"/>
    <p:sldId id="837" r:id="rId42"/>
    <p:sldId id="287" r:id="rId43"/>
    <p:sldId id="363" r:id="rId44"/>
    <p:sldId id="358" r:id="rId45"/>
    <p:sldId id="290" r:id="rId46"/>
    <p:sldId id="370" r:id="rId47"/>
    <p:sldId id="371" r:id="rId48"/>
    <p:sldId id="364" r:id="rId49"/>
    <p:sldId id="260" r:id="rId50"/>
    <p:sldId id="265" r:id="rId51"/>
    <p:sldId id="266" r:id="rId52"/>
    <p:sldId id="351" r:id="rId53"/>
    <p:sldId id="331" r:id="rId54"/>
    <p:sldId id="838" r:id="rId55"/>
    <p:sldId id="304" r:id="rId56"/>
    <p:sldId id="333" r:id="rId57"/>
    <p:sldId id="306" r:id="rId58"/>
    <p:sldId id="334" r:id="rId59"/>
    <p:sldId id="368" r:id="rId60"/>
    <p:sldId id="297" r:id="rId61"/>
    <p:sldId id="298" r:id="rId62"/>
    <p:sldId id="300" r:id="rId63"/>
    <p:sldId id="367" r:id="rId64"/>
    <p:sldId id="336" r:id="rId65"/>
    <p:sldId id="302" r:id="rId66"/>
    <p:sldId id="299" r:id="rId67"/>
    <p:sldId id="335" r:id="rId68"/>
    <p:sldId id="303" r:id="rId69"/>
    <p:sldId id="337" r:id="rId70"/>
    <p:sldId id="313" r:id="rId71"/>
    <p:sldId id="372" r:id="rId72"/>
    <p:sldId id="373" r:id="rId73"/>
    <p:sldId id="374" r:id="rId74"/>
    <p:sldId id="353" r:id="rId75"/>
    <p:sldId id="294" r:id="rId76"/>
    <p:sldId id="369" r:id="rId77"/>
    <p:sldId id="291" r:id="rId78"/>
    <p:sldId id="309" r:id="rId79"/>
    <p:sldId id="310" r:id="rId80"/>
    <p:sldId id="311" r:id="rId81"/>
    <p:sldId id="312" r:id="rId82"/>
    <p:sldId id="314" r:id="rId83"/>
    <p:sldId id="354" r:id="rId84"/>
    <p:sldId id="332" r:id="rId85"/>
  </p:sldIdLst>
  <p:sldSz cx="12192000" cy="6858000"/>
  <p:notesSz cx="12192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D89E"/>
    <a:srgbClr val="D2EAFE"/>
    <a:srgbClr val="FFD5EA"/>
    <a:srgbClr val="96BC7F"/>
    <a:srgbClr val="F0AD81"/>
    <a:srgbClr val="EFC1C9"/>
    <a:srgbClr val="E19AAC"/>
    <a:srgbClr val="D8E1A2"/>
    <a:srgbClr val="B8BDD3"/>
    <a:srgbClr val="E798A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660B408-B3CF-4A94-85FC-2B1E0A45F4A2}" styleName="Dark Style 2 - Accent 1/Accent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1">
              <a:tint val="20000"/>
            </a:schemeClr>
          </a:solidFill>
        </a:fill>
      </a:tcStyle>
    </a:lastRow>
    <a:firstRow>
      <a:tcTxStyle b="on">
        <a:fontRef idx="minor">
          <a:scrgbClr r="0" g="0" b="0"/>
        </a:fontRef>
        <a:schemeClr val="lt1"/>
      </a:tcTxStyle>
      <a:tcStyle>
        <a:tcBdr/>
        <a:fill>
          <a:solidFill>
            <a:schemeClr val="accent2"/>
          </a:solid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8603FDC-E32A-4AB5-989C-0864C3EAD2B8}" styleName="Themed Style 2 - Accent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06" autoAdjust="0"/>
    <p:restoredTop sz="74366" autoAdjust="0"/>
  </p:normalViewPr>
  <p:slideViewPr>
    <p:cSldViewPr>
      <p:cViewPr varScale="1">
        <p:scale>
          <a:sx n="53" d="100"/>
          <a:sy n="53" d="100"/>
        </p:scale>
        <p:origin x="1252" y="5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3">
  <dgm:title val=""/>
  <dgm:desc val=""/>
  <dgm:catLst>
    <dgm:cat type="accent4" pri="11300"/>
  </dgm:catLst>
  <dgm:styleLbl name="node0">
    <dgm:fillClrLst meth="repeat">
      <a:schemeClr val="accent4">
        <a:shade val="80000"/>
      </a:schemeClr>
    </dgm:fillClrLst>
    <dgm:linClrLst meth="repeat">
      <a:schemeClr val="lt1"/>
    </dgm:linClrLst>
    <dgm:effectClrLst/>
    <dgm:txLinClrLst/>
    <dgm:txFillClrLst/>
    <dgm:txEffectClrLst/>
  </dgm:styleLbl>
  <dgm:styleLbl name="node1">
    <dgm:fillClrLst>
      <a:schemeClr val="accent4">
        <a:shade val="80000"/>
      </a:schemeClr>
      <a:schemeClr val="accent4">
        <a:tint val="70000"/>
      </a:schemeClr>
    </dgm:fillClrLst>
    <dgm:linClrLst meth="repeat">
      <a:schemeClr val="lt1"/>
    </dgm:linClrLst>
    <dgm:effectClrLst/>
    <dgm:txLinClrLst/>
    <dgm:txFillClrLst/>
    <dgm:txEffectClrLst/>
  </dgm:styleLbl>
  <dgm:styleLbl name="alignNode1">
    <dgm:fillClrLst>
      <a:schemeClr val="accent4">
        <a:shade val="80000"/>
      </a:schemeClr>
      <a:schemeClr val="accent4">
        <a:tint val="70000"/>
      </a:schemeClr>
    </dgm:fillClrLst>
    <dgm:linClrLst>
      <a:schemeClr val="accent4">
        <a:shade val="80000"/>
      </a:schemeClr>
      <a:schemeClr val="accent4">
        <a:tint val="70000"/>
      </a:schemeClr>
    </dgm:linClrLst>
    <dgm:effectClrLst/>
    <dgm:txLinClrLst/>
    <dgm:txFillClrLst/>
    <dgm:txEffectClrLst/>
  </dgm:styleLbl>
  <dgm:styleLbl name="lnNode1">
    <dgm:fillClrLst>
      <a:schemeClr val="accent4">
        <a:shade val="80000"/>
      </a:schemeClr>
      <a:schemeClr val="accent4">
        <a:tint val="70000"/>
      </a:schemeClr>
    </dgm:fillClrLst>
    <dgm:linClrLst meth="repeat">
      <a:schemeClr val="lt1"/>
    </dgm:linClrLst>
    <dgm:effectClrLst/>
    <dgm:txLinClrLst/>
    <dgm:txFillClrLst/>
    <dgm:txEffectClrLst/>
  </dgm:styleLbl>
  <dgm:styleLbl name="vennNode1">
    <dgm:fillClrLst>
      <a:schemeClr val="accent4">
        <a:shade val="80000"/>
        <a:alpha val="50000"/>
      </a:schemeClr>
      <a:schemeClr val="accent4">
        <a:tint val="70000"/>
        <a:alpha val="50000"/>
      </a:schemeClr>
    </dgm:fillClrLst>
    <dgm:linClrLst meth="repeat">
      <a:schemeClr val="lt1"/>
    </dgm:linClrLst>
    <dgm:effectClrLst/>
    <dgm:txLinClrLst/>
    <dgm:txFillClrLst/>
    <dgm:txEffectClrLst/>
  </dgm:styleLbl>
  <dgm:styleLbl name="node2">
    <dgm:fillClrLst>
      <a:schemeClr val="accent4">
        <a:tint val="99000"/>
      </a:schemeClr>
    </dgm:fillClrLst>
    <dgm:linClrLst meth="repeat">
      <a:schemeClr val="lt1"/>
    </dgm:linClrLst>
    <dgm:effectClrLst/>
    <dgm:txLinClrLst/>
    <dgm:txFillClrLst/>
    <dgm:txEffectClrLst/>
  </dgm:styleLbl>
  <dgm:styleLbl name="node3">
    <dgm:fillClrLst>
      <a:schemeClr val="accent4">
        <a:tint val="80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dgm:txEffectClrLst/>
  </dgm:styleLbl>
  <dgm:styleLbl name="f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bgSibTrans2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lt1"/>
    </dgm:txFillClrLst>
    <dgm:txEffectClrLst/>
  </dgm:styleLbl>
  <dgm:styleLbl name="sibTrans1D1">
    <dgm:fillClrLst>
      <a:schemeClr val="accent4">
        <a:shade val="90000"/>
      </a:schemeClr>
      <a:schemeClr val="accent4">
        <a:tint val="70000"/>
      </a:schemeClr>
    </dgm:fillClrLst>
    <dgm:linClrLst>
      <a:schemeClr val="accent4">
        <a:shade val="90000"/>
      </a:schemeClr>
      <a:schemeClr val="accent4">
        <a:tint val="7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9000"/>
      </a:schemeClr>
    </dgm:fillClrLst>
    <dgm:linClrLst meth="repeat">
      <a:schemeClr val="lt1"/>
    </dgm:linClrLst>
    <dgm:effectClrLst/>
    <dgm:txLinClrLst/>
    <dgm:txFillClrLst/>
    <dgm:txEffectClrLst/>
  </dgm:styleLbl>
  <dgm:styleLbl name="asst3">
    <dgm:fillClrLst>
      <a:schemeClr val="accent4">
        <a:tint val="80000"/>
      </a:schemeClr>
    </dgm:fillClrLst>
    <dgm:linClrLst meth="repeat">
      <a:schemeClr val="lt1"/>
    </dgm:linClrLst>
    <dgm:effectClrLst/>
    <dgm:txLinClrLst/>
    <dgm:txFillClrLst/>
    <dgm:txEffectClrLst/>
  </dgm:styleLbl>
  <dgm:styleLbl name="asst4">
    <dgm:fillClrLst>
      <a:schemeClr val="accent4">
        <a:tint val="7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lt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9000"/>
      </a:schemeClr>
    </dgm:fillClrLst>
    <dgm:linClrLst meth="repeat">
      <a:schemeClr val="accent4">
        <a:tint val="99000"/>
      </a:schemeClr>
    </dgm:linClrLst>
    <dgm:effectClrLst/>
    <dgm:txLinClrLst/>
    <dgm:txFillClrLst meth="repeat">
      <a:schemeClr val="tx1"/>
    </dgm:txFillClrLst>
    <dgm:txEffectClrLst/>
  </dgm:styleLbl>
  <dgm:styleLbl name="parChTrans1D3">
    <dgm:fillClrLst meth="repeat">
      <a:schemeClr val="accent4">
        <a:tint val="80000"/>
      </a:schemeClr>
    </dgm:fillClrLst>
    <dgm:linClrLst meth="repeat">
      <a:schemeClr val="accent4">
        <a:tint val="80000"/>
      </a:schemeClr>
    </dgm:linClrLst>
    <dgm:effectClrLst/>
    <dgm:txLinClrLst/>
    <dgm:txFillClrLst meth="repeat">
      <a:schemeClr val="tx1"/>
    </dgm:txFillClrLst>
    <dgm:txEffectClrLst/>
  </dgm:styleLbl>
  <dgm:styleLbl name="parChTrans1D4">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4">
        <a:shade val="80000"/>
      </a:schemeClr>
      <a:schemeClr val="accent4">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644023C-8DDF-6C44-AC41-BC00E25690B2}" type="doc">
      <dgm:prSet loTypeId="urn:microsoft.com/office/officeart/2005/8/layout/hierarchy6" loCatId="" qsTypeId="urn:microsoft.com/office/officeart/2005/8/quickstyle/simple1" qsCatId="simple" csTypeId="urn:microsoft.com/office/officeart/2005/8/colors/accent0_1" csCatId="mainScheme" phldr="1"/>
      <dgm:spPr/>
      <dgm:t>
        <a:bodyPr/>
        <a:lstStyle/>
        <a:p>
          <a:endParaRPr lang="en-US"/>
        </a:p>
      </dgm:t>
    </dgm:pt>
    <dgm:pt modelId="{56A0AF75-1868-9644-B895-12DC78D15E83}">
      <dgm:prSet phldrT="[Text]"/>
      <dgm:spPr/>
      <dgm:t>
        <a:bodyPr/>
        <a:lstStyle/>
        <a:p>
          <a:r>
            <a:rPr lang="en-US" dirty="0"/>
            <a:t>AORTA</a:t>
          </a:r>
        </a:p>
      </dgm:t>
    </dgm:pt>
    <dgm:pt modelId="{91D09E5A-9038-0749-B20A-6AAFEF1B5064}" type="parTrans" cxnId="{63F6FF71-D54A-D54D-98D9-FEE39E28AA29}">
      <dgm:prSet/>
      <dgm:spPr/>
      <dgm:t>
        <a:bodyPr/>
        <a:lstStyle/>
        <a:p>
          <a:endParaRPr lang="en-US"/>
        </a:p>
      </dgm:t>
    </dgm:pt>
    <dgm:pt modelId="{C52784BB-8818-9A42-BCF6-3D16BF55A081}" type="sibTrans" cxnId="{63F6FF71-D54A-D54D-98D9-FEE39E28AA29}">
      <dgm:prSet/>
      <dgm:spPr/>
      <dgm:t>
        <a:bodyPr/>
        <a:lstStyle/>
        <a:p>
          <a:endParaRPr lang="en-US"/>
        </a:p>
      </dgm:t>
    </dgm:pt>
    <dgm:pt modelId="{F4F138D3-8189-8440-8AF7-A48F83CC90E8}">
      <dgm:prSet phldrT="[Text]"/>
      <dgm:spPr>
        <a:solidFill>
          <a:srgbClr val="F0AD81"/>
        </a:solidFill>
      </dgm:spPr>
      <dgm:t>
        <a:bodyPr/>
        <a:lstStyle/>
        <a:p>
          <a:r>
            <a:rPr lang="en-US" dirty="0"/>
            <a:t>RCA</a:t>
          </a:r>
        </a:p>
      </dgm:t>
    </dgm:pt>
    <dgm:pt modelId="{6B67E2CE-1A11-044E-82FF-74D48847ADD0}" type="parTrans" cxnId="{3F36F00F-7D24-6C45-995B-29046884046C}">
      <dgm:prSet/>
      <dgm:spPr/>
      <dgm:t>
        <a:bodyPr/>
        <a:lstStyle/>
        <a:p>
          <a:endParaRPr lang="en-US"/>
        </a:p>
      </dgm:t>
    </dgm:pt>
    <dgm:pt modelId="{4E6EF8EF-75CB-4643-BA56-F7EDF9058D10}" type="sibTrans" cxnId="{3F36F00F-7D24-6C45-995B-29046884046C}">
      <dgm:prSet/>
      <dgm:spPr/>
      <dgm:t>
        <a:bodyPr/>
        <a:lstStyle/>
        <a:p>
          <a:endParaRPr lang="en-US"/>
        </a:p>
      </dgm:t>
    </dgm:pt>
    <dgm:pt modelId="{25C6AD73-70E7-AB47-BBA2-0339785D75B3}">
      <dgm:prSet phldrT="[Text]"/>
      <dgm:spPr>
        <a:solidFill>
          <a:srgbClr val="FDD89E"/>
        </a:solidFill>
      </dgm:spPr>
      <dgm:t>
        <a:bodyPr/>
        <a:lstStyle/>
        <a:p>
          <a:r>
            <a:rPr lang="en-US" dirty="0"/>
            <a:t>AMA</a:t>
          </a:r>
        </a:p>
      </dgm:t>
    </dgm:pt>
    <dgm:pt modelId="{29F0D59F-1DEB-4643-AF36-82090B74DF3C}" type="parTrans" cxnId="{019163F2-875C-D942-BF6D-35D897FE3CC9}">
      <dgm:prSet/>
      <dgm:spPr/>
      <dgm:t>
        <a:bodyPr/>
        <a:lstStyle/>
        <a:p>
          <a:endParaRPr lang="en-US"/>
        </a:p>
      </dgm:t>
    </dgm:pt>
    <dgm:pt modelId="{96081647-0248-C646-BFFA-8B4BADDA648B}" type="sibTrans" cxnId="{019163F2-875C-D942-BF6D-35D897FE3CC9}">
      <dgm:prSet/>
      <dgm:spPr/>
      <dgm:t>
        <a:bodyPr/>
        <a:lstStyle/>
        <a:p>
          <a:endParaRPr lang="en-US"/>
        </a:p>
      </dgm:t>
    </dgm:pt>
    <dgm:pt modelId="{8576610E-E6F0-C64D-A1CC-F30A93D540D7}">
      <dgm:prSet phldrT="[Text]"/>
      <dgm:spPr>
        <a:solidFill>
          <a:srgbClr val="EFC1C9"/>
        </a:solidFill>
      </dgm:spPr>
      <dgm:t>
        <a:bodyPr/>
        <a:lstStyle/>
        <a:p>
          <a:r>
            <a:rPr lang="en-US" dirty="0"/>
            <a:t>PDA (~90%)</a:t>
          </a:r>
        </a:p>
      </dgm:t>
    </dgm:pt>
    <dgm:pt modelId="{6ACEA23C-2FC7-264D-A643-9BD2B846072E}" type="parTrans" cxnId="{9B81D44A-496F-CF48-9FBE-67EADC4CD307}">
      <dgm:prSet/>
      <dgm:spPr/>
      <dgm:t>
        <a:bodyPr/>
        <a:lstStyle/>
        <a:p>
          <a:endParaRPr lang="en-US"/>
        </a:p>
      </dgm:t>
    </dgm:pt>
    <dgm:pt modelId="{9970117D-D01F-664F-8FB7-D5E437AA2444}" type="sibTrans" cxnId="{9B81D44A-496F-CF48-9FBE-67EADC4CD307}">
      <dgm:prSet/>
      <dgm:spPr/>
      <dgm:t>
        <a:bodyPr/>
        <a:lstStyle/>
        <a:p>
          <a:endParaRPr lang="en-US"/>
        </a:p>
      </dgm:t>
    </dgm:pt>
    <dgm:pt modelId="{7B084D58-61B0-454E-A5B5-F45121453788}">
      <dgm:prSet phldrT="[Text]"/>
      <dgm:spPr>
        <a:solidFill>
          <a:srgbClr val="E798AF"/>
        </a:solidFill>
      </dgm:spPr>
      <dgm:t>
        <a:bodyPr/>
        <a:lstStyle/>
        <a:p>
          <a:r>
            <a:rPr lang="en-US" dirty="0"/>
            <a:t>LCA</a:t>
          </a:r>
        </a:p>
      </dgm:t>
    </dgm:pt>
    <dgm:pt modelId="{99CEF7AE-63C3-944C-870A-192EDFB1A105}" type="parTrans" cxnId="{8C1406BB-8216-2A45-9A87-47A09509DAF4}">
      <dgm:prSet/>
      <dgm:spPr/>
      <dgm:t>
        <a:bodyPr/>
        <a:lstStyle/>
        <a:p>
          <a:endParaRPr lang="en-US"/>
        </a:p>
      </dgm:t>
    </dgm:pt>
    <dgm:pt modelId="{39224A2E-5686-2341-BF65-F1AF141A9EC6}" type="sibTrans" cxnId="{8C1406BB-8216-2A45-9A87-47A09509DAF4}">
      <dgm:prSet/>
      <dgm:spPr/>
      <dgm:t>
        <a:bodyPr/>
        <a:lstStyle/>
        <a:p>
          <a:endParaRPr lang="en-US"/>
        </a:p>
      </dgm:t>
    </dgm:pt>
    <dgm:pt modelId="{5135EA8F-DA29-AF45-8487-646761CA4124}">
      <dgm:prSet phldrT="[Text]"/>
      <dgm:spPr>
        <a:solidFill>
          <a:srgbClr val="B8BDD3"/>
        </a:solidFill>
      </dgm:spPr>
      <dgm:t>
        <a:bodyPr/>
        <a:lstStyle/>
        <a:p>
          <a:r>
            <a:rPr lang="en-US" dirty="0"/>
            <a:t>LAD</a:t>
          </a:r>
        </a:p>
      </dgm:t>
    </dgm:pt>
    <dgm:pt modelId="{1DE1DC01-5B4D-684C-A93A-77FCE91E6F1B}" type="parTrans" cxnId="{DDC7C5D6-0DA0-FA49-A822-E9CB255957F6}">
      <dgm:prSet/>
      <dgm:spPr/>
      <dgm:t>
        <a:bodyPr/>
        <a:lstStyle/>
        <a:p>
          <a:endParaRPr lang="en-US"/>
        </a:p>
      </dgm:t>
    </dgm:pt>
    <dgm:pt modelId="{F1DA4D4F-B496-3349-A4E0-2D12D0025E93}" type="sibTrans" cxnId="{DDC7C5D6-0DA0-FA49-A822-E9CB255957F6}">
      <dgm:prSet/>
      <dgm:spPr/>
      <dgm:t>
        <a:bodyPr/>
        <a:lstStyle/>
        <a:p>
          <a:endParaRPr lang="en-US"/>
        </a:p>
      </dgm:t>
    </dgm:pt>
    <dgm:pt modelId="{0609C260-0380-2140-8FAC-81A57DE00EFF}">
      <dgm:prSet/>
      <dgm:spPr>
        <a:solidFill>
          <a:srgbClr val="96BC7F"/>
        </a:solidFill>
      </dgm:spPr>
      <dgm:t>
        <a:bodyPr/>
        <a:lstStyle/>
        <a:p>
          <a:r>
            <a:rPr lang="en-US" dirty="0"/>
            <a:t>LCX</a:t>
          </a:r>
        </a:p>
      </dgm:t>
    </dgm:pt>
    <dgm:pt modelId="{4A537260-4B35-4C4D-AB5F-D64CE932893D}" type="parTrans" cxnId="{0686FEF8-6C65-834D-B1FA-12055220EE51}">
      <dgm:prSet/>
      <dgm:spPr/>
      <dgm:t>
        <a:bodyPr/>
        <a:lstStyle/>
        <a:p>
          <a:endParaRPr lang="en-US"/>
        </a:p>
      </dgm:t>
    </dgm:pt>
    <dgm:pt modelId="{73FA9BDF-B4D5-4849-8F81-D88BB2BF245D}" type="sibTrans" cxnId="{0686FEF8-6C65-834D-B1FA-12055220EE51}">
      <dgm:prSet/>
      <dgm:spPr/>
      <dgm:t>
        <a:bodyPr/>
        <a:lstStyle/>
        <a:p>
          <a:endParaRPr lang="en-US"/>
        </a:p>
      </dgm:t>
    </dgm:pt>
    <dgm:pt modelId="{62716862-2F66-B64F-B24F-E76985A07E95}">
      <dgm:prSet/>
      <dgm:spPr>
        <a:solidFill>
          <a:srgbClr val="D8E1A2"/>
        </a:solidFill>
      </dgm:spPr>
      <dgm:t>
        <a:bodyPr/>
        <a:lstStyle/>
        <a:p>
          <a:r>
            <a:rPr lang="en-US" dirty="0"/>
            <a:t>PDA (~10%)</a:t>
          </a:r>
        </a:p>
      </dgm:t>
    </dgm:pt>
    <dgm:pt modelId="{51C263B7-E65C-F342-96DC-422A15B497B1}" type="parTrans" cxnId="{A29745A3-E848-FC4F-BAF3-65C25B7D05DF}">
      <dgm:prSet/>
      <dgm:spPr/>
      <dgm:t>
        <a:bodyPr/>
        <a:lstStyle/>
        <a:p>
          <a:endParaRPr lang="en-US"/>
        </a:p>
      </dgm:t>
    </dgm:pt>
    <dgm:pt modelId="{F2BF5FC5-12E9-0943-857B-C49B2964C794}" type="sibTrans" cxnId="{A29745A3-E848-FC4F-BAF3-65C25B7D05DF}">
      <dgm:prSet/>
      <dgm:spPr/>
      <dgm:t>
        <a:bodyPr/>
        <a:lstStyle/>
        <a:p>
          <a:endParaRPr lang="en-US"/>
        </a:p>
      </dgm:t>
    </dgm:pt>
    <dgm:pt modelId="{C265F72A-2C5B-8E4E-AF65-E15027C3D6F2}">
      <dgm:prSet/>
      <dgm:spPr>
        <a:solidFill>
          <a:srgbClr val="D8E1A2"/>
        </a:solidFill>
      </dgm:spPr>
      <dgm:t>
        <a:bodyPr/>
        <a:lstStyle/>
        <a:p>
          <a:r>
            <a:rPr lang="en-US" dirty="0"/>
            <a:t>OMA</a:t>
          </a:r>
        </a:p>
      </dgm:t>
    </dgm:pt>
    <dgm:pt modelId="{C76D74DA-2BC3-A64F-A3D7-AD57B4E3A5CB}" type="parTrans" cxnId="{4B9D3438-CDC5-9D41-B610-F37AC3750614}">
      <dgm:prSet/>
      <dgm:spPr/>
      <dgm:t>
        <a:bodyPr/>
        <a:lstStyle/>
        <a:p>
          <a:endParaRPr lang="en-US"/>
        </a:p>
      </dgm:t>
    </dgm:pt>
    <dgm:pt modelId="{8D09CC72-2420-374F-A6C3-2117AE713DA2}" type="sibTrans" cxnId="{4B9D3438-CDC5-9D41-B610-F37AC3750614}">
      <dgm:prSet/>
      <dgm:spPr/>
      <dgm:t>
        <a:bodyPr/>
        <a:lstStyle/>
        <a:p>
          <a:endParaRPr lang="en-US"/>
        </a:p>
      </dgm:t>
    </dgm:pt>
    <dgm:pt modelId="{F3910844-D8E2-D64B-BA84-A1039028BF77}" type="pres">
      <dgm:prSet presAssocID="{C644023C-8DDF-6C44-AC41-BC00E25690B2}" presName="mainComposite" presStyleCnt="0">
        <dgm:presLayoutVars>
          <dgm:chPref val="1"/>
          <dgm:dir/>
          <dgm:animOne val="branch"/>
          <dgm:animLvl val="lvl"/>
          <dgm:resizeHandles val="exact"/>
        </dgm:presLayoutVars>
      </dgm:prSet>
      <dgm:spPr/>
    </dgm:pt>
    <dgm:pt modelId="{FFB130D3-664A-A446-BEB6-0B6654BF8F84}" type="pres">
      <dgm:prSet presAssocID="{C644023C-8DDF-6C44-AC41-BC00E25690B2}" presName="hierFlow" presStyleCnt="0"/>
      <dgm:spPr/>
    </dgm:pt>
    <dgm:pt modelId="{FCDEBA3B-27A6-DE41-AA7A-65A829E65D25}" type="pres">
      <dgm:prSet presAssocID="{C644023C-8DDF-6C44-AC41-BC00E25690B2}" presName="hierChild1" presStyleCnt="0">
        <dgm:presLayoutVars>
          <dgm:chPref val="1"/>
          <dgm:animOne val="branch"/>
          <dgm:animLvl val="lvl"/>
        </dgm:presLayoutVars>
      </dgm:prSet>
      <dgm:spPr/>
    </dgm:pt>
    <dgm:pt modelId="{52CBB208-DB49-0D40-91E4-476F2803BC2F}" type="pres">
      <dgm:prSet presAssocID="{56A0AF75-1868-9644-B895-12DC78D15E83}" presName="Name14" presStyleCnt="0"/>
      <dgm:spPr/>
    </dgm:pt>
    <dgm:pt modelId="{F08CB24F-D1E7-FE48-8963-6E8DE017FB46}" type="pres">
      <dgm:prSet presAssocID="{56A0AF75-1868-9644-B895-12DC78D15E83}" presName="level1Shape" presStyleLbl="node0" presStyleIdx="0" presStyleCnt="1">
        <dgm:presLayoutVars>
          <dgm:chPref val="3"/>
        </dgm:presLayoutVars>
      </dgm:prSet>
      <dgm:spPr/>
    </dgm:pt>
    <dgm:pt modelId="{DA4ED64D-5E5B-514E-8C6A-8545FE1247CB}" type="pres">
      <dgm:prSet presAssocID="{56A0AF75-1868-9644-B895-12DC78D15E83}" presName="hierChild2" presStyleCnt="0"/>
      <dgm:spPr/>
    </dgm:pt>
    <dgm:pt modelId="{482E4F84-A2C4-914B-B769-CB96C9EED613}" type="pres">
      <dgm:prSet presAssocID="{6B67E2CE-1A11-044E-82FF-74D48847ADD0}" presName="Name19" presStyleLbl="parChTrans1D2" presStyleIdx="0" presStyleCnt="2"/>
      <dgm:spPr/>
    </dgm:pt>
    <dgm:pt modelId="{713EDFF7-0769-A24F-A2E0-DA11CEC6BF15}" type="pres">
      <dgm:prSet presAssocID="{F4F138D3-8189-8440-8AF7-A48F83CC90E8}" presName="Name21" presStyleCnt="0"/>
      <dgm:spPr/>
    </dgm:pt>
    <dgm:pt modelId="{FA9DC794-6BDF-D441-8E28-1173799496B0}" type="pres">
      <dgm:prSet presAssocID="{F4F138D3-8189-8440-8AF7-A48F83CC90E8}" presName="level2Shape" presStyleLbl="node2" presStyleIdx="0" presStyleCnt="2"/>
      <dgm:spPr/>
    </dgm:pt>
    <dgm:pt modelId="{A2835978-A960-BA4B-8700-3B5DAB4691F4}" type="pres">
      <dgm:prSet presAssocID="{F4F138D3-8189-8440-8AF7-A48F83CC90E8}" presName="hierChild3" presStyleCnt="0"/>
      <dgm:spPr/>
    </dgm:pt>
    <dgm:pt modelId="{884952C5-8337-A644-997F-15E63BDB56DB}" type="pres">
      <dgm:prSet presAssocID="{29F0D59F-1DEB-4643-AF36-82090B74DF3C}" presName="Name19" presStyleLbl="parChTrans1D3" presStyleIdx="0" presStyleCnt="4"/>
      <dgm:spPr/>
    </dgm:pt>
    <dgm:pt modelId="{A56023F8-2696-B147-B722-533E224FF943}" type="pres">
      <dgm:prSet presAssocID="{25C6AD73-70E7-AB47-BBA2-0339785D75B3}" presName="Name21" presStyleCnt="0"/>
      <dgm:spPr/>
    </dgm:pt>
    <dgm:pt modelId="{F7A7A721-3FD6-234F-B2F0-22D408515AA3}" type="pres">
      <dgm:prSet presAssocID="{25C6AD73-70E7-AB47-BBA2-0339785D75B3}" presName="level2Shape" presStyleLbl="node3" presStyleIdx="0" presStyleCnt="4"/>
      <dgm:spPr/>
    </dgm:pt>
    <dgm:pt modelId="{C4926937-6C5D-0A44-BD3B-612A64C01369}" type="pres">
      <dgm:prSet presAssocID="{25C6AD73-70E7-AB47-BBA2-0339785D75B3}" presName="hierChild3" presStyleCnt="0"/>
      <dgm:spPr/>
    </dgm:pt>
    <dgm:pt modelId="{50A54DA6-3A27-5E4F-B9D7-6FD3C91D76FB}" type="pres">
      <dgm:prSet presAssocID="{6ACEA23C-2FC7-264D-A643-9BD2B846072E}" presName="Name19" presStyleLbl="parChTrans1D3" presStyleIdx="1" presStyleCnt="4"/>
      <dgm:spPr/>
    </dgm:pt>
    <dgm:pt modelId="{185723DE-B96B-1C40-9B0C-336F48B3152B}" type="pres">
      <dgm:prSet presAssocID="{8576610E-E6F0-C64D-A1CC-F30A93D540D7}" presName="Name21" presStyleCnt="0"/>
      <dgm:spPr/>
    </dgm:pt>
    <dgm:pt modelId="{589EEE43-02EB-354C-B74D-60F55D95E210}" type="pres">
      <dgm:prSet presAssocID="{8576610E-E6F0-C64D-A1CC-F30A93D540D7}" presName="level2Shape" presStyleLbl="node3" presStyleIdx="1" presStyleCnt="4"/>
      <dgm:spPr/>
    </dgm:pt>
    <dgm:pt modelId="{BEA84258-69BC-6445-BE79-073DE433349F}" type="pres">
      <dgm:prSet presAssocID="{8576610E-E6F0-C64D-A1CC-F30A93D540D7}" presName="hierChild3" presStyleCnt="0"/>
      <dgm:spPr/>
    </dgm:pt>
    <dgm:pt modelId="{3531962E-B7CF-934E-ACEF-99F87B6A868D}" type="pres">
      <dgm:prSet presAssocID="{99CEF7AE-63C3-944C-870A-192EDFB1A105}" presName="Name19" presStyleLbl="parChTrans1D2" presStyleIdx="1" presStyleCnt="2"/>
      <dgm:spPr/>
    </dgm:pt>
    <dgm:pt modelId="{0F68FD6B-B55E-2342-8252-278A0EFD7246}" type="pres">
      <dgm:prSet presAssocID="{7B084D58-61B0-454E-A5B5-F45121453788}" presName="Name21" presStyleCnt="0"/>
      <dgm:spPr/>
    </dgm:pt>
    <dgm:pt modelId="{ECD841CA-5E93-624F-A807-792B9AEE0B3C}" type="pres">
      <dgm:prSet presAssocID="{7B084D58-61B0-454E-A5B5-F45121453788}" presName="level2Shape" presStyleLbl="node2" presStyleIdx="1" presStyleCnt="2"/>
      <dgm:spPr/>
    </dgm:pt>
    <dgm:pt modelId="{57FFF8AF-B75D-E54B-972C-72979B2D6458}" type="pres">
      <dgm:prSet presAssocID="{7B084D58-61B0-454E-A5B5-F45121453788}" presName="hierChild3" presStyleCnt="0"/>
      <dgm:spPr/>
    </dgm:pt>
    <dgm:pt modelId="{96B1B318-8869-454C-8929-2352A03DC2D0}" type="pres">
      <dgm:prSet presAssocID="{1DE1DC01-5B4D-684C-A93A-77FCE91E6F1B}" presName="Name19" presStyleLbl="parChTrans1D3" presStyleIdx="2" presStyleCnt="4"/>
      <dgm:spPr/>
    </dgm:pt>
    <dgm:pt modelId="{D5F4FE24-4FE9-3C40-AD9A-8E913FD701A0}" type="pres">
      <dgm:prSet presAssocID="{5135EA8F-DA29-AF45-8487-646761CA4124}" presName="Name21" presStyleCnt="0"/>
      <dgm:spPr/>
    </dgm:pt>
    <dgm:pt modelId="{C04D53CE-18C3-684A-9F8F-2F2A30FFFE2C}" type="pres">
      <dgm:prSet presAssocID="{5135EA8F-DA29-AF45-8487-646761CA4124}" presName="level2Shape" presStyleLbl="node3" presStyleIdx="2" presStyleCnt="4"/>
      <dgm:spPr/>
    </dgm:pt>
    <dgm:pt modelId="{0F6F4D9D-52B9-A842-A35B-6A40EE0B9DA7}" type="pres">
      <dgm:prSet presAssocID="{5135EA8F-DA29-AF45-8487-646761CA4124}" presName="hierChild3" presStyleCnt="0"/>
      <dgm:spPr/>
    </dgm:pt>
    <dgm:pt modelId="{F0D19200-ABD9-2A40-BFD2-7444C9FD3720}" type="pres">
      <dgm:prSet presAssocID="{4A537260-4B35-4C4D-AB5F-D64CE932893D}" presName="Name19" presStyleLbl="parChTrans1D3" presStyleIdx="3" presStyleCnt="4"/>
      <dgm:spPr/>
    </dgm:pt>
    <dgm:pt modelId="{84AC7CA8-732D-054A-B827-9380375F727E}" type="pres">
      <dgm:prSet presAssocID="{0609C260-0380-2140-8FAC-81A57DE00EFF}" presName="Name21" presStyleCnt="0"/>
      <dgm:spPr/>
    </dgm:pt>
    <dgm:pt modelId="{C629E295-ABC3-2946-B701-9FE79ADE254A}" type="pres">
      <dgm:prSet presAssocID="{0609C260-0380-2140-8FAC-81A57DE00EFF}" presName="level2Shape" presStyleLbl="node3" presStyleIdx="3" presStyleCnt="4"/>
      <dgm:spPr/>
    </dgm:pt>
    <dgm:pt modelId="{F23B6A57-3D91-AF4D-A987-09DD832E782E}" type="pres">
      <dgm:prSet presAssocID="{0609C260-0380-2140-8FAC-81A57DE00EFF}" presName="hierChild3" presStyleCnt="0"/>
      <dgm:spPr/>
    </dgm:pt>
    <dgm:pt modelId="{BCA17700-8395-3E47-9107-F541B87C3EA4}" type="pres">
      <dgm:prSet presAssocID="{51C263B7-E65C-F342-96DC-422A15B497B1}" presName="Name19" presStyleLbl="parChTrans1D4" presStyleIdx="0" presStyleCnt="2"/>
      <dgm:spPr/>
    </dgm:pt>
    <dgm:pt modelId="{56365436-46D6-5843-A4B2-0E57587E3CAC}" type="pres">
      <dgm:prSet presAssocID="{62716862-2F66-B64F-B24F-E76985A07E95}" presName="Name21" presStyleCnt="0"/>
      <dgm:spPr/>
    </dgm:pt>
    <dgm:pt modelId="{2F844017-7071-2D4F-A4A5-2C45BD993C1B}" type="pres">
      <dgm:prSet presAssocID="{62716862-2F66-B64F-B24F-E76985A07E95}" presName="level2Shape" presStyleLbl="node4" presStyleIdx="0" presStyleCnt="2"/>
      <dgm:spPr/>
    </dgm:pt>
    <dgm:pt modelId="{5C880088-2C40-314C-9DF4-C8A715FFD854}" type="pres">
      <dgm:prSet presAssocID="{62716862-2F66-B64F-B24F-E76985A07E95}" presName="hierChild3" presStyleCnt="0"/>
      <dgm:spPr/>
    </dgm:pt>
    <dgm:pt modelId="{D2DE49BD-23BC-8D49-A5EC-AB98FC1CD21D}" type="pres">
      <dgm:prSet presAssocID="{C76D74DA-2BC3-A64F-A3D7-AD57B4E3A5CB}" presName="Name19" presStyleLbl="parChTrans1D4" presStyleIdx="1" presStyleCnt="2"/>
      <dgm:spPr/>
    </dgm:pt>
    <dgm:pt modelId="{A0671A74-A6C2-F94F-B44F-7FC82BDFB55A}" type="pres">
      <dgm:prSet presAssocID="{C265F72A-2C5B-8E4E-AF65-E15027C3D6F2}" presName="Name21" presStyleCnt="0"/>
      <dgm:spPr/>
    </dgm:pt>
    <dgm:pt modelId="{97DC319E-DF4B-CE4D-9531-7D5695694AF2}" type="pres">
      <dgm:prSet presAssocID="{C265F72A-2C5B-8E4E-AF65-E15027C3D6F2}" presName="level2Shape" presStyleLbl="node4" presStyleIdx="1" presStyleCnt="2"/>
      <dgm:spPr/>
    </dgm:pt>
    <dgm:pt modelId="{FBFEECBD-8683-3B4D-8201-CACD73F5BED7}" type="pres">
      <dgm:prSet presAssocID="{C265F72A-2C5B-8E4E-AF65-E15027C3D6F2}" presName="hierChild3" presStyleCnt="0"/>
      <dgm:spPr/>
    </dgm:pt>
    <dgm:pt modelId="{6DF701AC-A904-944B-96DF-815AE9EE6F9F}" type="pres">
      <dgm:prSet presAssocID="{C644023C-8DDF-6C44-AC41-BC00E25690B2}" presName="bgShapesFlow" presStyleCnt="0"/>
      <dgm:spPr/>
    </dgm:pt>
  </dgm:ptLst>
  <dgm:cxnLst>
    <dgm:cxn modelId="{39EF6607-A712-6C44-84D0-D8CB8CA8CDD8}" type="presOf" srcId="{C644023C-8DDF-6C44-AC41-BC00E25690B2}" destId="{F3910844-D8E2-D64B-BA84-A1039028BF77}" srcOrd="0" destOrd="0" presId="urn:microsoft.com/office/officeart/2005/8/layout/hierarchy6"/>
    <dgm:cxn modelId="{1318720F-9EBA-8D41-BB89-977CDAB71A42}" type="presOf" srcId="{62716862-2F66-B64F-B24F-E76985A07E95}" destId="{2F844017-7071-2D4F-A4A5-2C45BD993C1B}" srcOrd="0" destOrd="0" presId="urn:microsoft.com/office/officeart/2005/8/layout/hierarchy6"/>
    <dgm:cxn modelId="{3F36F00F-7D24-6C45-995B-29046884046C}" srcId="{56A0AF75-1868-9644-B895-12DC78D15E83}" destId="{F4F138D3-8189-8440-8AF7-A48F83CC90E8}" srcOrd="0" destOrd="0" parTransId="{6B67E2CE-1A11-044E-82FF-74D48847ADD0}" sibTransId="{4E6EF8EF-75CB-4643-BA56-F7EDF9058D10}"/>
    <dgm:cxn modelId="{5178E317-5D5B-B842-A058-893EC5F9EE85}" type="presOf" srcId="{0609C260-0380-2140-8FAC-81A57DE00EFF}" destId="{C629E295-ABC3-2946-B701-9FE79ADE254A}" srcOrd="0" destOrd="0" presId="urn:microsoft.com/office/officeart/2005/8/layout/hierarchy6"/>
    <dgm:cxn modelId="{65AB0325-0C0F-F04D-8D5C-B3DBB0F0C980}" type="presOf" srcId="{7B084D58-61B0-454E-A5B5-F45121453788}" destId="{ECD841CA-5E93-624F-A807-792B9AEE0B3C}" srcOrd="0" destOrd="0" presId="urn:microsoft.com/office/officeart/2005/8/layout/hierarchy6"/>
    <dgm:cxn modelId="{F8BFF22F-0273-7F4B-B8AF-ABFB4395ABC3}" type="presOf" srcId="{8576610E-E6F0-C64D-A1CC-F30A93D540D7}" destId="{589EEE43-02EB-354C-B74D-60F55D95E210}" srcOrd="0" destOrd="0" presId="urn:microsoft.com/office/officeart/2005/8/layout/hierarchy6"/>
    <dgm:cxn modelId="{4B9D3438-CDC5-9D41-B610-F37AC3750614}" srcId="{0609C260-0380-2140-8FAC-81A57DE00EFF}" destId="{C265F72A-2C5B-8E4E-AF65-E15027C3D6F2}" srcOrd="1" destOrd="0" parTransId="{C76D74DA-2BC3-A64F-A3D7-AD57B4E3A5CB}" sibTransId="{8D09CC72-2420-374F-A6C3-2117AE713DA2}"/>
    <dgm:cxn modelId="{4D06FE5C-4CF0-7849-BFCE-50D075CE9326}" type="presOf" srcId="{6ACEA23C-2FC7-264D-A643-9BD2B846072E}" destId="{50A54DA6-3A27-5E4F-B9D7-6FD3C91D76FB}" srcOrd="0" destOrd="0" presId="urn:microsoft.com/office/officeart/2005/8/layout/hierarchy6"/>
    <dgm:cxn modelId="{2B6E4C44-A0FC-0C46-A462-8B4F3D1F1067}" type="presOf" srcId="{99CEF7AE-63C3-944C-870A-192EDFB1A105}" destId="{3531962E-B7CF-934E-ACEF-99F87B6A868D}" srcOrd="0" destOrd="0" presId="urn:microsoft.com/office/officeart/2005/8/layout/hierarchy6"/>
    <dgm:cxn modelId="{9B81D44A-496F-CF48-9FBE-67EADC4CD307}" srcId="{F4F138D3-8189-8440-8AF7-A48F83CC90E8}" destId="{8576610E-E6F0-C64D-A1CC-F30A93D540D7}" srcOrd="1" destOrd="0" parTransId="{6ACEA23C-2FC7-264D-A643-9BD2B846072E}" sibTransId="{9970117D-D01F-664F-8FB7-D5E437AA2444}"/>
    <dgm:cxn modelId="{63F6FF71-D54A-D54D-98D9-FEE39E28AA29}" srcId="{C644023C-8DDF-6C44-AC41-BC00E25690B2}" destId="{56A0AF75-1868-9644-B895-12DC78D15E83}" srcOrd="0" destOrd="0" parTransId="{91D09E5A-9038-0749-B20A-6AAFEF1B5064}" sibTransId="{C52784BB-8818-9A42-BCF6-3D16BF55A081}"/>
    <dgm:cxn modelId="{62C75773-68E5-8C40-9B09-8BEA3D832E67}" type="presOf" srcId="{6B67E2CE-1A11-044E-82FF-74D48847ADD0}" destId="{482E4F84-A2C4-914B-B769-CB96C9EED613}" srcOrd="0" destOrd="0" presId="urn:microsoft.com/office/officeart/2005/8/layout/hierarchy6"/>
    <dgm:cxn modelId="{D9BCAB8F-9B66-6342-B9C9-5BA7319FEC95}" type="presOf" srcId="{56A0AF75-1868-9644-B895-12DC78D15E83}" destId="{F08CB24F-D1E7-FE48-8963-6E8DE017FB46}" srcOrd="0" destOrd="0" presId="urn:microsoft.com/office/officeart/2005/8/layout/hierarchy6"/>
    <dgm:cxn modelId="{65DFCD94-6BB5-1C47-99D6-911F94221EC7}" type="presOf" srcId="{29F0D59F-1DEB-4643-AF36-82090B74DF3C}" destId="{884952C5-8337-A644-997F-15E63BDB56DB}" srcOrd="0" destOrd="0" presId="urn:microsoft.com/office/officeart/2005/8/layout/hierarchy6"/>
    <dgm:cxn modelId="{B5A7D296-CDE1-D941-BF41-85E64088E332}" type="presOf" srcId="{51C263B7-E65C-F342-96DC-422A15B497B1}" destId="{BCA17700-8395-3E47-9107-F541B87C3EA4}" srcOrd="0" destOrd="0" presId="urn:microsoft.com/office/officeart/2005/8/layout/hierarchy6"/>
    <dgm:cxn modelId="{1DCA17A2-8799-EB45-9A63-7BC9E686DE3A}" type="presOf" srcId="{C76D74DA-2BC3-A64F-A3D7-AD57B4E3A5CB}" destId="{D2DE49BD-23BC-8D49-A5EC-AB98FC1CD21D}" srcOrd="0" destOrd="0" presId="urn:microsoft.com/office/officeart/2005/8/layout/hierarchy6"/>
    <dgm:cxn modelId="{A29745A3-E848-FC4F-BAF3-65C25B7D05DF}" srcId="{0609C260-0380-2140-8FAC-81A57DE00EFF}" destId="{62716862-2F66-B64F-B24F-E76985A07E95}" srcOrd="0" destOrd="0" parTransId="{51C263B7-E65C-F342-96DC-422A15B497B1}" sibTransId="{F2BF5FC5-12E9-0943-857B-C49B2964C794}"/>
    <dgm:cxn modelId="{CDE249AF-625B-A54F-8D75-B4230B0538AD}" type="presOf" srcId="{25C6AD73-70E7-AB47-BBA2-0339785D75B3}" destId="{F7A7A721-3FD6-234F-B2F0-22D408515AA3}" srcOrd="0" destOrd="0" presId="urn:microsoft.com/office/officeart/2005/8/layout/hierarchy6"/>
    <dgm:cxn modelId="{2FBF1EB2-9C14-3344-9737-E0A661C7607F}" type="presOf" srcId="{C265F72A-2C5B-8E4E-AF65-E15027C3D6F2}" destId="{97DC319E-DF4B-CE4D-9531-7D5695694AF2}" srcOrd="0" destOrd="0" presId="urn:microsoft.com/office/officeart/2005/8/layout/hierarchy6"/>
    <dgm:cxn modelId="{8C1406BB-8216-2A45-9A87-47A09509DAF4}" srcId="{56A0AF75-1868-9644-B895-12DC78D15E83}" destId="{7B084D58-61B0-454E-A5B5-F45121453788}" srcOrd="1" destOrd="0" parTransId="{99CEF7AE-63C3-944C-870A-192EDFB1A105}" sibTransId="{39224A2E-5686-2341-BF65-F1AF141A9EC6}"/>
    <dgm:cxn modelId="{4FC806D2-22BE-394D-8C97-9DC8232D7232}" type="presOf" srcId="{5135EA8F-DA29-AF45-8487-646761CA4124}" destId="{C04D53CE-18C3-684A-9F8F-2F2A30FFFE2C}" srcOrd="0" destOrd="0" presId="urn:microsoft.com/office/officeart/2005/8/layout/hierarchy6"/>
    <dgm:cxn modelId="{DDC7C5D6-0DA0-FA49-A822-E9CB255957F6}" srcId="{7B084D58-61B0-454E-A5B5-F45121453788}" destId="{5135EA8F-DA29-AF45-8487-646761CA4124}" srcOrd="0" destOrd="0" parTransId="{1DE1DC01-5B4D-684C-A93A-77FCE91E6F1B}" sibTransId="{F1DA4D4F-B496-3349-A4E0-2D12D0025E93}"/>
    <dgm:cxn modelId="{8FC380DC-2390-A04F-A49C-096F15A571F1}" type="presOf" srcId="{F4F138D3-8189-8440-8AF7-A48F83CC90E8}" destId="{FA9DC794-6BDF-D441-8E28-1173799496B0}" srcOrd="0" destOrd="0" presId="urn:microsoft.com/office/officeart/2005/8/layout/hierarchy6"/>
    <dgm:cxn modelId="{C6356ADF-1AF6-D549-84F0-5926A65B0595}" type="presOf" srcId="{1DE1DC01-5B4D-684C-A93A-77FCE91E6F1B}" destId="{96B1B318-8869-454C-8929-2352A03DC2D0}" srcOrd="0" destOrd="0" presId="urn:microsoft.com/office/officeart/2005/8/layout/hierarchy6"/>
    <dgm:cxn modelId="{0E75D6EC-D90E-134C-AEF8-ED5769326319}" type="presOf" srcId="{4A537260-4B35-4C4D-AB5F-D64CE932893D}" destId="{F0D19200-ABD9-2A40-BFD2-7444C9FD3720}" srcOrd="0" destOrd="0" presId="urn:microsoft.com/office/officeart/2005/8/layout/hierarchy6"/>
    <dgm:cxn modelId="{019163F2-875C-D942-BF6D-35D897FE3CC9}" srcId="{F4F138D3-8189-8440-8AF7-A48F83CC90E8}" destId="{25C6AD73-70E7-AB47-BBA2-0339785D75B3}" srcOrd="0" destOrd="0" parTransId="{29F0D59F-1DEB-4643-AF36-82090B74DF3C}" sibTransId="{96081647-0248-C646-BFFA-8B4BADDA648B}"/>
    <dgm:cxn modelId="{0686FEF8-6C65-834D-B1FA-12055220EE51}" srcId="{7B084D58-61B0-454E-A5B5-F45121453788}" destId="{0609C260-0380-2140-8FAC-81A57DE00EFF}" srcOrd="1" destOrd="0" parTransId="{4A537260-4B35-4C4D-AB5F-D64CE932893D}" sibTransId="{73FA9BDF-B4D5-4849-8F81-D88BB2BF245D}"/>
    <dgm:cxn modelId="{F7339FAE-6B8F-4548-9D8A-0B7EA548C785}" type="presParOf" srcId="{F3910844-D8E2-D64B-BA84-A1039028BF77}" destId="{FFB130D3-664A-A446-BEB6-0B6654BF8F84}" srcOrd="0" destOrd="0" presId="urn:microsoft.com/office/officeart/2005/8/layout/hierarchy6"/>
    <dgm:cxn modelId="{ECCF2F67-ED2A-6647-81F1-092E7F6B9357}" type="presParOf" srcId="{FFB130D3-664A-A446-BEB6-0B6654BF8F84}" destId="{FCDEBA3B-27A6-DE41-AA7A-65A829E65D25}" srcOrd="0" destOrd="0" presId="urn:microsoft.com/office/officeart/2005/8/layout/hierarchy6"/>
    <dgm:cxn modelId="{83C73D51-7D75-3843-966D-C62EC3F13B47}" type="presParOf" srcId="{FCDEBA3B-27A6-DE41-AA7A-65A829E65D25}" destId="{52CBB208-DB49-0D40-91E4-476F2803BC2F}" srcOrd="0" destOrd="0" presId="urn:microsoft.com/office/officeart/2005/8/layout/hierarchy6"/>
    <dgm:cxn modelId="{EB58510D-05E8-BE4F-8932-7F9F8A739BFB}" type="presParOf" srcId="{52CBB208-DB49-0D40-91E4-476F2803BC2F}" destId="{F08CB24F-D1E7-FE48-8963-6E8DE017FB46}" srcOrd="0" destOrd="0" presId="urn:microsoft.com/office/officeart/2005/8/layout/hierarchy6"/>
    <dgm:cxn modelId="{DBE0655B-711A-4C4A-B2AD-C036A933D9E3}" type="presParOf" srcId="{52CBB208-DB49-0D40-91E4-476F2803BC2F}" destId="{DA4ED64D-5E5B-514E-8C6A-8545FE1247CB}" srcOrd="1" destOrd="0" presId="urn:microsoft.com/office/officeart/2005/8/layout/hierarchy6"/>
    <dgm:cxn modelId="{281DE4D3-5AF7-344A-BD7E-60440AB0909F}" type="presParOf" srcId="{DA4ED64D-5E5B-514E-8C6A-8545FE1247CB}" destId="{482E4F84-A2C4-914B-B769-CB96C9EED613}" srcOrd="0" destOrd="0" presId="urn:microsoft.com/office/officeart/2005/8/layout/hierarchy6"/>
    <dgm:cxn modelId="{824DE797-E561-2147-9D4E-BB052618EAEF}" type="presParOf" srcId="{DA4ED64D-5E5B-514E-8C6A-8545FE1247CB}" destId="{713EDFF7-0769-A24F-A2E0-DA11CEC6BF15}" srcOrd="1" destOrd="0" presId="urn:microsoft.com/office/officeart/2005/8/layout/hierarchy6"/>
    <dgm:cxn modelId="{EA1D62FC-5671-6047-8029-553851A51733}" type="presParOf" srcId="{713EDFF7-0769-A24F-A2E0-DA11CEC6BF15}" destId="{FA9DC794-6BDF-D441-8E28-1173799496B0}" srcOrd="0" destOrd="0" presId="urn:microsoft.com/office/officeart/2005/8/layout/hierarchy6"/>
    <dgm:cxn modelId="{DD3BD914-9DC8-5D45-B9ED-D21941C87A3B}" type="presParOf" srcId="{713EDFF7-0769-A24F-A2E0-DA11CEC6BF15}" destId="{A2835978-A960-BA4B-8700-3B5DAB4691F4}" srcOrd="1" destOrd="0" presId="urn:microsoft.com/office/officeart/2005/8/layout/hierarchy6"/>
    <dgm:cxn modelId="{6B24ACBF-6D01-994E-8D83-99798EC97D8C}" type="presParOf" srcId="{A2835978-A960-BA4B-8700-3B5DAB4691F4}" destId="{884952C5-8337-A644-997F-15E63BDB56DB}" srcOrd="0" destOrd="0" presId="urn:microsoft.com/office/officeart/2005/8/layout/hierarchy6"/>
    <dgm:cxn modelId="{DFDC11C2-8665-114D-B4C4-432DF1A3E959}" type="presParOf" srcId="{A2835978-A960-BA4B-8700-3B5DAB4691F4}" destId="{A56023F8-2696-B147-B722-533E224FF943}" srcOrd="1" destOrd="0" presId="urn:microsoft.com/office/officeart/2005/8/layout/hierarchy6"/>
    <dgm:cxn modelId="{0AE6F32A-C744-4E49-88C0-3DEBC46B44CC}" type="presParOf" srcId="{A56023F8-2696-B147-B722-533E224FF943}" destId="{F7A7A721-3FD6-234F-B2F0-22D408515AA3}" srcOrd="0" destOrd="0" presId="urn:microsoft.com/office/officeart/2005/8/layout/hierarchy6"/>
    <dgm:cxn modelId="{B1F9DA79-56E9-6742-8B9A-71FF39793420}" type="presParOf" srcId="{A56023F8-2696-B147-B722-533E224FF943}" destId="{C4926937-6C5D-0A44-BD3B-612A64C01369}" srcOrd="1" destOrd="0" presId="urn:microsoft.com/office/officeart/2005/8/layout/hierarchy6"/>
    <dgm:cxn modelId="{9CF1DABC-BF8B-EF48-8DC5-8C1B5A3D15F6}" type="presParOf" srcId="{A2835978-A960-BA4B-8700-3B5DAB4691F4}" destId="{50A54DA6-3A27-5E4F-B9D7-6FD3C91D76FB}" srcOrd="2" destOrd="0" presId="urn:microsoft.com/office/officeart/2005/8/layout/hierarchy6"/>
    <dgm:cxn modelId="{8ADEF86F-8AEA-1640-9336-E7FF6EACD5FC}" type="presParOf" srcId="{A2835978-A960-BA4B-8700-3B5DAB4691F4}" destId="{185723DE-B96B-1C40-9B0C-336F48B3152B}" srcOrd="3" destOrd="0" presId="urn:microsoft.com/office/officeart/2005/8/layout/hierarchy6"/>
    <dgm:cxn modelId="{0743EB3B-3E9A-C849-B4F3-E13A16BF4D67}" type="presParOf" srcId="{185723DE-B96B-1C40-9B0C-336F48B3152B}" destId="{589EEE43-02EB-354C-B74D-60F55D95E210}" srcOrd="0" destOrd="0" presId="urn:microsoft.com/office/officeart/2005/8/layout/hierarchy6"/>
    <dgm:cxn modelId="{65E61D41-82A0-4C41-B102-67AC3BAA0CFD}" type="presParOf" srcId="{185723DE-B96B-1C40-9B0C-336F48B3152B}" destId="{BEA84258-69BC-6445-BE79-073DE433349F}" srcOrd="1" destOrd="0" presId="urn:microsoft.com/office/officeart/2005/8/layout/hierarchy6"/>
    <dgm:cxn modelId="{499D1C39-94D6-6B47-8B1B-2878A49F4495}" type="presParOf" srcId="{DA4ED64D-5E5B-514E-8C6A-8545FE1247CB}" destId="{3531962E-B7CF-934E-ACEF-99F87B6A868D}" srcOrd="2" destOrd="0" presId="urn:microsoft.com/office/officeart/2005/8/layout/hierarchy6"/>
    <dgm:cxn modelId="{8EB538F5-00EA-4A4E-A33E-59F7F56CD9D9}" type="presParOf" srcId="{DA4ED64D-5E5B-514E-8C6A-8545FE1247CB}" destId="{0F68FD6B-B55E-2342-8252-278A0EFD7246}" srcOrd="3" destOrd="0" presId="urn:microsoft.com/office/officeart/2005/8/layout/hierarchy6"/>
    <dgm:cxn modelId="{A46173A8-111E-6349-A8D4-3614C24A625F}" type="presParOf" srcId="{0F68FD6B-B55E-2342-8252-278A0EFD7246}" destId="{ECD841CA-5E93-624F-A807-792B9AEE0B3C}" srcOrd="0" destOrd="0" presId="urn:microsoft.com/office/officeart/2005/8/layout/hierarchy6"/>
    <dgm:cxn modelId="{B5FE8EBD-7448-1B49-BD10-1CBC27717C50}" type="presParOf" srcId="{0F68FD6B-B55E-2342-8252-278A0EFD7246}" destId="{57FFF8AF-B75D-E54B-972C-72979B2D6458}" srcOrd="1" destOrd="0" presId="urn:microsoft.com/office/officeart/2005/8/layout/hierarchy6"/>
    <dgm:cxn modelId="{848D8CD5-9D5A-8347-804F-FA3A83DA555E}" type="presParOf" srcId="{57FFF8AF-B75D-E54B-972C-72979B2D6458}" destId="{96B1B318-8869-454C-8929-2352A03DC2D0}" srcOrd="0" destOrd="0" presId="urn:microsoft.com/office/officeart/2005/8/layout/hierarchy6"/>
    <dgm:cxn modelId="{881A479E-A19D-8547-BD70-3ABD25E98EA4}" type="presParOf" srcId="{57FFF8AF-B75D-E54B-972C-72979B2D6458}" destId="{D5F4FE24-4FE9-3C40-AD9A-8E913FD701A0}" srcOrd="1" destOrd="0" presId="urn:microsoft.com/office/officeart/2005/8/layout/hierarchy6"/>
    <dgm:cxn modelId="{9E1CC3AA-F38E-F640-BF73-807323F7A0B0}" type="presParOf" srcId="{D5F4FE24-4FE9-3C40-AD9A-8E913FD701A0}" destId="{C04D53CE-18C3-684A-9F8F-2F2A30FFFE2C}" srcOrd="0" destOrd="0" presId="urn:microsoft.com/office/officeart/2005/8/layout/hierarchy6"/>
    <dgm:cxn modelId="{E53FB4EA-4997-9047-A2D8-30CDAD6636C3}" type="presParOf" srcId="{D5F4FE24-4FE9-3C40-AD9A-8E913FD701A0}" destId="{0F6F4D9D-52B9-A842-A35B-6A40EE0B9DA7}" srcOrd="1" destOrd="0" presId="urn:microsoft.com/office/officeart/2005/8/layout/hierarchy6"/>
    <dgm:cxn modelId="{7607EF52-D156-974C-BC5A-E1A164D0B59B}" type="presParOf" srcId="{57FFF8AF-B75D-E54B-972C-72979B2D6458}" destId="{F0D19200-ABD9-2A40-BFD2-7444C9FD3720}" srcOrd="2" destOrd="0" presId="urn:microsoft.com/office/officeart/2005/8/layout/hierarchy6"/>
    <dgm:cxn modelId="{56CA7DBD-8FD1-DE4B-BF58-2CE152060498}" type="presParOf" srcId="{57FFF8AF-B75D-E54B-972C-72979B2D6458}" destId="{84AC7CA8-732D-054A-B827-9380375F727E}" srcOrd="3" destOrd="0" presId="urn:microsoft.com/office/officeart/2005/8/layout/hierarchy6"/>
    <dgm:cxn modelId="{391DF7E8-711A-FC4C-831B-9A16ED0ADBE5}" type="presParOf" srcId="{84AC7CA8-732D-054A-B827-9380375F727E}" destId="{C629E295-ABC3-2946-B701-9FE79ADE254A}" srcOrd="0" destOrd="0" presId="urn:microsoft.com/office/officeart/2005/8/layout/hierarchy6"/>
    <dgm:cxn modelId="{6C8C406C-846D-3B41-91B6-F53CE40854A4}" type="presParOf" srcId="{84AC7CA8-732D-054A-B827-9380375F727E}" destId="{F23B6A57-3D91-AF4D-A987-09DD832E782E}" srcOrd="1" destOrd="0" presId="urn:microsoft.com/office/officeart/2005/8/layout/hierarchy6"/>
    <dgm:cxn modelId="{5C065881-2777-7440-BDA5-E4BCB8227893}" type="presParOf" srcId="{F23B6A57-3D91-AF4D-A987-09DD832E782E}" destId="{BCA17700-8395-3E47-9107-F541B87C3EA4}" srcOrd="0" destOrd="0" presId="urn:microsoft.com/office/officeart/2005/8/layout/hierarchy6"/>
    <dgm:cxn modelId="{0BF06CC3-3C7E-544A-A4B9-B681428EC86D}" type="presParOf" srcId="{F23B6A57-3D91-AF4D-A987-09DD832E782E}" destId="{56365436-46D6-5843-A4B2-0E57587E3CAC}" srcOrd="1" destOrd="0" presId="urn:microsoft.com/office/officeart/2005/8/layout/hierarchy6"/>
    <dgm:cxn modelId="{C329E1ED-5057-8A4E-97C7-8B32F85E7461}" type="presParOf" srcId="{56365436-46D6-5843-A4B2-0E57587E3CAC}" destId="{2F844017-7071-2D4F-A4A5-2C45BD993C1B}" srcOrd="0" destOrd="0" presId="urn:microsoft.com/office/officeart/2005/8/layout/hierarchy6"/>
    <dgm:cxn modelId="{B4258455-7C69-8E42-B075-5EE12317B245}" type="presParOf" srcId="{56365436-46D6-5843-A4B2-0E57587E3CAC}" destId="{5C880088-2C40-314C-9DF4-C8A715FFD854}" srcOrd="1" destOrd="0" presId="urn:microsoft.com/office/officeart/2005/8/layout/hierarchy6"/>
    <dgm:cxn modelId="{C00D9BF8-8F72-2745-946B-C0A01F3EB362}" type="presParOf" srcId="{F23B6A57-3D91-AF4D-A987-09DD832E782E}" destId="{D2DE49BD-23BC-8D49-A5EC-AB98FC1CD21D}" srcOrd="2" destOrd="0" presId="urn:microsoft.com/office/officeart/2005/8/layout/hierarchy6"/>
    <dgm:cxn modelId="{4F60F563-45BA-7547-9F78-DBDAB4BEF5E4}" type="presParOf" srcId="{F23B6A57-3D91-AF4D-A987-09DD832E782E}" destId="{A0671A74-A6C2-F94F-B44F-7FC82BDFB55A}" srcOrd="3" destOrd="0" presId="urn:microsoft.com/office/officeart/2005/8/layout/hierarchy6"/>
    <dgm:cxn modelId="{B84B3C76-6E3D-FB4A-9618-3FA29C1E2E7F}" type="presParOf" srcId="{A0671A74-A6C2-F94F-B44F-7FC82BDFB55A}" destId="{97DC319E-DF4B-CE4D-9531-7D5695694AF2}" srcOrd="0" destOrd="0" presId="urn:microsoft.com/office/officeart/2005/8/layout/hierarchy6"/>
    <dgm:cxn modelId="{C9A128E2-165C-DB45-8714-92659CB918F5}" type="presParOf" srcId="{A0671A74-A6C2-F94F-B44F-7FC82BDFB55A}" destId="{FBFEECBD-8683-3B4D-8201-CACD73F5BED7}" srcOrd="1" destOrd="0" presId="urn:microsoft.com/office/officeart/2005/8/layout/hierarchy6"/>
    <dgm:cxn modelId="{4AEC6FEB-C5E8-B44C-B118-59EDF03B71BA}" type="presParOf" srcId="{F3910844-D8E2-D64B-BA84-A1039028BF77}" destId="{6DF701AC-A904-944B-96DF-815AE9EE6F9F}" srcOrd="1" destOrd="0" presId="urn:microsoft.com/office/officeart/2005/8/layout/hierarchy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2D3A440-F553-EC45-98D7-BC96291A3399}" type="doc">
      <dgm:prSet loTypeId="urn:microsoft.com/office/officeart/2005/8/layout/chevron2" loCatId="" qsTypeId="urn:microsoft.com/office/officeart/2005/8/quickstyle/simple1" qsCatId="simple" csTypeId="urn:microsoft.com/office/officeart/2005/8/colors/accent2_3" csCatId="accent2" phldr="1"/>
      <dgm:spPr/>
      <dgm:t>
        <a:bodyPr/>
        <a:lstStyle/>
        <a:p>
          <a:endParaRPr lang="en-US"/>
        </a:p>
      </dgm:t>
    </dgm:pt>
    <dgm:pt modelId="{9CD24DAB-7A2B-354C-A2A9-D811BD7B0A8F}">
      <dgm:prSet phldrT="[Text]"/>
      <dgm:spPr/>
      <dgm:t>
        <a:bodyPr/>
        <a:lstStyle/>
        <a:p>
          <a:r>
            <a:rPr lang="en-US" dirty="0"/>
            <a:t>0-4 hours</a:t>
          </a:r>
        </a:p>
      </dgm:t>
    </dgm:pt>
    <dgm:pt modelId="{FAC69186-EB74-0745-AC31-7D0DC8F1F17F}" type="parTrans" cxnId="{9AAE9820-3AA3-C440-90C2-CD19B209A0F7}">
      <dgm:prSet/>
      <dgm:spPr/>
      <dgm:t>
        <a:bodyPr/>
        <a:lstStyle/>
        <a:p>
          <a:endParaRPr lang="en-US"/>
        </a:p>
      </dgm:t>
    </dgm:pt>
    <dgm:pt modelId="{90BF7E12-DC29-A84C-9AAD-D0061AA5E21E}" type="sibTrans" cxnId="{9AAE9820-3AA3-C440-90C2-CD19B209A0F7}">
      <dgm:prSet/>
      <dgm:spPr/>
      <dgm:t>
        <a:bodyPr/>
        <a:lstStyle/>
        <a:p>
          <a:endParaRPr lang="en-US"/>
        </a:p>
      </dgm:t>
    </dgm:pt>
    <dgm:pt modelId="{4E29947E-1E02-2947-87B3-538B17876052}">
      <dgm:prSet phldrT="[Text]" custT="1"/>
      <dgm:spPr/>
      <dgm:t>
        <a:bodyPr/>
        <a:lstStyle/>
        <a:p>
          <a:r>
            <a:rPr lang="en-US" sz="1050" dirty="0"/>
            <a:t>No gross or microscopic changes</a:t>
          </a:r>
        </a:p>
      </dgm:t>
    </dgm:pt>
    <dgm:pt modelId="{E1A3C166-688D-474E-97E7-EA4102AA00FD}" type="parTrans" cxnId="{0E9D1633-7584-E34F-8575-B3A974DA39B8}">
      <dgm:prSet/>
      <dgm:spPr/>
      <dgm:t>
        <a:bodyPr/>
        <a:lstStyle/>
        <a:p>
          <a:endParaRPr lang="en-US"/>
        </a:p>
      </dgm:t>
    </dgm:pt>
    <dgm:pt modelId="{4E708121-E1AD-EF4E-A449-E0BD87A32541}" type="sibTrans" cxnId="{0E9D1633-7584-E34F-8575-B3A974DA39B8}">
      <dgm:prSet/>
      <dgm:spPr/>
      <dgm:t>
        <a:bodyPr/>
        <a:lstStyle/>
        <a:p>
          <a:endParaRPr lang="en-US"/>
        </a:p>
      </dgm:t>
    </dgm:pt>
    <dgm:pt modelId="{2B986183-F0D3-AD4E-8176-7CC44C2C6D9A}">
      <dgm:prSet phldrT="[Text]" custT="1"/>
      <dgm:spPr/>
      <dgm:t>
        <a:bodyPr/>
        <a:lstStyle/>
        <a:p>
          <a:r>
            <a:rPr lang="en-US" sz="1050" dirty="0"/>
            <a:t>Complications = cardiogenic shock (massive infarct), CHF, arrythmia (ventricular) </a:t>
          </a:r>
        </a:p>
      </dgm:t>
    </dgm:pt>
    <dgm:pt modelId="{EDC0F89B-1689-8547-8CD9-BD5512C6D26B}" type="parTrans" cxnId="{DE9EC320-C14F-9945-9749-D656D82BEC1D}">
      <dgm:prSet/>
      <dgm:spPr/>
      <dgm:t>
        <a:bodyPr/>
        <a:lstStyle/>
        <a:p>
          <a:endParaRPr lang="en-US"/>
        </a:p>
      </dgm:t>
    </dgm:pt>
    <dgm:pt modelId="{331B1E7E-7063-024C-8177-6C6DBDBE3D6C}" type="sibTrans" cxnId="{DE9EC320-C14F-9945-9749-D656D82BEC1D}">
      <dgm:prSet/>
      <dgm:spPr/>
      <dgm:t>
        <a:bodyPr/>
        <a:lstStyle/>
        <a:p>
          <a:endParaRPr lang="en-US"/>
        </a:p>
      </dgm:t>
    </dgm:pt>
    <dgm:pt modelId="{3B1B9D68-7570-D84D-8C24-AA3F6203A55A}">
      <dgm:prSet phldrT="[Text]"/>
      <dgm:spPr/>
      <dgm:t>
        <a:bodyPr/>
        <a:lstStyle/>
        <a:p>
          <a:r>
            <a:rPr lang="en-US" dirty="0"/>
            <a:t>4-24 hours</a:t>
          </a:r>
        </a:p>
      </dgm:t>
    </dgm:pt>
    <dgm:pt modelId="{3A1FDFB3-76E5-4146-BFBC-DE3A9E6A4D84}" type="parTrans" cxnId="{C6B8C50A-6EB9-F24E-9034-C6251FDECD14}">
      <dgm:prSet/>
      <dgm:spPr/>
      <dgm:t>
        <a:bodyPr/>
        <a:lstStyle/>
        <a:p>
          <a:endParaRPr lang="en-US"/>
        </a:p>
      </dgm:t>
    </dgm:pt>
    <dgm:pt modelId="{E66651E2-9775-8948-BF64-C818123C3E26}" type="sibTrans" cxnId="{C6B8C50A-6EB9-F24E-9034-C6251FDECD14}">
      <dgm:prSet/>
      <dgm:spPr/>
      <dgm:t>
        <a:bodyPr/>
        <a:lstStyle/>
        <a:p>
          <a:endParaRPr lang="en-US"/>
        </a:p>
      </dgm:t>
    </dgm:pt>
    <dgm:pt modelId="{EF40B5B2-256D-BE47-9995-307A8DBD4B11}">
      <dgm:prSet phldrT="[Text]" custT="1"/>
      <dgm:spPr/>
      <dgm:t>
        <a:bodyPr/>
        <a:lstStyle/>
        <a:p>
          <a:r>
            <a:rPr lang="en-US" sz="1050" dirty="0"/>
            <a:t>Dark </a:t>
          </a:r>
          <a:r>
            <a:rPr lang="en-US" sz="1050" dirty="0" err="1"/>
            <a:t>discolouration</a:t>
          </a:r>
          <a:endParaRPr lang="en-US" sz="1050" dirty="0"/>
        </a:p>
      </dgm:t>
    </dgm:pt>
    <dgm:pt modelId="{ACA6B7D6-6773-2940-BEFE-31B7960CD96F}" type="parTrans" cxnId="{9DCE1E01-8A57-D244-BE9F-48E58B6BE35C}">
      <dgm:prSet/>
      <dgm:spPr/>
      <dgm:t>
        <a:bodyPr/>
        <a:lstStyle/>
        <a:p>
          <a:endParaRPr lang="en-US"/>
        </a:p>
      </dgm:t>
    </dgm:pt>
    <dgm:pt modelId="{12CA9431-FAD9-A649-84CF-448478A8EC61}" type="sibTrans" cxnId="{9DCE1E01-8A57-D244-BE9F-48E58B6BE35C}">
      <dgm:prSet/>
      <dgm:spPr/>
      <dgm:t>
        <a:bodyPr/>
        <a:lstStyle/>
        <a:p>
          <a:endParaRPr lang="en-US"/>
        </a:p>
      </dgm:t>
    </dgm:pt>
    <dgm:pt modelId="{7C0DECEA-4144-4B4D-B045-2BA861F929A4}">
      <dgm:prSet phldrT="[Text]" custT="1"/>
      <dgm:spPr/>
      <dgm:t>
        <a:bodyPr/>
        <a:lstStyle/>
        <a:p>
          <a:r>
            <a:rPr lang="en-US" sz="1050" dirty="0"/>
            <a:t>Complications = arrythmia (ventricular) </a:t>
          </a:r>
        </a:p>
      </dgm:t>
    </dgm:pt>
    <dgm:pt modelId="{6652533F-81CA-3148-9C2D-9C95F8118B73}" type="parTrans" cxnId="{5C42B96C-F462-8A41-8EA3-6E0BBD00F1BD}">
      <dgm:prSet/>
      <dgm:spPr/>
      <dgm:t>
        <a:bodyPr/>
        <a:lstStyle/>
        <a:p>
          <a:endParaRPr lang="en-US"/>
        </a:p>
      </dgm:t>
    </dgm:pt>
    <dgm:pt modelId="{59B1748D-2C90-E047-8972-DD25C6E97243}" type="sibTrans" cxnId="{5C42B96C-F462-8A41-8EA3-6E0BBD00F1BD}">
      <dgm:prSet/>
      <dgm:spPr/>
      <dgm:t>
        <a:bodyPr/>
        <a:lstStyle/>
        <a:p>
          <a:endParaRPr lang="en-US"/>
        </a:p>
      </dgm:t>
    </dgm:pt>
    <dgm:pt modelId="{39520A6F-8D2F-CC47-A85F-684595CA7A41}">
      <dgm:prSet phldrT="[Text]"/>
      <dgm:spPr/>
      <dgm:t>
        <a:bodyPr/>
        <a:lstStyle/>
        <a:p>
          <a:r>
            <a:rPr lang="en-US" dirty="0"/>
            <a:t>1-3 days</a:t>
          </a:r>
        </a:p>
      </dgm:t>
    </dgm:pt>
    <dgm:pt modelId="{3E1FDEBE-4561-AD42-BA13-01CC109C210B}" type="parTrans" cxnId="{24929AF5-BD37-4C4F-A7A9-536A1DE82768}">
      <dgm:prSet/>
      <dgm:spPr/>
      <dgm:t>
        <a:bodyPr/>
        <a:lstStyle/>
        <a:p>
          <a:endParaRPr lang="en-US"/>
        </a:p>
      </dgm:t>
    </dgm:pt>
    <dgm:pt modelId="{CA959145-BFD1-114F-A515-CD167E11A2CC}" type="sibTrans" cxnId="{24929AF5-BD37-4C4F-A7A9-536A1DE82768}">
      <dgm:prSet/>
      <dgm:spPr/>
      <dgm:t>
        <a:bodyPr/>
        <a:lstStyle/>
        <a:p>
          <a:endParaRPr lang="en-US"/>
        </a:p>
      </dgm:t>
    </dgm:pt>
    <dgm:pt modelId="{6E976E74-DF73-D646-89B8-BDF5F8CAF9EC}">
      <dgm:prSet phldrT="[Text]" custT="1"/>
      <dgm:spPr/>
      <dgm:t>
        <a:bodyPr/>
        <a:lstStyle/>
        <a:p>
          <a:r>
            <a:rPr lang="en-US" sz="1050" dirty="0"/>
            <a:t>Yellow pallor</a:t>
          </a:r>
        </a:p>
      </dgm:t>
    </dgm:pt>
    <dgm:pt modelId="{DBFEA708-0879-8445-BD13-2F4BBE521880}" type="parTrans" cxnId="{1338F66A-1A7E-BF4F-B2A3-836A4FD4B425}">
      <dgm:prSet/>
      <dgm:spPr/>
      <dgm:t>
        <a:bodyPr/>
        <a:lstStyle/>
        <a:p>
          <a:endParaRPr lang="en-US"/>
        </a:p>
      </dgm:t>
    </dgm:pt>
    <dgm:pt modelId="{60DDACBC-7BDA-D44D-83E2-79846E984120}" type="sibTrans" cxnId="{1338F66A-1A7E-BF4F-B2A3-836A4FD4B425}">
      <dgm:prSet/>
      <dgm:spPr/>
      <dgm:t>
        <a:bodyPr/>
        <a:lstStyle/>
        <a:p>
          <a:endParaRPr lang="en-US"/>
        </a:p>
      </dgm:t>
    </dgm:pt>
    <dgm:pt modelId="{9D83B953-D0F6-5B4F-AF67-56A1A2ADBC92}">
      <dgm:prSet phldrT="[Text]" custT="1"/>
      <dgm:spPr/>
      <dgm:t>
        <a:bodyPr/>
        <a:lstStyle/>
        <a:p>
          <a:r>
            <a:rPr lang="en-US" sz="1050" dirty="0"/>
            <a:t>Neutrophils </a:t>
          </a:r>
        </a:p>
      </dgm:t>
    </dgm:pt>
    <dgm:pt modelId="{1C75DBD7-1645-6349-BC51-7214388FAA10}" type="parTrans" cxnId="{547D0038-0BAD-C74D-A7D8-383731563949}">
      <dgm:prSet/>
      <dgm:spPr/>
      <dgm:t>
        <a:bodyPr/>
        <a:lstStyle/>
        <a:p>
          <a:endParaRPr lang="en-US"/>
        </a:p>
      </dgm:t>
    </dgm:pt>
    <dgm:pt modelId="{E5518807-9524-DE44-90AB-A72FDB959812}" type="sibTrans" cxnId="{547D0038-0BAD-C74D-A7D8-383731563949}">
      <dgm:prSet/>
      <dgm:spPr/>
      <dgm:t>
        <a:bodyPr/>
        <a:lstStyle/>
        <a:p>
          <a:endParaRPr lang="en-US"/>
        </a:p>
      </dgm:t>
    </dgm:pt>
    <dgm:pt modelId="{377AA0E4-B315-B041-B697-3C709137EB18}">
      <dgm:prSet phldrT="[Text]" custT="1"/>
      <dgm:spPr/>
      <dgm:t>
        <a:bodyPr/>
        <a:lstStyle/>
        <a:p>
          <a:r>
            <a:rPr lang="en-US" sz="1050" dirty="0"/>
            <a:t>Coagulative necrosis</a:t>
          </a:r>
        </a:p>
      </dgm:t>
    </dgm:pt>
    <dgm:pt modelId="{6088C4B6-F128-A34C-99EF-18D9BCF6DCB0}" type="parTrans" cxnId="{AAA1C66D-6177-D14D-9F96-DCB70FFD1803}">
      <dgm:prSet/>
      <dgm:spPr/>
      <dgm:t>
        <a:bodyPr/>
        <a:lstStyle/>
        <a:p>
          <a:endParaRPr lang="en-US"/>
        </a:p>
      </dgm:t>
    </dgm:pt>
    <dgm:pt modelId="{E08E0F43-4E5F-2A4B-9E3E-347C5D640D33}" type="sibTrans" cxnId="{AAA1C66D-6177-D14D-9F96-DCB70FFD1803}">
      <dgm:prSet/>
      <dgm:spPr/>
      <dgm:t>
        <a:bodyPr/>
        <a:lstStyle/>
        <a:p>
          <a:endParaRPr lang="en-US"/>
        </a:p>
      </dgm:t>
    </dgm:pt>
    <dgm:pt modelId="{2961B0C9-35F8-2845-8570-D2257B606944}">
      <dgm:prSet phldrT="[Text]" custT="1"/>
      <dgm:spPr/>
      <dgm:t>
        <a:bodyPr/>
        <a:lstStyle/>
        <a:p>
          <a:r>
            <a:rPr lang="en-US" sz="1050" dirty="0"/>
            <a:t>Complications = fibrinous pericarditis  </a:t>
          </a:r>
        </a:p>
      </dgm:t>
    </dgm:pt>
    <dgm:pt modelId="{81B63E25-2480-8147-BB2E-521025ED2EAB}" type="parTrans" cxnId="{E8132C50-E75A-2B47-BDCB-1784AA9909F4}">
      <dgm:prSet/>
      <dgm:spPr/>
      <dgm:t>
        <a:bodyPr/>
        <a:lstStyle/>
        <a:p>
          <a:endParaRPr lang="en-US"/>
        </a:p>
      </dgm:t>
    </dgm:pt>
    <dgm:pt modelId="{E4EC55C8-963B-4840-96E0-546F74387C19}" type="sibTrans" cxnId="{E8132C50-E75A-2B47-BDCB-1784AA9909F4}">
      <dgm:prSet/>
      <dgm:spPr/>
      <dgm:t>
        <a:bodyPr/>
        <a:lstStyle/>
        <a:p>
          <a:endParaRPr lang="en-US"/>
        </a:p>
      </dgm:t>
    </dgm:pt>
    <dgm:pt modelId="{740E1A34-7CB8-6E4B-B19B-58AA5EC43F34}">
      <dgm:prSet/>
      <dgm:spPr/>
      <dgm:t>
        <a:bodyPr/>
        <a:lstStyle/>
        <a:p>
          <a:r>
            <a:rPr lang="en-US" dirty="0"/>
            <a:t>4-7 days </a:t>
          </a:r>
        </a:p>
      </dgm:t>
    </dgm:pt>
    <dgm:pt modelId="{E7F471F9-C9F6-D045-AD9A-BC9AB033CF68}" type="parTrans" cxnId="{2079062E-7663-3641-A14B-EF884E9A1927}">
      <dgm:prSet/>
      <dgm:spPr/>
      <dgm:t>
        <a:bodyPr/>
        <a:lstStyle/>
        <a:p>
          <a:endParaRPr lang="en-US"/>
        </a:p>
      </dgm:t>
    </dgm:pt>
    <dgm:pt modelId="{84D08AB0-545D-7848-9ABE-7A2486979BE5}" type="sibTrans" cxnId="{2079062E-7663-3641-A14B-EF884E9A1927}">
      <dgm:prSet/>
      <dgm:spPr/>
      <dgm:t>
        <a:bodyPr/>
        <a:lstStyle/>
        <a:p>
          <a:endParaRPr lang="en-US"/>
        </a:p>
      </dgm:t>
    </dgm:pt>
    <dgm:pt modelId="{7F8E2D1C-ED16-9D49-A383-95C3013B7F08}">
      <dgm:prSet custT="1"/>
      <dgm:spPr/>
      <dgm:t>
        <a:bodyPr/>
        <a:lstStyle/>
        <a:p>
          <a:r>
            <a:rPr lang="en-US" sz="1050" dirty="0"/>
            <a:t>Yellow pallor </a:t>
          </a:r>
        </a:p>
      </dgm:t>
    </dgm:pt>
    <dgm:pt modelId="{7FB26710-C998-234E-B333-81E1B8123BB8}" type="parTrans" cxnId="{8325E409-3F44-0A43-8753-7E40EC05F076}">
      <dgm:prSet/>
      <dgm:spPr/>
      <dgm:t>
        <a:bodyPr/>
        <a:lstStyle/>
        <a:p>
          <a:endParaRPr lang="en-US"/>
        </a:p>
      </dgm:t>
    </dgm:pt>
    <dgm:pt modelId="{45598836-5B64-B94C-8CF4-28A2E0CC4FC7}" type="sibTrans" cxnId="{8325E409-3F44-0A43-8753-7E40EC05F076}">
      <dgm:prSet/>
      <dgm:spPr/>
      <dgm:t>
        <a:bodyPr/>
        <a:lstStyle/>
        <a:p>
          <a:endParaRPr lang="en-US"/>
        </a:p>
      </dgm:t>
    </dgm:pt>
    <dgm:pt modelId="{E8021A11-456D-2444-8664-B4B7FB7C8100}">
      <dgm:prSet custT="1"/>
      <dgm:spPr/>
      <dgm:t>
        <a:bodyPr/>
        <a:lstStyle/>
        <a:p>
          <a:r>
            <a:rPr lang="en-US" sz="1050" dirty="0"/>
            <a:t>Macrophages</a:t>
          </a:r>
        </a:p>
      </dgm:t>
    </dgm:pt>
    <dgm:pt modelId="{2042FD22-41F6-154A-BD86-25017939BD9E}" type="parTrans" cxnId="{A233C230-17E0-094F-AB74-1207BBC8B6A6}">
      <dgm:prSet/>
      <dgm:spPr/>
      <dgm:t>
        <a:bodyPr/>
        <a:lstStyle/>
        <a:p>
          <a:endParaRPr lang="en-US"/>
        </a:p>
      </dgm:t>
    </dgm:pt>
    <dgm:pt modelId="{CDB6A31D-1877-2945-BAC2-F6F62582A834}" type="sibTrans" cxnId="{A233C230-17E0-094F-AB74-1207BBC8B6A6}">
      <dgm:prSet/>
      <dgm:spPr/>
      <dgm:t>
        <a:bodyPr/>
        <a:lstStyle/>
        <a:p>
          <a:endParaRPr lang="en-US"/>
        </a:p>
      </dgm:t>
    </dgm:pt>
    <dgm:pt modelId="{FBF70A56-BDDE-9B46-A602-38D4CC7B78E9}">
      <dgm:prSet/>
      <dgm:spPr/>
      <dgm:t>
        <a:bodyPr/>
        <a:lstStyle/>
        <a:p>
          <a:r>
            <a:rPr lang="en-US" dirty="0"/>
            <a:t>1-3 weeks</a:t>
          </a:r>
        </a:p>
      </dgm:t>
    </dgm:pt>
    <dgm:pt modelId="{136A88F5-AB72-A240-BE31-53F56AE4A134}" type="parTrans" cxnId="{813072C5-D23C-1D43-8B64-D25B69BF644C}">
      <dgm:prSet/>
      <dgm:spPr/>
      <dgm:t>
        <a:bodyPr/>
        <a:lstStyle/>
        <a:p>
          <a:endParaRPr lang="en-US"/>
        </a:p>
      </dgm:t>
    </dgm:pt>
    <dgm:pt modelId="{691BFBA9-5927-5B42-91F5-97BCC7536BF1}" type="sibTrans" cxnId="{813072C5-D23C-1D43-8B64-D25B69BF644C}">
      <dgm:prSet/>
      <dgm:spPr/>
      <dgm:t>
        <a:bodyPr/>
        <a:lstStyle/>
        <a:p>
          <a:endParaRPr lang="en-US"/>
        </a:p>
      </dgm:t>
    </dgm:pt>
    <dgm:pt modelId="{D1CEA9FD-6066-A54D-BE18-62F5E5F65823}">
      <dgm:prSet/>
      <dgm:spPr/>
      <dgm:t>
        <a:bodyPr/>
        <a:lstStyle/>
        <a:p>
          <a:r>
            <a:rPr lang="en-US" dirty="0"/>
            <a:t>Months</a:t>
          </a:r>
        </a:p>
      </dgm:t>
    </dgm:pt>
    <dgm:pt modelId="{EA8AB2C0-BF6F-2448-9E80-C0F5C5E7CD02}" type="parTrans" cxnId="{1BD76F5B-DD3B-6447-B7AE-7A01C1832BFB}">
      <dgm:prSet/>
      <dgm:spPr/>
      <dgm:t>
        <a:bodyPr/>
        <a:lstStyle/>
        <a:p>
          <a:endParaRPr lang="en-US"/>
        </a:p>
      </dgm:t>
    </dgm:pt>
    <dgm:pt modelId="{24589E51-4B03-2649-BBDB-341EEF1B52DE}" type="sibTrans" cxnId="{1BD76F5B-DD3B-6447-B7AE-7A01C1832BFB}">
      <dgm:prSet/>
      <dgm:spPr/>
      <dgm:t>
        <a:bodyPr/>
        <a:lstStyle/>
        <a:p>
          <a:endParaRPr lang="en-US"/>
        </a:p>
      </dgm:t>
    </dgm:pt>
    <dgm:pt modelId="{36A20FC0-E0CF-1740-8D14-9FACF5683F86}">
      <dgm:prSet custT="1"/>
      <dgm:spPr/>
      <dgm:t>
        <a:bodyPr/>
        <a:lstStyle/>
        <a:p>
          <a:r>
            <a:rPr lang="en-US" sz="1050" dirty="0"/>
            <a:t>Red border (granulation tissue enters from edge of infarct) </a:t>
          </a:r>
        </a:p>
      </dgm:t>
    </dgm:pt>
    <dgm:pt modelId="{64078DE2-D492-7A4B-9F02-FA10EB116BD3}" type="parTrans" cxnId="{A5213695-BA7B-6942-A59A-5B40F998E7AD}">
      <dgm:prSet/>
      <dgm:spPr/>
      <dgm:t>
        <a:bodyPr/>
        <a:lstStyle/>
        <a:p>
          <a:endParaRPr lang="en-US"/>
        </a:p>
      </dgm:t>
    </dgm:pt>
    <dgm:pt modelId="{753B82CD-969A-FB4C-8C36-EF0A5A1C6460}" type="sibTrans" cxnId="{A5213695-BA7B-6942-A59A-5B40F998E7AD}">
      <dgm:prSet/>
      <dgm:spPr/>
      <dgm:t>
        <a:bodyPr/>
        <a:lstStyle/>
        <a:p>
          <a:endParaRPr lang="en-US"/>
        </a:p>
      </dgm:t>
    </dgm:pt>
    <dgm:pt modelId="{9FD4F55B-A7E9-B940-B073-9B2E41AFBC1D}">
      <dgm:prSet custT="1"/>
      <dgm:spPr/>
      <dgm:t>
        <a:bodyPr/>
        <a:lstStyle/>
        <a:p>
          <a:r>
            <a:rPr lang="en-US" sz="1050" dirty="0"/>
            <a:t>Grey/white scar </a:t>
          </a:r>
        </a:p>
      </dgm:t>
    </dgm:pt>
    <dgm:pt modelId="{8C7CD5F0-9274-C946-9A0A-A53FC5A35853}" type="parTrans" cxnId="{F3ADAC5A-6AB9-7544-846C-A9A6A0E6A48C}">
      <dgm:prSet/>
      <dgm:spPr/>
      <dgm:t>
        <a:bodyPr/>
        <a:lstStyle/>
        <a:p>
          <a:endParaRPr lang="en-US"/>
        </a:p>
      </dgm:t>
    </dgm:pt>
    <dgm:pt modelId="{6C1D0ED9-3000-9348-A75C-50829C7C7C1A}" type="sibTrans" cxnId="{F3ADAC5A-6AB9-7544-846C-A9A6A0E6A48C}">
      <dgm:prSet/>
      <dgm:spPr/>
      <dgm:t>
        <a:bodyPr/>
        <a:lstStyle/>
        <a:p>
          <a:endParaRPr lang="en-US"/>
        </a:p>
      </dgm:t>
    </dgm:pt>
    <dgm:pt modelId="{DF035412-D2C5-D941-9215-22D65270BCB9}">
      <dgm:prSet custT="1"/>
      <dgm:spPr/>
      <dgm:t>
        <a:bodyPr/>
        <a:lstStyle/>
        <a:p>
          <a:r>
            <a:rPr lang="en-US" sz="1050" dirty="0"/>
            <a:t>Complications = ventricular free wall rupture</a:t>
          </a:r>
          <a:r>
            <a:rPr lang="en-US" sz="1050" dirty="0">
              <a:sym typeface="Wingdings" pitchFamily="2" charset="2"/>
            </a:rPr>
            <a:t>, intraventricular septum rupture, papillary muscle rupture </a:t>
          </a:r>
          <a:endParaRPr lang="en-US" sz="1050" dirty="0"/>
        </a:p>
      </dgm:t>
    </dgm:pt>
    <dgm:pt modelId="{1E623F41-3389-3747-ADE3-2EEBCB7675FE}" type="parTrans" cxnId="{797F228A-7CA8-FC41-93C4-C18E0B9AAED1}">
      <dgm:prSet/>
      <dgm:spPr/>
      <dgm:t>
        <a:bodyPr/>
        <a:lstStyle/>
        <a:p>
          <a:endParaRPr lang="en-US"/>
        </a:p>
      </dgm:t>
    </dgm:pt>
    <dgm:pt modelId="{716CBEC6-E303-9648-AF6E-86C881B216C9}" type="sibTrans" cxnId="{797F228A-7CA8-FC41-93C4-C18E0B9AAED1}">
      <dgm:prSet/>
      <dgm:spPr/>
      <dgm:t>
        <a:bodyPr/>
        <a:lstStyle/>
        <a:p>
          <a:endParaRPr lang="en-US"/>
        </a:p>
      </dgm:t>
    </dgm:pt>
    <dgm:pt modelId="{426279F6-C35F-294C-AFCD-D390F882B0FE}">
      <dgm:prSet custT="1"/>
      <dgm:spPr/>
      <dgm:t>
        <a:bodyPr/>
        <a:lstStyle/>
        <a:p>
          <a:r>
            <a:rPr lang="en-US" sz="1050" dirty="0"/>
            <a:t>Granulation tissue with plump fibroblasts, collagen &amp; blood vessels </a:t>
          </a:r>
        </a:p>
      </dgm:t>
    </dgm:pt>
    <dgm:pt modelId="{C85258CA-7BE1-AD42-871A-1265E2E111AD}" type="parTrans" cxnId="{9F57E5BD-7EDD-D344-99F0-14B84E957FFF}">
      <dgm:prSet/>
      <dgm:spPr/>
      <dgm:t>
        <a:bodyPr/>
        <a:lstStyle/>
        <a:p>
          <a:endParaRPr lang="en-US"/>
        </a:p>
      </dgm:t>
    </dgm:pt>
    <dgm:pt modelId="{361AEB25-FD85-DB4A-AD7E-E5B466E8F207}" type="sibTrans" cxnId="{9F57E5BD-7EDD-D344-99F0-14B84E957FFF}">
      <dgm:prSet/>
      <dgm:spPr/>
      <dgm:t>
        <a:bodyPr/>
        <a:lstStyle/>
        <a:p>
          <a:endParaRPr lang="en-US"/>
        </a:p>
      </dgm:t>
    </dgm:pt>
    <dgm:pt modelId="{3EE6FFC2-C8BB-5B46-97D5-EF585A67FD80}">
      <dgm:prSet custT="1"/>
      <dgm:spPr/>
      <dgm:t>
        <a:bodyPr/>
        <a:lstStyle/>
        <a:p>
          <a:r>
            <a:rPr lang="en-US" sz="1050" dirty="0"/>
            <a:t>Fibrosis </a:t>
          </a:r>
        </a:p>
      </dgm:t>
    </dgm:pt>
    <dgm:pt modelId="{FAF7E955-F296-2F4C-B3E2-C31F906E178C}" type="parTrans" cxnId="{442665EA-B916-7742-8669-2F54A12B05E0}">
      <dgm:prSet/>
      <dgm:spPr/>
      <dgm:t>
        <a:bodyPr/>
        <a:lstStyle/>
        <a:p>
          <a:endParaRPr lang="en-US"/>
        </a:p>
      </dgm:t>
    </dgm:pt>
    <dgm:pt modelId="{EC50D6AD-9EE9-A845-B4DB-387EA6858A01}" type="sibTrans" cxnId="{442665EA-B916-7742-8669-2F54A12B05E0}">
      <dgm:prSet/>
      <dgm:spPr/>
      <dgm:t>
        <a:bodyPr/>
        <a:lstStyle/>
        <a:p>
          <a:endParaRPr lang="en-US"/>
        </a:p>
      </dgm:t>
    </dgm:pt>
    <dgm:pt modelId="{0ABA2D58-CDB0-3645-835C-3D562983A95E}">
      <dgm:prSet custT="1"/>
      <dgm:spPr/>
      <dgm:t>
        <a:bodyPr/>
        <a:lstStyle/>
        <a:p>
          <a:r>
            <a:rPr lang="en-US" sz="1050" dirty="0"/>
            <a:t>Complications = mural thrombus, Dressler syndrome </a:t>
          </a:r>
        </a:p>
      </dgm:t>
    </dgm:pt>
    <dgm:pt modelId="{1D04DC36-8C73-8A41-8019-4D7DDF4AF50C}" type="parTrans" cxnId="{A393EF71-4CE1-7548-B2DE-64593D03003A}">
      <dgm:prSet/>
      <dgm:spPr/>
      <dgm:t>
        <a:bodyPr/>
        <a:lstStyle/>
        <a:p>
          <a:endParaRPr lang="en-US"/>
        </a:p>
      </dgm:t>
    </dgm:pt>
    <dgm:pt modelId="{430A4634-2471-A14F-8395-0F27679C3DD3}" type="sibTrans" cxnId="{A393EF71-4CE1-7548-B2DE-64593D03003A}">
      <dgm:prSet/>
      <dgm:spPr/>
      <dgm:t>
        <a:bodyPr/>
        <a:lstStyle/>
        <a:p>
          <a:endParaRPr lang="en-US"/>
        </a:p>
      </dgm:t>
    </dgm:pt>
    <dgm:pt modelId="{2FBC6862-C93D-F24E-9299-518750D6CC0D}" type="pres">
      <dgm:prSet presAssocID="{42D3A440-F553-EC45-98D7-BC96291A3399}" presName="linearFlow" presStyleCnt="0">
        <dgm:presLayoutVars>
          <dgm:dir/>
          <dgm:animLvl val="lvl"/>
          <dgm:resizeHandles val="exact"/>
        </dgm:presLayoutVars>
      </dgm:prSet>
      <dgm:spPr/>
    </dgm:pt>
    <dgm:pt modelId="{AE4F9110-7949-374E-A101-E0BAE3B62B34}" type="pres">
      <dgm:prSet presAssocID="{9CD24DAB-7A2B-354C-A2A9-D811BD7B0A8F}" presName="composite" presStyleCnt="0"/>
      <dgm:spPr/>
    </dgm:pt>
    <dgm:pt modelId="{F1BA7C29-B817-924D-88BE-FBA23CB534B6}" type="pres">
      <dgm:prSet presAssocID="{9CD24DAB-7A2B-354C-A2A9-D811BD7B0A8F}" presName="parentText" presStyleLbl="alignNode1" presStyleIdx="0" presStyleCnt="6">
        <dgm:presLayoutVars>
          <dgm:chMax val="1"/>
          <dgm:bulletEnabled val="1"/>
        </dgm:presLayoutVars>
      </dgm:prSet>
      <dgm:spPr/>
    </dgm:pt>
    <dgm:pt modelId="{8B146C7F-8119-564B-902C-CBB2D2BFB070}" type="pres">
      <dgm:prSet presAssocID="{9CD24DAB-7A2B-354C-A2A9-D811BD7B0A8F}" presName="descendantText" presStyleLbl="alignAcc1" presStyleIdx="0" presStyleCnt="6">
        <dgm:presLayoutVars>
          <dgm:bulletEnabled val="1"/>
        </dgm:presLayoutVars>
      </dgm:prSet>
      <dgm:spPr/>
    </dgm:pt>
    <dgm:pt modelId="{314C79B2-61C8-224F-980B-21C4BDCE754E}" type="pres">
      <dgm:prSet presAssocID="{90BF7E12-DC29-A84C-9AAD-D0061AA5E21E}" presName="sp" presStyleCnt="0"/>
      <dgm:spPr/>
    </dgm:pt>
    <dgm:pt modelId="{5F78BF5B-3948-9C42-9EE9-E4FA221B989E}" type="pres">
      <dgm:prSet presAssocID="{3B1B9D68-7570-D84D-8C24-AA3F6203A55A}" presName="composite" presStyleCnt="0"/>
      <dgm:spPr/>
    </dgm:pt>
    <dgm:pt modelId="{4820AF81-A5A4-664A-982A-15D58F5DB61A}" type="pres">
      <dgm:prSet presAssocID="{3B1B9D68-7570-D84D-8C24-AA3F6203A55A}" presName="parentText" presStyleLbl="alignNode1" presStyleIdx="1" presStyleCnt="6">
        <dgm:presLayoutVars>
          <dgm:chMax val="1"/>
          <dgm:bulletEnabled val="1"/>
        </dgm:presLayoutVars>
      </dgm:prSet>
      <dgm:spPr/>
    </dgm:pt>
    <dgm:pt modelId="{AE7E55C0-7CC2-E643-AC25-48122C741684}" type="pres">
      <dgm:prSet presAssocID="{3B1B9D68-7570-D84D-8C24-AA3F6203A55A}" presName="descendantText" presStyleLbl="alignAcc1" presStyleIdx="1" presStyleCnt="6">
        <dgm:presLayoutVars>
          <dgm:bulletEnabled val="1"/>
        </dgm:presLayoutVars>
      </dgm:prSet>
      <dgm:spPr/>
    </dgm:pt>
    <dgm:pt modelId="{603821B2-78FE-2A46-B685-7B5F42B2A723}" type="pres">
      <dgm:prSet presAssocID="{E66651E2-9775-8948-BF64-C818123C3E26}" presName="sp" presStyleCnt="0"/>
      <dgm:spPr/>
    </dgm:pt>
    <dgm:pt modelId="{11752253-0F1F-C341-931E-DB5008CD5AFE}" type="pres">
      <dgm:prSet presAssocID="{39520A6F-8D2F-CC47-A85F-684595CA7A41}" presName="composite" presStyleCnt="0"/>
      <dgm:spPr/>
    </dgm:pt>
    <dgm:pt modelId="{0552FA3B-0530-F744-9C17-BECB644D70C0}" type="pres">
      <dgm:prSet presAssocID="{39520A6F-8D2F-CC47-A85F-684595CA7A41}" presName="parentText" presStyleLbl="alignNode1" presStyleIdx="2" presStyleCnt="6">
        <dgm:presLayoutVars>
          <dgm:chMax val="1"/>
          <dgm:bulletEnabled val="1"/>
        </dgm:presLayoutVars>
      </dgm:prSet>
      <dgm:spPr/>
    </dgm:pt>
    <dgm:pt modelId="{CBB20EBE-1BF2-6946-9047-8965C7F8EE10}" type="pres">
      <dgm:prSet presAssocID="{39520A6F-8D2F-CC47-A85F-684595CA7A41}" presName="descendantText" presStyleLbl="alignAcc1" presStyleIdx="2" presStyleCnt="6">
        <dgm:presLayoutVars>
          <dgm:bulletEnabled val="1"/>
        </dgm:presLayoutVars>
      </dgm:prSet>
      <dgm:spPr/>
    </dgm:pt>
    <dgm:pt modelId="{CB1F26B7-2C0A-2A43-9EB1-8386700F58FE}" type="pres">
      <dgm:prSet presAssocID="{CA959145-BFD1-114F-A515-CD167E11A2CC}" presName="sp" presStyleCnt="0"/>
      <dgm:spPr/>
    </dgm:pt>
    <dgm:pt modelId="{AF26EE16-1A0B-DF43-AFA6-7E44346379A5}" type="pres">
      <dgm:prSet presAssocID="{740E1A34-7CB8-6E4B-B19B-58AA5EC43F34}" presName="composite" presStyleCnt="0"/>
      <dgm:spPr/>
    </dgm:pt>
    <dgm:pt modelId="{3AB0A2D5-24DC-144E-A7D8-7DC37EACC630}" type="pres">
      <dgm:prSet presAssocID="{740E1A34-7CB8-6E4B-B19B-58AA5EC43F34}" presName="parentText" presStyleLbl="alignNode1" presStyleIdx="3" presStyleCnt="6">
        <dgm:presLayoutVars>
          <dgm:chMax val="1"/>
          <dgm:bulletEnabled val="1"/>
        </dgm:presLayoutVars>
      </dgm:prSet>
      <dgm:spPr/>
    </dgm:pt>
    <dgm:pt modelId="{06DFE4AD-DA36-1D47-9EFE-446292132487}" type="pres">
      <dgm:prSet presAssocID="{740E1A34-7CB8-6E4B-B19B-58AA5EC43F34}" presName="descendantText" presStyleLbl="alignAcc1" presStyleIdx="3" presStyleCnt="6">
        <dgm:presLayoutVars>
          <dgm:bulletEnabled val="1"/>
        </dgm:presLayoutVars>
      </dgm:prSet>
      <dgm:spPr/>
    </dgm:pt>
    <dgm:pt modelId="{F9D9F3DA-F94F-9148-AA48-5F93AC29B6E1}" type="pres">
      <dgm:prSet presAssocID="{84D08AB0-545D-7848-9ABE-7A2486979BE5}" presName="sp" presStyleCnt="0"/>
      <dgm:spPr/>
    </dgm:pt>
    <dgm:pt modelId="{27C1B477-1670-094A-8AAC-B8AFCEFFEE6B}" type="pres">
      <dgm:prSet presAssocID="{FBF70A56-BDDE-9B46-A602-38D4CC7B78E9}" presName="composite" presStyleCnt="0"/>
      <dgm:spPr/>
    </dgm:pt>
    <dgm:pt modelId="{C37341A1-78FB-1141-BD6F-3892FC83DF33}" type="pres">
      <dgm:prSet presAssocID="{FBF70A56-BDDE-9B46-A602-38D4CC7B78E9}" presName="parentText" presStyleLbl="alignNode1" presStyleIdx="4" presStyleCnt="6">
        <dgm:presLayoutVars>
          <dgm:chMax val="1"/>
          <dgm:bulletEnabled val="1"/>
        </dgm:presLayoutVars>
      </dgm:prSet>
      <dgm:spPr/>
    </dgm:pt>
    <dgm:pt modelId="{83070833-14B1-C843-8CC7-F6E09D668AA0}" type="pres">
      <dgm:prSet presAssocID="{FBF70A56-BDDE-9B46-A602-38D4CC7B78E9}" presName="descendantText" presStyleLbl="alignAcc1" presStyleIdx="4" presStyleCnt="6">
        <dgm:presLayoutVars>
          <dgm:bulletEnabled val="1"/>
        </dgm:presLayoutVars>
      </dgm:prSet>
      <dgm:spPr/>
    </dgm:pt>
    <dgm:pt modelId="{E371C60E-EA0C-804D-A78A-AB708FBC55DF}" type="pres">
      <dgm:prSet presAssocID="{691BFBA9-5927-5B42-91F5-97BCC7536BF1}" presName="sp" presStyleCnt="0"/>
      <dgm:spPr/>
    </dgm:pt>
    <dgm:pt modelId="{41603E25-CBA8-1E44-8F56-72496E1F2F1D}" type="pres">
      <dgm:prSet presAssocID="{D1CEA9FD-6066-A54D-BE18-62F5E5F65823}" presName="composite" presStyleCnt="0"/>
      <dgm:spPr/>
    </dgm:pt>
    <dgm:pt modelId="{9CEA9ECA-C274-D447-B226-511E71E5CC19}" type="pres">
      <dgm:prSet presAssocID="{D1CEA9FD-6066-A54D-BE18-62F5E5F65823}" presName="parentText" presStyleLbl="alignNode1" presStyleIdx="5" presStyleCnt="6">
        <dgm:presLayoutVars>
          <dgm:chMax val="1"/>
          <dgm:bulletEnabled val="1"/>
        </dgm:presLayoutVars>
      </dgm:prSet>
      <dgm:spPr/>
    </dgm:pt>
    <dgm:pt modelId="{3C826A69-970D-9B44-80CD-D2FF9E8AF9C2}" type="pres">
      <dgm:prSet presAssocID="{D1CEA9FD-6066-A54D-BE18-62F5E5F65823}" presName="descendantText" presStyleLbl="alignAcc1" presStyleIdx="5" presStyleCnt="6">
        <dgm:presLayoutVars>
          <dgm:bulletEnabled val="1"/>
        </dgm:presLayoutVars>
      </dgm:prSet>
      <dgm:spPr/>
    </dgm:pt>
  </dgm:ptLst>
  <dgm:cxnLst>
    <dgm:cxn modelId="{9DCE1E01-8A57-D244-BE9F-48E58B6BE35C}" srcId="{3B1B9D68-7570-D84D-8C24-AA3F6203A55A}" destId="{EF40B5B2-256D-BE47-9995-307A8DBD4B11}" srcOrd="0" destOrd="0" parTransId="{ACA6B7D6-6773-2940-BEFE-31B7960CD96F}" sibTransId="{12CA9431-FAD9-A649-84CF-448478A8EC61}"/>
    <dgm:cxn modelId="{D699BA01-BCD2-8041-9A16-6C28209B6297}" type="presOf" srcId="{3EE6FFC2-C8BB-5B46-97D5-EF585A67FD80}" destId="{3C826A69-970D-9B44-80CD-D2FF9E8AF9C2}" srcOrd="0" destOrd="1" presId="urn:microsoft.com/office/officeart/2005/8/layout/chevron2"/>
    <dgm:cxn modelId="{F9FCF408-D719-824B-A52D-F5F16515623A}" type="presOf" srcId="{6E976E74-DF73-D646-89B8-BDF5F8CAF9EC}" destId="{CBB20EBE-1BF2-6946-9047-8965C7F8EE10}" srcOrd="0" destOrd="0" presId="urn:microsoft.com/office/officeart/2005/8/layout/chevron2"/>
    <dgm:cxn modelId="{8325E409-3F44-0A43-8753-7E40EC05F076}" srcId="{740E1A34-7CB8-6E4B-B19B-58AA5EC43F34}" destId="{7F8E2D1C-ED16-9D49-A383-95C3013B7F08}" srcOrd="0" destOrd="0" parTransId="{7FB26710-C998-234E-B333-81E1B8123BB8}" sibTransId="{45598836-5B64-B94C-8CF4-28A2E0CC4FC7}"/>
    <dgm:cxn modelId="{C6B8C50A-6EB9-F24E-9034-C6251FDECD14}" srcId="{42D3A440-F553-EC45-98D7-BC96291A3399}" destId="{3B1B9D68-7570-D84D-8C24-AA3F6203A55A}" srcOrd="1" destOrd="0" parTransId="{3A1FDFB3-76E5-4146-BFBC-DE3A9E6A4D84}" sibTransId="{E66651E2-9775-8948-BF64-C818123C3E26}"/>
    <dgm:cxn modelId="{43AADF14-0560-6145-AB3E-D58788326690}" type="presOf" srcId="{E8021A11-456D-2444-8664-B4B7FB7C8100}" destId="{06DFE4AD-DA36-1D47-9EFE-446292132487}" srcOrd="0" destOrd="1" presId="urn:microsoft.com/office/officeart/2005/8/layout/chevron2"/>
    <dgm:cxn modelId="{16CA6719-10F0-FA46-BE17-7C76719877FD}" type="presOf" srcId="{740E1A34-7CB8-6E4B-B19B-58AA5EC43F34}" destId="{3AB0A2D5-24DC-144E-A7D8-7DC37EACC630}" srcOrd="0" destOrd="0" presId="urn:microsoft.com/office/officeart/2005/8/layout/chevron2"/>
    <dgm:cxn modelId="{9AAE9820-3AA3-C440-90C2-CD19B209A0F7}" srcId="{42D3A440-F553-EC45-98D7-BC96291A3399}" destId="{9CD24DAB-7A2B-354C-A2A9-D811BD7B0A8F}" srcOrd="0" destOrd="0" parTransId="{FAC69186-EB74-0745-AC31-7D0DC8F1F17F}" sibTransId="{90BF7E12-DC29-A84C-9AAD-D0061AA5E21E}"/>
    <dgm:cxn modelId="{DE9EC320-C14F-9945-9749-D656D82BEC1D}" srcId="{9CD24DAB-7A2B-354C-A2A9-D811BD7B0A8F}" destId="{2B986183-F0D3-AD4E-8176-7CC44C2C6D9A}" srcOrd="1" destOrd="0" parTransId="{EDC0F89B-1689-8547-8CD9-BD5512C6D26B}" sibTransId="{331B1E7E-7063-024C-8177-6C6DBDBE3D6C}"/>
    <dgm:cxn modelId="{2079062E-7663-3641-A14B-EF884E9A1927}" srcId="{42D3A440-F553-EC45-98D7-BC96291A3399}" destId="{740E1A34-7CB8-6E4B-B19B-58AA5EC43F34}" srcOrd="3" destOrd="0" parTransId="{E7F471F9-C9F6-D045-AD9A-BC9AB033CF68}" sibTransId="{84D08AB0-545D-7848-9ABE-7A2486979BE5}"/>
    <dgm:cxn modelId="{5C8AE32E-4F8A-254C-8B5E-EE325B799B27}" type="presOf" srcId="{4E29947E-1E02-2947-87B3-538B17876052}" destId="{8B146C7F-8119-564B-902C-CBB2D2BFB070}" srcOrd="0" destOrd="0" presId="urn:microsoft.com/office/officeart/2005/8/layout/chevron2"/>
    <dgm:cxn modelId="{A233C230-17E0-094F-AB74-1207BBC8B6A6}" srcId="{740E1A34-7CB8-6E4B-B19B-58AA5EC43F34}" destId="{E8021A11-456D-2444-8664-B4B7FB7C8100}" srcOrd="1" destOrd="0" parTransId="{2042FD22-41F6-154A-BD86-25017939BD9E}" sibTransId="{CDB6A31D-1877-2945-BAC2-F6F62582A834}"/>
    <dgm:cxn modelId="{0E9D1633-7584-E34F-8575-B3A974DA39B8}" srcId="{9CD24DAB-7A2B-354C-A2A9-D811BD7B0A8F}" destId="{4E29947E-1E02-2947-87B3-538B17876052}" srcOrd="0" destOrd="0" parTransId="{E1A3C166-688D-474E-97E7-EA4102AA00FD}" sibTransId="{4E708121-E1AD-EF4E-A449-E0BD87A32541}"/>
    <dgm:cxn modelId="{547D0038-0BAD-C74D-A7D8-383731563949}" srcId="{39520A6F-8D2F-CC47-A85F-684595CA7A41}" destId="{9D83B953-D0F6-5B4F-AF67-56A1A2ADBC92}" srcOrd="1" destOrd="0" parTransId="{1C75DBD7-1645-6349-BC51-7214388FAA10}" sibTransId="{E5518807-9524-DE44-90AB-A72FDB959812}"/>
    <dgm:cxn modelId="{1BD76F5B-DD3B-6447-B7AE-7A01C1832BFB}" srcId="{42D3A440-F553-EC45-98D7-BC96291A3399}" destId="{D1CEA9FD-6066-A54D-BE18-62F5E5F65823}" srcOrd="5" destOrd="0" parTransId="{EA8AB2C0-BF6F-2448-9E80-C0F5C5E7CD02}" sibTransId="{24589E51-4B03-2649-BBDB-341EEF1B52DE}"/>
    <dgm:cxn modelId="{3E6A715B-318C-664B-9D58-9B83557B83B7}" type="presOf" srcId="{0ABA2D58-CDB0-3645-835C-3D562983A95E}" destId="{3C826A69-970D-9B44-80CD-D2FF9E8AF9C2}" srcOrd="0" destOrd="2" presId="urn:microsoft.com/office/officeart/2005/8/layout/chevron2"/>
    <dgm:cxn modelId="{6974635D-F5A2-E74C-A894-8F84403610EF}" type="presOf" srcId="{3B1B9D68-7570-D84D-8C24-AA3F6203A55A}" destId="{4820AF81-A5A4-664A-982A-15D58F5DB61A}" srcOrd="0" destOrd="0" presId="urn:microsoft.com/office/officeart/2005/8/layout/chevron2"/>
    <dgm:cxn modelId="{4D7EC045-CDDF-7D40-B95E-9D00B1782FDF}" type="presOf" srcId="{377AA0E4-B315-B041-B697-3C709137EB18}" destId="{AE7E55C0-7CC2-E643-AC25-48122C741684}" srcOrd="0" destOrd="1" presId="urn:microsoft.com/office/officeart/2005/8/layout/chevron2"/>
    <dgm:cxn modelId="{489B4369-0690-1746-8DDA-341EC4B084CB}" type="presOf" srcId="{39520A6F-8D2F-CC47-A85F-684595CA7A41}" destId="{0552FA3B-0530-F744-9C17-BECB644D70C0}" srcOrd="0" destOrd="0" presId="urn:microsoft.com/office/officeart/2005/8/layout/chevron2"/>
    <dgm:cxn modelId="{1338F66A-1A7E-BF4F-B2A3-836A4FD4B425}" srcId="{39520A6F-8D2F-CC47-A85F-684595CA7A41}" destId="{6E976E74-DF73-D646-89B8-BDF5F8CAF9EC}" srcOrd="0" destOrd="0" parTransId="{DBFEA708-0879-8445-BD13-2F4BBE521880}" sibTransId="{60DDACBC-7BDA-D44D-83E2-79846E984120}"/>
    <dgm:cxn modelId="{5C42B96C-F462-8A41-8EA3-6E0BBD00F1BD}" srcId="{3B1B9D68-7570-D84D-8C24-AA3F6203A55A}" destId="{7C0DECEA-4144-4B4D-B045-2BA861F929A4}" srcOrd="2" destOrd="0" parTransId="{6652533F-81CA-3148-9C2D-9C95F8118B73}" sibTransId="{59B1748D-2C90-E047-8972-DD25C6E97243}"/>
    <dgm:cxn modelId="{AAA1C66D-6177-D14D-9F96-DCB70FFD1803}" srcId="{3B1B9D68-7570-D84D-8C24-AA3F6203A55A}" destId="{377AA0E4-B315-B041-B697-3C709137EB18}" srcOrd="1" destOrd="0" parTransId="{6088C4B6-F128-A34C-99EF-18D9BCF6DCB0}" sibTransId="{E08E0F43-4E5F-2A4B-9E3E-347C5D640D33}"/>
    <dgm:cxn modelId="{EE57EA6F-1663-A14F-9C18-D674D3D41C65}" type="presOf" srcId="{9CD24DAB-7A2B-354C-A2A9-D811BD7B0A8F}" destId="{F1BA7C29-B817-924D-88BE-FBA23CB534B6}" srcOrd="0" destOrd="0" presId="urn:microsoft.com/office/officeart/2005/8/layout/chevron2"/>
    <dgm:cxn modelId="{E8132C50-E75A-2B47-BDCB-1784AA9909F4}" srcId="{39520A6F-8D2F-CC47-A85F-684595CA7A41}" destId="{2961B0C9-35F8-2845-8570-D2257B606944}" srcOrd="2" destOrd="0" parTransId="{81B63E25-2480-8147-BB2E-521025ED2EAB}" sibTransId="{E4EC55C8-963B-4840-96E0-546F74387C19}"/>
    <dgm:cxn modelId="{A393EF71-4CE1-7548-B2DE-64593D03003A}" srcId="{D1CEA9FD-6066-A54D-BE18-62F5E5F65823}" destId="{0ABA2D58-CDB0-3645-835C-3D562983A95E}" srcOrd="2" destOrd="0" parTransId="{1D04DC36-8C73-8A41-8019-4D7DDF4AF50C}" sibTransId="{430A4634-2471-A14F-8395-0F27679C3DD3}"/>
    <dgm:cxn modelId="{16050A73-3546-984C-B9B6-47BB8F73CBC8}" type="presOf" srcId="{9D83B953-D0F6-5B4F-AF67-56A1A2ADBC92}" destId="{CBB20EBE-1BF2-6946-9047-8965C7F8EE10}" srcOrd="0" destOrd="1" presId="urn:microsoft.com/office/officeart/2005/8/layout/chevron2"/>
    <dgm:cxn modelId="{B5F87A77-6371-B94E-88B3-0DB5EAD89EBB}" type="presOf" srcId="{2B986183-F0D3-AD4E-8176-7CC44C2C6D9A}" destId="{8B146C7F-8119-564B-902C-CBB2D2BFB070}" srcOrd="0" destOrd="1" presId="urn:microsoft.com/office/officeart/2005/8/layout/chevron2"/>
    <dgm:cxn modelId="{F3ADAC5A-6AB9-7544-846C-A9A6A0E6A48C}" srcId="{D1CEA9FD-6066-A54D-BE18-62F5E5F65823}" destId="{9FD4F55B-A7E9-B940-B073-9B2E41AFBC1D}" srcOrd="0" destOrd="0" parTransId="{8C7CD5F0-9274-C946-9A0A-A53FC5A35853}" sibTransId="{6C1D0ED9-3000-9348-A75C-50829C7C7C1A}"/>
    <dgm:cxn modelId="{1D677386-ADB9-834A-B321-EDDA74828C49}" type="presOf" srcId="{EF40B5B2-256D-BE47-9995-307A8DBD4B11}" destId="{AE7E55C0-7CC2-E643-AC25-48122C741684}" srcOrd="0" destOrd="0" presId="urn:microsoft.com/office/officeart/2005/8/layout/chevron2"/>
    <dgm:cxn modelId="{797F228A-7CA8-FC41-93C4-C18E0B9AAED1}" srcId="{740E1A34-7CB8-6E4B-B19B-58AA5EC43F34}" destId="{DF035412-D2C5-D941-9215-22D65270BCB9}" srcOrd="2" destOrd="0" parTransId="{1E623F41-3389-3747-ADE3-2EEBCB7675FE}" sibTransId="{716CBEC6-E303-9648-AF6E-86C881B216C9}"/>
    <dgm:cxn modelId="{9F2A098C-ED65-9A44-9108-BCEB750161E1}" type="presOf" srcId="{9FD4F55B-A7E9-B940-B073-9B2E41AFBC1D}" destId="{3C826A69-970D-9B44-80CD-D2FF9E8AF9C2}" srcOrd="0" destOrd="0" presId="urn:microsoft.com/office/officeart/2005/8/layout/chevron2"/>
    <dgm:cxn modelId="{D8823E92-D344-9149-B3CD-F026BFC575C9}" type="presOf" srcId="{42D3A440-F553-EC45-98D7-BC96291A3399}" destId="{2FBC6862-C93D-F24E-9299-518750D6CC0D}" srcOrd="0" destOrd="0" presId="urn:microsoft.com/office/officeart/2005/8/layout/chevron2"/>
    <dgm:cxn modelId="{A5213695-BA7B-6942-A59A-5B40F998E7AD}" srcId="{FBF70A56-BDDE-9B46-A602-38D4CC7B78E9}" destId="{36A20FC0-E0CF-1740-8D14-9FACF5683F86}" srcOrd="0" destOrd="0" parTransId="{64078DE2-D492-7A4B-9F02-FA10EB116BD3}" sibTransId="{753B82CD-969A-FB4C-8C36-EF0A5A1C6460}"/>
    <dgm:cxn modelId="{7D3AFCA7-7BF2-A54B-BCFD-C32C02DA9655}" type="presOf" srcId="{2961B0C9-35F8-2845-8570-D2257B606944}" destId="{CBB20EBE-1BF2-6946-9047-8965C7F8EE10}" srcOrd="0" destOrd="2" presId="urn:microsoft.com/office/officeart/2005/8/layout/chevron2"/>
    <dgm:cxn modelId="{6929FEB7-CF1B-C049-A72A-D49D81846419}" type="presOf" srcId="{36A20FC0-E0CF-1740-8D14-9FACF5683F86}" destId="{83070833-14B1-C843-8CC7-F6E09D668AA0}" srcOrd="0" destOrd="0" presId="urn:microsoft.com/office/officeart/2005/8/layout/chevron2"/>
    <dgm:cxn modelId="{9F57E5BD-7EDD-D344-99F0-14B84E957FFF}" srcId="{FBF70A56-BDDE-9B46-A602-38D4CC7B78E9}" destId="{426279F6-C35F-294C-AFCD-D390F882B0FE}" srcOrd="1" destOrd="0" parTransId="{C85258CA-7BE1-AD42-871A-1265E2E111AD}" sibTransId="{361AEB25-FD85-DB4A-AD7E-E5B466E8F207}"/>
    <dgm:cxn modelId="{3BCEEDC4-A669-884F-AB7C-25F94749B44D}" type="presOf" srcId="{FBF70A56-BDDE-9B46-A602-38D4CC7B78E9}" destId="{C37341A1-78FB-1141-BD6F-3892FC83DF33}" srcOrd="0" destOrd="0" presId="urn:microsoft.com/office/officeart/2005/8/layout/chevron2"/>
    <dgm:cxn modelId="{813072C5-D23C-1D43-8B64-D25B69BF644C}" srcId="{42D3A440-F553-EC45-98D7-BC96291A3399}" destId="{FBF70A56-BDDE-9B46-A602-38D4CC7B78E9}" srcOrd="4" destOrd="0" parTransId="{136A88F5-AB72-A240-BE31-53F56AE4A134}" sibTransId="{691BFBA9-5927-5B42-91F5-97BCC7536BF1}"/>
    <dgm:cxn modelId="{4944ACC9-0B9D-D443-9DD9-2520B7F5894E}" type="presOf" srcId="{D1CEA9FD-6066-A54D-BE18-62F5E5F65823}" destId="{9CEA9ECA-C274-D447-B226-511E71E5CC19}" srcOrd="0" destOrd="0" presId="urn:microsoft.com/office/officeart/2005/8/layout/chevron2"/>
    <dgm:cxn modelId="{6EEC2ECA-C6FE-DC47-98E5-DE8B435865AA}" type="presOf" srcId="{7C0DECEA-4144-4B4D-B045-2BA861F929A4}" destId="{AE7E55C0-7CC2-E643-AC25-48122C741684}" srcOrd="0" destOrd="2" presId="urn:microsoft.com/office/officeart/2005/8/layout/chevron2"/>
    <dgm:cxn modelId="{310ABFE6-5AAC-7D49-92F8-82BC5149FC14}" type="presOf" srcId="{426279F6-C35F-294C-AFCD-D390F882B0FE}" destId="{83070833-14B1-C843-8CC7-F6E09D668AA0}" srcOrd="0" destOrd="1" presId="urn:microsoft.com/office/officeart/2005/8/layout/chevron2"/>
    <dgm:cxn modelId="{D45004E8-27B9-7A46-B7BB-49BEE519B85C}" type="presOf" srcId="{7F8E2D1C-ED16-9D49-A383-95C3013B7F08}" destId="{06DFE4AD-DA36-1D47-9EFE-446292132487}" srcOrd="0" destOrd="0" presId="urn:microsoft.com/office/officeart/2005/8/layout/chevron2"/>
    <dgm:cxn modelId="{442665EA-B916-7742-8669-2F54A12B05E0}" srcId="{D1CEA9FD-6066-A54D-BE18-62F5E5F65823}" destId="{3EE6FFC2-C8BB-5B46-97D5-EF585A67FD80}" srcOrd="1" destOrd="0" parTransId="{FAF7E955-F296-2F4C-B3E2-C31F906E178C}" sibTransId="{EC50D6AD-9EE9-A845-B4DB-387EA6858A01}"/>
    <dgm:cxn modelId="{24929AF5-BD37-4C4F-A7A9-536A1DE82768}" srcId="{42D3A440-F553-EC45-98D7-BC96291A3399}" destId="{39520A6F-8D2F-CC47-A85F-684595CA7A41}" srcOrd="2" destOrd="0" parTransId="{3E1FDEBE-4561-AD42-BA13-01CC109C210B}" sibTransId="{CA959145-BFD1-114F-A515-CD167E11A2CC}"/>
    <dgm:cxn modelId="{CC4A00F6-1509-1D4E-AEEA-14D9B73E2029}" type="presOf" srcId="{DF035412-D2C5-D941-9215-22D65270BCB9}" destId="{06DFE4AD-DA36-1D47-9EFE-446292132487}" srcOrd="0" destOrd="2" presId="urn:microsoft.com/office/officeart/2005/8/layout/chevron2"/>
    <dgm:cxn modelId="{F667E578-B37F-3B4B-A67C-9C4014E88F7A}" type="presParOf" srcId="{2FBC6862-C93D-F24E-9299-518750D6CC0D}" destId="{AE4F9110-7949-374E-A101-E0BAE3B62B34}" srcOrd="0" destOrd="0" presId="urn:microsoft.com/office/officeart/2005/8/layout/chevron2"/>
    <dgm:cxn modelId="{F5C7810A-93B5-5744-9E5A-199B3988C5BF}" type="presParOf" srcId="{AE4F9110-7949-374E-A101-E0BAE3B62B34}" destId="{F1BA7C29-B817-924D-88BE-FBA23CB534B6}" srcOrd="0" destOrd="0" presId="urn:microsoft.com/office/officeart/2005/8/layout/chevron2"/>
    <dgm:cxn modelId="{1E3E4990-02DD-BE40-89DD-9783A7FF07FE}" type="presParOf" srcId="{AE4F9110-7949-374E-A101-E0BAE3B62B34}" destId="{8B146C7F-8119-564B-902C-CBB2D2BFB070}" srcOrd="1" destOrd="0" presId="urn:microsoft.com/office/officeart/2005/8/layout/chevron2"/>
    <dgm:cxn modelId="{C3E894E5-39E9-C749-A936-9BBE6AD985E9}" type="presParOf" srcId="{2FBC6862-C93D-F24E-9299-518750D6CC0D}" destId="{314C79B2-61C8-224F-980B-21C4BDCE754E}" srcOrd="1" destOrd="0" presId="urn:microsoft.com/office/officeart/2005/8/layout/chevron2"/>
    <dgm:cxn modelId="{6BADCDEA-866B-0142-9F09-1C0B61018192}" type="presParOf" srcId="{2FBC6862-C93D-F24E-9299-518750D6CC0D}" destId="{5F78BF5B-3948-9C42-9EE9-E4FA221B989E}" srcOrd="2" destOrd="0" presId="urn:microsoft.com/office/officeart/2005/8/layout/chevron2"/>
    <dgm:cxn modelId="{8D5CA92D-07FD-1A44-9BA5-F6BA55E31A27}" type="presParOf" srcId="{5F78BF5B-3948-9C42-9EE9-E4FA221B989E}" destId="{4820AF81-A5A4-664A-982A-15D58F5DB61A}" srcOrd="0" destOrd="0" presId="urn:microsoft.com/office/officeart/2005/8/layout/chevron2"/>
    <dgm:cxn modelId="{BD218A85-D0E7-5A43-9E18-88A1230DEF4D}" type="presParOf" srcId="{5F78BF5B-3948-9C42-9EE9-E4FA221B989E}" destId="{AE7E55C0-7CC2-E643-AC25-48122C741684}" srcOrd="1" destOrd="0" presId="urn:microsoft.com/office/officeart/2005/8/layout/chevron2"/>
    <dgm:cxn modelId="{A864648F-7F76-A94D-89AC-F0E79F88C529}" type="presParOf" srcId="{2FBC6862-C93D-F24E-9299-518750D6CC0D}" destId="{603821B2-78FE-2A46-B685-7B5F42B2A723}" srcOrd="3" destOrd="0" presId="urn:microsoft.com/office/officeart/2005/8/layout/chevron2"/>
    <dgm:cxn modelId="{E8049154-11FC-3340-B252-0E634F6BB373}" type="presParOf" srcId="{2FBC6862-C93D-F24E-9299-518750D6CC0D}" destId="{11752253-0F1F-C341-931E-DB5008CD5AFE}" srcOrd="4" destOrd="0" presId="urn:microsoft.com/office/officeart/2005/8/layout/chevron2"/>
    <dgm:cxn modelId="{53FC2D12-5C2F-E64C-BF32-A8D360611E4B}" type="presParOf" srcId="{11752253-0F1F-C341-931E-DB5008CD5AFE}" destId="{0552FA3B-0530-F744-9C17-BECB644D70C0}" srcOrd="0" destOrd="0" presId="urn:microsoft.com/office/officeart/2005/8/layout/chevron2"/>
    <dgm:cxn modelId="{7E5F5618-59DF-664E-9663-7DF73E588098}" type="presParOf" srcId="{11752253-0F1F-C341-931E-DB5008CD5AFE}" destId="{CBB20EBE-1BF2-6946-9047-8965C7F8EE10}" srcOrd="1" destOrd="0" presId="urn:microsoft.com/office/officeart/2005/8/layout/chevron2"/>
    <dgm:cxn modelId="{4108D094-7866-FC47-A16B-8E6FE23743B0}" type="presParOf" srcId="{2FBC6862-C93D-F24E-9299-518750D6CC0D}" destId="{CB1F26B7-2C0A-2A43-9EB1-8386700F58FE}" srcOrd="5" destOrd="0" presId="urn:microsoft.com/office/officeart/2005/8/layout/chevron2"/>
    <dgm:cxn modelId="{344CCC4F-7744-E549-A4E6-CE01D4D71BB8}" type="presParOf" srcId="{2FBC6862-C93D-F24E-9299-518750D6CC0D}" destId="{AF26EE16-1A0B-DF43-AFA6-7E44346379A5}" srcOrd="6" destOrd="0" presId="urn:microsoft.com/office/officeart/2005/8/layout/chevron2"/>
    <dgm:cxn modelId="{EA4B377B-F375-F344-B2C4-DB0B5331CD40}" type="presParOf" srcId="{AF26EE16-1A0B-DF43-AFA6-7E44346379A5}" destId="{3AB0A2D5-24DC-144E-A7D8-7DC37EACC630}" srcOrd="0" destOrd="0" presId="urn:microsoft.com/office/officeart/2005/8/layout/chevron2"/>
    <dgm:cxn modelId="{75417436-86F4-C943-B34D-A554A23E6DF0}" type="presParOf" srcId="{AF26EE16-1A0B-DF43-AFA6-7E44346379A5}" destId="{06DFE4AD-DA36-1D47-9EFE-446292132487}" srcOrd="1" destOrd="0" presId="urn:microsoft.com/office/officeart/2005/8/layout/chevron2"/>
    <dgm:cxn modelId="{78EC5408-353D-6747-AA5A-7552125A0294}" type="presParOf" srcId="{2FBC6862-C93D-F24E-9299-518750D6CC0D}" destId="{F9D9F3DA-F94F-9148-AA48-5F93AC29B6E1}" srcOrd="7" destOrd="0" presId="urn:microsoft.com/office/officeart/2005/8/layout/chevron2"/>
    <dgm:cxn modelId="{58E542A2-5CA4-0A4B-8016-A9A2B5B15C6B}" type="presParOf" srcId="{2FBC6862-C93D-F24E-9299-518750D6CC0D}" destId="{27C1B477-1670-094A-8AAC-B8AFCEFFEE6B}" srcOrd="8" destOrd="0" presId="urn:microsoft.com/office/officeart/2005/8/layout/chevron2"/>
    <dgm:cxn modelId="{6FA68040-C87B-8F42-9854-6FF1BBD1CE0A}" type="presParOf" srcId="{27C1B477-1670-094A-8AAC-B8AFCEFFEE6B}" destId="{C37341A1-78FB-1141-BD6F-3892FC83DF33}" srcOrd="0" destOrd="0" presId="urn:microsoft.com/office/officeart/2005/8/layout/chevron2"/>
    <dgm:cxn modelId="{525BEC45-F44A-5449-9F32-078B7452A6C4}" type="presParOf" srcId="{27C1B477-1670-094A-8AAC-B8AFCEFFEE6B}" destId="{83070833-14B1-C843-8CC7-F6E09D668AA0}" srcOrd="1" destOrd="0" presId="urn:microsoft.com/office/officeart/2005/8/layout/chevron2"/>
    <dgm:cxn modelId="{0DC0E210-4545-AE4B-8454-E0A0CD064FCA}" type="presParOf" srcId="{2FBC6862-C93D-F24E-9299-518750D6CC0D}" destId="{E371C60E-EA0C-804D-A78A-AB708FBC55DF}" srcOrd="9" destOrd="0" presId="urn:microsoft.com/office/officeart/2005/8/layout/chevron2"/>
    <dgm:cxn modelId="{27C5DD9E-A20D-8042-BDD7-562328B0CA4A}" type="presParOf" srcId="{2FBC6862-C93D-F24E-9299-518750D6CC0D}" destId="{41603E25-CBA8-1E44-8F56-72496E1F2F1D}" srcOrd="10" destOrd="0" presId="urn:microsoft.com/office/officeart/2005/8/layout/chevron2"/>
    <dgm:cxn modelId="{B77EF8C8-3F99-AD4D-BEDB-C861DC063EAB}" type="presParOf" srcId="{41603E25-CBA8-1E44-8F56-72496E1F2F1D}" destId="{9CEA9ECA-C274-D447-B226-511E71E5CC19}" srcOrd="0" destOrd="0" presId="urn:microsoft.com/office/officeart/2005/8/layout/chevron2"/>
    <dgm:cxn modelId="{98D5CBFD-D534-B444-9724-5800B91B7FE4}" type="presParOf" srcId="{41603E25-CBA8-1E44-8F56-72496E1F2F1D}" destId="{3C826A69-970D-9B44-80CD-D2FF9E8AF9C2}" srcOrd="1" destOrd="0" presId="urn:microsoft.com/office/officeart/2005/8/layout/chevron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EA76ACA-F65D-A149-8ECE-A5FB3A6BA692}" type="doc">
      <dgm:prSet loTypeId="urn:microsoft.com/office/officeart/2005/8/layout/hList1" loCatId="" qsTypeId="urn:microsoft.com/office/officeart/2005/8/quickstyle/simple1" qsCatId="simple" csTypeId="urn:microsoft.com/office/officeart/2005/8/colors/colorful5" csCatId="colorful" phldr="1"/>
      <dgm:spPr/>
      <dgm:t>
        <a:bodyPr/>
        <a:lstStyle/>
        <a:p>
          <a:endParaRPr lang="en-US"/>
        </a:p>
      </dgm:t>
    </dgm:pt>
    <dgm:pt modelId="{FB67443C-6E68-5747-B8A7-BEDCB3E8BF90}">
      <dgm:prSet phldrT="[Text]"/>
      <dgm:spPr/>
      <dgm:t>
        <a:bodyPr/>
        <a:lstStyle/>
        <a:p>
          <a:r>
            <a:rPr lang="en-US" b="1" dirty="0"/>
            <a:t>CYANOTIC CONGENITAL HEART DISEASE</a:t>
          </a:r>
        </a:p>
        <a:p>
          <a:r>
            <a:rPr lang="en-US" u="sng" dirty="0"/>
            <a:t>Right </a:t>
          </a:r>
          <a:r>
            <a:rPr lang="en-US" u="sng" dirty="0">
              <a:sym typeface="Wingdings" pitchFamily="2" charset="2"/>
            </a:rPr>
            <a:t> Left Shunts</a:t>
          </a:r>
        </a:p>
        <a:p>
          <a:r>
            <a:rPr lang="en-US" dirty="0">
              <a:sym typeface="Wingdings" pitchFamily="2" charset="2"/>
            </a:rPr>
            <a:t>Early cyanosis (blue babies) </a:t>
          </a:r>
        </a:p>
        <a:p>
          <a:r>
            <a:rPr lang="en-US" dirty="0">
              <a:sym typeface="Wingdings" pitchFamily="2" charset="2"/>
            </a:rPr>
            <a:t>Often diagnosed prenatally or immediately after birth </a:t>
          </a:r>
          <a:r>
            <a:rPr lang="en-US" dirty="0"/>
            <a:t> </a:t>
          </a:r>
        </a:p>
      </dgm:t>
    </dgm:pt>
    <dgm:pt modelId="{4D79F10D-8376-6144-AE31-E991BC3E9C6E}" type="parTrans" cxnId="{6FC924BD-33E6-184B-915E-CF34420F40BF}">
      <dgm:prSet/>
      <dgm:spPr/>
      <dgm:t>
        <a:bodyPr/>
        <a:lstStyle/>
        <a:p>
          <a:endParaRPr lang="en-US"/>
        </a:p>
      </dgm:t>
    </dgm:pt>
    <dgm:pt modelId="{E61B6676-E2A9-AD4D-A4AD-3128BAF4F087}" type="sibTrans" cxnId="{6FC924BD-33E6-184B-915E-CF34420F40BF}">
      <dgm:prSet/>
      <dgm:spPr/>
      <dgm:t>
        <a:bodyPr/>
        <a:lstStyle/>
        <a:p>
          <a:endParaRPr lang="en-US"/>
        </a:p>
      </dgm:t>
    </dgm:pt>
    <dgm:pt modelId="{F23F3394-15AC-5F4D-BED3-8549742ECE44}">
      <dgm:prSet phldrT="[Text]"/>
      <dgm:spPr/>
      <dgm:t>
        <a:bodyPr/>
        <a:lstStyle/>
        <a:p>
          <a:r>
            <a:rPr lang="en-US" dirty="0"/>
            <a:t>Truncus arteriosus </a:t>
          </a:r>
        </a:p>
      </dgm:t>
    </dgm:pt>
    <dgm:pt modelId="{119AD098-D5D4-064A-8308-FC7EDE318A2C}" type="parTrans" cxnId="{F1B5B3B5-3D7E-924A-B415-C37369263BB4}">
      <dgm:prSet/>
      <dgm:spPr/>
      <dgm:t>
        <a:bodyPr/>
        <a:lstStyle/>
        <a:p>
          <a:endParaRPr lang="en-US"/>
        </a:p>
      </dgm:t>
    </dgm:pt>
    <dgm:pt modelId="{13413F3E-25C7-D349-8432-4672409A9F9F}" type="sibTrans" cxnId="{F1B5B3B5-3D7E-924A-B415-C37369263BB4}">
      <dgm:prSet/>
      <dgm:spPr/>
      <dgm:t>
        <a:bodyPr/>
        <a:lstStyle/>
        <a:p>
          <a:endParaRPr lang="en-US"/>
        </a:p>
      </dgm:t>
    </dgm:pt>
    <dgm:pt modelId="{170CD0BA-7C1B-3A46-8CC5-AD59D2E337C0}">
      <dgm:prSet phldrT="[Text]"/>
      <dgm:spPr/>
      <dgm:t>
        <a:bodyPr/>
        <a:lstStyle/>
        <a:p>
          <a:r>
            <a:rPr lang="en-US" dirty="0"/>
            <a:t>Transposition of Great Vessels </a:t>
          </a:r>
        </a:p>
      </dgm:t>
    </dgm:pt>
    <dgm:pt modelId="{99B6DFA3-BC41-DC4F-88C4-3D32C7E42E68}" type="parTrans" cxnId="{5489C4AA-8031-5845-9D3D-5FA374A02C43}">
      <dgm:prSet/>
      <dgm:spPr/>
      <dgm:t>
        <a:bodyPr/>
        <a:lstStyle/>
        <a:p>
          <a:endParaRPr lang="en-US"/>
        </a:p>
      </dgm:t>
    </dgm:pt>
    <dgm:pt modelId="{61A4B9EB-C3B3-BC40-B3E2-A1AC88EB448F}" type="sibTrans" cxnId="{5489C4AA-8031-5845-9D3D-5FA374A02C43}">
      <dgm:prSet/>
      <dgm:spPr/>
      <dgm:t>
        <a:bodyPr/>
        <a:lstStyle/>
        <a:p>
          <a:endParaRPr lang="en-US"/>
        </a:p>
      </dgm:t>
    </dgm:pt>
    <dgm:pt modelId="{BB446818-7392-4545-B955-A9A4E596CB17}">
      <dgm:prSet phldrT="[Text]"/>
      <dgm:spPr/>
      <dgm:t>
        <a:bodyPr/>
        <a:lstStyle/>
        <a:p>
          <a:r>
            <a:rPr lang="en-US" b="1" dirty="0"/>
            <a:t>ACYANOTIC CONGENITAL HEART DISEASE</a:t>
          </a:r>
        </a:p>
        <a:p>
          <a:r>
            <a:rPr lang="en-US" u="sng" dirty="0"/>
            <a:t>Left </a:t>
          </a:r>
          <a:r>
            <a:rPr lang="en-US" u="sng" dirty="0">
              <a:sym typeface="Wingdings" pitchFamily="2" charset="2"/>
            </a:rPr>
            <a:t> Right Shunts</a:t>
          </a:r>
        </a:p>
        <a:p>
          <a:r>
            <a:rPr lang="en-US" dirty="0" err="1">
              <a:sym typeface="Wingdings" pitchFamily="2" charset="2"/>
            </a:rPr>
            <a:t>Acyanotic</a:t>
          </a:r>
          <a:r>
            <a:rPr lang="en-US" dirty="0">
              <a:sym typeface="Wingdings" pitchFamily="2" charset="2"/>
            </a:rPr>
            <a:t> at birth </a:t>
          </a:r>
        </a:p>
        <a:p>
          <a:r>
            <a:rPr lang="en-US" dirty="0">
              <a:sym typeface="Wingdings" pitchFamily="2" charset="2"/>
            </a:rPr>
            <a:t>Cyanosis may occur later in life (years) </a:t>
          </a:r>
          <a:endParaRPr lang="en-US" dirty="0"/>
        </a:p>
      </dgm:t>
    </dgm:pt>
    <dgm:pt modelId="{1ACBBA98-F56D-B54C-9546-7AE1577B1496}" type="parTrans" cxnId="{505DEBB1-F0DC-BF4E-B5D4-CF4863BDD8EF}">
      <dgm:prSet/>
      <dgm:spPr/>
      <dgm:t>
        <a:bodyPr/>
        <a:lstStyle/>
        <a:p>
          <a:endParaRPr lang="en-US"/>
        </a:p>
      </dgm:t>
    </dgm:pt>
    <dgm:pt modelId="{E82D7B22-93B2-AF43-A9E9-3C84CB1D9FF5}" type="sibTrans" cxnId="{505DEBB1-F0DC-BF4E-B5D4-CF4863BDD8EF}">
      <dgm:prSet/>
      <dgm:spPr/>
      <dgm:t>
        <a:bodyPr/>
        <a:lstStyle/>
        <a:p>
          <a:endParaRPr lang="en-US"/>
        </a:p>
      </dgm:t>
    </dgm:pt>
    <dgm:pt modelId="{8A4DB2B7-B003-EC46-93AD-BA49EB4959AC}">
      <dgm:prSet phldrT="[Text]"/>
      <dgm:spPr/>
      <dgm:t>
        <a:bodyPr/>
        <a:lstStyle/>
        <a:p>
          <a:r>
            <a:rPr lang="en-US" dirty="0"/>
            <a:t>Atrial Septal Defect (ASD)</a:t>
          </a:r>
        </a:p>
      </dgm:t>
    </dgm:pt>
    <dgm:pt modelId="{0DBE65AF-AFED-4A40-B816-DB75447C9791}" type="parTrans" cxnId="{DEBF639E-9544-A740-8425-0FB550099678}">
      <dgm:prSet/>
      <dgm:spPr/>
      <dgm:t>
        <a:bodyPr/>
        <a:lstStyle/>
        <a:p>
          <a:endParaRPr lang="en-US"/>
        </a:p>
      </dgm:t>
    </dgm:pt>
    <dgm:pt modelId="{71599847-B14E-8C47-9B7F-39AC9950C759}" type="sibTrans" cxnId="{DEBF639E-9544-A740-8425-0FB550099678}">
      <dgm:prSet/>
      <dgm:spPr/>
      <dgm:t>
        <a:bodyPr/>
        <a:lstStyle/>
        <a:p>
          <a:endParaRPr lang="en-US"/>
        </a:p>
      </dgm:t>
    </dgm:pt>
    <dgm:pt modelId="{DE360A9A-9565-2B4C-B780-784127ABD8A5}">
      <dgm:prSet phldrT="[Text]"/>
      <dgm:spPr/>
      <dgm:t>
        <a:bodyPr/>
        <a:lstStyle/>
        <a:p>
          <a:r>
            <a:rPr lang="en-US" dirty="0"/>
            <a:t>Patent Ductus Arteriosus (PDA) </a:t>
          </a:r>
        </a:p>
      </dgm:t>
    </dgm:pt>
    <dgm:pt modelId="{9D9AF18A-6E56-6A4A-9771-24CC781B9953}" type="parTrans" cxnId="{B47BD5E0-F6D7-ED48-A215-FDF90BD17AA4}">
      <dgm:prSet/>
      <dgm:spPr/>
      <dgm:t>
        <a:bodyPr/>
        <a:lstStyle/>
        <a:p>
          <a:endParaRPr lang="en-US"/>
        </a:p>
      </dgm:t>
    </dgm:pt>
    <dgm:pt modelId="{0F6732F2-3CFC-E54D-9BCE-CFAD7FFB9026}" type="sibTrans" cxnId="{B47BD5E0-F6D7-ED48-A215-FDF90BD17AA4}">
      <dgm:prSet/>
      <dgm:spPr/>
      <dgm:t>
        <a:bodyPr/>
        <a:lstStyle/>
        <a:p>
          <a:endParaRPr lang="en-US"/>
        </a:p>
      </dgm:t>
    </dgm:pt>
    <dgm:pt modelId="{3115BC1B-1C3F-5247-899C-0D2ED74824A0}">
      <dgm:prSet phldrT="[Text]"/>
      <dgm:spPr/>
      <dgm:t>
        <a:bodyPr/>
        <a:lstStyle/>
        <a:p>
          <a:r>
            <a:rPr lang="en-US" dirty="0"/>
            <a:t>Tricuspid atresia </a:t>
          </a:r>
        </a:p>
      </dgm:t>
    </dgm:pt>
    <dgm:pt modelId="{6F258420-86DA-2D44-8F33-6B90A65CC22B}" type="parTrans" cxnId="{D3F95B85-1E19-A44D-8646-A37756EF2C64}">
      <dgm:prSet/>
      <dgm:spPr/>
      <dgm:t>
        <a:bodyPr/>
        <a:lstStyle/>
        <a:p>
          <a:endParaRPr lang="en-US"/>
        </a:p>
      </dgm:t>
    </dgm:pt>
    <dgm:pt modelId="{FA3CA4FA-D850-9047-9075-7E1619F76EC6}" type="sibTrans" cxnId="{D3F95B85-1E19-A44D-8646-A37756EF2C64}">
      <dgm:prSet/>
      <dgm:spPr/>
      <dgm:t>
        <a:bodyPr/>
        <a:lstStyle/>
        <a:p>
          <a:endParaRPr lang="en-US"/>
        </a:p>
      </dgm:t>
    </dgm:pt>
    <dgm:pt modelId="{7289D9DF-E6B2-EE43-8537-90940D01D690}">
      <dgm:prSet phldrT="[Text]"/>
      <dgm:spPr/>
      <dgm:t>
        <a:bodyPr/>
        <a:lstStyle/>
        <a:p>
          <a:r>
            <a:rPr lang="en-US" dirty="0"/>
            <a:t>Tetralogy of Fallot (</a:t>
          </a:r>
          <a:r>
            <a:rPr lang="en-US" dirty="0" err="1"/>
            <a:t>ToF</a:t>
          </a:r>
          <a:r>
            <a:rPr lang="en-US" dirty="0"/>
            <a:t>)</a:t>
          </a:r>
        </a:p>
      </dgm:t>
    </dgm:pt>
    <dgm:pt modelId="{93294F76-CFA7-6244-AC55-4CB0178A0EF6}" type="parTrans" cxnId="{A25E367A-7CEE-A64F-A139-EDE6AF5F0F6E}">
      <dgm:prSet/>
      <dgm:spPr/>
      <dgm:t>
        <a:bodyPr/>
        <a:lstStyle/>
        <a:p>
          <a:endParaRPr lang="en-US"/>
        </a:p>
      </dgm:t>
    </dgm:pt>
    <dgm:pt modelId="{16183A7B-CE16-2140-B0B6-052BBB7A3C2D}" type="sibTrans" cxnId="{A25E367A-7CEE-A64F-A139-EDE6AF5F0F6E}">
      <dgm:prSet/>
      <dgm:spPr/>
      <dgm:t>
        <a:bodyPr/>
        <a:lstStyle/>
        <a:p>
          <a:endParaRPr lang="en-US"/>
        </a:p>
      </dgm:t>
    </dgm:pt>
    <dgm:pt modelId="{350C0143-DAB0-E142-8A79-8B73C32BAB2A}">
      <dgm:prSet phldrT="[Text]"/>
      <dgm:spPr/>
      <dgm:t>
        <a:bodyPr/>
        <a:lstStyle/>
        <a:p>
          <a:r>
            <a:rPr lang="en-US" dirty="0"/>
            <a:t>Total Anomalous Pulmonary Venous Return (TAPVR) </a:t>
          </a:r>
        </a:p>
      </dgm:t>
    </dgm:pt>
    <dgm:pt modelId="{8E45CEFC-3900-0F4F-B8BB-386F46D83726}" type="parTrans" cxnId="{C9376C9A-9F55-8D40-9480-FCA86817B82A}">
      <dgm:prSet/>
      <dgm:spPr/>
      <dgm:t>
        <a:bodyPr/>
        <a:lstStyle/>
        <a:p>
          <a:endParaRPr lang="en-US"/>
        </a:p>
      </dgm:t>
    </dgm:pt>
    <dgm:pt modelId="{64A5452F-22A0-C948-BCDB-A15C08AA51F0}" type="sibTrans" cxnId="{C9376C9A-9F55-8D40-9480-FCA86817B82A}">
      <dgm:prSet/>
      <dgm:spPr/>
      <dgm:t>
        <a:bodyPr/>
        <a:lstStyle/>
        <a:p>
          <a:endParaRPr lang="en-US"/>
        </a:p>
      </dgm:t>
    </dgm:pt>
    <dgm:pt modelId="{8BB83968-B2C0-E043-AC06-BC14DA2974FB}">
      <dgm:prSet phldrT="[Text]"/>
      <dgm:spPr/>
      <dgm:t>
        <a:bodyPr/>
        <a:lstStyle/>
        <a:p>
          <a:r>
            <a:rPr lang="en-US" dirty="0"/>
            <a:t>Ventricular Septal Defect (VSD)</a:t>
          </a:r>
        </a:p>
      </dgm:t>
    </dgm:pt>
    <dgm:pt modelId="{C52D7F14-BC57-D047-8F6F-3EF914C6DE88}" type="parTrans" cxnId="{6B228642-117B-054C-B569-8FC9CAD0400F}">
      <dgm:prSet/>
      <dgm:spPr/>
      <dgm:t>
        <a:bodyPr/>
        <a:lstStyle/>
        <a:p>
          <a:endParaRPr lang="en-US"/>
        </a:p>
      </dgm:t>
    </dgm:pt>
    <dgm:pt modelId="{95CB67BF-A18E-F746-ACCD-A22068444076}" type="sibTrans" cxnId="{6B228642-117B-054C-B569-8FC9CAD0400F}">
      <dgm:prSet/>
      <dgm:spPr/>
      <dgm:t>
        <a:bodyPr/>
        <a:lstStyle/>
        <a:p>
          <a:endParaRPr lang="en-US"/>
        </a:p>
      </dgm:t>
    </dgm:pt>
    <dgm:pt modelId="{2B6708B5-D24B-1247-A347-0B134D120AA9}">
      <dgm:prSet phldrT="[Text]"/>
      <dgm:spPr/>
      <dgm:t>
        <a:bodyPr/>
        <a:lstStyle/>
        <a:p>
          <a:r>
            <a:rPr lang="en-US" dirty="0"/>
            <a:t>Coarctation of Aorta </a:t>
          </a:r>
        </a:p>
      </dgm:t>
    </dgm:pt>
    <dgm:pt modelId="{C47FC0B6-6628-7445-890A-A4B94095EA9F}" type="parTrans" cxnId="{2CEE9BBD-6994-B847-BE5B-86162605BA4E}">
      <dgm:prSet/>
      <dgm:spPr/>
      <dgm:t>
        <a:bodyPr/>
        <a:lstStyle/>
        <a:p>
          <a:endParaRPr lang="en-US"/>
        </a:p>
      </dgm:t>
    </dgm:pt>
    <dgm:pt modelId="{C3BAAB09-A270-E648-8AAF-D883893FA4AB}" type="sibTrans" cxnId="{2CEE9BBD-6994-B847-BE5B-86162605BA4E}">
      <dgm:prSet/>
      <dgm:spPr/>
      <dgm:t>
        <a:bodyPr/>
        <a:lstStyle/>
        <a:p>
          <a:endParaRPr lang="en-US"/>
        </a:p>
      </dgm:t>
    </dgm:pt>
    <dgm:pt modelId="{2ADB980D-2418-3741-A3B1-40002600BE43}">
      <dgm:prSet phldrT="[Text]"/>
      <dgm:spPr/>
      <dgm:t>
        <a:bodyPr/>
        <a:lstStyle/>
        <a:p>
          <a:r>
            <a:rPr lang="en-US" dirty="0" err="1"/>
            <a:t>Eisenbenger</a:t>
          </a:r>
          <a:r>
            <a:rPr lang="en-US" dirty="0"/>
            <a:t> Syndrome</a:t>
          </a:r>
        </a:p>
      </dgm:t>
    </dgm:pt>
    <dgm:pt modelId="{BB428626-0830-FD47-B126-8741651E8B2B}" type="parTrans" cxnId="{50E6D111-C94F-6743-9E79-8A49E402F57D}">
      <dgm:prSet/>
      <dgm:spPr/>
      <dgm:t>
        <a:bodyPr/>
        <a:lstStyle/>
        <a:p>
          <a:endParaRPr lang="en-US"/>
        </a:p>
      </dgm:t>
    </dgm:pt>
    <dgm:pt modelId="{CAAFC578-7920-F544-BA5F-201C638EA455}" type="sibTrans" cxnId="{50E6D111-C94F-6743-9E79-8A49E402F57D}">
      <dgm:prSet/>
      <dgm:spPr/>
      <dgm:t>
        <a:bodyPr/>
        <a:lstStyle/>
        <a:p>
          <a:endParaRPr lang="en-US"/>
        </a:p>
      </dgm:t>
    </dgm:pt>
    <dgm:pt modelId="{6C29F761-0B35-4F4F-ACB3-1D2E144468A5}">
      <dgm:prSet phldrT="[Text]"/>
      <dgm:spPr/>
      <dgm:t>
        <a:bodyPr/>
        <a:lstStyle/>
        <a:p>
          <a:r>
            <a:rPr lang="en-US" dirty="0" err="1"/>
            <a:t>Ebstein</a:t>
          </a:r>
          <a:r>
            <a:rPr lang="en-US" dirty="0"/>
            <a:t> Anomaly </a:t>
          </a:r>
        </a:p>
      </dgm:t>
    </dgm:pt>
    <dgm:pt modelId="{6D467EA7-5F82-614B-934A-059739D1B4DA}" type="parTrans" cxnId="{E9D88FC3-6AB7-2B42-B5B6-A5240AE2D9A2}">
      <dgm:prSet/>
      <dgm:spPr/>
      <dgm:t>
        <a:bodyPr/>
        <a:lstStyle/>
        <a:p>
          <a:endParaRPr lang="en-US"/>
        </a:p>
      </dgm:t>
    </dgm:pt>
    <dgm:pt modelId="{795F20E4-3764-FC46-AE1A-591D637C28E5}" type="sibTrans" cxnId="{E9D88FC3-6AB7-2B42-B5B6-A5240AE2D9A2}">
      <dgm:prSet/>
      <dgm:spPr/>
      <dgm:t>
        <a:bodyPr/>
        <a:lstStyle/>
        <a:p>
          <a:endParaRPr lang="en-US"/>
        </a:p>
      </dgm:t>
    </dgm:pt>
    <dgm:pt modelId="{D74E21AF-5F52-6E4E-902C-B7C7113F0BA4}" type="pres">
      <dgm:prSet presAssocID="{FEA76ACA-F65D-A149-8ECE-A5FB3A6BA692}" presName="Name0" presStyleCnt="0">
        <dgm:presLayoutVars>
          <dgm:dir/>
          <dgm:animLvl val="lvl"/>
          <dgm:resizeHandles val="exact"/>
        </dgm:presLayoutVars>
      </dgm:prSet>
      <dgm:spPr/>
    </dgm:pt>
    <dgm:pt modelId="{E1FE0252-89CF-8C4E-BD09-A55CB5C0230E}" type="pres">
      <dgm:prSet presAssocID="{FB67443C-6E68-5747-B8A7-BEDCB3E8BF90}" presName="composite" presStyleCnt="0"/>
      <dgm:spPr/>
    </dgm:pt>
    <dgm:pt modelId="{D9AE9E2A-7330-304D-8DFF-A4CC025D7BB4}" type="pres">
      <dgm:prSet presAssocID="{FB67443C-6E68-5747-B8A7-BEDCB3E8BF90}" presName="parTx" presStyleLbl="alignNode1" presStyleIdx="0" presStyleCnt="2">
        <dgm:presLayoutVars>
          <dgm:chMax val="0"/>
          <dgm:chPref val="0"/>
          <dgm:bulletEnabled val="1"/>
        </dgm:presLayoutVars>
      </dgm:prSet>
      <dgm:spPr/>
    </dgm:pt>
    <dgm:pt modelId="{97E132D3-75DE-5A44-B039-C2D70745A907}" type="pres">
      <dgm:prSet presAssocID="{FB67443C-6E68-5747-B8A7-BEDCB3E8BF90}" presName="desTx" presStyleLbl="alignAccFollowNode1" presStyleIdx="0" presStyleCnt="2">
        <dgm:presLayoutVars>
          <dgm:bulletEnabled val="1"/>
        </dgm:presLayoutVars>
      </dgm:prSet>
      <dgm:spPr/>
    </dgm:pt>
    <dgm:pt modelId="{250903F1-8D04-8048-9922-F3DDE0212C6F}" type="pres">
      <dgm:prSet presAssocID="{E61B6676-E2A9-AD4D-A4AD-3128BAF4F087}" presName="space" presStyleCnt="0"/>
      <dgm:spPr/>
    </dgm:pt>
    <dgm:pt modelId="{6C423B02-7EE9-FD48-8AA4-7E8BF58F1ABD}" type="pres">
      <dgm:prSet presAssocID="{BB446818-7392-4545-B955-A9A4E596CB17}" presName="composite" presStyleCnt="0"/>
      <dgm:spPr/>
    </dgm:pt>
    <dgm:pt modelId="{DD9BA23A-DD88-174E-AAE5-69C8D507DE9C}" type="pres">
      <dgm:prSet presAssocID="{BB446818-7392-4545-B955-A9A4E596CB17}" presName="parTx" presStyleLbl="alignNode1" presStyleIdx="1" presStyleCnt="2">
        <dgm:presLayoutVars>
          <dgm:chMax val="0"/>
          <dgm:chPref val="0"/>
          <dgm:bulletEnabled val="1"/>
        </dgm:presLayoutVars>
      </dgm:prSet>
      <dgm:spPr/>
    </dgm:pt>
    <dgm:pt modelId="{1523809C-2784-5945-9F93-DCD0FB622E8E}" type="pres">
      <dgm:prSet presAssocID="{BB446818-7392-4545-B955-A9A4E596CB17}" presName="desTx" presStyleLbl="alignAccFollowNode1" presStyleIdx="1" presStyleCnt="2">
        <dgm:presLayoutVars>
          <dgm:bulletEnabled val="1"/>
        </dgm:presLayoutVars>
      </dgm:prSet>
      <dgm:spPr/>
    </dgm:pt>
  </dgm:ptLst>
  <dgm:cxnLst>
    <dgm:cxn modelId="{B830CC02-C8B6-F84E-8127-013B2164336B}" type="presOf" srcId="{3115BC1B-1C3F-5247-899C-0D2ED74824A0}" destId="{97E132D3-75DE-5A44-B039-C2D70745A907}" srcOrd="0" destOrd="2" presId="urn:microsoft.com/office/officeart/2005/8/layout/hList1"/>
    <dgm:cxn modelId="{86A8DE0F-8ABD-D246-AB7E-6725AD97088C}" type="presOf" srcId="{8A4DB2B7-B003-EC46-93AD-BA49EB4959AC}" destId="{1523809C-2784-5945-9F93-DCD0FB622E8E}" srcOrd="0" destOrd="0" presId="urn:microsoft.com/office/officeart/2005/8/layout/hList1"/>
    <dgm:cxn modelId="{50E6D111-C94F-6743-9E79-8A49E402F57D}" srcId="{BB446818-7392-4545-B955-A9A4E596CB17}" destId="{2ADB980D-2418-3741-A3B1-40002600BE43}" srcOrd="4" destOrd="0" parTransId="{BB428626-0830-FD47-B126-8741651E8B2B}" sibTransId="{CAAFC578-7920-F544-BA5F-201C638EA455}"/>
    <dgm:cxn modelId="{BE8C3113-EF15-734B-970E-432FA75CF182}" type="presOf" srcId="{7289D9DF-E6B2-EE43-8537-90940D01D690}" destId="{97E132D3-75DE-5A44-B039-C2D70745A907}" srcOrd="0" destOrd="3" presId="urn:microsoft.com/office/officeart/2005/8/layout/hList1"/>
    <dgm:cxn modelId="{A23F8822-1780-464E-A516-EF63DE0BBE6B}" type="presOf" srcId="{FB67443C-6E68-5747-B8A7-BEDCB3E8BF90}" destId="{D9AE9E2A-7330-304D-8DFF-A4CC025D7BB4}" srcOrd="0" destOrd="0" presId="urn:microsoft.com/office/officeart/2005/8/layout/hList1"/>
    <dgm:cxn modelId="{2AE77637-5618-624A-8364-254723414118}" type="presOf" srcId="{2B6708B5-D24B-1247-A347-0B134D120AA9}" destId="{1523809C-2784-5945-9F93-DCD0FB622E8E}" srcOrd="0" destOrd="3" presId="urn:microsoft.com/office/officeart/2005/8/layout/hList1"/>
    <dgm:cxn modelId="{6B228642-117B-054C-B569-8FC9CAD0400F}" srcId="{BB446818-7392-4545-B955-A9A4E596CB17}" destId="{8BB83968-B2C0-E043-AC06-BC14DA2974FB}" srcOrd="1" destOrd="0" parTransId="{C52D7F14-BC57-D047-8F6F-3EF914C6DE88}" sibTransId="{95CB67BF-A18E-F746-ACCD-A22068444076}"/>
    <dgm:cxn modelId="{066ABB59-4193-0548-9378-2A9C9EEBDFB0}" type="presOf" srcId="{170CD0BA-7C1B-3A46-8CC5-AD59D2E337C0}" destId="{97E132D3-75DE-5A44-B039-C2D70745A907}" srcOrd="0" destOrd="1" presId="urn:microsoft.com/office/officeart/2005/8/layout/hList1"/>
    <dgm:cxn modelId="{A25E367A-7CEE-A64F-A139-EDE6AF5F0F6E}" srcId="{FB67443C-6E68-5747-B8A7-BEDCB3E8BF90}" destId="{7289D9DF-E6B2-EE43-8537-90940D01D690}" srcOrd="3" destOrd="0" parTransId="{93294F76-CFA7-6244-AC55-4CB0178A0EF6}" sibTransId="{16183A7B-CE16-2140-B0B6-052BBB7A3C2D}"/>
    <dgm:cxn modelId="{D3F95B85-1E19-A44D-8646-A37756EF2C64}" srcId="{FB67443C-6E68-5747-B8A7-BEDCB3E8BF90}" destId="{3115BC1B-1C3F-5247-899C-0D2ED74824A0}" srcOrd="2" destOrd="0" parTransId="{6F258420-86DA-2D44-8F33-6B90A65CC22B}" sibTransId="{FA3CA4FA-D850-9047-9075-7E1619F76EC6}"/>
    <dgm:cxn modelId="{C9376C9A-9F55-8D40-9480-FCA86817B82A}" srcId="{FB67443C-6E68-5747-B8A7-BEDCB3E8BF90}" destId="{350C0143-DAB0-E142-8A79-8B73C32BAB2A}" srcOrd="4" destOrd="0" parTransId="{8E45CEFC-3900-0F4F-B8BB-386F46D83726}" sibTransId="{64A5452F-22A0-C948-BCDB-A15C08AA51F0}"/>
    <dgm:cxn modelId="{DEBF639E-9544-A740-8425-0FB550099678}" srcId="{BB446818-7392-4545-B955-A9A4E596CB17}" destId="{8A4DB2B7-B003-EC46-93AD-BA49EB4959AC}" srcOrd="0" destOrd="0" parTransId="{0DBE65AF-AFED-4A40-B816-DB75447C9791}" sibTransId="{71599847-B14E-8C47-9B7F-39AC9950C759}"/>
    <dgm:cxn modelId="{6222E49E-C80E-1445-ADD8-76D5FC9E695B}" type="presOf" srcId="{2ADB980D-2418-3741-A3B1-40002600BE43}" destId="{1523809C-2784-5945-9F93-DCD0FB622E8E}" srcOrd="0" destOrd="4" presId="urn:microsoft.com/office/officeart/2005/8/layout/hList1"/>
    <dgm:cxn modelId="{E580D7A2-ED11-BC49-BE88-A99D3B58DC54}" type="presOf" srcId="{F23F3394-15AC-5F4D-BED3-8549742ECE44}" destId="{97E132D3-75DE-5A44-B039-C2D70745A907}" srcOrd="0" destOrd="0" presId="urn:microsoft.com/office/officeart/2005/8/layout/hList1"/>
    <dgm:cxn modelId="{5489C4AA-8031-5845-9D3D-5FA374A02C43}" srcId="{FB67443C-6E68-5747-B8A7-BEDCB3E8BF90}" destId="{170CD0BA-7C1B-3A46-8CC5-AD59D2E337C0}" srcOrd="1" destOrd="0" parTransId="{99B6DFA3-BC41-DC4F-88C4-3D32C7E42E68}" sibTransId="{61A4B9EB-C3B3-BC40-B3E2-A1AC88EB448F}"/>
    <dgm:cxn modelId="{505DEBB1-F0DC-BF4E-B5D4-CF4863BDD8EF}" srcId="{FEA76ACA-F65D-A149-8ECE-A5FB3A6BA692}" destId="{BB446818-7392-4545-B955-A9A4E596CB17}" srcOrd="1" destOrd="0" parTransId="{1ACBBA98-F56D-B54C-9546-7AE1577B1496}" sibTransId="{E82D7B22-93B2-AF43-A9E9-3C84CB1D9FF5}"/>
    <dgm:cxn modelId="{F1B5B3B5-3D7E-924A-B415-C37369263BB4}" srcId="{FB67443C-6E68-5747-B8A7-BEDCB3E8BF90}" destId="{F23F3394-15AC-5F4D-BED3-8549742ECE44}" srcOrd="0" destOrd="0" parTransId="{119AD098-D5D4-064A-8308-FC7EDE318A2C}" sibTransId="{13413F3E-25C7-D349-8432-4672409A9F9F}"/>
    <dgm:cxn modelId="{C1D3DAB9-776B-9844-B173-40717D482248}" type="presOf" srcId="{350C0143-DAB0-E142-8A79-8B73C32BAB2A}" destId="{97E132D3-75DE-5A44-B039-C2D70745A907}" srcOrd="0" destOrd="4" presId="urn:microsoft.com/office/officeart/2005/8/layout/hList1"/>
    <dgm:cxn modelId="{6FC924BD-33E6-184B-915E-CF34420F40BF}" srcId="{FEA76ACA-F65D-A149-8ECE-A5FB3A6BA692}" destId="{FB67443C-6E68-5747-B8A7-BEDCB3E8BF90}" srcOrd="0" destOrd="0" parTransId="{4D79F10D-8376-6144-AE31-E991BC3E9C6E}" sibTransId="{E61B6676-E2A9-AD4D-A4AD-3128BAF4F087}"/>
    <dgm:cxn modelId="{2CEE9BBD-6994-B847-BE5B-86162605BA4E}" srcId="{BB446818-7392-4545-B955-A9A4E596CB17}" destId="{2B6708B5-D24B-1247-A347-0B134D120AA9}" srcOrd="3" destOrd="0" parTransId="{C47FC0B6-6628-7445-890A-A4B94095EA9F}" sibTransId="{C3BAAB09-A270-E648-8AAF-D883893FA4AB}"/>
    <dgm:cxn modelId="{E9D88FC3-6AB7-2B42-B5B6-A5240AE2D9A2}" srcId="{FB67443C-6E68-5747-B8A7-BEDCB3E8BF90}" destId="{6C29F761-0B35-4F4F-ACB3-1D2E144468A5}" srcOrd="5" destOrd="0" parTransId="{6D467EA7-5F82-614B-934A-059739D1B4DA}" sibTransId="{795F20E4-3764-FC46-AE1A-591D637C28E5}"/>
    <dgm:cxn modelId="{F1007CCC-D9AC-C147-826A-7390ED216BF6}" type="presOf" srcId="{8BB83968-B2C0-E043-AC06-BC14DA2974FB}" destId="{1523809C-2784-5945-9F93-DCD0FB622E8E}" srcOrd="0" destOrd="1" presId="urn:microsoft.com/office/officeart/2005/8/layout/hList1"/>
    <dgm:cxn modelId="{ED3A69CD-1CC3-2F47-953E-6713062DCE99}" type="presOf" srcId="{DE360A9A-9565-2B4C-B780-784127ABD8A5}" destId="{1523809C-2784-5945-9F93-DCD0FB622E8E}" srcOrd="0" destOrd="2" presId="urn:microsoft.com/office/officeart/2005/8/layout/hList1"/>
    <dgm:cxn modelId="{C7A786D5-2694-EF42-A1F2-239D4E63FDFD}" type="presOf" srcId="{FEA76ACA-F65D-A149-8ECE-A5FB3A6BA692}" destId="{D74E21AF-5F52-6E4E-902C-B7C7113F0BA4}" srcOrd="0" destOrd="0" presId="urn:microsoft.com/office/officeart/2005/8/layout/hList1"/>
    <dgm:cxn modelId="{B47BD5E0-F6D7-ED48-A215-FDF90BD17AA4}" srcId="{BB446818-7392-4545-B955-A9A4E596CB17}" destId="{DE360A9A-9565-2B4C-B780-784127ABD8A5}" srcOrd="2" destOrd="0" parTransId="{9D9AF18A-6E56-6A4A-9771-24CC781B9953}" sibTransId="{0F6732F2-3CFC-E54D-9BCE-CFAD7FFB9026}"/>
    <dgm:cxn modelId="{2A5848E7-4EB4-FE4C-8D2C-CC4CDD6E5921}" type="presOf" srcId="{6C29F761-0B35-4F4F-ACB3-1D2E144468A5}" destId="{97E132D3-75DE-5A44-B039-C2D70745A907}" srcOrd="0" destOrd="5" presId="urn:microsoft.com/office/officeart/2005/8/layout/hList1"/>
    <dgm:cxn modelId="{5C25ABFD-2EA4-614C-8BE6-6542A01A141E}" type="presOf" srcId="{BB446818-7392-4545-B955-A9A4E596CB17}" destId="{DD9BA23A-DD88-174E-AAE5-69C8D507DE9C}" srcOrd="0" destOrd="0" presId="urn:microsoft.com/office/officeart/2005/8/layout/hList1"/>
    <dgm:cxn modelId="{DB96BE53-8392-5548-9D45-15FBA773024B}" type="presParOf" srcId="{D74E21AF-5F52-6E4E-902C-B7C7113F0BA4}" destId="{E1FE0252-89CF-8C4E-BD09-A55CB5C0230E}" srcOrd="0" destOrd="0" presId="urn:microsoft.com/office/officeart/2005/8/layout/hList1"/>
    <dgm:cxn modelId="{0AEE3649-6DAC-F042-BC79-F95620A9C7F3}" type="presParOf" srcId="{E1FE0252-89CF-8C4E-BD09-A55CB5C0230E}" destId="{D9AE9E2A-7330-304D-8DFF-A4CC025D7BB4}" srcOrd="0" destOrd="0" presId="urn:microsoft.com/office/officeart/2005/8/layout/hList1"/>
    <dgm:cxn modelId="{A14F11FB-4A42-D24B-B88A-7748AA592624}" type="presParOf" srcId="{E1FE0252-89CF-8C4E-BD09-A55CB5C0230E}" destId="{97E132D3-75DE-5A44-B039-C2D70745A907}" srcOrd="1" destOrd="0" presId="urn:microsoft.com/office/officeart/2005/8/layout/hList1"/>
    <dgm:cxn modelId="{D3158388-B1F7-5F43-937F-87EE907DBD6A}" type="presParOf" srcId="{D74E21AF-5F52-6E4E-902C-B7C7113F0BA4}" destId="{250903F1-8D04-8048-9922-F3DDE0212C6F}" srcOrd="1" destOrd="0" presId="urn:microsoft.com/office/officeart/2005/8/layout/hList1"/>
    <dgm:cxn modelId="{DF4E2F23-50E4-DE46-BC0B-B1D42195C470}" type="presParOf" srcId="{D74E21AF-5F52-6E4E-902C-B7C7113F0BA4}" destId="{6C423B02-7EE9-FD48-8AA4-7E8BF58F1ABD}" srcOrd="2" destOrd="0" presId="urn:microsoft.com/office/officeart/2005/8/layout/hList1"/>
    <dgm:cxn modelId="{A96CD70A-BE48-4648-9BC4-B3DDF7F81E44}" type="presParOf" srcId="{6C423B02-7EE9-FD48-8AA4-7E8BF58F1ABD}" destId="{DD9BA23A-DD88-174E-AAE5-69C8D507DE9C}" srcOrd="0" destOrd="0" presId="urn:microsoft.com/office/officeart/2005/8/layout/hList1"/>
    <dgm:cxn modelId="{DF5A40C4-8CA8-9C4D-87BE-49D4A2D91E04}" type="presParOf" srcId="{6C423B02-7EE9-FD48-8AA4-7E8BF58F1ABD}" destId="{1523809C-2784-5945-9F93-DCD0FB622E8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35E93D96-514A-3742-8E15-B260CC541F26}" type="doc">
      <dgm:prSet loTypeId="urn:microsoft.com/office/officeart/2005/8/layout/lProcess2" loCatId="" qsTypeId="urn:microsoft.com/office/officeart/2005/8/quickstyle/simple1" qsCatId="simple" csTypeId="urn:microsoft.com/office/officeart/2005/8/colors/accent4_3" csCatId="accent4" phldr="1"/>
      <dgm:spPr/>
      <dgm:t>
        <a:bodyPr/>
        <a:lstStyle/>
        <a:p>
          <a:endParaRPr lang="en-US"/>
        </a:p>
      </dgm:t>
    </dgm:pt>
    <dgm:pt modelId="{88515459-656B-2647-937F-5F3130816694}">
      <dgm:prSet phldrT="[Text]"/>
      <dgm:spPr/>
      <dgm:t>
        <a:bodyPr/>
        <a:lstStyle/>
        <a:p>
          <a:r>
            <a:rPr lang="en-US" dirty="0"/>
            <a:t>Acute Pericarditis</a:t>
          </a:r>
        </a:p>
      </dgm:t>
    </dgm:pt>
    <dgm:pt modelId="{2434240A-7BC1-1943-AE1A-F8146A453412}" type="parTrans" cxnId="{39FFE8D5-A8F7-9342-BC29-8DD3BE671879}">
      <dgm:prSet/>
      <dgm:spPr/>
      <dgm:t>
        <a:bodyPr/>
        <a:lstStyle/>
        <a:p>
          <a:endParaRPr lang="en-US"/>
        </a:p>
      </dgm:t>
    </dgm:pt>
    <dgm:pt modelId="{BF02E2D7-3DC9-124D-8BFB-46DEDA4A1413}" type="sibTrans" cxnId="{39FFE8D5-A8F7-9342-BC29-8DD3BE671879}">
      <dgm:prSet/>
      <dgm:spPr/>
      <dgm:t>
        <a:bodyPr/>
        <a:lstStyle/>
        <a:p>
          <a:endParaRPr lang="en-US"/>
        </a:p>
      </dgm:t>
    </dgm:pt>
    <dgm:pt modelId="{BA45714B-D69C-BD41-B8B1-2175011E5F89}">
      <dgm:prSet phldrT="[Text]"/>
      <dgm:spPr/>
      <dgm:t>
        <a:bodyPr/>
        <a:lstStyle/>
        <a:p>
          <a:r>
            <a:rPr lang="en-US" dirty="0"/>
            <a:t>Various causes</a:t>
          </a:r>
        </a:p>
        <a:p>
          <a:r>
            <a:rPr lang="en-US" dirty="0"/>
            <a:t>Coxsackie B</a:t>
          </a:r>
        </a:p>
      </dgm:t>
    </dgm:pt>
    <dgm:pt modelId="{E054EAF0-5B69-2B4C-85FE-6E9CA9739661}" type="parTrans" cxnId="{C4A902F3-D53A-5444-BF51-74963942F952}">
      <dgm:prSet/>
      <dgm:spPr/>
      <dgm:t>
        <a:bodyPr/>
        <a:lstStyle/>
        <a:p>
          <a:endParaRPr lang="en-US"/>
        </a:p>
      </dgm:t>
    </dgm:pt>
    <dgm:pt modelId="{8D7FE870-D864-644F-A7E7-145956212DFA}" type="sibTrans" cxnId="{C4A902F3-D53A-5444-BF51-74963942F952}">
      <dgm:prSet/>
      <dgm:spPr/>
      <dgm:t>
        <a:bodyPr/>
        <a:lstStyle/>
        <a:p>
          <a:endParaRPr lang="en-US"/>
        </a:p>
      </dgm:t>
    </dgm:pt>
    <dgm:pt modelId="{B5A3B713-A7D2-D445-A540-5A2AEA54A937}">
      <dgm:prSet phldrT="[Text]"/>
      <dgm:spPr/>
      <dgm:t>
        <a:bodyPr/>
        <a:lstStyle/>
        <a:p>
          <a:r>
            <a:rPr lang="en-US" u="sng" dirty="0"/>
            <a:t>TRIAD:</a:t>
          </a:r>
          <a:r>
            <a:rPr lang="en-US" u="none" dirty="0"/>
            <a:t> </a:t>
          </a:r>
          <a:r>
            <a:rPr lang="en-US" dirty="0"/>
            <a:t>Chest pain, Friction rub, ECG changes</a:t>
          </a:r>
        </a:p>
      </dgm:t>
    </dgm:pt>
    <dgm:pt modelId="{A57C7DDE-468A-284A-B121-63B9645D5082}" type="parTrans" cxnId="{BC86879D-E6C0-B049-808C-D361C035E52A}">
      <dgm:prSet/>
      <dgm:spPr/>
      <dgm:t>
        <a:bodyPr/>
        <a:lstStyle/>
        <a:p>
          <a:endParaRPr lang="en-US"/>
        </a:p>
      </dgm:t>
    </dgm:pt>
    <dgm:pt modelId="{294B6714-B5E3-FA4F-9B90-5CFA4E8EE10E}" type="sibTrans" cxnId="{BC86879D-E6C0-B049-808C-D361C035E52A}">
      <dgm:prSet/>
      <dgm:spPr/>
      <dgm:t>
        <a:bodyPr/>
        <a:lstStyle/>
        <a:p>
          <a:endParaRPr lang="en-US"/>
        </a:p>
      </dgm:t>
    </dgm:pt>
    <dgm:pt modelId="{350D1C26-83C6-434D-990D-638FFE97ED9E}">
      <dgm:prSet phldrT="[Text]"/>
      <dgm:spPr/>
      <dgm:t>
        <a:bodyPr/>
        <a:lstStyle/>
        <a:p>
          <a:r>
            <a:rPr lang="en-US" dirty="0"/>
            <a:t>Constrictive Pericarditis</a:t>
          </a:r>
        </a:p>
      </dgm:t>
    </dgm:pt>
    <dgm:pt modelId="{2D31CEB0-35D6-5049-A288-017877EC6718}" type="parTrans" cxnId="{FA5A3B3E-7F8D-2242-B955-7601C7BA7687}">
      <dgm:prSet/>
      <dgm:spPr/>
      <dgm:t>
        <a:bodyPr/>
        <a:lstStyle/>
        <a:p>
          <a:endParaRPr lang="en-US"/>
        </a:p>
      </dgm:t>
    </dgm:pt>
    <dgm:pt modelId="{061D1F2C-E997-8248-90D2-380985B3A0BE}" type="sibTrans" cxnId="{FA5A3B3E-7F8D-2242-B955-7601C7BA7687}">
      <dgm:prSet/>
      <dgm:spPr/>
      <dgm:t>
        <a:bodyPr/>
        <a:lstStyle/>
        <a:p>
          <a:endParaRPr lang="en-US"/>
        </a:p>
      </dgm:t>
    </dgm:pt>
    <dgm:pt modelId="{3C7C8162-CC61-6F46-A20A-D48B3508ACA4}">
      <dgm:prSet phldrT="[Text]"/>
      <dgm:spPr/>
      <dgm:t>
        <a:bodyPr/>
        <a:lstStyle/>
        <a:p>
          <a:r>
            <a:rPr lang="en-US" dirty="0"/>
            <a:t>Chronic pericarditis </a:t>
          </a:r>
          <a:r>
            <a:rPr lang="en-US" dirty="0">
              <a:sym typeface="Wingdings" pitchFamily="2" charset="2"/>
            </a:rPr>
            <a:t> fibrosis, thickening &amp; calcification of pericardium </a:t>
          </a:r>
          <a:endParaRPr lang="en-US" dirty="0"/>
        </a:p>
      </dgm:t>
    </dgm:pt>
    <dgm:pt modelId="{85FCEB3E-4471-1B4F-BE89-0FAC4765DB6F}" type="parTrans" cxnId="{86FD8FDD-DE3B-7447-BE33-8AA79527C446}">
      <dgm:prSet/>
      <dgm:spPr/>
      <dgm:t>
        <a:bodyPr/>
        <a:lstStyle/>
        <a:p>
          <a:endParaRPr lang="en-US"/>
        </a:p>
      </dgm:t>
    </dgm:pt>
    <dgm:pt modelId="{21FE1BBC-5DF1-3B4A-8F0F-3D7F6E2B093C}" type="sibTrans" cxnId="{86FD8FDD-DE3B-7447-BE33-8AA79527C446}">
      <dgm:prSet/>
      <dgm:spPr/>
      <dgm:t>
        <a:bodyPr/>
        <a:lstStyle/>
        <a:p>
          <a:endParaRPr lang="en-US"/>
        </a:p>
      </dgm:t>
    </dgm:pt>
    <dgm:pt modelId="{AFA149E2-DB36-9443-8DCF-F56C7B64558D}">
      <dgm:prSet phldrT="[Text]"/>
      <dgm:spPr/>
      <dgm:t>
        <a:bodyPr/>
        <a:lstStyle/>
        <a:p>
          <a:r>
            <a:rPr lang="en-US" dirty="0"/>
            <a:t>Dyspnea, fatigue, palpitations, </a:t>
          </a:r>
          <a:r>
            <a:rPr lang="en-US" dirty="0" err="1"/>
            <a:t>abdo</a:t>
          </a:r>
          <a:r>
            <a:rPr lang="en-US" dirty="0"/>
            <a:t> pain, pericardial knock, may mimic CHF S&amp;S</a:t>
          </a:r>
        </a:p>
        <a:p>
          <a:r>
            <a:rPr lang="en-US" dirty="0"/>
            <a:t>NORMAL BP, NO PULSUS PARADOXUS</a:t>
          </a:r>
        </a:p>
      </dgm:t>
    </dgm:pt>
    <dgm:pt modelId="{B56CE959-D86E-CE4A-85DF-E511C3625B49}" type="parTrans" cxnId="{298FCD74-1214-9848-968C-F951C5C39107}">
      <dgm:prSet/>
      <dgm:spPr/>
      <dgm:t>
        <a:bodyPr/>
        <a:lstStyle/>
        <a:p>
          <a:endParaRPr lang="en-US"/>
        </a:p>
      </dgm:t>
    </dgm:pt>
    <dgm:pt modelId="{FAAA36DB-49F5-0E49-BB96-65BCC83A802A}" type="sibTrans" cxnId="{298FCD74-1214-9848-968C-F951C5C39107}">
      <dgm:prSet/>
      <dgm:spPr/>
      <dgm:t>
        <a:bodyPr/>
        <a:lstStyle/>
        <a:p>
          <a:endParaRPr lang="en-US"/>
        </a:p>
      </dgm:t>
    </dgm:pt>
    <dgm:pt modelId="{6AB8CC6D-CAC0-5E4A-B4A0-2961441AE3FA}">
      <dgm:prSet phldrT="[Text]"/>
      <dgm:spPr/>
      <dgm:t>
        <a:bodyPr/>
        <a:lstStyle/>
        <a:p>
          <a:r>
            <a:rPr lang="en-US" dirty="0"/>
            <a:t>Cardiac Tamponade</a:t>
          </a:r>
        </a:p>
      </dgm:t>
    </dgm:pt>
    <dgm:pt modelId="{AE7B2896-CC01-EC47-9F56-A10D97B67778}" type="parTrans" cxnId="{455611A4-D136-0C43-B064-FEADF4EB5F2F}">
      <dgm:prSet/>
      <dgm:spPr/>
      <dgm:t>
        <a:bodyPr/>
        <a:lstStyle/>
        <a:p>
          <a:endParaRPr lang="en-US"/>
        </a:p>
      </dgm:t>
    </dgm:pt>
    <dgm:pt modelId="{46D70151-7A70-9649-AF01-2A7F78A19CBB}" type="sibTrans" cxnId="{455611A4-D136-0C43-B064-FEADF4EB5F2F}">
      <dgm:prSet/>
      <dgm:spPr/>
      <dgm:t>
        <a:bodyPr/>
        <a:lstStyle/>
        <a:p>
          <a:endParaRPr lang="en-US"/>
        </a:p>
      </dgm:t>
    </dgm:pt>
    <dgm:pt modelId="{5A25AA18-0D06-5449-85E4-13E1A774A227}">
      <dgm:prSet phldrT="[Text]"/>
      <dgm:spPr/>
      <dgm:t>
        <a:bodyPr/>
        <a:lstStyle/>
        <a:p>
          <a:r>
            <a:rPr lang="en-US" dirty="0"/>
            <a:t>Major complication of pericardial effusion </a:t>
          </a:r>
        </a:p>
        <a:p>
          <a:r>
            <a:rPr lang="en-US" dirty="0"/>
            <a:t>Any cause of pericarditis (especially trauma, malignancy, aortic dissection) </a:t>
          </a:r>
        </a:p>
      </dgm:t>
    </dgm:pt>
    <dgm:pt modelId="{095A2F2C-3427-1C48-8B20-E8160ECB447B}" type="parTrans" cxnId="{295F4152-62EB-A444-8239-697AC18BD337}">
      <dgm:prSet/>
      <dgm:spPr/>
      <dgm:t>
        <a:bodyPr/>
        <a:lstStyle/>
        <a:p>
          <a:endParaRPr lang="en-US"/>
        </a:p>
      </dgm:t>
    </dgm:pt>
    <dgm:pt modelId="{99D7611B-E6C5-3845-B822-1D39C92665D6}" type="sibTrans" cxnId="{295F4152-62EB-A444-8239-697AC18BD337}">
      <dgm:prSet/>
      <dgm:spPr/>
      <dgm:t>
        <a:bodyPr/>
        <a:lstStyle/>
        <a:p>
          <a:endParaRPr lang="en-US"/>
        </a:p>
      </dgm:t>
    </dgm:pt>
    <dgm:pt modelId="{16ADCB55-9B3B-EA41-8EC4-F269AAB4D6C8}">
      <dgm:prSet phldrT="[Text]"/>
      <dgm:spPr/>
      <dgm:t>
        <a:bodyPr/>
        <a:lstStyle/>
        <a:p>
          <a:r>
            <a:rPr lang="en-US" u="sng" dirty="0"/>
            <a:t>BECK’S TRIAD: </a:t>
          </a:r>
          <a:r>
            <a:rPr lang="en-US" dirty="0"/>
            <a:t>Hypotension,  Increased JVP &amp; Muffled Heart Sounds</a:t>
          </a:r>
        </a:p>
        <a:p>
          <a:r>
            <a:rPr lang="en-US" u="none" dirty="0"/>
            <a:t>Also </a:t>
          </a:r>
          <a:r>
            <a:rPr lang="en-US" dirty="0"/>
            <a:t>tachypnea, dyspnea, shock, pulsus paradoxus </a:t>
          </a:r>
        </a:p>
      </dgm:t>
    </dgm:pt>
    <dgm:pt modelId="{D0AC3FA5-7C4F-8F4F-A85F-DCA7B984ED6B}" type="parTrans" cxnId="{DAC6CC1D-5544-3447-8F90-95EFD2182C5E}">
      <dgm:prSet/>
      <dgm:spPr/>
      <dgm:t>
        <a:bodyPr/>
        <a:lstStyle/>
        <a:p>
          <a:endParaRPr lang="en-US"/>
        </a:p>
      </dgm:t>
    </dgm:pt>
    <dgm:pt modelId="{4E303155-9140-804E-B13E-09B0587009A2}" type="sibTrans" cxnId="{DAC6CC1D-5544-3447-8F90-95EFD2182C5E}">
      <dgm:prSet/>
      <dgm:spPr/>
      <dgm:t>
        <a:bodyPr/>
        <a:lstStyle/>
        <a:p>
          <a:endParaRPr lang="en-US"/>
        </a:p>
      </dgm:t>
    </dgm:pt>
    <dgm:pt modelId="{3DDD0BDC-F2D9-AC4A-999D-5127052FC868}" type="pres">
      <dgm:prSet presAssocID="{35E93D96-514A-3742-8E15-B260CC541F26}" presName="theList" presStyleCnt="0">
        <dgm:presLayoutVars>
          <dgm:dir/>
          <dgm:animLvl val="lvl"/>
          <dgm:resizeHandles val="exact"/>
        </dgm:presLayoutVars>
      </dgm:prSet>
      <dgm:spPr/>
    </dgm:pt>
    <dgm:pt modelId="{BA2B88B7-5BF0-A84C-A720-C6F33CED6784}" type="pres">
      <dgm:prSet presAssocID="{88515459-656B-2647-937F-5F3130816694}" presName="compNode" presStyleCnt="0"/>
      <dgm:spPr/>
    </dgm:pt>
    <dgm:pt modelId="{5001A514-D426-8E45-81AD-144751AB70C3}" type="pres">
      <dgm:prSet presAssocID="{88515459-656B-2647-937F-5F3130816694}" presName="aNode" presStyleLbl="bgShp" presStyleIdx="0" presStyleCnt="3"/>
      <dgm:spPr/>
    </dgm:pt>
    <dgm:pt modelId="{23DB2E7D-AB0E-714B-995B-28DBFDB4905E}" type="pres">
      <dgm:prSet presAssocID="{88515459-656B-2647-937F-5F3130816694}" presName="textNode" presStyleLbl="bgShp" presStyleIdx="0" presStyleCnt="3"/>
      <dgm:spPr/>
    </dgm:pt>
    <dgm:pt modelId="{F5A2C773-09D6-314A-880E-7F3D52913066}" type="pres">
      <dgm:prSet presAssocID="{88515459-656B-2647-937F-5F3130816694}" presName="compChildNode" presStyleCnt="0"/>
      <dgm:spPr/>
    </dgm:pt>
    <dgm:pt modelId="{965798DF-F07A-1241-9BF3-9AECC6257EED}" type="pres">
      <dgm:prSet presAssocID="{88515459-656B-2647-937F-5F3130816694}" presName="theInnerList" presStyleCnt="0"/>
      <dgm:spPr/>
    </dgm:pt>
    <dgm:pt modelId="{BE54B367-66BB-CC4B-813A-F05000F51F19}" type="pres">
      <dgm:prSet presAssocID="{BA45714B-D69C-BD41-B8B1-2175011E5F89}" presName="childNode" presStyleLbl="node1" presStyleIdx="0" presStyleCnt="6">
        <dgm:presLayoutVars>
          <dgm:bulletEnabled val="1"/>
        </dgm:presLayoutVars>
      </dgm:prSet>
      <dgm:spPr/>
    </dgm:pt>
    <dgm:pt modelId="{F368878F-41E8-C94E-9FCD-50BC8F33FFDB}" type="pres">
      <dgm:prSet presAssocID="{BA45714B-D69C-BD41-B8B1-2175011E5F89}" presName="aSpace2" presStyleCnt="0"/>
      <dgm:spPr/>
    </dgm:pt>
    <dgm:pt modelId="{483ED52C-A63E-1B40-965B-AC39C9734FCD}" type="pres">
      <dgm:prSet presAssocID="{B5A3B713-A7D2-D445-A540-5A2AEA54A937}" presName="childNode" presStyleLbl="node1" presStyleIdx="1" presStyleCnt="6">
        <dgm:presLayoutVars>
          <dgm:bulletEnabled val="1"/>
        </dgm:presLayoutVars>
      </dgm:prSet>
      <dgm:spPr/>
    </dgm:pt>
    <dgm:pt modelId="{F167A5B8-5127-EA43-83DC-1E302E83E875}" type="pres">
      <dgm:prSet presAssocID="{88515459-656B-2647-937F-5F3130816694}" presName="aSpace" presStyleCnt="0"/>
      <dgm:spPr/>
    </dgm:pt>
    <dgm:pt modelId="{DDF853B8-D0FB-524C-9B98-2A729C43B55E}" type="pres">
      <dgm:prSet presAssocID="{350D1C26-83C6-434D-990D-638FFE97ED9E}" presName="compNode" presStyleCnt="0"/>
      <dgm:spPr/>
    </dgm:pt>
    <dgm:pt modelId="{654D198C-3006-5046-A590-D885EB7EEC2F}" type="pres">
      <dgm:prSet presAssocID="{350D1C26-83C6-434D-990D-638FFE97ED9E}" presName="aNode" presStyleLbl="bgShp" presStyleIdx="1" presStyleCnt="3"/>
      <dgm:spPr/>
    </dgm:pt>
    <dgm:pt modelId="{85484E3D-ED1C-4945-8234-4249B5C2C235}" type="pres">
      <dgm:prSet presAssocID="{350D1C26-83C6-434D-990D-638FFE97ED9E}" presName="textNode" presStyleLbl="bgShp" presStyleIdx="1" presStyleCnt="3"/>
      <dgm:spPr/>
    </dgm:pt>
    <dgm:pt modelId="{3429EE19-10BE-9444-BBB1-5042C6CE0FB8}" type="pres">
      <dgm:prSet presAssocID="{350D1C26-83C6-434D-990D-638FFE97ED9E}" presName="compChildNode" presStyleCnt="0"/>
      <dgm:spPr/>
    </dgm:pt>
    <dgm:pt modelId="{B7381439-52F9-6540-AB7A-2536A1E99268}" type="pres">
      <dgm:prSet presAssocID="{350D1C26-83C6-434D-990D-638FFE97ED9E}" presName="theInnerList" presStyleCnt="0"/>
      <dgm:spPr/>
    </dgm:pt>
    <dgm:pt modelId="{465B297A-B9F0-5444-83BC-968BFAF721A3}" type="pres">
      <dgm:prSet presAssocID="{3C7C8162-CC61-6F46-A20A-D48B3508ACA4}" presName="childNode" presStyleLbl="node1" presStyleIdx="2" presStyleCnt="6">
        <dgm:presLayoutVars>
          <dgm:bulletEnabled val="1"/>
        </dgm:presLayoutVars>
      </dgm:prSet>
      <dgm:spPr/>
    </dgm:pt>
    <dgm:pt modelId="{7EAAD6DF-9AB9-BE42-9089-F5B34A3D0EBF}" type="pres">
      <dgm:prSet presAssocID="{3C7C8162-CC61-6F46-A20A-D48B3508ACA4}" presName="aSpace2" presStyleCnt="0"/>
      <dgm:spPr/>
    </dgm:pt>
    <dgm:pt modelId="{98D9D140-C66C-8047-B212-05EDD659B03B}" type="pres">
      <dgm:prSet presAssocID="{AFA149E2-DB36-9443-8DCF-F56C7B64558D}" presName="childNode" presStyleLbl="node1" presStyleIdx="3" presStyleCnt="6">
        <dgm:presLayoutVars>
          <dgm:bulletEnabled val="1"/>
        </dgm:presLayoutVars>
      </dgm:prSet>
      <dgm:spPr/>
    </dgm:pt>
    <dgm:pt modelId="{6A100033-344E-E148-8240-41A4D5534249}" type="pres">
      <dgm:prSet presAssocID="{350D1C26-83C6-434D-990D-638FFE97ED9E}" presName="aSpace" presStyleCnt="0"/>
      <dgm:spPr/>
    </dgm:pt>
    <dgm:pt modelId="{FDA110DE-DFB0-374F-B2AD-9FF1E27A6952}" type="pres">
      <dgm:prSet presAssocID="{6AB8CC6D-CAC0-5E4A-B4A0-2961441AE3FA}" presName="compNode" presStyleCnt="0"/>
      <dgm:spPr/>
    </dgm:pt>
    <dgm:pt modelId="{741D54F5-1634-D947-89BE-D5EA8DC55617}" type="pres">
      <dgm:prSet presAssocID="{6AB8CC6D-CAC0-5E4A-B4A0-2961441AE3FA}" presName="aNode" presStyleLbl="bgShp" presStyleIdx="2" presStyleCnt="3"/>
      <dgm:spPr/>
    </dgm:pt>
    <dgm:pt modelId="{C1DCC156-E542-3148-A086-FE454F323793}" type="pres">
      <dgm:prSet presAssocID="{6AB8CC6D-CAC0-5E4A-B4A0-2961441AE3FA}" presName="textNode" presStyleLbl="bgShp" presStyleIdx="2" presStyleCnt="3"/>
      <dgm:spPr/>
    </dgm:pt>
    <dgm:pt modelId="{D648260F-464E-8E46-8D40-C37A5EB7F933}" type="pres">
      <dgm:prSet presAssocID="{6AB8CC6D-CAC0-5E4A-B4A0-2961441AE3FA}" presName="compChildNode" presStyleCnt="0"/>
      <dgm:spPr/>
    </dgm:pt>
    <dgm:pt modelId="{1BDA1BAB-C8F1-F544-8B7E-1335B7B7E112}" type="pres">
      <dgm:prSet presAssocID="{6AB8CC6D-CAC0-5E4A-B4A0-2961441AE3FA}" presName="theInnerList" presStyleCnt="0"/>
      <dgm:spPr/>
    </dgm:pt>
    <dgm:pt modelId="{4D6A3977-0C51-4540-8725-A10E263D0535}" type="pres">
      <dgm:prSet presAssocID="{5A25AA18-0D06-5449-85E4-13E1A774A227}" presName="childNode" presStyleLbl="node1" presStyleIdx="4" presStyleCnt="6">
        <dgm:presLayoutVars>
          <dgm:bulletEnabled val="1"/>
        </dgm:presLayoutVars>
      </dgm:prSet>
      <dgm:spPr/>
    </dgm:pt>
    <dgm:pt modelId="{049B3491-4ED1-8A47-9685-5D7BBFA18E5D}" type="pres">
      <dgm:prSet presAssocID="{5A25AA18-0D06-5449-85E4-13E1A774A227}" presName="aSpace2" presStyleCnt="0"/>
      <dgm:spPr/>
    </dgm:pt>
    <dgm:pt modelId="{1621FC9E-9ED9-2D49-B0FB-438B4546F21B}" type="pres">
      <dgm:prSet presAssocID="{16ADCB55-9B3B-EA41-8EC4-F269AAB4D6C8}" presName="childNode" presStyleLbl="node1" presStyleIdx="5" presStyleCnt="6">
        <dgm:presLayoutVars>
          <dgm:bulletEnabled val="1"/>
        </dgm:presLayoutVars>
      </dgm:prSet>
      <dgm:spPr/>
    </dgm:pt>
  </dgm:ptLst>
  <dgm:cxnLst>
    <dgm:cxn modelId="{DAC6CC1D-5544-3447-8F90-95EFD2182C5E}" srcId="{6AB8CC6D-CAC0-5E4A-B4A0-2961441AE3FA}" destId="{16ADCB55-9B3B-EA41-8EC4-F269AAB4D6C8}" srcOrd="1" destOrd="0" parTransId="{D0AC3FA5-7C4F-8F4F-A85F-DCA7B984ED6B}" sibTransId="{4E303155-9140-804E-B13E-09B0587009A2}"/>
    <dgm:cxn modelId="{FA5A3B3E-7F8D-2242-B955-7601C7BA7687}" srcId="{35E93D96-514A-3742-8E15-B260CC541F26}" destId="{350D1C26-83C6-434D-990D-638FFE97ED9E}" srcOrd="1" destOrd="0" parTransId="{2D31CEB0-35D6-5049-A288-017877EC6718}" sibTransId="{061D1F2C-E997-8248-90D2-380985B3A0BE}"/>
    <dgm:cxn modelId="{9F62AA61-3A0C-1A41-9084-FC9C472B31FE}" type="presOf" srcId="{35E93D96-514A-3742-8E15-B260CC541F26}" destId="{3DDD0BDC-F2D9-AC4A-999D-5127052FC868}" srcOrd="0" destOrd="0" presId="urn:microsoft.com/office/officeart/2005/8/layout/lProcess2"/>
    <dgm:cxn modelId="{5ADCE66A-F576-004E-89F0-9BA8DD08D72A}" type="presOf" srcId="{88515459-656B-2647-937F-5F3130816694}" destId="{5001A514-D426-8E45-81AD-144751AB70C3}" srcOrd="0" destOrd="0" presId="urn:microsoft.com/office/officeart/2005/8/layout/lProcess2"/>
    <dgm:cxn modelId="{8FD3A74B-09B1-9E46-B8D7-E45815029763}" type="presOf" srcId="{5A25AA18-0D06-5449-85E4-13E1A774A227}" destId="{4D6A3977-0C51-4540-8725-A10E263D0535}" srcOrd="0" destOrd="0" presId="urn:microsoft.com/office/officeart/2005/8/layout/lProcess2"/>
    <dgm:cxn modelId="{295F4152-62EB-A444-8239-697AC18BD337}" srcId="{6AB8CC6D-CAC0-5E4A-B4A0-2961441AE3FA}" destId="{5A25AA18-0D06-5449-85E4-13E1A774A227}" srcOrd="0" destOrd="0" parTransId="{095A2F2C-3427-1C48-8B20-E8160ECB447B}" sibTransId="{99D7611B-E6C5-3845-B822-1D39C92665D6}"/>
    <dgm:cxn modelId="{298FCD74-1214-9848-968C-F951C5C39107}" srcId="{350D1C26-83C6-434D-990D-638FFE97ED9E}" destId="{AFA149E2-DB36-9443-8DCF-F56C7B64558D}" srcOrd="1" destOrd="0" parTransId="{B56CE959-D86E-CE4A-85DF-E511C3625B49}" sibTransId="{FAAA36DB-49F5-0E49-BB96-65BCC83A802A}"/>
    <dgm:cxn modelId="{248CCB55-F5B6-C34E-9C5F-4C1ECCDDEB0F}" type="presOf" srcId="{88515459-656B-2647-937F-5F3130816694}" destId="{23DB2E7D-AB0E-714B-995B-28DBFDB4905E}" srcOrd="1" destOrd="0" presId="urn:microsoft.com/office/officeart/2005/8/layout/lProcess2"/>
    <dgm:cxn modelId="{15735277-A045-DE4D-B498-F879E76C36D1}" type="presOf" srcId="{6AB8CC6D-CAC0-5E4A-B4A0-2961441AE3FA}" destId="{C1DCC156-E542-3148-A086-FE454F323793}" srcOrd="1" destOrd="0" presId="urn:microsoft.com/office/officeart/2005/8/layout/lProcess2"/>
    <dgm:cxn modelId="{4F7BC257-6A88-244E-B189-E31CFEDA939A}" type="presOf" srcId="{3C7C8162-CC61-6F46-A20A-D48B3508ACA4}" destId="{465B297A-B9F0-5444-83BC-968BFAF721A3}" srcOrd="0" destOrd="0" presId="urn:microsoft.com/office/officeart/2005/8/layout/lProcess2"/>
    <dgm:cxn modelId="{39BBDA7D-941F-8344-A67F-E9D602B7BF79}" type="presOf" srcId="{AFA149E2-DB36-9443-8DCF-F56C7B64558D}" destId="{98D9D140-C66C-8047-B212-05EDD659B03B}" srcOrd="0" destOrd="0" presId="urn:microsoft.com/office/officeart/2005/8/layout/lProcess2"/>
    <dgm:cxn modelId="{10D1B99B-AD40-F04B-8661-B8CFE0B90273}" type="presOf" srcId="{350D1C26-83C6-434D-990D-638FFE97ED9E}" destId="{654D198C-3006-5046-A590-D885EB7EEC2F}" srcOrd="0" destOrd="0" presId="urn:microsoft.com/office/officeart/2005/8/layout/lProcess2"/>
    <dgm:cxn modelId="{BC86879D-E6C0-B049-808C-D361C035E52A}" srcId="{88515459-656B-2647-937F-5F3130816694}" destId="{B5A3B713-A7D2-D445-A540-5A2AEA54A937}" srcOrd="1" destOrd="0" parTransId="{A57C7DDE-468A-284A-B121-63B9645D5082}" sibTransId="{294B6714-B5E3-FA4F-9B90-5CFA4E8EE10E}"/>
    <dgm:cxn modelId="{455611A4-D136-0C43-B064-FEADF4EB5F2F}" srcId="{35E93D96-514A-3742-8E15-B260CC541F26}" destId="{6AB8CC6D-CAC0-5E4A-B4A0-2961441AE3FA}" srcOrd="2" destOrd="0" parTransId="{AE7B2896-CC01-EC47-9F56-A10D97B67778}" sibTransId="{46D70151-7A70-9649-AF01-2A7F78A19CBB}"/>
    <dgm:cxn modelId="{37D5BEB7-E9E1-E84F-9CE5-BB8DE13B672C}" type="presOf" srcId="{350D1C26-83C6-434D-990D-638FFE97ED9E}" destId="{85484E3D-ED1C-4945-8234-4249B5C2C235}" srcOrd="1" destOrd="0" presId="urn:microsoft.com/office/officeart/2005/8/layout/lProcess2"/>
    <dgm:cxn modelId="{AC33FACE-7B85-DF40-9C42-09614EC421E4}" type="presOf" srcId="{6AB8CC6D-CAC0-5E4A-B4A0-2961441AE3FA}" destId="{741D54F5-1634-D947-89BE-D5EA8DC55617}" srcOrd="0" destOrd="0" presId="urn:microsoft.com/office/officeart/2005/8/layout/lProcess2"/>
    <dgm:cxn modelId="{39FFE8D5-A8F7-9342-BC29-8DD3BE671879}" srcId="{35E93D96-514A-3742-8E15-B260CC541F26}" destId="{88515459-656B-2647-937F-5F3130816694}" srcOrd="0" destOrd="0" parTransId="{2434240A-7BC1-1943-AE1A-F8146A453412}" sibTransId="{BF02E2D7-3DC9-124D-8BFB-46DEDA4A1413}"/>
    <dgm:cxn modelId="{F4D544D9-4126-744C-A9FE-1581004A5383}" type="presOf" srcId="{B5A3B713-A7D2-D445-A540-5A2AEA54A937}" destId="{483ED52C-A63E-1B40-965B-AC39C9734FCD}" srcOrd="0" destOrd="0" presId="urn:microsoft.com/office/officeart/2005/8/layout/lProcess2"/>
    <dgm:cxn modelId="{07FB38DA-1D76-A441-88BC-F7BC92271EB5}" type="presOf" srcId="{BA45714B-D69C-BD41-B8B1-2175011E5F89}" destId="{BE54B367-66BB-CC4B-813A-F05000F51F19}" srcOrd="0" destOrd="0" presId="urn:microsoft.com/office/officeart/2005/8/layout/lProcess2"/>
    <dgm:cxn modelId="{86FD8FDD-DE3B-7447-BE33-8AA79527C446}" srcId="{350D1C26-83C6-434D-990D-638FFE97ED9E}" destId="{3C7C8162-CC61-6F46-A20A-D48B3508ACA4}" srcOrd="0" destOrd="0" parTransId="{85FCEB3E-4471-1B4F-BE89-0FAC4765DB6F}" sibTransId="{21FE1BBC-5DF1-3B4A-8F0F-3D7F6E2B093C}"/>
    <dgm:cxn modelId="{C4A902F3-D53A-5444-BF51-74963942F952}" srcId="{88515459-656B-2647-937F-5F3130816694}" destId="{BA45714B-D69C-BD41-B8B1-2175011E5F89}" srcOrd="0" destOrd="0" parTransId="{E054EAF0-5B69-2B4C-85FE-6E9CA9739661}" sibTransId="{8D7FE870-D864-644F-A7E7-145956212DFA}"/>
    <dgm:cxn modelId="{19F9AFFA-E623-0C4D-9CD7-2F212BE95B95}" type="presOf" srcId="{16ADCB55-9B3B-EA41-8EC4-F269AAB4D6C8}" destId="{1621FC9E-9ED9-2D49-B0FB-438B4546F21B}" srcOrd="0" destOrd="0" presId="urn:microsoft.com/office/officeart/2005/8/layout/lProcess2"/>
    <dgm:cxn modelId="{3041A543-BEAE-CF4F-B315-22F4C03041CE}" type="presParOf" srcId="{3DDD0BDC-F2D9-AC4A-999D-5127052FC868}" destId="{BA2B88B7-5BF0-A84C-A720-C6F33CED6784}" srcOrd="0" destOrd="0" presId="urn:microsoft.com/office/officeart/2005/8/layout/lProcess2"/>
    <dgm:cxn modelId="{515BCF55-8537-6F4F-85BD-805E436EC602}" type="presParOf" srcId="{BA2B88B7-5BF0-A84C-A720-C6F33CED6784}" destId="{5001A514-D426-8E45-81AD-144751AB70C3}" srcOrd="0" destOrd="0" presId="urn:microsoft.com/office/officeart/2005/8/layout/lProcess2"/>
    <dgm:cxn modelId="{A6F9F016-7554-7E4D-BE2B-F1B75EFF2B00}" type="presParOf" srcId="{BA2B88B7-5BF0-A84C-A720-C6F33CED6784}" destId="{23DB2E7D-AB0E-714B-995B-28DBFDB4905E}" srcOrd="1" destOrd="0" presId="urn:microsoft.com/office/officeart/2005/8/layout/lProcess2"/>
    <dgm:cxn modelId="{0D13A0C2-EBAF-3748-840F-068D1574D12F}" type="presParOf" srcId="{BA2B88B7-5BF0-A84C-A720-C6F33CED6784}" destId="{F5A2C773-09D6-314A-880E-7F3D52913066}" srcOrd="2" destOrd="0" presId="urn:microsoft.com/office/officeart/2005/8/layout/lProcess2"/>
    <dgm:cxn modelId="{43E1324E-CA98-E446-BBAD-4FFD4846A73A}" type="presParOf" srcId="{F5A2C773-09D6-314A-880E-7F3D52913066}" destId="{965798DF-F07A-1241-9BF3-9AECC6257EED}" srcOrd="0" destOrd="0" presId="urn:microsoft.com/office/officeart/2005/8/layout/lProcess2"/>
    <dgm:cxn modelId="{EDBF4A2E-C27C-EE4B-AF10-77BB73A6E918}" type="presParOf" srcId="{965798DF-F07A-1241-9BF3-9AECC6257EED}" destId="{BE54B367-66BB-CC4B-813A-F05000F51F19}" srcOrd="0" destOrd="0" presId="urn:microsoft.com/office/officeart/2005/8/layout/lProcess2"/>
    <dgm:cxn modelId="{6F0A29B6-B8D3-064F-BFC3-F301D5087BF8}" type="presParOf" srcId="{965798DF-F07A-1241-9BF3-9AECC6257EED}" destId="{F368878F-41E8-C94E-9FCD-50BC8F33FFDB}" srcOrd="1" destOrd="0" presId="urn:microsoft.com/office/officeart/2005/8/layout/lProcess2"/>
    <dgm:cxn modelId="{54CEC72D-FAC0-2B4E-98E3-0DEA6F416926}" type="presParOf" srcId="{965798DF-F07A-1241-9BF3-9AECC6257EED}" destId="{483ED52C-A63E-1B40-965B-AC39C9734FCD}" srcOrd="2" destOrd="0" presId="urn:microsoft.com/office/officeart/2005/8/layout/lProcess2"/>
    <dgm:cxn modelId="{6D4849D5-9C4C-244B-BBA8-FD89E8A8C97A}" type="presParOf" srcId="{3DDD0BDC-F2D9-AC4A-999D-5127052FC868}" destId="{F167A5B8-5127-EA43-83DC-1E302E83E875}" srcOrd="1" destOrd="0" presId="urn:microsoft.com/office/officeart/2005/8/layout/lProcess2"/>
    <dgm:cxn modelId="{DAC7CA99-FBDB-5D4E-B577-F71A15DBC450}" type="presParOf" srcId="{3DDD0BDC-F2D9-AC4A-999D-5127052FC868}" destId="{DDF853B8-D0FB-524C-9B98-2A729C43B55E}" srcOrd="2" destOrd="0" presId="urn:microsoft.com/office/officeart/2005/8/layout/lProcess2"/>
    <dgm:cxn modelId="{1E890233-A0A4-AD46-9E81-6CA685611C89}" type="presParOf" srcId="{DDF853B8-D0FB-524C-9B98-2A729C43B55E}" destId="{654D198C-3006-5046-A590-D885EB7EEC2F}" srcOrd="0" destOrd="0" presId="urn:microsoft.com/office/officeart/2005/8/layout/lProcess2"/>
    <dgm:cxn modelId="{A643B427-B2DE-9040-96BF-9461122CE109}" type="presParOf" srcId="{DDF853B8-D0FB-524C-9B98-2A729C43B55E}" destId="{85484E3D-ED1C-4945-8234-4249B5C2C235}" srcOrd="1" destOrd="0" presId="urn:microsoft.com/office/officeart/2005/8/layout/lProcess2"/>
    <dgm:cxn modelId="{177B0766-1EA9-5442-BBEF-7E30E5339FB5}" type="presParOf" srcId="{DDF853B8-D0FB-524C-9B98-2A729C43B55E}" destId="{3429EE19-10BE-9444-BBB1-5042C6CE0FB8}" srcOrd="2" destOrd="0" presId="urn:microsoft.com/office/officeart/2005/8/layout/lProcess2"/>
    <dgm:cxn modelId="{08E2005B-B17F-524B-8D2A-239FFEE1653B}" type="presParOf" srcId="{3429EE19-10BE-9444-BBB1-5042C6CE0FB8}" destId="{B7381439-52F9-6540-AB7A-2536A1E99268}" srcOrd="0" destOrd="0" presId="urn:microsoft.com/office/officeart/2005/8/layout/lProcess2"/>
    <dgm:cxn modelId="{237CA87E-0595-A74F-BD79-D63F33550668}" type="presParOf" srcId="{B7381439-52F9-6540-AB7A-2536A1E99268}" destId="{465B297A-B9F0-5444-83BC-968BFAF721A3}" srcOrd="0" destOrd="0" presId="urn:microsoft.com/office/officeart/2005/8/layout/lProcess2"/>
    <dgm:cxn modelId="{C332C543-BF03-6040-9B72-79121D1AFE4A}" type="presParOf" srcId="{B7381439-52F9-6540-AB7A-2536A1E99268}" destId="{7EAAD6DF-9AB9-BE42-9089-F5B34A3D0EBF}" srcOrd="1" destOrd="0" presId="urn:microsoft.com/office/officeart/2005/8/layout/lProcess2"/>
    <dgm:cxn modelId="{1ED25728-2B2C-3749-814E-25811BC1264E}" type="presParOf" srcId="{B7381439-52F9-6540-AB7A-2536A1E99268}" destId="{98D9D140-C66C-8047-B212-05EDD659B03B}" srcOrd="2" destOrd="0" presId="urn:microsoft.com/office/officeart/2005/8/layout/lProcess2"/>
    <dgm:cxn modelId="{B6B6B691-42DD-2749-B874-296937B2376C}" type="presParOf" srcId="{3DDD0BDC-F2D9-AC4A-999D-5127052FC868}" destId="{6A100033-344E-E148-8240-41A4D5534249}" srcOrd="3" destOrd="0" presId="urn:microsoft.com/office/officeart/2005/8/layout/lProcess2"/>
    <dgm:cxn modelId="{B67FDE1C-1DF2-8D4D-B186-181EFC774107}" type="presParOf" srcId="{3DDD0BDC-F2D9-AC4A-999D-5127052FC868}" destId="{FDA110DE-DFB0-374F-B2AD-9FF1E27A6952}" srcOrd="4" destOrd="0" presId="urn:microsoft.com/office/officeart/2005/8/layout/lProcess2"/>
    <dgm:cxn modelId="{22639878-0B64-BB4A-A854-0DB66026573E}" type="presParOf" srcId="{FDA110DE-DFB0-374F-B2AD-9FF1E27A6952}" destId="{741D54F5-1634-D947-89BE-D5EA8DC55617}" srcOrd="0" destOrd="0" presId="urn:microsoft.com/office/officeart/2005/8/layout/lProcess2"/>
    <dgm:cxn modelId="{89D303B1-668A-004D-9CC9-5DD841C7BAED}" type="presParOf" srcId="{FDA110DE-DFB0-374F-B2AD-9FF1E27A6952}" destId="{C1DCC156-E542-3148-A086-FE454F323793}" srcOrd="1" destOrd="0" presId="urn:microsoft.com/office/officeart/2005/8/layout/lProcess2"/>
    <dgm:cxn modelId="{D8A9EFFC-2FD7-9040-9C9A-804D58C9F501}" type="presParOf" srcId="{FDA110DE-DFB0-374F-B2AD-9FF1E27A6952}" destId="{D648260F-464E-8E46-8D40-C37A5EB7F933}" srcOrd="2" destOrd="0" presId="urn:microsoft.com/office/officeart/2005/8/layout/lProcess2"/>
    <dgm:cxn modelId="{05804A2D-9C22-E145-A73D-7E91F54FA64A}" type="presParOf" srcId="{D648260F-464E-8E46-8D40-C37A5EB7F933}" destId="{1BDA1BAB-C8F1-F544-8B7E-1335B7B7E112}" srcOrd="0" destOrd="0" presId="urn:microsoft.com/office/officeart/2005/8/layout/lProcess2"/>
    <dgm:cxn modelId="{61EA95D1-B0C7-5348-A769-DDD3B5D668A6}" type="presParOf" srcId="{1BDA1BAB-C8F1-F544-8B7E-1335B7B7E112}" destId="{4D6A3977-0C51-4540-8725-A10E263D0535}" srcOrd="0" destOrd="0" presId="urn:microsoft.com/office/officeart/2005/8/layout/lProcess2"/>
    <dgm:cxn modelId="{49762293-8BFC-F44B-BD63-98FCF90421A7}" type="presParOf" srcId="{1BDA1BAB-C8F1-F544-8B7E-1335B7B7E112}" destId="{049B3491-4ED1-8A47-9685-5D7BBFA18E5D}" srcOrd="1" destOrd="0" presId="urn:microsoft.com/office/officeart/2005/8/layout/lProcess2"/>
    <dgm:cxn modelId="{33D95932-DA69-7B48-8B01-E1F7DFB097A4}" type="presParOf" srcId="{1BDA1BAB-C8F1-F544-8B7E-1335B7B7E112}" destId="{1621FC9E-9ED9-2D49-B0FB-438B4546F21B}"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F779AA4-760F-F54B-9333-1EF87CD392C0}" type="doc">
      <dgm:prSet loTypeId="urn:microsoft.com/office/officeart/2005/8/layout/vList2" loCatId="" qsTypeId="urn:microsoft.com/office/officeart/2005/8/quickstyle/simple1" qsCatId="simple" csTypeId="urn:microsoft.com/office/officeart/2005/8/colors/colorful2" csCatId="colorful" phldr="1"/>
      <dgm:spPr/>
      <dgm:t>
        <a:bodyPr/>
        <a:lstStyle/>
        <a:p>
          <a:endParaRPr lang="en-US"/>
        </a:p>
      </dgm:t>
    </dgm:pt>
    <dgm:pt modelId="{C57E7F54-B20E-974F-8D29-C3C82D1E69EB}">
      <dgm:prSet phldrT="[Text]"/>
      <dgm:spPr/>
      <dgm:t>
        <a:bodyPr/>
        <a:lstStyle/>
        <a:p>
          <a:r>
            <a:rPr lang="en-US" dirty="0"/>
            <a:t>Aortic Stenosis</a:t>
          </a:r>
        </a:p>
      </dgm:t>
    </dgm:pt>
    <dgm:pt modelId="{22E55CEA-CC62-3342-B5DE-DA37A63A2FA2}" type="parTrans" cxnId="{8D64F632-EAFA-DD47-8031-499DE4D5D086}">
      <dgm:prSet/>
      <dgm:spPr/>
      <dgm:t>
        <a:bodyPr/>
        <a:lstStyle/>
        <a:p>
          <a:endParaRPr lang="en-US"/>
        </a:p>
      </dgm:t>
    </dgm:pt>
    <dgm:pt modelId="{AA14615B-710D-0C48-884A-B1543ED18DC4}" type="sibTrans" cxnId="{8D64F632-EAFA-DD47-8031-499DE4D5D086}">
      <dgm:prSet/>
      <dgm:spPr/>
      <dgm:t>
        <a:bodyPr/>
        <a:lstStyle/>
        <a:p>
          <a:endParaRPr lang="en-US"/>
        </a:p>
      </dgm:t>
    </dgm:pt>
    <dgm:pt modelId="{E2772520-3A3E-C64A-ADD1-EEA038A9C2CA}">
      <dgm:prSet phldrT="[Text]"/>
      <dgm:spPr/>
      <dgm:t>
        <a:bodyPr/>
        <a:lstStyle/>
        <a:p>
          <a:r>
            <a:rPr lang="en-US" dirty="0"/>
            <a:t>Crescendo/decrescendo, loudest at apex</a:t>
          </a:r>
        </a:p>
      </dgm:t>
    </dgm:pt>
    <dgm:pt modelId="{99A63993-CF0A-674E-9032-CEDB803241D7}" type="parTrans" cxnId="{6B62C09F-78E2-0F4D-9CF8-B202CAD30AF7}">
      <dgm:prSet/>
      <dgm:spPr/>
      <dgm:t>
        <a:bodyPr/>
        <a:lstStyle/>
        <a:p>
          <a:endParaRPr lang="en-US"/>
        </a:p>
      </dgm:t>
    </dgm:pt>
    <dgm:pt modelId="{8236D8C6-8427-EB41-8671-B565CC213408}" type="sibTrans" cxnId="{6B62C09F-78E2-0F4D-9CF8-B202CAD30AF7}">
      <dgm:prSet/>
      <dgm:spPr/>
      <dgm:t>
        <a:bodyPr/>
        <a:lstStyle/>
        <a:p>
          <a:endParaRPr lang="en-US"/>
        </a:p>
      </dgm:t>
    </dgm:pt>
    <dgm:pt modelId="{5687F82E-45DD-1E4B-ADBB-7927FCA2D0CC}">
      <dgm:prSet phldrT="[Text]"/>
      <dgm:spPr/>
      <dgm:t>
        <a:bodyPr/>
        <a:lstStyle/>
        <a:p>
          <a:r>
            <a:rPr lang="en-US" dirty="0"/>
            <a:t>SAD (syncope, angina, dyspnea) </a:t>
          </a:r>
        </a:p>
      </dgm:t>
    </dgm:pt>
    <dgm:pt modelId="{69F2F378-EEE4-254F-A376-6569AFE05AA8}" type="parTrans" cxnId="{BF03CCA5-6F2F-6044-87D4-828B30976C2C}">
      <dgm:prSet/>
      <dgm:spPr/>
      <dgm:t>
        <a:bodyPr/>
        <a:lstStyle/>
        <a:p>
          <a:endParaRPr lang="en-US"/>
        </a:p>
      </dgm:t>
    </dgm:pt>
    <dgm:pt modelId="{11917E7D-72E8-F341-9822-4F16EBC53DEC}" type="sibTrans" cxnId="{BF03CCA5-6F2F-6044-87D4-828B30976C2C}">
      <dgm:prSet/>
      <dgm:spPr/>
      <dgm:t>
        <a:bodyPr/>
        <a:lstStyle/>
        <a:p>
          <a:endParaRPr lang="en-US"/>
        </a:p>
      </dgm:t>
    </dgm:pt>
    <dgm:pt modelId="{B7CDE0D7-8A35-554B-9B82-681587F847EB}">
      <dgm:prSet phldrT="[Text]"/>
      <dgm:spPr/>
      <dgm:t>
        <a:bodyPr/>
        <a:lstStyle/>
        <a:p>
          <a:r>
            <a:rPr lang="en-US" dirty="0"/>
            <a:t>Pulmonary Stenosis</a:t>
          </a:r>
        </a:p>
      </dgm:t>
    </dgm:pt>
    <dgm:pt modelId="{B328BEB4-AD9A-A34A-97A9-377D39E5CD28}" type="parTrans" cxnId="{A134260E-F95D-0B44-AD4B-7056FE77C178}">
      <dgm:prSet/>
      <dgm:spPr/>
      <dgm:t>
        <a:bodyPr/>
        <a:lstStyle/>
        <a:p>
          <a:endParaRPr lang="en-US"/>
        </a:p>
      </dgm:t>
    </dgm:pt>
    <dgm:pt modelId="{53183C4C-E81E-B142-8444-F8EFECA8FB74}" type="sibTrans" cxnId="{A134260E-F95D-0B44-AD4B-7056FE77C178}">
      <dgm:prSet/>
      <dgm:spPr/>
      <dgm:t>
        <a:bodyPr/>
        <a:lstStyle/>
        <a:p>
          <a:endParaRPr lang="en-US"/>
        </a:p>
      </dgm:t>
    </dgm:pt>
    <dgm:pt modelId="{15BD8158-B4C3-414D-B259-DF002CBACE50}">
      <dgm:prSet phldrT="[Text]"/>
      <dgm:spPr/>
      <dgm:t>
        <a:bodyPr/>
        <a:lstStyle/>
        <a:p>
          <a:r>
            <a:rPr lang="en-US" dirty="0"/>
            <a:t>Associated with congenital heart defects, rheumatic fever, Turner’s syndrome &amp; carcinoid syndrome</a:t>
          </a:r>
        </a:p>
      </dgm:t>
    </dgm:pt>
    <dgm:pt modelId="{E51AE336-4A0D-394E-BA22-417FC9F80DC3}" type="parTrans" cxnId="{E6E5D754-E1DC-0148-BC68-1AA76BFF7AC0}">
      <dgm:prSet/>
      <dgm:spPr/>
      <dgm:t>
        <a:bodyPr/>
        <a:lstStyle/>
        <a:p>
          <a:endParaRPr lang="en-US"/>
        </a:p>
      </dgm:t>
    </dgm:pt>
    <dgm:pt modelId="{8B428437-67A1-B342-9346-7C48F8586434}" type="sibTrans" cxnId="{E6E5D754-E1DC-0148-BC68-1AA76BFF7AC0}">
      <dgm:prSet/>
      <dgm:spPr/>
      <dgm:t>
        <a:bodyPr/>
        <a:lstStyle/>
        <a:p>
          <a:endParaRPr lang="en-US"/>
        </a:p>
      </dgm:t>
    </dgm:pt>
    <dgm:pt modelId="{C43D747B-6709-C845-96F4-D60CEE64D4DC}">
      <dgm:prSet phldrT="[Text]"/>
      <dgm:spPr/>
      <dgm:t>
        <a:bodyPr/>
        <a:lstStyle/>
        <a:p>
          <a:r>
            <a:rPr lang="en-US" dirty="0"/>
            <a:t>Severe stenosis may obscure A2 sound</a:t>
          </a:r>
        </a:p>
      </dgm:t>
    </dgm:pt>
    <dgm:pt modelId="{DB26B360-F393-2E4D-962A-3C3B9A693C57}" type="parTrans" cxnId="{D47744D0-9C4B-9243-8FED-F8054F764E25}">
      <dgm:prSet/>
      <dgm:spPr/>
      <dgm:t>
        <a:bodyPr/>
        <a:lstStyle/>
        <a:p>
          <a:endParaRPr lang="en-US"/>
        </a:p>
      </dgm:t>
    </dgm:pt>
    <dgm:pt modelId="{EA111A53-241A-4F43-8AC1-200F77C30D16}" type="sibTrans" cxnId="{D47744D0-9C4B-9243-8FED-F8054F764E25}">
      <dgm:prSet/>
      <dgm:spPr/>
      <dgm:t>
        <a:bodyPr/>
        <a:lstStyle/>
        <a:p>
          <a:endParaRPr lang="en-US"/>
        </a:p>
      </dgm:t>
    </dgm:pt>
    <dgm:pt modelId="{A0C30E55-8DCB-014C-B482-DFE7A254A721}">
      <dgm:prSet phldrT="[Text]"/>
      <dgm:spPr/>
      <dgm:t>
        <a:bodyPr/>
        <a:lstStyle/>
        <a:p>
          <a:r>
            <a:rPr lang="en-US" dirty="0"/>
            <a:t>Mitral Regurgitation</a:t>
          </a:r>
        </a:p>
      </dgm:t>
    </dgm:pt>
    <dgm:pt modelId="{9F1FE45D-A199-344C-8B73-5768214881E6}" type="parTrans" cxnId="{74EF37B0-0992-4C45-97FD-144B71DD2C74}">
      <dgm:prSet/>
      <dgm:spPr/>
      <dgm:t>
        <a:bodyPr/>
        <a:lstStyle/>
        <a:p>
          <a:endParaRPr lang="en-US"/>
        </a:p>
      </dgm:t>
    </dgm:pt>
    <dgm:pt modelId="{1EC6F5DE-8681-2B40-B7F6-C55A82EED37A}" type="sibTrans" cxnId="{74EF37B0-0992-4C45-97FD-144B71DD2C74}">
      <dgm:prSet/>
      <dgm:spPr/>
      <dgm:t>
        <a:bodyPr/>
        <a:lstStyle/>
        <a:p>
          <a:endParaRPr lang="en-US"/>
        </a:p>
      </dgm:t>
    </dgm:pt>
    <dgm:pt modelId="{8B1DA5DD-D8EF-8542-B44B-04813BBF8A9F}">
      <dgm:prSet phldrT="[Text]"/>
      <dgm:spPr/>
      <dgm:t>
        <a:bodyPr/>
        <a:lstStyle/>
        <a:p>
          <a:r>
            <a:rPr lang="en-US" dirty="0"/>
            <a:t>Holosystolic, high pitched “blowing” murmur</a:t>
          </a:r>
        </a:p>
      </dgm:t>
    </dgm:pt>
    <dgm:pt modelId="{F19FEF2B-DEC3-3A45-9B54-1A04B6079B90}" type="parTrans" cxnId="{BA892C8D-1F1F-D34E-B83A-D82D34C68F9D}">
      <dgm:prSet/>
      <dgm:spPr/>
      <dgm:t>
        <a:bodyPr/>
        <a:lstStyle/>
        <a:p>
          <a:endParaRPr lang="en-US"/>
        </a:p>
      </dgm:t>
    </dgm:pt>
    <dgm:pt modelId="{1585296B-4C59-3347-AD23-F8483FC195A5}" type="sibTrans" cxnId="{BA892C8D-1F1F-D34E-B83A-D82D34C68F9D}">
      <dgm:prSet/>
      <dgm:spPr/>
      <dgm:t>
        <a:bodyPr/>
        <a:lstStyle/>
        <a:p>
          <a:endParaRPr lang="en-US"/>
        </a:p>
      </dgm:t>
    </dgm:pt>
    <dgm:pt modelId="{C4F8BA45-6172-724E-81FF-783149E82111}">
      <dgm:prSet phldrT="[Text]"/>
      <dgm:spPr/>
      <dgm:t>
        <a:bodyPr/>
        <a:lstStyle/>
        <a:p>
          <a:r>
            <a:rPr lang="en-US" dirty="0"/>
            <a:t>Loudest at apex, radiates to axilla (left lateral decubitus) </a:t>
          </a:r>
        </a:p>
      </dgm:t>
    </dgm:pt>
    <dgm:pt modelId="{EE2C8A38-EE9E-664B-9B52-A7FC461402A4}" type="parTrans" cxnId="{90FC2398-2E70-2C4A-A9D8-9CA08767F7E3}">
      <dgm:prSet/>
      <dgm:spPr/>
      <dgm:t>
        <a:bodyPr/>
        <a:lstStyle/>
        <a:p>
          <a:endParaRPr lang="en-US"/>
        </a:p>
      </dgm:t>
    </dgm:pt>
    <dgm:pt modelId="{E8D536DB-839C-C249-B072-DB962E34B720}" type="sibTrans" cxnId="{90FC2398-2E70-2C4A-A9D8-9CA08767F7E3}">
      <dgm:prSet/>
      <dgm:spPr/>
      <dgm:t>
        <a:bodyPr/>
        <a:lstStyle/>
        <a:p>
          <a:endParaRPr lang="en-US"/>
        </a:p>
      </dgm:t>
    </dgm:pt>
    <dgm:pt modelId="{CD3DA665-A338-014C-91D8-566F61FE0330}">
      <dgm:prSet/>
      <dgm:spPr/>
      <dgm:t>
        <a:bodyPr/>
        <a:lstStyle/>
        <a:p>
          <a:r>
            <a:rPr lang="en-US" dirty="0"/>
            <a:t>Tricuspid Regurgitation</a:t>
          </a:r>
        </a:p>
      </dgm:t>
    </dgm:pt>
    <dgm:pt modelId="{0778E7A1-39B5-2E4D-B206-7A277DD1E329}" type="parTrans" cxnId="{89C19934-8F66-C648-8290-7A285ADCD1A9}">
      <dgm:prSet/>
      <dgm:spPr/>
      <dgm:t>
        <a:bodyPr/>
        <a:lstStyle/>
        <a:p>
          <a:endParaRPr lang="en-US"/>
        </a:p>
      </dgm:t>
    </dgm:pt>
    <dgm:pt modelId="{AB10D3EE-E736-484E-B863-B9172DB81B23}" type="sibTrans" cxnId="{89C19934-8F66-C648-8290-7A285ADCD1A9}">
      <dgm:prSet/>
      <dgm:spPr/>
      <dgm:t>
        <a:bodyPr/>
        <a:lstStyle/>
        <a:p>
          <a:endParaRPr lang="en-US"/>
        </a:p>
      </dgm:t>
    </dgm:pt>
    <dgm:pt modelId="{26472501-7500-6940-B4C4-80911F638C8F}">
      <dgm:prSet/>
      <dgm:spPr/>
      <dgm:t>
        <a:bodyPr/>
        <a:lstStyle/>
        <a:p>
          <a:r>
            <a:rPr lang="en-US" dirty="0"/>
            <a:t>Holosystolic, high pitched “blowing” murmur</a:t>
          </a:r>
        </a:p>
      </dgm:t>
    </dgm:pt>
    <dgm:pt modelId="{CA5CCCB6-CB06-E24C-90EC-5C2FB7BF9C53}" type="parTrans" cxnId="{66579DC6-43D0-6947-8E7A-9B3E4A4BE141}">
      <dgm:prSet/>
      <dgm:spPr/>
      <dgm:t>
        <a:bodyPr/>
        <a:lstStyle/>
        <a:p>
          <a:endParaRPr lang="en-US"/>
        </a:p>
      </dgm:t>
    </dgm:pt>
    <dgm:pt modelId="{619F6A1B-417D-D847-A1D8-D1FB3ACB411D}" type="sibTrans" cxnId="{66579DC6-43D0-6947-8E7A-9B3E4A4BE141}">
      <dgm:prSet/>
      <dgm:spPr/>
      <dgm:t>
        <a:bodyPr/>
        <a:lstStyle/>
        <a:p>
          <a:endParaRPr lang="en-US"/>
        </a:p>
      </dgm:t>
    </dgm:pt>
    <dgm:pt modelId="{4C62B502-8249-DC46-B719-CDA3E38C569E}">
      <dgm:prSet phldrT="[Text]"/>
      <dgm:spPr/>
      <dgm:t>
        <a:bodyPr/>
        <a:lstStyle/>
        <a:p>
          <a:r>
            <a:rPr lang="en-US" dirty="0"/>
            <a:t>Radiates to carotids</a:t>
          </a:r>
        </a:p>
      </dgm:t>
    </dgm:pt>
    <dgm:pt modelId="{AAD2CCAD-A4FB-B34D-BE95-6FAEFC6AAFA8}" type="parTrans" cxnId="{F8A4275E-DEB3-7F49-A8A7-7BAF00830EEB}">
      <dgm:prSet/>
      <dgm:spPr/>
      <dgm:t>
        <a:bodyPr/>
        <a:lstStyle/>
        <a:p>
          <a:endParaRPr lang="en-US"/>
        </a:p>
      </dgm:t>
    </dgm:pt>
    <dgm:pt modelId="{94BA91EC-2643-4047-9BA3-177D28345281}" type="sibTrans" cxnId="{F8A4275E-DEB3-7F49-A8A7-7BAF00830EEB}">
      <dgm:prSet/>
      <dgm:spPr/>
      <dgm:t>
        <a:bodyPr/>
        <a:lstStyle/>
        <a:p>
          <a:endParaRPr lang="en-US"/>
        </a:p>
      </dgm:t>
    </dgm:pt>
    <dgm:pt modelId="{516CEE30-ECCC-F146-9FE3-444FE701EA88}">
      <dgm:prSet phldrT="[Text]"/>
      <dgm:spPr/>
      <dgm:t>
        <a:bodyPr/>
        <a:lstStyle/>
        <a:p>
          <a:r>
            <a:rPr lang="en-US" dirty="0"/>
            <a:t>Pulsus </a:t>
          </a:r>
          <a:r>
            <a:rPr lang="en-US" dirty="0" err="1"/>
            <a:t>parvus</a:t>
          </a:r>
          <a:r>
            <a:rPr lang="en-US" dirty="0"/>
            <a:t> et </a:t>
          </a:r>
          <a:r>
            <a:rPr lang="en-US" dirty="0" err="1"/>
            <a:t>tardus</a:t>
          </a:r>
          <a:endParaRPr lang="en-US" dirty="0"/>
        </a:p>
      </dgm:t>
    </dgm:pt>
    <dgm:pt modelId="{81D58E98-F531-C64E-988D-89D7334ADD66}" type="parTrans" cxnId="{7346DAC0-E855-1748-AEA8-8927D5736B12}">
      <dgm:prSet/>
      <dgm:spPr/>
      <dgm:t>
        <a:bodyPr/>
        <a:lstStyle/>
        <a:p>
          <a:endParaRPr lang="en-US"/>
        </a:p>
      </dgm:t>
    </dgm:pt>
    <dgm:pt modelId="{297B2B50-2A21-E547-97CE-1C55B46BA7E9}" type="sibTrans" cxnId="{7346DAC0-E855-1748-AEA8-8927D5736B12}">
      <dgm:prSet/>
      <dgm:spPr/>
      <dgm:t>
        <a:bodyPr/>
        <a:lstStyle/>
        <a:p>
          <a:endParaRPr lang="en-US"/>
        </a:p>
      </dgm:t>
    </dgm:pt>
    <dgm:pt modelId="{D382CAA4-5C1F-8B46-BC68-B068D8798669}">
      <dgm:prSet phldrT="[Text]"/>
      <dgm:spPr/>
      <dgm:t>
        <a:bodyPr/>
        <a:lstStyle/>
        <a:p>
          <a:r>
            <a:rPr lang="en-US" dirty="0"/>
            <a:t>Age-related calcification of aortic valve (patients &gt;60y) </a:t>
          </a:r>
        </a:p>
      </dgm:t>
    </dgm:pt>
    <dgm:pt modelId="{E8CB1381-3D45-F543-800B-3EF9CD2D5533}" type="parTrans" cxnId="{D71BCB8B-7452-FA4B-BF0A-2DEBCE6D25BE}">
      <dgm:prSet/>
      <dgm:spPr/>
      <dgm:t>
        <a:bodyPr/>
        <a:lstStyle/>
        <a:p>
          <a:endParaRPr lang="en-US"/>
        </a:p>
      </dgm:t>
    </dgm:pt>
    <dgm:pt modelId="{D6DD559E-E737-2949-97A4-EA85A0AF021F}" type="sibTrans" cxnId="{D71BCB8B-7452-FA4B-BF0A-2DEBCE6D25BE}">
      <dgm:prSet/>
      <dgm:spPr/>
      <dgm:t>
        <a:bodyPr/>
        <a:lstStyle/>
        <a:p>
          <a:endParaRPr lang="en-US"/>
        </a:p>
      </dgm:t>
    </dgm:pt>
    <dgm:pt modelId="{A4BFF61A-FABB-1446-96A0-AFBDCA8BC3BA}">
      <dgm:prSet phldrT="[Text]"/>
      <dgm:spPr/>
      <dgm:t>
        <a:bodyPr/>
        <a:lstStyle/>
        <a:p>
          <a:r>
            <a:rPr lang="en-US" dirty="0"/>
            <a:t>Associated with infective endocarditis &amp; rheumatic heart disease</a:t>
          </a:r>
        </a:p>
      </dgm:t>
    </dgm:pt>
    <dgm:pt modelId="{39490A86-F45D-6A47-A36B-5570143C26E5}" type="parTrans" cxnId="{85DB6576-12C9-DA4C-A8E7-885D4954C643}">
      <dgm:prSet/>
      <dgm:spPr/>
      <dgm:t>
        <a:bodyPr/>
        <a:lstStyle/>
        <a:p>
          <a:endParaRPr lang="en-US"/>
        </a:p>
      </dgm:t>
    </dgm:pt>
    <dgm:pt modelId="{30DE4EF1-8820-2047-8DCF-C805AEE75CC7}" type="sibTrans" cxnId="{85DB6576-12C9-DA4C-A8E7-885D4954C643}">
      <dgm:prSet/>
      <dgm:spPr/>
      <dgm:t>
        <a:bodyPr/>
        <a:lstStyle/>
        <a:p>
          <a:endParaRPr lang="en-US"/>
        </a:p>
      </dgm:t>
    </dgm:pt>
    <dgm:pt modelId="{D5C02BD8-7DF3-9045-B60F-8169184E5A6B}">
      <dgm:prSet/>
      <dgm:spPr/>
      <dgm:t>
        <a:bodyPr/>
        <a:lstStyle/>
        <a:p>
          <a:r>
            <a:rPr lang="en-US" dirty="0"/>
            <a:t>Loudest at tricuspid area</a:t>
          </a:r>
        </a:p>
      </dgm:t>
    </dgm:pt>
    <dgm:pt modelId="{06349054-5DA1-D945-8C24-D83E9A883B2F}" type="parTrans" cxnId="{568223D1-1F36-6743-B866-EA2406DF4FD8}">
      <dgm:prSet/>
      <dgm:spPr/>
      <dgm:t>
        <a:bodyPr/>
        <a:lstStyle/>
        <a:p>
          <a:endParaRPr lang="en-US"/>
        </a:p>
      </dgm:t>
    </dgm:pt>
    <dgm:pt modelId="{5CECB51D-37F1-8A48-8B72-F0788441BFE6}" type="sibTrans" cxnId="{568223D1-1F36-6743-B866-EA2406DF4FD8}">
      <dgm:prSet/>
      <dgm:spPr/>
      <dgm:t>
        <a:bodyPr/>
        <a:lstStyle/>
        <a:p>
          <a:endParaRPr lang="en-US"/>
        </a:p>
      </dgm:t>
    </dgm:pt>
    <dgm:pt modelId="{B667D4CB-7FBB-344A-919B-7AE83287AE33}">
      <dgm:prSet/>
      <dgm:spPr/>
      <dgm:t>
        <a:bodyPr/>
        <a:lstStyle/>
        <a:p>
          <a:r>
            <a:rPr lang="en-US" dirty="0"/>
            <a:t>Commonly caused by RV dilation </a:t>
          </a:r>
        </a:p>
      </dgm:t>
    </dgm:pt>
    <dgm:pt modelId="{0806F81C-218E-F549-960B-049BDF0F77C2}" type="parTrans" cxnId="{E931E7ED-141E-F345-8390-C03D55975E0F}">
      <dgm:prSet/>
      <dgm:spPr/>
      <dgm:t>
        <a:bodyPr/>
        <a:lstStyle/>
        <a:p>
          <a:endParaRPr lang="en-US"/>
        </a:p>
      </dgm:t>
    </dgm:pt>
    <dgm:pt modelId="{F3F12C41-D84C-C748-BACD-7B03BE31EC13}" type="sibTrans" cxnId="{E931E7ED-141E-F345-8390-C03D55975E0F}">
      <dgm:prSet/>
      <dgm:spPr/>
      <dgm:t>
        <a:bodyPr/>
        <a:lstStyle/>
        <a:p>
          <a:endParaRPr lang="en-US"/>
        </a:p>
      </dgm:t>
    </dgm:pt>
    <dgm:pt modelId="{75E6BCB1-E621-924E-BE97-FEFD13672A56}">
      <dgm:prSet phldrT="[Text]"/>
      <dgm:spPr/>
      <dgm:t>
        <a:bodyPr/>
        <a:lstStyle/>
        <a:p>
          <a:r>
            <a:rPr lang="en-US" dirty="0"/>
            <a:t>Loudest at pulmonic area (LUSB) </a:t>
          </a:r>
        </a:p>
      </dgm:t>
    </dgm:pt>
    <dgm:pt modelId="{0BC53196-F806-6D4A-90DA-2F2D5D2B4090}" type="parTrans" cxnId="{4D51D3AC-2D61-614D-8057-28963593F181}">
      <dgm:prSet/>
      <dgm:spPr/>
      <dgm:t>
        <a:bodyPr/>
        <a:lstStyle/>
        <a:p>
          <a:endParaRPr lang="en-US"/>
        </a:p>
      </dgm:t>
    </dgm:pt>
    <dgm:pt modelId="{1AE9E94B-7698-AA40-AAFB-4CB308723A68}" type="sibTrans" cxnId="{4D51D3AC-2D61-614D-8057-28963593F181}">
      <dgm:prSet/>
      <dgm:spPr/>
      <dgm:t>
        <a:bodyPr/>
        <a:lstStyle/>
        <a:p>
          <a:endParaRPr lang="en-US"/>
        </a:p>
      </dgm:t>
    </dgm:pt>
    <dgm:pt modelId="{68A8642F-CC1A-EB49-954B-339EFF34C4FB}">
      <dgm:prSet/>
      <dgm:spPr/>
      <dgm:t>
        <a:bodyPr/>
        <a:lstStyle/>
        <a:p>
          <a:r>
            <a:rPr lang="en-US" dirty="0"/>
            <a:t>Mitral Valve Prolapse</a:t>
          </a:r>
        </a:p>
      </dgm:t>
    </dgm:pt>
    <dgm:pt modelId="{62ED88C2-5E8B-474E-99A1-948F73D869B4}" type="parTrans" cxnId="{F422DC53-2F8A-AE44-B010-DB56A9A6F32E}">
      <dgm:prSet/>
      <dgm:spPr/>
      <dgm:t>
        <a:bodyPr/>
        <a:lstStyle/>
        <a:p>
          <a:endParaRPr lang="en-US"/>
        </a:p>
      </dgm:t>
    </dgm:pt>
    <dgm:pt modelId="{AF1EA5AC-B7B2-CD4D-85EC-6C4F52632298}" type="sibTrans" cxnId="{F422DC53-2F8A-AE44-B010-DB56A9A6F32E}">
      <dgm:prSet/>
      <dgm:spPr/>
      <dgm:t>
        <a:bodyPr/>
        <a:lstStyle/>
        <a:p>
          <a:endParaRPr lang="en-US"/>
        </a:p>
      </dgm:t>
    </dgm:pt>
    <dgm:pt modelId="{7A0D1AFD-37D0-9E4F-A074-813F1F7DF184}">
      <dgm:prSet/>
      <dgm:spPr/>
      <dgm:t>
        <a:bodyPr/>
        <a:lstStyle/>
        <a:p>
          <a:r>
            <a:rPr lang="en-US" dirty="0"/>
            <a:t>Late crescendo with </a:t>
          </a:r>
          <a:r>
            <a:rPr lang="en-US" dirty="0" err="1"/>
            <a:t>midsystolic</a:t>
          </a:r>
          <a:r>
            <a:rPr lang="en-US" dirty="0"/>
            <a:t> click loudest over apex</a:t>
          </a:r>
        </a:p>
      </dgm:t>
    </dgm:pt>
    <dgm:pt modelId="{A4294970-DD15-054F-9316-343F8E943BFC}" type="parTrans" cxnId="{C57E9B1B-FC2C-E34F-8AA9-8FFE2F240747}">
      <dgm:prSet/>
      <dgm:spPr/>
      <dgm:t>
        <a:bodyPr/>
        <a:lstStyle/>
        <a:p>
          <a:endParaRPr lang="en-US"/>
        </a:p>
      </dgm:t>
    </dgm:pt>
    <dgm:pt modelId="{9A2C2FB0-BE19-964F-A091-544B23205C34}" type="sibTrans" cxnId="{C57E9B1B-FC2C-E34F-8AA9-8FFE2F240747}">
      <dgm:prSet/>
      <dgm:spPr/>
      <dgm:t>
        <a:bodyPr/>
        <a:lstStyle/>
        <a:p>
          <a:endParaRPr lang="en-US"/>
        </a:p>
      </dgm:t>
    </dgm:pt>
    <dgm:pt modelId="{D483CC79-7053-4640-B86E-0BD9FAA04902}">
      <dgm:prSet/>
      <dgm:spPr/>
      <dgm:t>
        <a:bodyPr/>
        <a:lstStyle/>
        <a:p>
          <a:r>
            <a:rPr lang="en-US" dirty="0"/>
            <a:t>Can be caused by connective tissue disease or rheumatic fever </a:t>
          </a:r>
        </a:p>
      </dgm:t>
    </dgm:pt>
    <dgm:pt modelId="{62FC77BE-40F0-1446-9FCA-435BE334026D}" type="parTrans" cxnId="{61B6D441-2C88-0640-985B-799F15979741}">
      <dgm:prSet/>
      <dgm:spPr/>
      <dgm:t>
        <a:bodyPr/>
        <a:lstStyle/>
        <a:p>
          <a:endParaRPr lang="en-US"/>
        </a:p>
      </dgm:t>
    </dgm:pt>
    <dgm:pt modelId="{5BB74A8B-8075-D648-87FE-B27798F85041}" type="sibTrans" cxnId="{61B6D441-2C88-0640-985B-799F15979741}">
      <dgm:prSet/>
      <dgm:spPr/>
      <dgm:t>
        <a:bodyPr/>
        <a:lstStyle/>
        <a:p>
          <a:endParaRPr lang="en-US"/>
        </a:p>
      </dgm:t>
    </dgm:pt>
    <dgm:pt modelId="{ECF66249-D689-2849-94B0-0B9964362E68}" type="pres">
      <dgm:prSet presAssocID="{BF779AA4-760F-F54B-9333-1EF87CD392C0}" presName="linear" presStyleCnt="0">
        <dgm:presLayoutVars>
          <dgm:animLvl val="lvl"/>
          <dgm:resizeHandles val="exact"/>
        </dgm:presLayoutVars>
      </dgm:prSet>
      <dgm:spPr/>
    </dgm:pt>
    <dgm:pt modelId="{1584BCF5-5CB2-8043-A7A0-BC8142EFEBBF}" type="pres">
      <dgm:prSet presAssocID="{C57E7F54-B20E-974F-8D29-C3C82D1E69EB}" presName="parentText" presStyleLbl="node1" presStyleIdx="0" presStyleCnt="5">
        <dgm:presLayoutVars>
          <dgm:chMax val="0"/>
          <dgm:bulletEnabled val="1"/>
        </dgm:presLayoutVars>
      </dgm:prSet>
      <dgm:spPr/>
    </dgm:pt>
    <dgm:pt modelId="{355F7C54-905C-0A4D-9532-072551AA05E4}" type="pres">
      <dgm:prSet presAssocID="{C57E7F54-B20E-974F-8D29-C3C82D1E69EB}" presName="childText" presStyleLbl="revTx" presStyleIdx="0" presStyleCnt="5">
        <dgm:presLayoutVars>
          <dgm:bulletEnabled val="1"/>
        </dgm:presLayoutVars>
      </dgm:prSet>
      <dgm:spPr/>
    </dgm:pt>
    <dgm:pt modelId="{9398FCAA-B541-B540-B288-DB02A4520878}" type="pres">
      <dgm:prSet presAssocID="{B7CDE0D7-8A35-554B-9B82-681587F847EB}" presName="parentText" presStyleLbl="node1" presStyleIdx="1" presStyleCnt="5">
        <dgm:presLayoutVars>
          <dgm:chMax val="0"/>
          <dgm:bulletEnabled val="1"/>
        </dgm:presLayoutVars>
      </dgm:prSet>
      <dgm:spPr/>
    </dgm:pt>
    <dgm:pt modelId="{82B01BAB-FEE7-5049-A22C-11189DBF30C7}" type="pres">
      <dgm:prSet presAssocID="{B7CDE0D7-8A35-554B-9B82-681587F847EB}" presName="childText" presStyleLbl="revTx" presStyleIdx="1" presStyleCnt="5">
        <dgm:presLayoutVars>
          <dgm:bulletEnabled val="1"/>
        </dgm:presLayoutVars>
      </dgm:prSet>
      <dgm:spPr/>
    </dgm:pt>
    <dgm:pt modelId="{21137825-F129-F447-BD08-663CC4AEDBCD}" type="pres">
      <dgm:prSet presAssocID="{A0C30E55-8DCB-014C-B482-DFE7A254A721}" presName="parentText" presStyleLbl="node1" presStyleIdx="2" presStyleCnt="5">
        <dgm:presLayoutVars>
          <dgm:chMax val="0"/>
          <dgm:bulletEnabled val="1"/>
        </dgm:presLayoutVars>
      </dgm:prSet>
      <dgm:spPr/>
    </dgm:pt>
    <dgm:pt modelId="{B21F7B71-CB69-D74E-9E81-DC714D87F8FE}" type="pres">
      <dgm:prSet presAssocID="{A0C30E55-8DCB-014C-B482-DFE7A254A721}" presName="childText" presStyleLbl="revTx" presStyleIdx="2" presStyleCnt="5">
        <dgm:presLayoutVars>
          <dgm:bulletEnabled val="1"/>
        </dgm:presLayoutVars>
      </dgm:prSet>
      <dgm:spPr/>
    </dgm:pt>
    <dgm:pt modelId="{C180EB2E-7609-394F-83F0-6F5AF98813EB}" type="pres">
      <dgm:prSet presAssocID="{CD3DA665-A338-014C-91D8-566F61FE0330}" presName="parentText" presStyleLbl="node1" presStyleIdx="3" presStyleCnt="5">
        <dgm:presLayoutVars>
          <dgm:chMax val="0"/>
          <dgm:bulletEnabled val="1"/>
        </dgm:presLayoutVars>
      </dgm:prSet>
      <dgm:spPr/>
    </dgm:pt>
    <dgm:pt modelId="{C9807D11-11DE-7D45-A9A3-226EC85BCBBD}" type="pres">
      <dgm:prSet presAssocID="{CD3DA665-A338-014C-91D8-566F61FE0330}" presName="childText" presStyleLbl="revTx" presStyleIdx="3" presStyleCnt="5">
        <dgm:presLayoutVars>
          <dgm:bulletEnabled val="1"/>
        </dgm:presLayoutVars>
      </dgm:prSet>
      <dgm:spPr/>
    </dgm:pt>
    <dgm:pt modelId="{5D01FB01-BBE8-434E-A2F5-93F348C4F737}" type="pres">
      <dgm:prSet presAssocID="{68A8642F-CC1A-EB49-954B-339EFF34C4FB}" presName="parentText" presStyleLbl="node1" presStyleIdx="4" presStyleCnt="5">
        <dgm:presLayoutVars>
          <dgm:chMax val="0"/>
          <dgm:bulletEnabled val="1"/>
        </dgm:presLayoutVars>
      </dgm:prSet>
      <dgm:spPr/>
    </dgm:pt>
    <dgm:pt modelId="{EACBD553-FDBA-F64B-BF0D-BF86E657B6B6}" type="pres">
      <dgm:prSet presAssocID="{68A8642F-CC1A-EB49-954B-339EFF34C4FB}" presName="childText" presStyleLbl="revTx" presStyleIdx="4" presStyleCnt="5">
        <dgm:presLayoutVars>
          <dgm:bulletEnabled val="1"/>
        </dgm:presLayoutVars>
      </dgm:prSet>
      <dgm:spPr/>
    </dgm:pt>
  </dgm:ptLst>
  <dgm:cxnLst>
    <dgm:cxn modelId="{41C48A0B-138F-9A49-BB91-5CFBADC774F1}" type="presOf" srcId="{A0C30E55-8DCB-014C-B482-DFE7A254A721}" destId="{21137825-F129-F447-BD08-663CC4AEDBCD}" srcOrd="0" destOrd="0" presId="urn:microsoft.com/office/officeart/2005/8/layout/vList2"/>
    <dgm:cxn modelId="{A134260E-F95D-0B44-AD4B-7056FE77C178}" srcId="{BF779AA4-760F-F54B-9333-1EF87CD392C0}" destId="{B7CDE0D7-8A35-554B-9B82-681587F847EB}" srcOrd="1" destOrd="0" parTransId="{B328BEB4-AD9A-A34A-97A9-377D39E5CD28}" sibTransId="{53183C4C-E81E-B142-8444-F8EFECA8FB74}"/>
    <dgm:cxn modelId="{A4C78C13-EA66-D944-B54E-9799683C50C9}" type="presOf" srcId="{D483CC79-7053-4640-B86E-0BD9FAA04902}" destId="{EACBD553-FDBA-F64B-BF0D-BF86E657B6B6}" srcOrd="0" destOrd="1" presId="urn:microsoft.com/office/officeart/2005/8/layout/vList2"/>
    <dgm:cxn modelId="{FF2DF613-58E4-C142-9E4A-AA241D2D46C4}" type="presOf" srcId="{B7CDE0D7-8A35-554B-9B82-681587F847EB}" destId="{9398FCAA-B541-B540-B288-DB02A4520878}" srcOrd="0" destOrd="0" presId="urn:microsoft.com/office/officeart/2005/8/layout/vList2"/>
    <dgm:cxn modelId="{C57E9B1B-FC2C-E34F-8AA9-8FFE2F240747}" srcId="{68A8642F-CC1A-EB49-954B-339EFF34C4FB}" destId="{7A0D1AFD-37D0-9E4F-A074-813F1F7DF184}" srcOrd="0" destOrd="0" parTransId="{A4294970-DD15-054F-9316-343F8E943BFC}" sibTransId="{9A2C2FB0-BE19-964F-A091-544B23205C34}"/>
    <dgm:cxn modelId="{8D64F632-EAFA-DD47-8031-499DE4D5D086}" srcId="{BF779AA4-760F-F54B-9333-1EF87CD392C0}" destId="{C57E7F54-B20E-974F-8D29-C3C82D1E69EB}" srcOrd="0" destOrd="0" parTransId="{22E55CEA-CC62-3342-B5DE-DA37A63A2FA2}" sibTransId="{AA14615B-710D-0C48-884A-B1543ED18DC4}"/>
    <dgm:cxn modelId="{89C19934-8F66-C648-8290-7A285ADCD1A9}" srcId="{BF779AA4-760F-F54B-9333-1EF87CD392C0}" destId="{CD3DA665-A338-014C-91D8-566F61FE0330}" srcOrd="3" destOrd="0" parTransId="{0778E7A1-39B5-2E4D-B206-7A277DD1E329}" sibTransId="{AB10D3EE-E736-484E-B863-B9172DB81B23}"/>
    <dgm:cxn modelId="{BEE59B34-8CAC-F348-9593-28A256B0E719}" type="presOf" srcId="{A4BFF61A-FABB-1446-96A0-AFBDCA8BC3BA}" destId="{B21F7B71-CB69-D74E-9E81-DC714D87F8FE}" srcOrd="0" destOrd="2" presId="urn:microsoft.com/office/officeart/2005/8/layout/vList2"/>
    <dgm:cxn modelId="{F8A4275E-DEB3-7F49-A8A7-7BAF00830EEB}" srcId="{C57E7F54-B20E-974F-8D29-C3C82D1E69EB}" destId="{4C62B502-8249-DC46-B719-CDA3E38C569E}" srcOrd="1" destOrd="0" parTransId="{AAD2CCAD-A4FB-B34D-BE95-6FAEFC6AAFA8}" sibTransId="{94BA91EC-2643-4047-9BA3-177D28345281}"/>
    <dgm:cxn modelId="{61B6D441-2C88-0640-985B-799F15979741}" srcId="{68A8642F-CC1A-EB49-954B-339EFF34C4FB}" destId="{D483CC79-7053-4640-B86E-0BD9FAA04902}" srcOrd="1" destOrd="0" parTransId="{62FC77BE-40F0-1446-9FCA-435BE334026D}" sibTransId="{5BB74A8B-8075-D648-87FE-B27798F85041}"/>
    <dgm:cxn modelId="{84E83443-DF23-3A4C-9745-BB27EAE04A2C}" type="presOf" srcId="{8B1DA5DD-D8EF-8542-B44B-04813BBF8A9F}" destId="{B21F7B71-CB69-D74E-9E81-DC714D87F8FE}" srcOrd="0" destOrd="0" presId="urn:microsoft.com/office/officeart/2005/8/layout/vList2"/>
    <dgm:cxn modelId="{DEE94C63-F31D-1F41-88B9-3F12A57AB45E}" type="presOf" srcId="{B667D4CB-7FBB-344A-919B-7AE83287AE33}" destId="{C9807D11-11DE-7D45-A9A3-226EC85BCBBD}" srcOrd="0" destOrd="2" presId="urn:microsoft.com/office/officeart/2005/8/layout/vList2"/>
    <dgm:cxn modelId="{45FD7E68-FCC0-8D4F-B085-DAF92F2C8EF2}" type="presOf" srcId="{C4F8BA45-6172-724E-81FF-783149E82111}" destId="{B21F7B71-CB69-D74E-9E81-DC714D87F8FE}" srcOrd="0" destOrd="1" presId="urn:microsoft.com/office/officeart/2005/8/layout/vList2"/>
    <dgm:cxn modelId="{16AC1B4B-2A3F-C34F-8FC5-90C770BFA5AF}" type="presOf" srcId="{4C62B502-8249-DC46-B719-CDA3E38C569E}" destId="{355F7C54-905C-0A4D-9532-072551AA05E4}" srcOrd="0" destOrd="1" presId="urn:microsoft.com/office/officeart/2005/8/layout/vList2"/>
    <dgm:cxn modelId="{E88E1E72-4963-D849-884D-B1FDF6364E2F}" type="presOf" srcId="{7A0D1AFD-37D0-9E4F-A074-813F1F7DF184}" destId="{EACBD553-FDBA-F64B-BF0D-BF86E657B6B6}" srcOrd="0" destOrd="0" presId="urn:microsoft.com/office/officeart/2005/8/layout/vList2"/>
    <dgm:cxn modelId="{F422DC53-2F8A-AE44-B010-DB56A9A6F32E}" srcId="{BF779AA4-760F-F54B-9333-1EF87CD392C0}" destId="{68A8642F-CC1A-EB49-954B-339EFF34C4FB}" srcOrd="4" destOrd="0" parTransId="{62ED88C2-5E8B-474E-99A1-948F73D869B4}" sibTransId="{AF1EA5AC-B7B2-CD4D-85EC-6C4F52632298}"/>
    <dgm:cxn modelId="{E6E5D754-E1DC-0148-BC68-1AA76BFF7AC0}" srcId="{B7CDE0D7-8A35-554B-9B82-681587F847EB}" destId="{15BD8158-B4C3-414D-B259-DF002CBACE50}" srcOrd="1" destOrd="0" parTransId="{E51AE336-4A0D-394E-BA22-417FC9F80DC3}" sibTransId="{8B428437-67A1-B342-9346-7C48F8586434}"/>
    <dgm:cxn modelId="{85DB6576-12C9-DA4C-A8E7-885D4954C643}" srcId="{A0C30E55-8DCB-014C-B482-DFE7A254A721}" destId="{A4BFF61A-FABB-1446-96A0-AFBDCA8BC3BA}" srcOrd="2" destOrd="0" parTransId="{39490A86-F45D-6A47-A36B-5570143C26E5}" sibTransId="{30DE4EF1-8820-2047-8DCF-C805AEE75CC7}"/>
    <dgm:cxn modelId="{2CF2535A-7FD3-D943-B7F6-1C3CF2B23E96}" type="presOf" srcId="{C57E7F54-B20E-974F-8D29-C3C82D1E69EB}" destId="{1584BCF5-5CB2-8043-A7A0-BC8142EFEBBF}" srcOrd="0" destOrd="0" presId="urn:microsoft.com/office/officeart/2005/8/layout/vList2"/>
    <dgm:cxn modelId="{4FB6397C-39BD-C347-9748-2E830F4EFD7B}" type="presOf" srcId="{26472501-7500-6940-B4C4-80911F638C8F}" destId="{C9807D11-11DE-7D45-A9A3-226EC85BCBBD}" srcOrd="0" destOrd="0" presId="urn:microsoft.com/office/officeart/2005/8/layout/vList2"/>
    <dgm:cxn modelId="{6C51B780-5020-5D47-A9F5-C20110F59C6A}" type="presOf" srcId="{516CEE30-ECCC-F146-9FE3-444FE701EA88}" destId="{355F7C54-905C-0A4D-9532-072551AA05E4}" srcOrd="0" destOrd="2" presId="urn:microsoft.com/office/officeart/2005/8/layout/vList2"/>
    <dgm:cxn modelId="{5256BF81-5920-DC45-9ACE-3BA885762463}" type="presOf" srcId="{5687F82E-45DD-1E4B-ADBB-7927FCA2D0CC}" destId="{355F7C54-905C-0A4D-9532-072551AA05E4}" srcOrd="0" destOrd="3" presId="urn:microsoft.com/office/officeart/2005/8/layout/vList2"/>
    <dgm:cxn modelId="{BBF4A886-D3F4-6E42-881E-49CCE3C18B3E}" type="presOf" srcId="{C43D747B-6709-C845-96F4-D60CEE64D4DC}" destId="{82B01BAB-FEE7-5049-A22C-11189DBF30C7}" srcOrd="0" destOrd="2" presId="urn:microsoft.com/office/officeart/2005/8/layout/vList2"/>
    <dgm:cxn modelId="{D71BCB8B-7452-FA4B-BF0A-2DEBCE6D25BE}" srcId="{C57E7F54-B20E-974F-8D29-C3C82D1E69EB}" destId="{D382CAA4-5C1F-8B46-BC68-B068D8798669}" srcOrd="4" destOrd="0" parTransId="{E8CB1381-3D45-F543-800B-3EF9CD2D5533}" sibTransId="{D6DD559E-E737-2949-97A4-EA85A0AF021F}"/>
    <dgm:cxn modelId="{BA892C8D-1F1F-D34E-B83A-D82D34C68F9D}" srcId="{A0C30E55-8DCB-014C-B482-DFE7A254A721}" destId="{8B1DA5DD-D8EF-8542-B44B-04813BBF8A9F}" srcOrd="0" destOrd="0" parTransId="{F19FEF2B-DEC3-3A45-9B54-1A04B6079B90}" sibTransId="{1585296B-4C59-3347-AD23-F8483FC195A5}"/>
    <dgm:cxn modelId="{90FC2398-2E70-2C4A-A9D8-9CA08767F7E3}" srcId="{A0C30E55-8DCB-014C-B482-DFE7A254A721}" destId="{C4F8BA45-6172-724E-81FF-783149E82111}" srcOrd="1" destOrd="0" parTransId="{EE2C8A38-EE9E-664B-9B52-A7FC461402A4}" sibTransId="{E8D536DB-839C-C249-B072-DB962E34B720}"/>
    <dgm:cxn modelId="{D420E99A-1A31-5B45-80F6-0ACBEB8EA747}" type="presOf" srcId="{D382CAA4-5C1F-8B46-BC68-B068D8798669}" destId="{355F7C54-905C-0A4D-9532-072551AA05E4}" srcOrd="0" destOrd="4" presId="urn:microsoft.com/office/officeart/2005/8/layout/vList2"/>
    <dgm:cxn modelId="{454E549C-3A6D-644D-A325-144CD1EF2E97}" type="presOf" srcId="{68A8642F-CC1A-EB49-954B-339EFF34C4FB}" destId="{5D01FB01-BBE8-434E-A2F5-93F348C4F737}" srcOrd="0" destOrd="0" presId="urn:microsoft.com/office/officeart/2005/8/layout/vList2"/>
    <dgm:cxn modelId="{6B62C09F-78E2-0F4D-9CF8-B202CAD30AF7}" srcId="{C57E7F54-B20E-974F-8D29-C3C82D1E69EB}" destId="{E2772520-3A3E-C64A-ADD1-EEA038A9C2CA}" srcOrd="0" destOrd="0" parTransId="{99A63993-CF0A-674E-9032-CEDB803241D7}" sibTransId="{8236D8C6-8427-EB41-8671-B565CC213408}"/>
    <dgm:cxn modelId="{BF03CCA5-6F2F-6044-87D4-828B30976C2C}" srcId="{C57E7F54-B20E-974F-8D29-C3C82D1E69EB}" destId="{5687F82E-45DD-1E4B-ADBB-7927FCA2D0CC}" srcOrd="3" destOrd="0" parTransId="{69F2F378-EEE4-254F-A376-6569AFE05AA8}" sibTransId="{11917E7D-72E8-F341-9822-4F16EBC53DEC}"/>
    <dgm:cxn modelId="{4D51D3AC-2D61-614D-8057-28963593F181}" srcId="{B7CDE0D7-8A35-554B-9B82-681587F847EB}" destId="{75E6BCB1-E621-924E-BE97-FEFD13672A56}" srcOrd="0" destOrd="0" parTransId="{0BC53196-F806-6D4A-90DA-2F2D5D2B4090}" sibTransId="{1AE9E94B-7698-AA40-AAFB-4CB308723A68}"/>
    <dgm:cxn modelId="{8F0768AE-3DE3-864A-B7F3-678A2EB88D9B}" type="presOf" srcId="{E2772520-3A3E-C64A-ADD1-EEA038A9C2CA}" destId="{355F7C54-905C-0A4D-9532-072551AA05E4}" srcOrd="0" destOrd="0" presId="urn:microsoft.com/office/officeart/2005/8/layout/vList2"/>
    <dgm:cxn modelId="{74EF37B0-0992-4C45-97FD-144B71DD2C74}" srcId="{BF779AA4-760F-F54B-9333-1EF87CD392C0}" destId="{A0C30E55-8DCB-014C-B482-DFE7A254A721}" srcOrd="2" destOrd="0" parTransId="{9F1FE45D-A199-344C-8B73-5768214881E6}" sibTransId="{1EC6F5DE-8681-2B40-B7F6-C55A82EED37A}"/>
    <dgm:cxn modelId="{853FA3B4-4C09-C741-8D48-3AB8D5128554}" type="presOf" srcId="{15BD8158-B4C3-414D-B259-DF002CBACE50}" destId="{82B01BAB-FEE7-5049-A22C-11189DBF30C7}" srcOrd="0" destOrd="1" presId="urn:microsoft.com/office/officeart/2005/8/layout/vList2"/>
    <dgm:cxn modelId="{C3C7A4B6-69A5-ED49-A6B1-15F7B3FA51F4}" type="presOf" srcId="{BF779AA4-760F-F54B-9333-1EF87CD392C0}" destId="{ECF66249-D689-2849-94B0-0B9964362E68}" srcOrd="0" destOrd="0" presId="urn:microsoft.com/office/officeart/2005/8/layout/vList2"/>
    <dgm:cxn modelId="{7346DAC0-E855-1748-AEA8-8927D5736B12}" srcId="{C57E7F54-B20E-974F-8D29-C3C82D1E69EB}" destId="{516CEE30-ECCC-F146-9FE3-444FE701EA88}" srcOrd="2" destOrd="0" parTransId="{81D58E98-F531-C64E-988D-89D7334ADD66}" sibTransId="{297B2B50-2A21-E547-97CE-1C55B46BA7E9}"/>
    <dgm:cxn modelId="{66579DC6-43D0-6947-8E7A-9B3E4A4BE141}" srcId="{CD3DA665-A338-014C-91D8-566F61FE0330}" destId="{26472501-7500-6940-B4C4-80911F638C8F}" srcOrd="0" destOrd="0" parTransId="{CA5CCCB6-CB06-E24C-90EC-5C2FB7BF9C53}" sibTransId="{619F6A1B-417D-D847-A1D8-D1FB3ACB411D}"/>
    <dgm:cxn modelId="{864F11C8-D2DA-3545-80C8-A0ACF3008F7F}" type="presOf" srcId="{D5C02BD8-7DF3-9045-B60F-8169184E5A6B}" destId="{C9807D11-11DE-7D45-A9A3-226EC85BCBBD}" srcOrd="0" destOrd="1" presId="urn:microsoft.com/office/officeart/2005/8/layout/vList2"/>
    <dgm:cxn modelId="{D47744D0-9C4B-9243-8FED-F8054F764E25}" srcId="{B7CDE0D7-8A35-554B-9B82-681587F847EB}" destId="{C43D747B-6709-C845-96F4-D60CEE64D4DC}" srcOrd="2" destOrd="0" parTransId="{DB26B360-F393-2E4D-962A-3C3B9A693C57}" sibTransId="{EA111A53-241A-4F43-8AC1-200F77C30D16}"/>
    <dgm:cxn modelId="{568223D1-1F36-6743-B866-EA2406DF4FD8}" srcId="{CD3DA665-A338-014C-91D8-566F61FE0330}" destId="{D5C02BD8-7DF3-9045-B60F-8169184E5A6B}" srcOrd="1" destOrd="0" parTransId="{06349054-5DA1-D945-8C24-D83E9A883B2F}" sibTransId="{5CECB51D-37F1-8A48-8B72-F0788441BFE6}"/>
    <dgm:cxn modelId="{154216E6-3F70-B845-8FEE-19DC335F3B7C}" type="presOf" srcId="{CD3DA665-A338-014C-91D8-566F61FE0330}" destId="{C180EB2E-7609-394F-83F0-6F5AF98813EB}" srcOrd="0" destOrd="0" presId="urn:microsoft.com/office/officeart/2005/8/layout/vList2"/>
    <dgm:cxn modelId="{E931E7ED-141E-F345-8390-C03D55975E0F}" srcId="{CD3DA665-A338-014C-91D8-566F61FE0330}" destId="{B667D4CB-7FBB-344A-919B-7AE83287AE33}" srcOrd="2" destOrd="0" parTransId="{0806F81C-218E-F549-960B-049BDF0F77C2}" sibTransId="{F3F12C41-D84C-C748-BACD-7B03BE31EC13}"/>
    <dgm:cxn modelId="{0C33FCF8-82DC-F047-8786-B877625253F5}" type="presOf" srcId="{75E6BCB1-E621-924E-BE97-FEFD13672A56}" destId="{82B01BAB-FEE7-5049-A22C-11189DBF30C7}" srcOrd="0" destOrd="0" presId="urn:microsoft.com/office/officeart/2005/8/layout/vList2"/>
    <dgm:cxn modelId="{B6E1A42B-AE0B-C54A-96C8-31D616FDE7C4}" type="presParOf" srcId="{ECF66249-D689-2849-94B0-0B9964362E68}" destId="{1584BCF5-5CB2-8043-A7A0-BC8142EFEBBF}" srcOrd="0" destOrd="0" presId="urn:microsoft.com/office/officeart/2005/8/layout/vList2"/>
    <dgm:cxn modelId="{35ED4077-C2DF-8E4D-BB93-9B2A230CEAAB}" type="presParOf" srcId="{ECF66249-D689-2849-94B0-0B9964362E68}" destId="{355F7C54-905C-0A4D-9532-072551AA05E4}" srcOrd="1" destOrd="0" presId="urn:microsoft.com/office/officeart/2005/8/layout/vList2"/>
    <dgm:cxn modelId="{8DF9E4B1-F24D-0542-9D69-4354D0D00E90}" type="presParOf" srcId="{ECF66249-D689-2849-94B0-0B9964362E68}" destId="{9398FCAA-B541-B540-B288-DB02A4520878}" srcOrd="2" destOrd="0" presId="urn:microsoft.com/office/officeart/2005/8/layout/vList2"/>
    <dgm:cxn modelId="{FB2E7EE3-594D-7D4D-8A4B-0907C2C3AFF6}" type="presParOf" srcId="{ECF66249-D689-2849-94B0-0B9964362E68}" destId="{82B01BAB-FEE7-5049-A22C-11189DBF30C7}" srcOrd="3" destOrd="0" presId="urn:microsoft.com/office/officeart/2005/8/layout/vList2"/>
    <dgm:cxn modelId="{64D8F4EE-C4F5-4742-99C4-B773DA24B5A2}" type="presParOf" srcId="{ECF66249-D689-2849-94B0-0B9964362E68}" destId="{21137825-F129-F447-BD08-663CC4AEDBCD}" srcOrd="4" destOrd="0" presId="urn:microsoft.com/office/officeart/2005/8/layout/vList2"/>
    <dgm:cxn modelId="{9DE8182C-43E8-2B4E-BED2-D364333D6A61}" type="presParOf" srcId="{ECF66249-D689-2849-94B0-0B9964362E68}" destId="{B21F7B71-CB69-D74E-9E81-DC714D87F8FE}" srcOrd="5" destOrd="0" presId="urn:microsoft.com/office/officeart/2005/8/layout/vList2"/>
    <dgm:cxn modelId="{CCDB2E49-D7CC-C949-8F63-A22BE80FB6C4}" type="presParOf" srcId="{ECF66249-D689-2849-94B0-0B9964362E68}" destId="{C180EB2E-7609-394F-83F0-6F5AF98813EB}" srcOrd="6" destOrd="0" presId="urn:microsoft.com/office/officeart/2005/8/layout/vList2"/>
    <dgm:cxn modelId="{E6D5DBD8-46E6-F84A-9097-9632C655895D}" type="presParOf" srcId="{ECF66249-D689-2849-94B0-0B9964362E68}" destId="{C9807D11-11DE-7D45-A9A3-226EC85BCBBD}" srcOrd="7" destOrd="0" presId="urn:microsoft.com/office/officeart/2005/8/layout/vList2"/>
    <dgm:cxn modelId="{8AE36B01-DAB8-5A46-AC6B-8D870642D948}" type="presParOf" srcId="{ECF66249-D689-2849-94B0-0B9964362E68}" destId="{5D01FB01-BBE8-434E-A2F5-93F348C4F737}" srcOrd="8" destOrd="0" presId="urn:microsoft.com/office/officeart/2005/8/layout/vList2"/>
    <dgm:cxn modelId="{4DEE93E7-AA30-5A4A-8501-5B9848D31E09}" type="presParOf" srcId="{ECF66249-D689-2849-94B0-0B9964362E68}" destId="{EACBD553-FDBA-F64B-BF0D-BF86E657B6B6}" srcOrd="9"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F779AA4-760F-F54B-9333-1EF87CD392C0}" type="doc">
      <dgm:prSet loTypeId="urn:microsoft.com/office/officeart/2005/8/layout/vList2" loCatId="" qsTypeId="urn:microsoft.com/office/officeart/2005/8/quickstyle/simple1" qsCatId="simple" csTypeId="urn:microsoft.com/office/officeart/2005/8/colors/colorful3" csCatId="colorful" phldr="1"/>
      <dgm:spPr/>
      <dgm:t>
        <a:bodyPr/>
        <a:lstStyle/>
        <a:p>
          <a:endParaRPr lang="en-US"/>
        </a:p>
      </dgm:t>
    </dgm:pt>
    <dgm:pt modelId="{C57E7F54-B20E-974F-8D29-C3C82D1E69EB}">
      <dgm:prSet phldrT="[Text]"/>
      <dgm:spPr/>
      <dgm:t>
        <a:bodyPr/>
        <a:lstStyle/>
        <a:p>
          <a:r>
            <a:rPr lang="en-US" dirty="0"/>
            <a:t>Aortic Regurgitation</a:t>
          </a:r>
        </a:p>
      </dgm:t>
    </dgm:pt>
    <dgm:pt modelId="{22E55CEA-CC62-3342-B5DE-DA37A63A2FA2}" type="parTrans" cxnId="{8D64F632-EAFA-DD47-8031-499DE4D5D086}">
      <dgm:prSet/>
      <dgm:spPr/>
      <dgm:t>
        <a:bodyPr/>
        <a:lstStyle/>
        <a:p>
          <a:endParaRPr lang="en-US"/>
        </a:p>
      </dgm:t>
    </dgm:pt>
    <dgm:pt modelId="{AA14615B-710D-0C48-884A-B1543ED18DC4}" type="sibTrans" cxnId="{8D64F632-EAFA-DD47-8031-499DE4D5D086}">
      <dgm:prSet/>
      <dgm:spPr/>
      <dgm:t>
        <a:bodyPr/>
        <a:lstStyle/>
        <a:p>
          <a:endParaRPr lang="en-US"/>
        </a:p>
      </dgm:t>
    </dgm:pt>
    <dgm:pt modelId="{E2772520-3A3E-C64A-ADD1-EEA038A9C2CA}">
      <dgm:prSet phldrT="[Text]"/>
      <dgm:spPr/>
      <dgm:t>
        <a:bodyPr/>
        <a:lstStyle/>
        <a:p>
          <a:r>
            <a:rPr lang="en-US" dirty="0"/>
            <a:t>High-pitched “blowing” </a:t>
          </a:r>
        </a:p>
      </dgm:t>
    </dgm:pt>
    <dgm:pt modelId="{99A63993-CF0A-674E-9032-CEDB803241D7}" type="parTrans" cxnId="{6B62C09F-78E2-0F4D-9CF8-B202CAD30AF7}">
      <dgm:prSet/>
      <dgm:spPr/>
      <dgm:t>
        <a:bodyPr/>
        <a:lstStyle/>
        <a:p>
          <a:endParaRPr lang="en-US"/>
        </a:p>
      </dgm:t>
    </dgm:pt>
    <dgm:pt modelId="{8236D8C6-8427-EB41-8671-B565CC213408}" type="sibTrans" cxnId="{6B62C09F-78E2-0F4D-9CF8-B202CAD30AF7}">
      <dgm:prSet/>
      <dgm:spPr/>
      <dgm:t>
        <a:bodyPr/>
        <a:lstStyle/>
        <a:p>
          <a:endParaRPr lang="en-US"/>
        </a:p>
      </dgm:t>
    </dgm:pt>
    <dgm:pt modelId="{B7CDE0D7-8A35-554B-9B82-681587F847EB}">
      <dgm:prSet phldrT="[Text]"/>
      <dgm:spPr/>
      <dgm:t>
        <a:bodyPr/>
        <a:lstStyle/>
        <a:p>
          <a:r>
            <a:rPr lang="en-US" dirty="0"/>
            <a:t>Pulmonary Regurgitation</a:t>
          </a:r>
        </a:p>
      </dgm:t>
    </dgm:pt>
    <dgm:pt modelId="{B328BEB4-AD9A-A34A-97A9-377D39E5CD28}" type="parTrans" cxnId="{A134260E-F95D-0B44-AD4B-7056FE77C178}">
      <dgm:prSet/>
      <dgm:spPr/>
      <dgm:t>
        <a:bodyPr/>
        <a:lstStyle/>
        <a:p>
          <a:endParaRPr lang="en-US"/>
        </a:p>
      </dgm:t>
    </dgm:pt>
    <dgm:pt modelId="{53183C4C-E81E-B142-8444-F8EFECA8FB74}" type="sibTrans" cxnId="{A134260E-F95D-0B44-AD4B-7056FE77C178}">
      <dgm:prSet/>
      <dgm:spPr/>
      <dgm:t>
        <a:bodyPr/>
        <a:lstStyle/>
        <a:p>
          <a:endParaRPr lang="en-US"/>
        </a:p>
      </dgm:t>
    </dgm:pt>
    <dgm:pt modelId="{A0C30E55-8DCB-014C-B482-DFE7A254A721}">
      <dgm:prSet phldrT="[Text]"/>
      <dgm:spPr/>
      <dgm:t>
        <a:bodyPr/>
        <a:lstStyle/>
        <a:p>
          <a:r>
            <a:rPr lang="en-US" dirty="0"/>
            <a:t>Mitral Stenosis</a:t>
          </a:r>
        </a:p>
      </dgm:t>
    </dgm:pt>
    <dgm:pt modelId="{9F1FE45D-A199-344C-8B73-5768214881E6}" type="parTrans" cxnId="{74EF37B0-0992-4C45-97FD-144B71DD2C74}">
      <dgm:prSet/>
      <dgm:spPr/>
      <dgm:t>
        <a:bodyPr/>
        <a:lstStyle/>
        <a:p>
          <a:endParaRPr lang="en-US"/>
        </a:p>
      </dgm:t>
    </dgm:pt>
    <dgm:pt modelId="{1EC6F5DE-8681-2B40-B7F6-C55A82EED37A}" type="sibTrans" cxnId="{74EF37B0-0992-4C45-97FD-144B71DD2C74}">
      <dgm:prSet/>
      <dgm:spPr/>
      <dgm:t>
        <a:bodyPr/>
        <a:lstStyle/>
        <a:p>
          <a:endParaRPr lang="en-US"/>
        </a:p>
      </dgm:t>
    </dgm:pt>
    <dgm:pt modelId="{8B1DA5DD-D8EF-8542-B44B-04813BBF8A9F}">
      <dgm:prSet phldrT="[Text]"/>
      <dgm:spPr/>
      <dgm:t>
        <a:bodyPr/>
        <a:lstStyle/>
        <a:p>
          <a:r>
            <a:rPr lang="en-US" dirty="0"/>
            <a:t>Characteristic “opening snap” (abrupt halt in leaflet motion) </a:t>
          </a:r>
        </a:p>
      </dgm:t>
    </dgm:pt>
    <dgm:pt modelId="{F19FEF2B-DEC3-3A45-9B54-1A04B6079B90}" type="parTrans" cxnId="{BA892C8D-1F1F-D34E-B83A-D82D34C68F9D}">
      <dgm:prSet/>
      <dgm:spPr/>
      <dgm:t>
        <a:bodyPr/>
        <a:lstStyle/>
        <a:p>
          <a:endParaRPr lang="en-US"/>
        </a:p>
      </dgm:t>
    </dgm:pt>
    <dgm:pt modelId="{1585296B-4C59-3347-AD23-F8483FC195A5}" type="sibTrans" cxnId="{BA892C8D-1F1F-D34E-B83A-D82D34C68F9D}">
      <dgm:prSet/>
      <dgm:spPr/>
      <dgm:t>
        <a:bodyPr/>
        <a:lstStyle/>
        <a:p>
          <a:endParaRPr lang="en-US"/>
        </a:p>
      </dgm:t>
    </dgm:pt>
    <dgm:pt modelId="{CD3DA665-A338-014C-91D8-566F61FE0330}">
      <dgm:prSet/>
      <dgm:spPr/>
      <dgm:t>
        <a:bodyPr/>
        <a:lstStyle/>
        <a:p>
          <a:r>
            <a:rPr lang="en-US" dirty="0"/>
            <a:t>Tricuspid Stenosis</a:t>
          </a:r>
        </a:p>
      </dgm:t>
    </dgm:pt>
    <dgm:pt modelId="{0778E7A1-39B5-2E4D-B206-7A277DD1E329}" type="parTrans" cxnId="{89C19934-8F66-C648-8290-7A285ADCD1A9}">
      <dgm:prSet/>
      <dgm:spPr/>
      <dgm:t>
        <a:bodyPr/>
        <a:lstStyle/>
        <a:p>
          <a:endParaRPr lang="en-US"/>
        </a:p>
      </dgm:t>
    </dgm:pt>
    <dgm:pt modelId="{AB10D3EE-E736-484E-B863-B9172DB81B23}" type="sibTrans" cxnId="{89C19934-8F66-C648-8290-7A285ADCD1A9}">
      <dgm:prSet/>
      <dgm:spPr/>
      <dgm:t>
        <a:bodyPr/>
        <a:lstStyle/>
        <a:p>
          <a:endParaRPr lang="en-US"/>
        </a:p>
      </dgm:t>
    </dgm:pt>
    <dgm:pt modelId="{26472501-7500-6940-B4C4-80911F638C8F}">
      <dgm:prSet/>
      <dgm:spPr/>
      <dgm:t>
        <a:bodyPr/>
        <a:lstStyle/>
        <a:p>
          <a:r>
            <a:rPr lang="en-US" dirty="0"/>
            <a:t>Soft mid-diastolic murmur</a:t>
          </a:r>
        </a:p>
      </dgm:t>
    </dgm:pt>
    <dgm:pt modelId="{CA5CCCB6-CB06-E24C-90EC-5C2FB7BF9C53}" type="parTrans" cxnId="{66579DC6-43D0-6947-8E7A-9B3E4A4BE141}">
      <dgm:prSet/>
      <dgm:spPr/>
      <dgm:t>
        <a:bodyPr/>
        <a:lstStyle/>
        <a:p>
          <a:endParaRPr lang="en-US"/>
        </a:p>
      </dgm:t>
    </dgm:pt>
    <dgm:pt modelId="{619F6A1B-417D-D847-A1D8-D1FB3ACB411D}" type="sibTrans" cxnId="{66579DC6-43D0-6947-8E7A-9B3E4A4BE141}">
      <dgm:prSet/>
      <dgm:spPr/>
      <dgm:t>
        <a:bodyPr/>
        <a:lstStyle/>
        <a:p>
          <a:endParaRPr lang="en-US"/>
        </a:p>
      </dgm:t>
    </dgm:pt>
    <dgm:pt modelId="{75E6BCB1-E621-924E-BE97-FEFD13672A56}">
      <dgm:prSet phldrT="[Text]"/>
      <dgm:spPr/>
      <dgm:t>
        <a:bodyPr/>
        <a:lstStyle/>
        <a:p>
          <a:r>
            <a:rPr lang="en-US" dirty="0"/>
            <a:t>Rare</a:t>
          </a:r>
        </a:p>
      </dgm:t>
    </dgm:pt>
    <dgm:pt modelId="{0BC53196-F806-6D4A-90DA-2F2D5D2B4090}" type="parTrans" cxnId="{4D51D3AC-2D61-614D-8057-28963593F181}">
      <dgm:prSet/>
      <dgm:spPr/>
      <dgm:t>
        <a:bodyPr/>
        <a:lstStyle/>
        <a:p>
          <a:endParaRPr lang="en-US"/>
        </a:p>
      </dgm:t>
    </dgm:pt>
    <dgm:pt modelId="{1AE9E94B-7698-AA40-AAFB-4CB308723A68}" type="sibTrans" cxnId="{4D51D3AC-2D61-614D-8057-28963593F181}">
      <dgm:prSet/>
      <dgm:spPr/>
      <dgm:t>
        <a:bodyPr/>
        <a:lstStyle/>
        <a:p>
          <a:endParaRPr lang="en-US"/>
        </a:p>
      </dgm:t>
    </dgm:pt>
    <dgm:pt modelId="{31F1B629-AC18-6844-966D-469091E7C4C6}">
      <dgm:prSet phldrT="[Text]"/>
      <dgm:spPr/>
      <dgm:t>
        <a:bodyPr/>
        <a:lstStyle/>
        <a:p>
          <a:r>
            <a:rPr lang="en-US" dirty="0"/>
            <a:t>Delayed rumbling mid/late diastolic </a:t>
          </a:r>
        </a:p>
      </dgm:t>
    </dgm:pt>
    <dgm:pt modelId="{F3AA9367-A53E-C44A-BD3C-FE34A2767353}" type="parTrans" cxnId="{F1C90044-7118-964D-AD02-EA57ECDBC39F}">
      <dgm:prSet/>
      <dgm:spPr/>
      <dgm:t>
        <a:bodyPr/>
        <a:lstStyle/>
        <a:p>
          <a:endParaRPr lang="en-US"/>
        </a:p>
      </dgm:t>
    </dgm:pt>
    <dgm:pt modelId="{99F98AB7-6CBC-0441-80B0-F6F4EEA1FE88}" type="sibTrans" cxnId="{F1C90044-7118-964D-AD02-EA57ECDBC39F}">
      <dgm:prSet/>
      <dgm:spPr/>
      <dgm:t>
        <a:bodyPr/>
        <a:lstStyle/>
        <a:p>
          <a:endParaRPr lang="en-US"/>
        </a:p>
      </dgm:t>
    </dgm:pt>
    <dgm:pt modelId="{CAD5F1E0-09C1-A347-ABBD-2F7E94F5361D}">
      <dgm:prSet phldrT="[Text]"/>
      <dgm:spPr/>
      <dgm:t>
        <a:bodyPr/>
        <a:lstStyle/>
        <a:p>
          <a:r>
            <a:rPr lang="en-US" dirty="0"/>
            <a:t>Decreased interval between S2-OS = increased disease severity </a:t>
          </a:r>
        </a:p>
      </dgm:t>
    </dgm:pt>
    <dgm:pt modelId="{F0AFEC7F-1B3B-5047-9BD6-C4DA10DFFE20}" type="parTrans" cxnId="{1BCDD9B4-7759-6345-882B-4EEBBFDBF4CA}">
      <dgm:prSet/>
      <dgm:spPr/>
      <dgm:t>
        <a:bodyPr/>
        <a:lstStyle/>
        <a:p>
          <a:endParaRPr lang="en-US"/>
        </a:p>
      </dgm:t>
    </dgm:pt>
    <dgm:pt modelId="{546A6D8D-1C52-C94E-A72D-4E4961101D7C}" type="sibTrans" cxnId="{1BCDD9B4-7759-6345-882B-4EEBBFDBF4CA}">
      <dgm:prSet/>
      <dgm:spPr/>
      <dgm:t>
        <a:bodyPr/>
        <a:lstStyle/>
        <a:p>
          <a:endParaRPr lang="en-US"/>
        </a:p>
      </dgm:t>
    </dgm:pt>
    <dgm:pt modelId="{A6A144BA-6BF6-2A47-A3BE-D8E23D060B38}">
      <dgm:prSet phldrT="[Text]"/>
      <dgm:spPr/>
      <dgm:t>
        <a:bodyPr/>
        <a:lstStyle/>
        <a:p>
          <a:r>
            <a:rPr lang="en-US" dirty="0"/>
            <a:t>Late sequela of rheumatic fever</a:t>
          </a:r>
        </a:p>
      </dgm:t>
    </dgm:pt>
    <dgm:pt modelId="{704CB702-1C48-0D4D-A375-A2B3519786DF}" type="parTrans" cxnId="{71B78979-FD7B-254D-BD02-147A45A5DCC7}">
      <dgm:prSet/>
      <dgm:spPr/>
      <dgm:t>
        <a:bodyPr/>
        <a:lstStyle/>
        <a:p>
          <a:endParaRPr lang="en-US"/>
        </a:p>
      </dgm:t>
    </dgm:pt>
    <dgm:pt modelId="{107C85E2-ADD7-A745-99D4-3F45E8EE73F3}" type="sibTrans" cxnId="{71B78979-FD7B-254D-BD02-147A45A5DCC7}">
      <dgm:prSet/>
      <dgm:spPr/>
      <dgm:t>
        <a:bodyPr/>
        <a:lstStyle/>
        <a:p>
          <a:endParaRPr lang="en-US"/>
        </a:p>
      </dgm:t>
    </dgm:pt>
    <dgm:pt modelId="{4627EFFE-96FB-2B4A-9615-18112B539537}">
      <dgm:prSet phldrT="[Text]"/>
      <dgm:spPr/>
      <dgm:t>
        <a:bodyPr/>
        <a:lstStyle/>
        <a:p>
          <a:r>
            <a:rPr lang="en-US" dirty="0"/>
            <a:t>Early diastolic decrescendo</a:t>
          </a:r>
        </a:p>
      </dgm:t>
    </dgm:pt>
    <dgm:pt modelId="{EA68F7FD-DC54-274E-BD01-97F9A0321313}" type="parTrans" cxnId="{B121FA8F-BA63-4E44-8BFA-F1CB49DCDE21}">
      <dgm:prSet/>
      <dgm:spPr/>
      <dgm:t>
        <a:bodyPr/>
        <a:lstStyle/>
        <a:p>
          <a:endParaRPr lang="en-US"/>
        </a:p>
      </dgm:t>
    </dgm:pt>
    <dgm:pt modelId="{A790F911-B44E-AA4B-8A9B-65346CC0066C}" type="sibTrans" cxnId="{B121FA8F-BA63-4E44-8BFA-F1CB49DCDE21}">
      <dgm:prSet/>
      <dgm:spPr/>
      <dgm:t>
        <a:bodyPr/>
        <a:lstStyle/>
        <a:p>
          <a:endParaRPr lang="en-US"/>
        </a:p>
      </dgm:t>
    </dgm:pt>
    <dgm:pt modelId="{1F87A1E0-1D98-6847-A83C-0D20B7DC5BB7}">
      <dgm:prSet phldrT="[Text]"/>
      <dgm:spPr/>
      <dgm:t>
        <a:bodyPr/>
        <a:lstStyle/>
        <a:p>
          <a:r>
            <a:rPr lang="en-US" dirty="0"/>
            <a:t>Wide pulse pressure </a:t>
          </a:r>
        </a:p>
      </dgm:t>
    </dgm:pt>
    <dgm:pt modelId="{28F386BB-2EED-3247-B65F-B0E07F269E7B}" type="parTrans" cxnId="{D49D49D4-B290-F146-ADED-7F1D458D9286}">
      <dgm:prSet/>
      <dgm:spPr/>
      <dgm:t>
        <a:bodyPr/>
        <a:lstStyle/>
        <a:p>
          <a:endParaRPr lang="en-US"/>
        </a:p>
      </dgm:t>
    </dgm:pt>
    <dgm:pt modelId="{DA41AAE0-799C-EF4F-9F86-12C896F76D5C}" type="sibTrans" cxnId="{D49D49D4-B290-F146-ADED-7F1D458D9286}">
      <dgm:prSet/>
      <dgm:spPr/>
      <dgm:t>
        <a:bodyPr/>
        <a:lstStyle/>
        <a:p>
          <a:endParaRPr lang="en-US"/>
        </a:p>
      </dgm:t>
    </dgm:pt>
    <dgm:pt modelId="{F0366CA4-9518-864C-B4C6-AB2B640303EC}">
      <dgm:prSet phldrT="[Text]"/>
      <dgm:spPr/>
      <dgm:t>
        <a:bodyPr/>
        <a:lstStyle/>
        <a:p>
          <a:r>
            <a:rPr lang="en-US" dirty="0"/>
            <a:t>Often due to BEAR (</a:t>
          </a:r>
          <a:r>
            <a:rPr lang="en-US" b="1" dirty="0"/>
            <a:t>B</a:t>
          </a:r>
          <a:r>
            <a:rPr lang="en-US" dirty="0"/>
            <a:t>icuspid aortic valve, </a:t>
          </a:r>
          <a:r>
            <a:rPr lang="en-US" b="1" dirty="0"/>
            <a:t>E</a:t>
          </a:r>
          <a:r>
            <a:rPr lang="en-US" dirty="0"/>
            <a:t>ndocarditis, </a:t>
          </a:r>
          <a:r>
            <a:rPr lang="en-US" b="1" dirty="0"/>
            <a:t>A</a:t>
          </a:r>
          <a:r>
            <a:rPr lang="en-US" dirty="0"/>
            <a:t>ortic root dilation, </a:t>
          </a:r>
          <a:r>
            <a:rPr lang="en-US" b="1" dirty="0"/>
            <a:t>R</a:t>
          </a:r>
          <a:r>
            <a:rPr lang="en-US" dirty="0"/>
            <a:t>heumatic fever) </a:t>
          </a:r>
          <a:r>
            <a:rPr lang="en-US" dirty="0">
              <a:sym typeface="Wingdings" pitchFamily="2" charset="2"/>
            </a:rPr>
            <a:t> Left HF </a:t>
          </a:r>
          <a:endParaRPr lang="en-US" dirty="0"/>
        </a:p>
      </dgm:t>
    </dgm:pt>
    <dgm:pt modelId="{6EE596FC-6D52-234D-B615-2BD75CD54C44}" type="parTrans" cxnId="{84CC56B8-39BA-1E46-9299-96B40C7753D1}">
      <dgm:prSet/>
      <dgm:spPr/>
      <dgm:t>
        <a:bodyPr/>
        <a:lstStyle/>
        <a:p>
          <a:endParaRPr lang="en-US"/>
        </a:p>
      </dgm:t>
    </dgm:pt>
    <dgm:pt modelId="{92B63AAF-2D3E-744A-9DFC-4BAAB649255C}" type="sibTrans" cxnId="{84CC56B8-39BA-1E46-9299-96B40C7753D1}">
      <dgm:prSet/>
      <dgm:spPr/>
      <dgm:t>
        <a:bodyPr/>
        <a:lstStyle/>
        <a:p>
          <a:endParaRPr lang="en-US"/>
        </a:p>
      </dgm:t>
    </dgm:pt>
    <dgm:pt modelId="{05467AC6-0DDF-F142-BCB7-29C26E3D5AFB}">
      <dgm:prSet/>
      <dgm:spPr/>
      <dgm:t>
        <a:bodyPr/>
        <a:lstStyle/>
        <a:p>
          <a:r>
            <a:rPr lang="en-US" dirty="0"/>
            <a:t>Caused by rheumatic fever (most common), congenital disease or infective endocarditis</a:t>
          </a:r>
        </a:p>
      </dgm:t>
    </dgm:pt>
    <dgm:pt modelId="{6AF2752F-0052-BC40-B08C-526B4D88DD7C}" type="parTrans" cxnId="{0AAA84D8-8F91-6447-984F-6873F024AD3B}">
      <dgm:prSet/>
      <dgm:spPr/>
      <dgm:t>
        <a:bodyPr/>
        <a:lstStyle/>
        <a:p>
          <a:endParaRPr lang="en-US"/>
        </a:p>
      </dgm:t>
    </dgm:pt>
    <dgm:pt modelId="{3830C639-22E3-8C4C-8860-50FF050639DD}" type="sibTrans" cxnId="{0AAA84D8-8F91-6447-984F-6873F024AD3B}">
      <dgm:prSet/>
      <dgm:spPr/>
      <dgm:t>
        <a:bodyPr/>
        <a:lstStyle/>
        <a:p>
          <a:endParaRPr lang="en-US"/>
        </a:p>
      </dgm:t>
    </dgm:pt>
    <dgm:pt modelId="{7AAFED01-C071-B341-8FF8-CB598A009E20}">
      <dgm:prSet phldrT="[Text]"/>
      <dgm:spPr/>
      <dgm:t>
        <a:bodyPr/>
        <a:lstStyle/>
        <a:p>
          <a:r>
            <a:rPr lang="en-US" dirty="0"/>
            <a:t>Causes = pulmonary HTN, infective endocarditis, congenital valvular heart disease</a:t>
          </a:r>
        </a:p>
      </dgm:t>
    </dgm:pt>
    <dgm:pt modelId="{038F3C40-8152-0747-A0D1-4D0FEDDF15AE}" type="parTrans" cxnId="{92789C63-F63B-834C-BF13-27BA82EF9012}">
      <dgm:prSet/>
      <dgm:spPr/>
      <dgm:t>
        <a:bodyPr/>
        <a:lstStyle/>
        <a:p>
          <a:endParaRPr lang="en-US"/>
        </a:p>
      </dgm:t>
    </dgm:pt>
    <dgm:pt modelId="{DB8DC787-BDD4-284A-9DB4-3CEDB4C8B4C4}" type="sibTrans" cxnId="{92789C63-F63B-834C-BF13-27BA82EF9012}">
      <dgm:prSet/>
      <dgm:spPr/>
      <dgm:t>
        <a:bodyPr/>
        <a:lstStyle/>
        <a:p>
          <a:endParaRPr lang="en-US"/>
        </a:p>
      </dgm:t>
    </dgm:pt>
    <dgm:pt modelId="{15C357E7-F130-3B45-ABDB-B5C836C39710}">
      <dgm:prSet phldrT="[Text]"/>
      <dgm:spPr/>
      <dgm:t>
        <a:bodyPr/>
        <a:lstStyle/>
        <a:p>
          <a:r>
            <a:rPr lang="en-US" dirty="0"/>
            <a:t>Early decrescendo murmur, louder during inspiration </a:t>
          </a:r>
        </a:p>
      </dgm:t>
    </dgm:pt>
    <dgm:pt modelId="{3047AEEA-DC9E-DF43-8BC0-F66073FEC83B}" type="parTrans" cxnId="{918A2F7A-1134-D64D-84C0-C027F002CBC4}">
      <dgm:prSet/>
      <dgm:spPr/>
      <dgm:t>
        <a:bodyPr/>
        <a:lstStyle/>
        <a:p>
          <a:endParaRPr lang="en-US"/>
        </a:p>
      </dgm:t>
    </dgm:pt>
    <dgm:pt modelId="{36912B4D-849F-904A-AB24-9EAD344D5375}" type="sibTrans" cxnId="{918A2F7A-1134-D64D-84C0-C027F002CBC4}">
      <dgm:prSet/>
      <dgm:spPr/>
      <dgm:t>
        <a:bodyPr/>
        <a:lstStyle/>
        <a:p>
          <a:endParaRPr lang="en-US"/>
        </a:p>
      </dgm:t>
    </dgm:pt>
    <dgm:pt modelId="{ECF66249-D689-2849-94B0-0B9964362E68}" type="pres">
      <dgm:prSet presAssocID="{BF779AA4-760F-F54B-9333-1EF87CD392C0}" presName="linear" presStyleCnt="0">
        <dgm:presLayoutVars>
          <dgm:animLvl val="lvl"/>
          <dgm:resizeHandles val="exact"/>
        </dgm:presLayoutVars>
      </dgm:prSet>
      <dgm:spPr/>
    </dgm:pt>
    <dgm:pt modelId="{1584BCF5-5CB2-8043-A7A0-BC8142EFEBBF}" type="pres">
      <dgm:prSet presAssocID="{C57E7F54-B20E-974F-8D29-C3C82D1E69EB}" presName="parentText" presStyleLbl="node1" presStyleIdx="0" presStyleCnt="4">
        <dgm:presLayoutVars>
          <dgm:chMax val="0"/>
          <dgm:bulletEnabled val="1"/>
        </dgm:presLayoutVars>
      </dgm:prSet>
      <dgm:spPr/>
    </dgm:pt>
    <dgm:pt modelId="{355F7C54-905C-0A4D-9532-072551AA05E4}" type="pres">
      <dgm:prSet presAssocID="{C57E7F54-B20E-974F-8D29-C3C82D1E69EB}" presName="childText" presStyleLbl="revTx" presStyleIdx="0" presStyleCnt="4">
        <dgm:presLayoutVars>
          <dgm:bulletEnabled val="1"/>
        </dgm:presLayoutVars>
      </dgm:prSet>
      <dgm:spPr/>
    </dgm:pt>
    <dgm:pt modelId="{9398FCAA-B541-B540-B288-DB02A4520878}" type="pres">
      <dgm:prSet presAssocID="{B7CDE0D7-8A35-554B-9B82-681587F847EB}" presName="parentText" presStyleLbl="node1" presStyleIdx="1" presStyleCnt="4">
        <dgm:presLayoutVars>
          <dgm:chMax val="0"/>
          <dgm:bulletEnabled val="1"/>
        </dgm:presLayoutVars>
      </dgm:prSet>
      <dgm:spPr/>
    </dgm:pt>
    <dgm:pt modelId="{82B01BAB-FEE7-5049-A22C-11189DBF30C7}" type="pres">
      <dgm:prSet presAssocID="{B7CDE0D7-8A35-554B-9B82-681587F847EB}" presName="childText" presStyleLbl="revTx" presStyleIdx="1" presStyleCnt="4">
        <dgm:presLayoutVars>
          <dgm:bulletEnabled val="1"/>
        </dgm:presLayoutVars>
      </dgm:prSet>
      <dgm:spPr/>
    </dgm:pt>
    <dgm:pt modelId="{21137825-F129-F447-BD08-663CC4AEDBCD}" type="pres">
      <dgm:prSet presAssocID="{A0C30E55-8DCB-014C-B482-DFE7A254A721}" presName="parentText" presStyleLbl="node1" presStyleIdx="2" presStyleCnt="4">
        <dgm:presLayoutVars>
          <dgm:chMax val="0"/>
          <dgm:bulletEnabled val="1"/>
        </dgm:presLayoutVars>
      </dgm:prSet>
      <dgm:spPr/>
    </dgm:pt>
    <dgm:pt modelId="{B21F7B71-CB69-D74E-9E81-DC714D87F8FE}" type="pres">
      <dgm:prSet presAssocID="{A0C30E55-8DCB-014C-B482-DFE7A254A721}" presName="childText" presStyleLbl="revTx" presStyleIdx="2" presStyleCnt="4">
        <dgm:presLayoutVars>
          <dgm:bulletEnabled val="1"/>
        </dgm:presLayoutVars>
      </dgm:prSet>
      <dgm:spPr/>
    </dgm:pt>
    <dgm:pt modelId="{C180EB2E-7609-394F-83F0-6F5AF98813EB}" type="pres">
      <dgm:prSet presAssocID="{CD3DA665-A338-014C-91D8-566F61FE0330}" presName="parentText" presStyleLbl="node1" presStyleIdx="3" presStyleCnt="4">
        <dgm:presLayoutVars>
          <dgm:chMax val="0"/>
          <dgm:bulletEnabled val="1"/>
        </dgm:presLayoutVars>
      </dgm:prSet>
      <dgm:spPr/>
    </dgm:pt>
    <dgm:pt modelId="{C9807D11-11DE-7D45-A9A3-226EC85BCBBD}" type="pres">
      <dgm:prSet presAssocID="{CD3DA665-A338-014C-91D8-566F61FE0330}" presName="childText" presStyleLbl="revTx" presStyleIdx="3" presStyleCnt="4">
        <dgm:presLayoutVars>
          <dgm:bulletEnabled val="1"/>
        </dgm:presLayoutVars>
      </dgm:prSet>
      <dgm:spPr/>
    </dgm:pt>
  </dgm:ptLst>
  <dgm:cxnLst>
    <dgm:cxn modelId="{41C48A0B-138F-9A49-BB91-5CFBADC774F1}" type="presOf" srcId="{A0C30E55-8DCB-014C-B482-DFE7A254A721}" destId="{21137825-F129-F447-BD08-663CC4AEDBCD}" srcOrd="0" destOrd="0" presId="urn:microsoft.com/office/officeart/2005/8/layout/vList2"/>
    <dgm:cxn modelId="{A134260E-F95D-0B44-AD4B-7056FE77C178}" srcId="{BF779AA4-760F-F54B-9333-1EF87CD392C0}" destId="{B7CDE0D7-8A35-554B-9B82-681587F847EB}" srcOrd="1" destOrd="0" parTransId="{B328BEB4-AD9A-A34A-97A9-377D39E5CD28}" sibTransId="{53183C4C-E81E-B142-8444-F8EFECA8FB74}"/>
    <dgm:cxn modelId="{FF2DF613-58E4-C142-9E4A-AA241D2D46C4}" type="presOf" srcId="{B7CDE0D7-8A35-554B-9B82-681587F847EB}" destId="{9398FCAA-B541-B540-B288-DB02A4520878}" srcOrd="0" destOrd="0" presId="urn:microsoft.com/office/officeart/2005/8/layout/vList2"/>
    <dgm:cxn modelId="{F2C9F916-CFA4-0B49-90D1-056FE0BF1A90}" type="presOf" srcId="{7AAFED01-C071-B341-8FF8-CB598A009E20}" destId="{82B01BAB-FEE7-5049-A22C-11189DBF30C7}" srcOrd="0" destOrd="2" presId="urn:microsoft.com/office/officeart/2005/8/layout/vList2"/>
    <dgm:cxn modelId="{BC73E421-E748-1C46-812D-6305F50B6B76}" type="presOf" srcId="{4627EFFE-96FB-2B4A-9615-18112B539537}" destId="{355F7C54-905C-0A4D-9532-072551AA05E4}" srcOrd="0" destOrd="1" presId="urn:microsoft.com/office/officeart/2005/8/layout/vList2"/>
    <dgm:cxn modelId="{8D64F632-EAFA-DD47-8031-499DE4D5D086}" srcId="{BF779AA4-760F-F54B-9333-1EF87CD392C0}" destId="{C57E7F54-B20E-974F-8D29-C3C82D1E69EB}" srcOrd="0" destOrd="0" parTransId="{22E55CEA-CC62-3342-B5DE-DA37A63A2FA2}" sibTransId="{AA14615B-710D-0C48-884A-B1543ED18DC4}"/>
    <dgm:cxn modelId="{89C19934-8F66-C648-8290-7A285ADCD1A9}" srcId="{BF779AA4-760F-F54B-9333-1EF87CD392C0}" destId="{CD3DA665-A338-014C-91D8-566F61FE0330}" srcOrd="3" destOrd="0" parTransId="{0778E7A1-39B5-2E4D-B206-7A277DD1E329}" sibTransId="{AB10D3EE-E736-484E-B863-B9172DB81B23}"/>
    <dgm:cxn modelId="{23D3A25E-2E5D-4741-89EE-47E9DD5F9830}" type="presOf" srcId="{31F1B629-AC18-6844-966D-469091E7C4C6}" destId="{B21F7B71-CB69-D74E-9E81-DC714D87F8FE}" srcOrd="0" destOrd="1" presId="urn:microsoft.com/office/officeart/2005/8/layout/vList2"/>
    <dgm:cxn modelId="{84E83443-DF23-3A4C-9745-BB27EAE04A2C}" type="presOf" srcId="{8B1DA5DD-D8EF-8542-B44B-04813BBF8A9F}" destId="{B21F7B71-CB69-D74E-9E81-DC714D87F8FE}" srcOrd="0" destOrd="0" presId="urn:microsoft.com/office/officeart/2005/8/layout/vList2"/>
    <dgm:cxn modelId="{92789C63-F63B-834C-BF13-27BA82EF9012}" srcId="{B7CDE0D7-8A35-554B-9B82-681587F847EB}" destId="{7AAFED01-C071-B341-8FF8-CB598A009E20}" srcOrd="2" destOrd="0" parTransId="{038F3C40-8152-0747-A0D1-4D0FEDDF15AE}" sibTransId="{DB8DC787-BDD4-284A-9DB4-3CEDB4C8B4C4}"/>
    <dgm:cxn modelId="{F1C90044-7118-964D-AD02-EA57ECDBC39F}" srcId="{A0C30E55-8DCB-014C-B482-DFE7A254A721}" destId="{31F1B629-AC18-6844-966D-469091E7C4C6}" srcOrd="1" destOrd="0" parTransId="{F3AA9367-A53E-C44A-BD3C-FE34A2767353}" sibTransId="{99F98AB7-6CBC-0441-80B0-F6F4EEA1FE88}"/>
    <dgm:cxn modelId="{47AB1B44-8E7C-0140-950C-5B22640400C0}" type="presOf" srcId="{A6A144BA-6BF6-2A47-A3BE-D8E23D060B38}" destId="{B21F7B71-CB69-D74E-9E81-DC714D87F8FE}" srcOrd="0" destOrd="3" presId="urn:microsoft.com/office/officeart/2005/8/layout/vList2"/>
    <dgm:cxn modelId="{71B78979-FD7B-254D-BD02-147A45A5DCC7}" srcId="{A0C30E55-8DCB-014C-B482-DFE7A254A721}" destId="{A6A144BA-6BF6-2A47-A3BE-D8E23D060B38}" srcOrd="3" destOrd="0" parTransId="{704CB702-1C48-0D4D-A375-A2B3519786DF}" sibTransId="{107C85E2-ADD7-A745-99D4-3F45E8EE73F3}"/>
    <dgm:cxn modelId="{918A2F7A-1134-D64D-84C0-C027F002CBC4}" srcId="{B7CDE0D7-8A35-554B-9B82-681587F847EB}" destId="{15C357E7-F130-3B45-ABDB-B5C836C39710}" srcOrd="1" destOrd="0" parTransId="{3047AEEA-DC9E-DF43-8BC0-F66073FEC83B}" sibTransId="{36912B4D-849F-904A-AB24-9EAD344D5375}"/>
    <dgm:cxn modelId="{2CF2535A-7FD3-D943-B7F6-1C3CF2B23E96}" type="presOf" srcId="{C57E7F54-B20E-974F-8D29-C3C82D1E69EB}" destId="{1584BCF5-5CB2-8043-A7A0-BC8142EFEBBF}" srcOrd="0" destOrd="0" presId="urn:microsoft.com/office/officeart/2005/8/layout/vList2"/>
    <dgm:cxn modelId="{4FB6397C-39BD-C347-9748-2E830F4EFD7B}" type="presOf" srcId="{26472501-7500-6940-B4C4-80911F638C8F}" destId="{C9807D11-11DE-7D45-A9A3-226EC85BCBBD}" srcOrd="0" destOrd="0" presId="urn:microsoft.com/office/officeart/2005/8/layout/vList2"/>
    <dgm:cxn modelId="{FC683684-D0E1-8445-8A59-7DB112B02E51}" type="presOf" srcId="{F0366CA4-9518-864C-B4C6-AB2B640303EC}" destId="{355F7C54-905C-0A4D-9532-072551AA05E4}" srcOrd="0" destOrd="3" presId="urn:microsoft.com/office/officeart/2005/8/layout/vList2"/>
    <dgm:cxn modelId="{BA892C8D-1F1F-D34E-B83A-D82D34C68F9D}" srcId="{A0C30E55-8DCB-014C-B482-DFE7A254A721}" destId="{8B1DA5DD-D8EF-8542-B44B-04813BBF8A9F}" srcOrd="0" destOrd="0" parTransId="{F19FEF2B-DEC3-3A45-9B54-1A04B6079B90}" sibTransId="{1585296B-4C59-3347-AD23-F8483FC195A5}"/>
    <dgm:cxn modelId="{B121FA8F-BA63-4E44-8BFA-F1CB49DCDE21}" srcId="{C57E7F54-B20E-974F-8D29-C3C82D1E69EB}" destId="{4627EFFE-96FB-2B4A-9615-18112B539537}" srcOrd="1" destOrd="0" parTransId="{EA68F7FD-DC54-274E-BD01-97F9A0321313}" sibTransId="{A790F911-B44E-AA4B-8A9B-65346CC0066C}"/>
    <dgm:cxn modelId="{6B62C09F-78E2-0F4D-9CF8-B202CAD30AF7}" srcId="{C57E7F54-B20E-974F-8D29-C3C82D1E69EB}" destId="{E2772520-3A3E-C64A-ADD1-EEA038A9C2CA}" srcOrd="0" destOrd="0" parTransId="{99A63993-CF0A-674E-9032-CEDB803241D7}" sibTransId="{8236D8C6-8427-EB41-8671-B565CC213408}"/>
    <dgm:cxn modelId="{4D51D3AC-2D61-614D-8057-28963593F181}" srcId="{B7CDE0D7-8A35-554B-9B82-681587F847EB}" destId="{75E6BCB1-E621-924E-BE97-FEFD13672A56}" srcOrd="0" destOrd="0" parTransId="{0BC53196-F806-6D4A-90DA-2F2D5D2B4090}" sibTransId="{1AE9E94B-7698-AA40-AAFB-4CB308723A68}"/>
    <dgm:cxn modelId="{FCE9FCAD-8042-1240-8BFA-CE3F024005AE}" type="presOf" srcId="{15C357E7-F130-3B45-ABDB-B5C836C39710}" destId="{82B01BAB-FEE7-5049-A22C-11189DBF30C7}" srcOrd="0" destOrd="1" presId="urn:microsoft.com/office/officeart/2005/8/layout/vList2"/>
    <dgm:cxn modelId="{8F0768AE-3DE3-864A-B7F3-678A2EB88D9B}" type="presOf" srcId="{E2772520-3A3E-C64A-ADD1-EEA038A9C2CA}" destId="{355F7C54-905C-0A4D-9532-072551AA05E4}" srcOrd="0" destOrd="0" presId="urn:microsoft.com/office/officeart/2005/8/layout/vList2"/>
    <dgm:cxn modelId="{74EF37B0-0992-4C45-97FD-144B71DD2C74}" srcId="{BF779AA4-760F-F54B-9333-1EF87CD392C0}" destId="{A0C30E55-8DCB-014C-B482-DFE7A254A721}" srcOrd="2" destOrd="0" parTransId="{9F1FE45D-A199-344C-8B73-5768214881E6}" sibTransId="{1EC6F5DE-8681-2B40-B7F6-C55A82EED37A}"/>
    <dgm:cxn modelId="{1BCDD9B4-7759-6345-882B-4EEBBFDBF4CA}" srcId="{A0C30E55-8DCB-014C-B482-DFE7A254A721}" destId="{CAD5F1E0-09C1-A347-ABBD-2F7E94F5361D}" srcOrd="2" destOrd="0" parTransId="{F0AFEC7F-1B3B-5047-9BD6-C4DA10DFFE20}" sibTransId="{546A6D8D-1C52-C94E-A72D-4E4961101D7C}"/>
    <dgm:cxn modelId="{D0FC8CB6-6D7F-2649-91A8-21DB6A6F6A5F}" type="presOf" srcId="{1F87A1E0-1D98-6847-A83C-0D20B7DC5BB7}" destId="{355F7C54-905C-0A4D-9532-072551AA05E4}" srcOrd="0" destOrd="2" presId="urn:microsoft.com/office/officeart/2005/8/layout/vList2"/>
    <dgm:cxn modelId="{C3C7A4B6-69A5-ED49-A6B1-15F7B3FA51F4}" type="presOf" srcId="{BF779AA4-760F-F54B-9333-1EF87CD392C0}" destId="{ECF66249-D689-2849-94B0-0B9964362E68}" srcOrd="0" destOrd="0" presId="urn:microsoft.com/office/officeart/2005/8/layout/vList2"/>
    <dgm:cxn modelId="{BF91C8B6-A278-E849-8A9A-F3A4650E8739}" type="presOf" srcId="{05467AC6-0DDF-F142-BCB7-29C26E3D5AFB}" destId="{C9807D11-11DE-7D45-A9A3-226EC85BCBBD}" srcOrd="0" destOrd="1" presId="urn:microsoft.com/office/officeart/2005/8/layout/vList2"/>
    <dgm:cxn modelId="{84CC56B8-39BA-1E46-9299-96B40C7753D1}" srcId="{C57E7F54-B20E-974F-8D29-C3C82D1E69EB}" destId="{F0366CA4-9518-864C-B4C6-AB2B640303EC}" srcOrd="3" destOrd="0" parTransId="{6EE596FC-6D52-234D-B615-2BD75CD54C44}" sibTransId="{92B63AAF-2D3E-744A-9DFC-4BAAB649255C}"/>
    <dgm:cxn modelId="{66579DC6-43D0-6947-8E7A-9B3E4A4BE141}" srcId="{CD3DA665-A338-014C-91D8-566F61FE0330}" destId="{26472501-7500-6940-B4C4-80911F638C8F}" srcOrd="0" destOrd="0" parTransId="{CA5CCCB6-CB06-E24C-90EC-5C2FB7BF9C53}" sibTransId="{619F6A1B-417D-D847-A1D8-D1FB3ACB411D}"/>
    <dgm:cxn modelId="{D49D49D4-B290-F146-ADED-7F1D458D9286}" srcId="{C57E7F54-B20E-974F-8D29-C3C82D1E69EB}" destId="{1F87A1E0-1D98-6847-A83C-0D20B7DC5BB7}" srcOrd="2" destOrd="0" parTransId="{28F386BB-2EED-3247-B65F-B0E07F269E7B}" sibTransId="{DA41AAE0-799C-EF4F-9F86-12C896F76D5C}"/>
    <dgm:cxn modelId="{0AAA84D8-8F91-6447-984F-6873F024AD3B}" srcId="{CD3DA665-A338-014C-91D8-566F61FE0330}" destId="{05467AC6-0DDF-F142-BCB7-29C26E3D5AFB}" srcOrd="1" destOrd="0" parTransId="{6AF2752F-0052-BC40-B08C-526B4D88DD7C}" sibTransId="{3830C639-22E3-8C4C-8860-50FF050639DD}"/>
    <dgm:cxn modelId="{4D962ADF-E456-C34D-9C15-7FC72CBE7281}" type="presOf" srcId="{CAD5F1E0-09C1-A347-ABBD-2F7E94F5361D}" destId="{B21F7B71-CB69-D74E-9E81-DC714D87F8FE}" srcOrd="0" destOrd="2" presId="urn:microsoft.com/office/officeart/2005/8/layout/vList2"/>
    <dgm:cxn modelId="{154216E6-3F70-B845-8FEE-19DC335F3B7C}" type="presOf" srcId="{CD3DA665-A338-014C-91D8-566F61FE0330}" destId="{C180EB2E-7609-394F-83F0-6F5AF98813EB}" srcOrd="0" destOrd="0" presId="urn:microsoft.com/office/officeart/2005/8/layout/vList2"/>
    <dgm:cxn modelId="{0C33FCF8-82DC-F047-8786-B877625253F5}" type="presOf" srcId="{75E6BCB1-E621-924E-BE97-FEFD13672A56}" destId="{82B01BAB-FEE7-5049-A22C-11189DBF30C7}" srcOrd="0" destOrd="0" presId="urn:microsoft.com/office/officeart/2005/8/layout/vList2"/>
    <dgm:cxn modelId="{B6E1A42B-AE0B-C54A-96C8-31D616FDE7C4}" type="presParOf" srcId="{ECF66249-D689-2849-94B0-0B9964362E68}" destId="{1584BCF5-5CB2-8043-A7A0-BC8142EFEBBF}" srcOrd="0" destOrd="0" presId="urn:microsoft.com/office/officeart/2005/8/layout/vList2"/>
    <dgm:cxn modelId="{35ED4077-C2DF-8E4D-BB93-9B2A230CEAAB}" type="presParOf" srcId="{ECF66249-D689-2849-94B0-0B9964362E68}" destId="{355F7C54-905C-0A4D-9532-072551AA05E4}" srcOrd="1" destOrd="0" presId="urn:microsoft.com/office/officeart/2005/8/layout/vList2"/>
    <dgm:cxn modelId="{8DF9E4B1-F24D-0542-9D69-4354D0D00E90}" type="presParOf" srcId="{ECF66249-D689-2849-94B0-0B9964362E68}" destId="{9398FCAA-B541-B540-B288-DB02A4520878}" srcOrd="2" destOrd="0" presId="urn:microsoft.com/office/officeart/2005/8/layout/vList2"/>
    <dgm:cxn modelId="{FB2E7EE3-594D-7D4D-8A4B-0907C2C3AFF6}" type="presParOf" srcId="{ECF66249-D689-2849-94B0-0B9964362E68}" destId="{82B01BAB-FEE7-5049-A22C-11189DBF30C7}" srcOrd="3" destOrd="0" presId="urn:microsoft.com/office/officeart/2005/8/layout/vList2"/>
    <dgm:cxn modelId="{64D8F4EE-C4F5-4742-99C4-B773DA24B5A2}" type="presParOf" srcId="{ECF66249-D689-2849-94B0-0B9964362E68}" destId="{21137825-F129-F447-BD08-663CC4AEDBCD}" srcOrd="4" destOrd="0" presId="urn:microsoft.com/office/officeart/2005/8/layout/vList2"/>
    <dgm:cxn modelId="{9DE8182C-43E8-2B4E-BED2-D364333D6A61}" type="presParOf" srcId="{ECF66249-D689-2849-94B0-0B9964362E68}" destId="{B21F7B71-CB69-D74E-9E81-DC714D87F8FE}" srcOrd="5" destOrd="0" presId="urn:microsoft.com/office/officeart/2005/8/layout/vList2"/>
    <dgm:cxn modelId="{CCDB2E49-D7CC-C949-8F63-A22BE80FB6C4}" type="presParOf" srcId="{ECF66249-D689-2849-94B0-0B9964362E68}" destId="{C180EB2E-7609-394F-83F0-6F5AF98813EB}" srcOrd="6" destOrd="0" presId="urn:microsoft.com/office/officeart/2005/8/layout/vList2"/>
    <dgm:cxn modelId="{E6D5DBD8-46E6-F84A-9097-9632C655895D}" type="presParOf" srcId="{ECF66249-D689-2849-94B0-0B9964362E68}" destId="{C9807D11-11DE-7D45-A9A3-226EC85BCBBD}" srcOrd="7"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08CB24F-D1E7-FE48-8963-6E8DE017FB46}">
      <dsp:nvSpPr>
        <dsp:cNvPr id="0" name=""/>
        <dsp:cNvSpPr/>
      </dsp:nvSpPr>
      <dsp:spPr>
        <a:xfrm>
          <a:off x="1566681" y="310664"/>
          <a:ext cx="803398" cy="535598"/>
        </a:xfrm>
        <a:prstGeom prst="roundRect">
          <a:avLst>
            <a:gd name="adj" fmla="val 10000"/>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AORTA</a:t>
          </a:r>
        </a:p>
      </dsp:txBody>
      <dsp:txXfrm>
        <a:off x="1582368" y="326351"/>
        <a:ext cx="772024" cy="504224"/>
      </dsp:txXfrm>
    </dsp:sp>
    <dsp:sp modelId="{482E4F84-A2C4-914B-B769-CB96C9EED613}">
      <dsp:nvSpPr>
        <dsp:cNvPr id="0" name=""/>
        <dsp:cNvSpPr/>
      </dsp:nvSpPr>
      <dsp:spPr>
        <a:xfrm>
          <a:off x="923962" y="846263"/>
          <a:ext cx="1044417" cy="214239"/>
        </a:xfrm>
        <a:custGeom>
          <a:avLst/>
          <a:gdLst/>
          <a:ahLst/>
          <a:cxnLst/>
          <a:rect l="0" t="0" r="0" b="0"/>
          <a:pathLst>
            <a:path>
              <a:moveTo>
                <a:pt x="1044417" y="0"/>
              </a:moveTo>
              <a:lnTo>
                <a:pt x="1044417" y="107119"/>
              </a:lnTo>
              <a:lnTo>
                <a:pt x="0" y="107119"/>
              </a:lnTo>
              <a:lnTo>
                <a:pt x="0" y="2142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9DC794-6BDF-D441-8E28-1173799496B0}">
      <dsp:nvSpPr>
        <dsp:cNvPr id="0" name=""/>
        <dsp:cNvSpPr/>
      </dsp:nvSpPr>
      <dsp:spPr>
        <a:xfrm>
          <a:off x="522263" y="1060503"/>
          <a:ext cx="803398" cy="535598"/>
        </a:xfrm>
        <a:prstGeom prst="roundRect">
          <a:avLst>
            <a:gd name="adj" fmla="val 10000"/>
          </a:avLst>
        </a:prstGeom>
        <a:solidFill>
          <a:srgbClr val="F0AD81"/>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RCA</a:t>
          </a:r>
        </a:p>
      </dsp:txBody>
      <dsp:txXfrm>
        <a:off x="537950" y="1076190"/>
        <a:ext cx="772024" cy="504224"/>
      </dsp:txXfrm>
    </dsp:sp>
    <dsp:sp modelId="{884952C5-8337-A644-997F-15E63BDB56DB}">
      <dsp:nvSpPr>
        <dsp:cNvPr id="0" name=""/>
        <dsp:cNvSpPr/>
      </dsp:nvSpPr>
      <dsp:spPr>
        <a:xfrm>
          <a:off x="401753" y="1596102"/>
          <a:ext cx="522208" cy="214239"/>
        </a:xfrm>
        <a:custGeom>
          <a:avLst/>
          <a:gdLst/>
          <a:ahLst/>
          <a:cxnLst/>
          <a:rect l="0" t="0" r="0" b="0"/>
          <a:pathLst>
            <a:path>
              <a:moveTo>
                <a:pt x="522208" y="0"/>
              </a:moveTo>
              <a:lnTo>
                <a:pt x="522208" y="107119"/>
              </a:lnTo>
              <a:lnTo>
                <a:pt x="0" y="107119"/>
              </a:lnTo>
              <a:lnTo>
                <a:pt x="0" y="2142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7A7A721-3FD6-234F-B2F0-22D408515AA3}">
      <dsp:nvSpPr>
        <dsp:cNvPr id="0" name=""/>
        <dsp:cNvSpPr/>
      </dsp:nvSpPr>
      <dsp:spPr>
        <a:xfrm>
          <a:off x="54" y="1810341"/>
          <a:ext cx="803398" cy="535598"/>
        </a:xfrm>
        <a:prstGeom prst="roundRect">
          <a:avLst>
            <a:gd name="adj" fmla="val 10000"/>
          </a:avLst>
        </a:prstGeom>
        <a:solidFill>
          <a:srgbClr val="FDD89E"/>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AMA</a:t>
          </a:r>
        </a:p>
      </dsp:txBody>
      <dsp:txXfrm>
        <a:off x="15741" y="1826028"/>
        <a:ext cx="772024" cy="504224"/>
      </dsp:txXfrm>
    </dsp:sp>
    <dsp:sp modelId="{50A54DA6-3A27-5E4F-B9D7-6FD3C91D76FB}">
      <dsp:nvSpPr>
        <dsp:cNvPr id="0" name=""/>
        <dsp:cNvSpPr/>
      </dsp:nvSpPr>
      <dsp:spPr>
        <a:xfrm>
          <a:off x="923962" y="1596102"/>
          <a:ext cx="522208" cy="214239"/>
        </a:xfrm>
        <a:custGeom>
          <a:avLst/>
          <a:gdLst/>
          <a:ahLst/>
          <a:cxnLst/>
          <a:rect l="0" t="0" r="0" b="0"/>
          <a:pathLst>
            <a:path>
              <a:moveTo>
                <a:pt x="0" y="0"/>
              </a:moveTo>
              <a:lnTo>
                <a:pt x="0" y="107119"/>
              </a:lnTo>
              <a:lnTo>
                <a:pt x="522208" y="107119"/>
              </a:lnTo>
              <a:lnTo>
                <a:pt x="522208" y="2142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89EEE43-02EB-354C-B74D-60F55D95E210}">
      <dsp:nvSpPr>
        <dsp:cNvPr id="0" name=""/>
        <dsp:cNvSpPr/>
      </dsp:nvSpPr>
      <dsp:spPr>
        <a:xfrm>
          <a:off x="1044472" y="1810341"/>
          <a:ext cx="803398" cy="535598"/>
        </a:xfrm>
        <a:prstGeom prst="roundRect">
          <a:avLst>
            <a:gd name="adj" fmla="val 10000"/>
          </a:avLst>
        </a:prstGeom>
        <a:solidFill>
          <a:srgbClr val="EFC1C9"/>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PDA (~90%)</a:t>
          </a:r>
        </a:p>
      </dsp:txBody>
      <dsp:txXfrm>
        <a:off x="1060159" y="1826028"/>
        <a:ext cx="772024" cy="504224"/>
      </dsp:txXfrm>
    </dsp:sp>
    <dsp:sp modelId="{3531962E-B7CF-934E-ACEF-99F87B6A868D}">
      <dsp:nvSpPr>
        <dsp:cNvPr id="0" name=""/>
        <dsp:cNvSpPr/>
      </dsp:nvSpPr>
      <dsp:spPr>
        <a:xfrm>
          <a:off x="1968380" y="846263"/>
          <a:ext cx="1044417" cy="214239"/>
        </a:xfrm>
        <a:custGeom>
          <a:avLst/>
          <a:gdLst/>
          <a:ahLst/>
          <a:cxnLst/>
          <a:rect l="0" t="0" r="0" b="0"/>
          <a:pathLst>
            <a:path>
              <a:moveTo>
                <a:pt x="0" y="0"/>
              </a:moveTo>
              <a:lnTo>
                <a:pt x="0" y="107119"/>
              </a:lnTo>
              <a:lnTo>
                <a:pt x="1044417" y="107119"/>
              </a:lnTo>
              <a:lnTo>
                <a:pt x="1044417" y="2142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CD841CA-5E93-624F-A807-792B9AEE0B3C}">
      <dsp:nvSpPr>
        <dsp:cNvPr id="0" name=""/>
        <dsp:cNvSpPr/>
      </dsp:nvSpPr>
      <dsp:spPr>
        <a:xfrm>
          <a:off x="2611099" y="1060503"/>
          <a:ext cx="803398" cy="535598"/>
        </a:xfrm>
        <a:prstGeom prst="roundRect">
          <a:avLst>
            <a:gd name="adj" fmla="val 10000"/>
          </a:avLst>
        </a:prstGeom>
        <a:solidFill>
          <a:srgbClr val="E798A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LCA</a:t>
          </a:r>
        </a:p>
      </dsp:txBody>
      <dsp:txXfrm>
        <a:off x="2626786" y="1076190"/>
        <a:ext cx="772024" cy="504224"/>
      </dsp:txXfrm>
    </dsp:sp>
    <dsp:sp modelId="{96B1B318-8869-454C-8929-2352A03DC2D0}">
      <dsp:nvSpPr>
        <dsp:cNvPr id="0" name=""/>
        <dsp:cNvSpPr/>
      </dsp:nvSpPr>
      <dsp:spPr>
        <a:xfrm>
          <a:off x="2490589" y="1596102"/>
          <a:ext cx="522208" cy="214239"/>
        </a:xfrm>
        <a:custGeom>
          <a:avLst/>
          <a:gdLst/>
          <a:ahLst/>
          <a:cxnLst/>
          <a:rect l="0" t="0" r="0" b="0"/>
          <a:pathLst>
            <a:path>
              <a:moveTo>
                <a:pt x="522208" y="0"/>
              </a:moveTo>
              <a:lnTo>
                <a:pt x="522208" y="107119"/>
              </a:lnTo>
              <a:lnTo>
                <a:pt x="0" y="107119"/>
              </a:lnTo>
              <a:lnTo>
                <a:pt x="0" y="2142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04D53CE-18C3-684A-9F8F-2F2A30FFFE2C}">
      <dsp:nvSpPr>
        <dsp:cNvPr id="0" name=""/>
        <dsp:cNvSpPr/>
      </dsp:nvSpPr>
      <dsp:spPr>
        <a:xfrm>
          <a:off x="2088890" y="1810341"/>
          <a:ext cx="803398" cy="535598"/>
        </a:xfrm>
        <a:prstGeom prst="roundRect">
          <a:avLst>
            <a:gd name="adj" fmla="val 10000"/>
          </a:avLst>
        </a:prstGeom>
        <a:solidFill>
          <a:srgbClr val="B8BDD3"/>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LAD</a:t>
          </a:r>
        </a:p>
      </dsp:txBody>
      <dsp:txXfrm>
        <a:off x="2104577" y="1826028"/>
        <a:ext cx="772024" cy="504224"/>
      </dsp:txXfrm>
    </dsp:sp>
    <dsp:sp modelId="{F0D19200-ABD9-2A40-BFD2-7444C9FD3720}">
      <dsp:nvSpPr>
        <dsp:cNvPr id="0" name=""/>
        <dsp:cNvSpPr/>
      </dsp:nvSpPr>
      <dsp:spPr>
        <a:xfrm>
          <a:off x="3012798" y="1596102"/>
          <a:ext cx="522208" cy="214239"/>
        </a:xfrm>
        <a:custGeom>
          <a:avLst/>
          <a:gdLst/>
          <a:ahLst/>
          <a:cxnLst/>
          <a:rect l="0" t="0" r="0" b="0"/>
          <a:pathLst>
            <a:path>
              <a:moveTo>
                <a:pt x="0" y="0"/>
              </a:moveTo>
              <a:lnTo>
                <a:pt x="0" y="107119"/>
              </a:lnTo>
              <a:lnTo>
                <a:pt x="522208" y="107119"/>
              </a:lnTo>
              <a:lnTo>
                <a:pt x="522208" y="2142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629E295-ABC3-2946-B701-9FE79ADE254A}">
      <dsp:nvSpPr>
        <dsp:cNvPr id="0" name=""/>
        <dsp:cNvSpPr/>
      </dsp:nvSpPr>
      <dsp:spPr>
        <a:xfrm>
          <a:off x="3133308" y="1810341"/>
          <a:ext cx="803398" cy="535598"/>
        </a:xfrm>
        <a:prstGeom prst="roundRect">
          <a:avLst>
            <a:gd name="adj" fmla="val 10000"/>
          </a:avLst>
        </a:prstGeom>
        <a:solidFill>
          <a:srgbClr val="96BC7F"/>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LCX</a:t>
          </a:r>
        </a:p>
      </dsp:txBody>
      <dsp:txXfrm>
        <a:off x="3148995" y="1826028"/>
        <a:ext cx="772024" cy="504224"/>
      </dsp:txXfrm>
    </dsp:sp>
    <dsp:sp modelId="{BCA17700-8395-3E47-9107-F541B87C3EA4}">
      <dsp:nvSpPr>
        <dsp:cNvPr id="0" name=""/>
        <dsp:cNvSpPr/>
      </dsp:nvSpPr>
      <dsp:spPr>
        <a:xfrm>
          <a:off x="3012798" y="2345940"/>
          <a:ext cx="522208" cy="214239"/>
        </a:xfrm>
        <a:custGeom>
          <a:avLst/>
          <a:gdLst/>
          <a:ahLst/>
          <a:cxnLst/>
          <a:rect l="0" t="0" r="0" b="0"/>
          <a:pathLst>
            <a:path>
              <a:moveTo>
                <a:pt x="522208" y="0"/>
              </a:moveTo>
              <a:lnTo>
                <a:pt x="522208" y="107119"/>
              </a:lnTo>
              <a:lnTo>
                <a:pt x="0" y="107119"/>
              </a:lnTo>
              <a:lnTo>
                <a:pt x="0" y="2142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F844017-7071-2D4F-A4A5-2C45BD993C1B}">
      <dsp:nvSpPr>
        <dsp:cNvPr id="0" name=""/>
        <dsp:cNvSpPr/>
      </dsp:nvSpPr>
      <dsp:spPr>
        <a:xfrm>
          <a:off x="2611099" y="2560180"/>
          <a:ext cx="803398" cy="535598"/>
        </a:xfrm>
        <a:prstGeom prst="roundRect">
          <a:avLst>
            <a:gd name="adj" fmla="val 10000"/>
          </a:avLst>
        </a:prstGeom>
        <a:solidFill>
          <a:srgbClr val="D8E1A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PDA (~10%)</a:t>
          </a:r>
        </a:p>
      </dsp:txBody>
      <dsp:txXfrm>
        <a:off x="2626786" y="2575867"/>
        <a:ext cx="772024" cy="504224"/>
      </dsp:txXfrm>
    </dsp:sp>
    <dsp:sp modelId="{D2DE49BD-23BC-8D49-A5EC-AB98FC1CD21D}">
      <dsp:nvSpPr>
        <dsp:cNvPr id="0" name=""/>
        <dsp:cNvSpPr/>
      </dsp:nvSpPr>
      <dsp:spPr>
        <a:xfrm>
          <a:off x="3535007" y="2345940"/>
          <a:ext cx="522208" cy="214239"/>
        </a:xfrm>
        <a:custGeom>
          <a:avLst/>
          <a:gdLst/>
          <a:ahLst/>
          <a:cxnLst/>
          <a:rect l="0" t="0" r="0" b="0"/>
          <a:pathLst>
            <a:path>
              <a:moveTo>
                <a:pt x="0" y="0"/>
              </a:moveTo>
              <a:lnTo>
                <a:pt x="0" y="107119"/>
              </a:lnTo>
              <a:lnTo>
                <a:pt x="522208" y="107119"/>
              </a:lnTo>
              <a:lnTo>
                <a:pt x="522208" y="21423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DC319E-DF4B-CE4D-9531-7D5695694AF2}">
      <dsp:nvSpPr>
        <dsp:cNvPr id="0" name=""/>
        <dsp:cNvSpPr/>
      </dsp:nvSpPr>
      <dsp:spPr>
        <a:xfrm>
          <a:off x="3655517" y="2560180"/>
          <a:ext cx="803398" cy="535598"/>
        </a:xfrm>
        <a:prstGeom prst="roundRect">
          <a:avLst>
            <a:gd name="adj" fmla="val 10000"/>
          </a:avLst>
        </a:prstGeom>
        <a:solidFill>
          <a:srgbClr val="D8E1A2"/>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t>OMA</a:t>
          </a:r>
        </a:p>
      </dsp:txBody>
      <dsp:txXfrm>
        <a:off x="3671204" y="2575867"/>
        <a:ext cx="772024" cy="50422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BA7C29-B817-924D-88BE-FBA23CB534B6}">
      <dsp:nvSpPr>
        <dsp:cNvPr id="0" name=""/>
        <dsp:cNvSpPr/>
      </dsp:nvSpPr>
      <dsp:spPr>
        <a:xfrm rot="5400000">
          <a:off x="-137938" y="140721"/>
          <a:ext cx="919592" cy="643714"/>
        </a:xfrm>
        <a:prstGeom prst="chevron">
          <a:avLst/>
        </a:prstGeom>
        <a:solidFill>
          <a:schemeClr val="accent2">
            <a:shade val="8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0-4 hours</a:t>
          </a:r>
        </a:p>
      </dsp:txBody>
      <dsp:txXfrm rot="-5400000">
        <a:off x="1" y="324639"/>
        <a:ext cx="643714" cy="275878"/>
      </dsp:txXfrm>
    </dsp:sp>
    <dsp:sp modelId="{8B146C7F-8119-564B-902C-CBB2D2BFB070}">
      <dsp:nvSpPr>
        <dsp:cNvPr id="0" name=""/>
        <dsp:cNvSpPr/>
      </dsp:nvSpPr>
      <dsp:spPr>
        <a:xfrm rot="5400000">
          <a:off x="3223389" y="-2576892"/>
          <a:ext cx="597735" cy="5757085"/>
        </a:xfrm>
        <a:prstGeom prst="round2SameRect">
          <a:avLst/>
        </a:prstGeom>
        <a:solidFill>
          <a:schemeClr val="lt1">
            <a:alpha val="90000"/>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No gross or microscopic changes</a:t>
          </a:r>
        </a:p>
        <a:p>
          <a:pPr marL="57150" lvl="1" indent="-57150" algn="l" defTabSz="466725">
            <a:lnSpc>
              <a:spcPct val="90000"/>
            </a:lnSpc>
            <a:spcBef>
              <a:spcPct val="0"/>
            </a:spcBef>
            <a:spcAft>
              <a:spcPct val="15000"/>
            </a:spcAft>
            <a:buChar char="•"/>
          </a:pPr>
          <a:r>
            <a:rPr lang="en-US" sz="1050" kern="1200" dirty="0"/>
            <a:t>Complications = cardiogenic shock (massive infarct), CHF, arrythmia (ventricular) </a:t>
          </a:r>
        </a:p>
      </dsp:txBody>
      <dsp:txXfrm rot="-5400000">
        <a:off x="643715" y="31961"/>
        <a:ext cx="5727906" cy="539377"/>
      </dsp:txXfrm>
    </dsp:sp>
    <dsp:sp modelId="{4820AF81-A5A4-664A-982A-15D58F5DB61A}">
      <dsp:nvSpPr>
        <dsp:cNvPr id="0" name=""/>
        <dsp:cNvSpPr/>
      </dsp:nvSpPr>
      <dsp:spPr>
        <a:xfrm rot="5400000">
          <a:off x="-137938" y="962454"/>
          <a:ext cx="919592" cy="643714"/>
        </a:xfrm>
        <a:prstGeom prst="chevron">
          <a:avLst/>
        </a:prstGeom>
        <a:solidFill>
          <a:schemeClr val="accent2">
            <a:shade val="80000"/>
            <a:hueOff val="-7174"/>
            <a:satOff val="-805"/>
            <a:lumOff val="5136"/>
            <a:alphaOff val="0"/>
          </a:schemeClr>
        </a:solidFill>
        <a:ln w="25400" cap="flat" cmpd="sng" algn="ctr">
          <a:solidFill>
            <a:schemeClr val="accent2">
              <a:shade val="80000"/>
              <a:hueOff val="-7174"/>
              <a:satOff val="-805"/>
              <a:lumOff val="513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4-24 hours</a:t>
          </a:r>
        </a:p>
      </dsp:txBody>
      <dsp:txXfrm rot="-5400000">
        <a:off x="1" y="1146372"/>
        <a:ext cx="643714" cy="275878"/>
      </dsp:txXfrm>
    </dsp:sp>
    <dsp:sp modelId="{AE7E55C0-7CC2-E643-AC25-48122C741684}">
      <dsp:nvSpPr>
        <dsp:cNvPr id="0" name=""/>
        <dsp:cNvSpPr/>
      </dsp:nvSpPr>
      <dsp:spPr>
        <a:xfrm rot="5400000">
          <a:off x="3223389" y="-1755159"/>
          <a:ext cx="597735" cy="5757085"/>
        </a:xfrm>
        <a:prstGeom prst="round2SameRect">
          <a:avLst/>
        </a:prstGeom>
        <a:solidFill>
          <a:schemeClr val="lt1">
            <a:alpha val="90000"/>
            <a:hueOff val="0"/>
            <a:satOff val="0"/>
            <a:lumOff val="0"/>
            <a:alphaOff val="0"/>
          </a:schemeClr>
        </a:solidFill>
        <a:ln w="25400" cap="flat" cmpd="sng" algn="ctr">
          <a:solidFill>
            <a:schemeClr val="accent2">
              <a:shade val="80000"/>
              <a:hueOff val="-7174"/>
              <a:satOff val="-805"/>
              <a:lumOff val="513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Dark </a:t>
          </a:r>
          <a:r>
            <a:rPr lang="en-US" sz="1050" kern="1200" dirty="0" err="1"/>
            <a:t>discolouration</a:t>
          </a:r>
          <a:endParaRPr lang="en-US" sz="1050" kern="1200" dirty="0"/>
        </a:p>
        <a:p>
          <a:pPr marL="57150" lvl="1" indent="-57150" algn="l" defTabSz="466725">
            <a:lnSpc>
              <a:spcPct val="90000"/>
            </a:lnSpc>
            <a:spcBef>
              <a:spcPct val="0"/>
            </a:spcBef>
            <a:spcAft>
              <a:spcPct val="15000"/>
            </a:spcAft>
            <a:buChar char="•"/>
          </a:pPr>
          <a:r>
            <a:rPr lang="en-US" sz="1050" kern="1200" dirty="0"/>
            <a:t>Coagulative necrosis</a:t>
          </a:r>
        </a:p>
        <a:p>
          <a:pPr marL="57150" lvl="1" indent="-57150" algn="l" defTabSz="466725">
            <a:lnSpc>
              <a:spcPct val="90000"/>
            </a:lnSpc>
            <a:spcBef>
              <a:spcPct val="0"/>
            </a:spcBef>
            <a:spcAft>
              <a:spcPct val="15000"/>
            </a:spcAft>
            <a:buChar char="•"/>
          </a:pPr>
          <a:r>
            <a:rPr lang="en-US" sz="1050" kern="1200" dirty="0"/>
            <a:t>Complications = arrythmia (ventricular) </a:t>
          </a:r>
        </a:p>
      </dsp:txBody>
      <dsp:txXfrm rot="-5400000">
        <a:off x="643715" y="853694"/>
        <a:ext cx="5727906" cy="539377"/>
      </dsp:txXfrm>
    </dsp:sp>
    <dsp:sp modelId="{0552FA3B-0530-F744-9C17-BECB644D70C0}">
      <dsp:nvSpPr>
        <dsp:cNvPr id="0" name=""/>
        <dsp:cNvSpPr/>
      </dsp:nvSpPr>
      <dsp:spPr>
        <a:xfrm rot="5400000">
          <a:off x="-137938" y="1784187"/>
          <a:ext cx="919592" cy="643714"/>
        </a:xfrm>
        <a:prstGeom prst="chevron">
          <a:avLst/>
        </a:prstGeom>
        <a:solidFill>
          <a:schemeClr val="accent2">
            <a:shade val="80000"/>
            <a:hueOff val="-14349"/>
            <a:satOff val="-1610"/>
            <a:lumOff val="10272"/>
            <a:alphaOff val="0"/>
          </a:schemeClr>
        </a:solidFill>
        <a:ln w="25400" cap="flat" cmpd="sng" algn="ctr">
          <a:solidFill>
            <a:schemeClr val="accent2">
              <a:shade val="80000"/>
              <a:hueOff val="-14349"/>
              <a:satOff val="-1610"/>
              <a:lumOff val="10272"/>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1-3 days</a:t>
          </a:r>
        </a:p>
      </dsp:txBody>
      <dsp:txXfrm rot="-5400000">
        <a:off x="1" y="1968105"/>
        <a:ext cx="643714" cy="275878"/>
      </dsp:txXfrm>
    </dsp:sp>
    <dsp:sp modelId="{CBB20EBE-1BF2-6946-9047-8965C7F8EE10}">
      <dsp:nvSpPr>
        <dsp:cNvPr id="0" name=""/>
        <dsp:cNvSpPr/>
      </dsp:nvSpPr>
      <dsp:spPr>
        <a:xfrm rot="5400000">
          <a:off x="3223389" y="-933426"/>
          <a:ext cx="597735" cy="5757085"/>
        </a:xfrm>
        <a:prstGeom prst="round2SameRect">
          <a:avLst/>
        </a:prstGeom>
        <a:solidFill>
          <a:schemeClr val="lt1">
            <a:alpha val="90000"/>
            <a:hueOff val="0"/>
            <a:satOff val="0"/>
            <a:lumOff val="0"/>
            <a:alphaOff val="0"/>
          </a:schemeClr>
        </a:solidFill>
        <a:ln w="25400" cap="flat" cmpd="sng" algn="ctr">
          <a:solidFill>
            <a:schemeClr val="accent2">
              <a:shade val="80000"/>
              <a:hueOff val="-14349"/>
              <a:satOff val="-1610"/>
              <a:lumOff val="1027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Yellow pallor</a:t>
          </a:r>
        </a:p>
        <a:p>
          <a:pPr marL="57150" lvl="1" indent="-57150" algn="l" defTabSz="466725">
            <a:lnSpc>
              <a:spcPct val="90000"/>
            </a:lnSpc>
            <a:spcBef>
              <a:spcPct val="0"/>
            </a:spcBef>
            <a:spcAft>
              <a:spcPct val="15000"/>
            </a:spcAft>
            <a:buChar char="•"/>
          </a:pPr>
          <a:r>
            <a:rPr lang="en-US" sz="1050" kern="1200" dirty="0"/>
            <a:t>Neutrophils </a:t>
          </a:r>
        </a:p>
        <a:p>
          <a:pPr marL="57150" lvl="1" indent="-57150" algn="l" defTabSz="466725">
            <a:lnSpc>
              <a:spcPct val="90000"/>
            </a:lnSpc>
            <a:spcBef>
              <a:spcPct val="0"/>
            </a:spcBef>
            <a:spcAft>
              <a:spcPct val="15000"/>
            </a:spcAft>
            <a:buChar char="•"/>
          </a:pPr>
          <a:r>
            <a:rPr lang="en-US" sz="1050" kern="1200" dirty="0"/>
            <a:t>Complications = fibrinous pericarditis  </a:t>
          </a:r>
        </a:p>
      </dsp:txBody>
      <dsp:txXfrm rot="-5400000">
        <a:off x="643715" y="1675427"/>
        <a:ext cx="5727906" cy="539377"/>
      </dsp:txXfrm>
    </dsp:sp>
    <dsp:sp modelId="{3AB0A2D5-24DC-144E-A7D8-7DC37EACC630}">
      <dsp:nvSpPr>
        <dsp:cNvPr id="0" name=""/>
        <dsp:cNvSpPr/>
      </dsp:nvSpPr>
      <dsp:spPr>
        <a:xfrm rot="5400000">
          <a:off x="-137938" y="2605920"/>
          <a:ext cx="919592" cy="643714"/>
        </a:xfrm>
        <a:prstGeom prst="chevron">
          <a:avLst/>
        </a:prstGeom>
        <a:solidFill>
          <a:schemeClr val="accent2">
            <a:shade val="80000"/>
            <a:hueOff val="-21523"/>
            <a:satOff val="-2414"/>
            <a:lumOff val="15408"/>
            <a:alphaOff val="0"/>
          </a:schemeClr>
        </a:solidFill>
        <a:ln w="25400" cap="flat" cmpd="sng" algn="ctr">
          <a:solidFill>
            <a:schemeClr val="accent2">
              <a:shade val="80000"/>
              <a:hueOff val="-21523"/>
              <a:satOff val="-2414"/>
              <a:lumOff val="1540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4-7 days </a:t>
          </a:r>
        </a:p>
      </dsp:txBody>
      <dsp:txXfrm rot="-5400000">
        <a:off x="1" y="2789838"/>
        <a:ext cx="643714" cy="275878"/>
      </dsp:txXfrm>
    </dsp:sp>
    <dsp:sp modelId="{06DFE4AD-DA36-1D47-9EFE-446292132487}">
      <dsp:nvSpPr>
        <dsp:cNvPr id="0" name=""/>
        <dsp:cNvSpPr/>
      </dsp:nvSpPr>
      <dsp:spPr>
        <a:xfrm rot="5400000">
          <a:off x="3223389" y="-111693"/>
          <a:ext cx="597735" cy="5757085"/>
        </a:xfrm>
        <a:prstGeom prst="round2SameRect">
          <a:avLst/>
        </a:prstGeom>
        <a:solidFill>
          <a:schemeClr val="lt1">
            <a:alpha val="90000"/>
            <a:hueOff val="0"/>
            <a:satOff val="0"/>
            <a:lumOff val="0"/>
            <a:alphaOff val="0"/>
          </a:schemeClr>
        </a:solidFill>
        <a:ln w="25400" cap="flat" cmpd="sng" algn="ctr">
          <a:solidFill>
            <a:schemeClr val="accent2">
              <a:shade val="80000"/>
              <a:hueOff val="-21523"/>
              <a:satOff val="-2414"/>
              <a:lumOff val="15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Yellow pallor </a:t>
          </a:r>
        </a:p>
        <a:p>
          <a:pPr marL="57150" lvl="1" indent="-57150" algn="l" defTabSz="466725">
            <a:lnSpc>
              <a:spcPct val="90000"/>
            </a:lnSpc>
            <a:spcBef>
              <a:spcPct val="0"/>
            </a:spcBef>
            <a:spcAft>
              <a:spcPct val="15000"/>
            </a:spcAft>
            <a:buChar char="•"/>
          </a:pPr>
          <a:r>
            <a:rPr lang="en-US" sz="1050" kern="1200" dirty="0"/>
            <a:t>Macrophages</a:t>
          </a:r>
        </a:p>
        <a:p>
          <a:pPr marL="57150" lvl="1" indent="-57150" algn="l" defTabSz="466725">
            <a:lnSpc>
              <a:spcPct val="90000"/>
            </a:lnSpc>
            <a:spcBef>
              <a:spcPct val="0"/>
            </a:spcBef>
            <a:spcAft>
              <a:spcPct val="15000"/>
            </a:spcAft>
            <a:buChar char="•"/>
          </a:pPr>
          <a:r>
            <a:rPr lang="en-US" sz="1050" kern="1200" dirty="0"/>
            <a:t>Complications = ventricular free wall rupture</a:t>
          </a:r>
          <a:r>
            <a:rPr lang="en-US" sz="1050" kern="1200" dirty="0">
              <a:sym typeface="Wingdings" pitchFamily="2" charset="2"/>
            </a:rPr>
            <a:t>, intraventricular septum rupture, papillary muscle rupture </a:t>
          </a:r>
          <a:endParaRPr lang="en-US" sz="1050" kern="1200" dirty="0"/>
        </a:p>
      </dsp:txBody>
      <dsp:txXfrm rot="-5400000">
        <a:off x="643715" y="2497160"/>
        <a:ext cx="5727906" cy="539377"/>
      </dsp:txXfrm>
    </dsp:sp>
    <dsp:sp modelId="{C37341A1-78FB-1141-BD6F-3892FC83DF33}">
      <dsp:nvSpPr>
        <dsp:cNvPr id="0" name=""/>
        <dsp:cNvSpPr/>
      </dsp:nvSpPr>
      <dsp:spPr>
        <a:xfrm rot="5400000">
          <a:off x="-137938" y="3427653"/>
          <a:ext cx="919592" cy="643714"/>
        </a:xfrm>
        <a:prstGeom prst="chevron">
          <a:avLst/>
        </a:prstGeom>
        <a:solidFill>
          <a:schemeClr val="accent2">
            <a:shade val="80000"/>
            <a:hueOff val="-28698"/>
            <a:satOff val="-3219"/>
            <a:lumOff val="20544"/>
            <a:alphaOff val="0"/>
          </a:schemeClr>
        </a:solidFill>
        <a:ln w="25400" cap="flat" cmpd="sng" algn="ctr">
          <a:solidFill>
            <a:schemeClr val="accent2">
              <a:shade val="80000"/>
              <a:hueOff val="-28698"/>
              <a:satOff val="-3219"/>
              <a:lumOff val="20544"/>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1-3 weeks</a:t>
          </a:r>
        </a:p>
      </dsp:txBody>
      <dsp:txXfrm rot="-5400000">
        <a:off x="1" y="3611571"/>
        <a:ext cx="643714" cy="275878"/>
      </dsp:txXfrm>
    </dsp:sp>
    <dsp:sp modelId="{83070833-14B1-C843-8CC7-F6E09D668AA0}">
      <dsp:nvSpPr>
        <dsp:cNvPr id="0" name=""/>
        <dsp:cNvSpPr/>
      </dsp:nvSpPr>
      <dsp:spPr>
        <a:xfrm rot="5400000">
          <a:off x="3223389" y="710039"/>
          <a:ext cx="597735" cy="5757085"/>
        </a:xfrm>
        <a:prstGeom prst="round2SameRect">
          <a:avLst/>
        </a:prstGeom>
        <a:solidFill>
          <a:schemeClr val="lt1">
            <a:alpha val="90000"/>
            <a:hueOff val="0"/>
            <a:satOff val="0"/>
            <a:lumOff val="0"/>
            <a:alphaOff val="0"/>
          </a:schemeClr>
        </a:solidFill>
        <a:ln w="25400" cap="flat" cmpd="sng" algn="ctr">
          <a:solidFill>
            <a:schemeClr val="accent2">
              <a:shade val="80000"/>
              <a:hueOff val="-28698"/>
              <a:satOff val="-3219"/>
              <a:lumOff val="2054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Red border (granulation tissue enters from edge of infarct) </a:t>
          </a:r>
        </a:p>
        <a:p>
          <a:pPr marL="57150" lvl="1" indent="-57150" algn="l" defTabSz="466725">
            <a:lnSpc>
              <a:spcPct val="90000"/>
            </a:lnSpc>
            <a:spcBef>
              <a:spcPct val="0"/>
            </a:spcBef>
            <a:spcAft>
              <a:spcPct val="15000"/>
            </a:spcAft>
            <a:buChar char="•"/>
          </a:pPr>
          <a:r>
            <a:rPr lang="en-US" sz="1050" kern="1200" dirty="0"/>
            <a:t>Granulation tissue with plump fibroblasts, collagen &amp; blood vessels </a:t>
          </a:r>
        </a:p>
      </dsp:txBody>
      <dsp:txXfrm rot="-5400000">
        <a:off x="643715" y="3318893"/>
        <a:ext cx="5727906" cy="539377"/>
      </dsp:txXfrm>
    </dsp:sp>
    <dsp:sp modelId="{9CEA9ECA-C274-D447-B226-511E71E5CC19}">
      <dsp:nvSpPr>
        <dsp:cNvPr id="0" name=""/>
        <dsp:cNvSpPr/>
      </dsp:nvSpPr>
      <dsp:spPr>
        <a:xfrm rot="5400000">
          <a:off x="-137938" y="4249386"/>
          <a:ext cx="919592" cy="643714"/>
        </a:xfrm>
        <a:prstGeom prst="chevron">
          <a:avLst/>
        </a:prstGeom>
        <a:solidFill>
          <a:schemeClr val="accent2">
            <a:shade val="80000"/>
            <a:hueOff val="-35872"/>
            <a:satOff val="-4024"/>
            <a:lumOff val="25680"/>
            <a:alphaOff val="0"/>
          </a:schemeClr>
        </a:solidFill>
        <a:ln w="25400" cap="flat" cmpd="sng" algn="ctr">
          <a:solidFill>
            <a:schemeClr val="accent2">
              <a:shade val="80000"/>
              <a:hueOff val="-35872"/>
              <a:satOff val="-4024"/>
              <a:lumOff val="2568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ct val="35000"/>
            </a:spcAft>
            <a:buNone/>
          </a:pPr>
          <a:r>
            <a:rPr lang="en-US" sz="1100" kern="1200" dirty="0"/>
            <a:t>Months</a:t>
          </a:r>
        </a:p>
      </dsp:txBody>
      <dsp:txXfrm rot="-5400000">
        <a:off x="1" y="4433304"/>
        <a:ext cx="643714" cy="275878"/>
      </dsp:txXfrm>
    </dsp:sp>
    <dsp:sp modelId="{3C826A69-970D-9B44-80CD-D2FF9E8AF9C2}">
      <dsp:nvSpPr>
        <dsp:cNvPr id="0" name=""/>
        <dsp:cNvSpPr/>
      </dsp:nvSpPr>
      <dsp:spPr>
        <a:xfrm rot="5400000">
          <a:off x="3223389" y="1531772"/>
          <a:ext cx="597735" cy="5757085"/>
        </a:xfrm>
        <a:prstGeom prst="round2SameRect">
          <a:avLst/>
        </a:prstGeom>
        <a:solidFill>
          <a:schemeClr val="lt1">
            <a:alpha val="90000"/>
            <a:hueOff val="0"/>
            <a:satOff val="0"/>
            <a:lumOff val="0"/>
            <a:alphaOff val="0"/>
          </a:schemeClr>
        </a:solidFill>
        <a:ln w="25400" cap="flat" cmpd="sng" algn="ctr">
          <a:solidFill>
            <a:schemeClr val="accent2">
              <a:shade val="80000"/>
              <a:hueOff val="-35872"/>
              <a:satOff val="-4024"/>
              <a:lumOff val="2568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8232" tIns="6985" rIns="6985" bIns="6985" numCol="1" spcCol="1270" anchor="ctr" anchorCtr="0">
          <a:noAutofit/>
        </a:bodyPr>
        <a:lstStyle/>
        <a:p>
          <a:pPr marL="57150" lvl="1" indent="-57150" algn="l" defTabSz="466725">
            <a:lnSpc>
              <a:spcPct val="90000"/>
            </a:lnSpc>
            <a:spcBef>
              <a:spcPct val="0"/>
            </a:spcBef>
            <a:spcAft>
              <a:spcPct val="15000"/>
            </a:spcAft>
            <a:buChar char="•"/>
          </a:pPr>
          <a:r>
            <a:rPr lang="en-US" sz="1050" kern="1200" dirty="0"/>
            <a:t>Grey/white scar </a:t>
          </a:r>
        </a:p>
        <a:p>
          <a:pPr marL="57150" lvl="1" indent="-57150" algn="l" defTabSz="466725">
            <a:lnSpc>
              <a:spcPct val="90000"/>
            </a:lnSpc>
            <a:spcBef>
              <a:spcPct val="0"/>
            </a:spcBef>
            <a:spcAft>
              <a:spcPct val="15000"/>
            </a:spcAft>
            <a:buChar char="•"/>
          </a:pPr>
          <a:r>
            <a:rPr lang="en-US" sz="1050" kern="1200" dirty="0"/>
            <a:t>Fibrosis </a:t>
          </a:r>
        </a:p>
        <a:p>
          <a:pPr marL="57150" lvl="1" indent="-57150" algn="l" defTabSz="466725">
            <a:lnSpc>
              <a:spcPct val="90000"/>
            </a:lnSpc>
            <a:spcBef>
              <a:spcPct val="0"/>
            </a:spcBef>
            <a:spcAft>
              <a:spcPct val="15000"/>
            </a:spcAft>
            <a:buChar char="•"/>
          </a:pPr>
          <a:r>
            <a:rPr lang="en-US" sz="1050" kern="1200" dirty="0"/>
            <a:t>Complications = mural thrombus, Dressler syndrome </a:t>
          </a:r>
        </a:p>
      </dsp:txBody>
      <dsp:txXfrm rot="-5400000">
        <a:off x="643715" y="4140626"/>
        <a:ext cx="5727906" cy="53937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AE9E2A-7330-304D-8DFF-A4CC025D7BB4}">
      <dsp:nvSpPr>
        <dsp:cNvPr id="0" name=""/>
        <dsp:cNvSpPr/>
      </dsp:nvSpPr>
      <dsp:spPr>
        <a:xfrm>
          <a:off x="43" y="1223604"/>
          <a:ext cx="4166034" cy="1629638"/>
        </a:xfrm>
        <a:prstGeom prst="rect">
          <a:avLst/>
        </a:prstGeom>
        <a:solidFill>
          <a:schemeClr val="accent5">
            <a:hueOff val="0"/>
            <a:satOff val="0"/>
            <a:lumOff val="0"/>
            <a:alphaOff val="0"/>
          </a:schemeClr>
        </a:solidFill>
        <a:ln w="25400"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CYANOTIC CONGENITAL HEART DISEASE</a:t>
          </a:r>
        </a:p>
        <a:p>
          <a:pPr marL="0" lvl="0" indent="0" algn="ctr" defTabSz="755650">
            <a:lnSpc>
              <a:spcPct val="90000"/>
            </a:lnSpc>
            <a:spcBef>
              <a:spcPct val="0"/>
            </a:spcBef>
            <a:spcAft>
              <a:spcPct val="35000"/>
            </a:spcAft>
            <a:buNone/>
          </a:pPr>
          <a:r>
            <a:rPr lang="en-US" sz="1700" u="sng" kern="1200" dirty="0"/>
            <a:t>Right </a:t>
          </a:r>
          <a:r>
            <a:rPr lang="en-US" sz="1700" u="sng" kern="1200" dirty="0">
              <a:sym typeface="Wingdings" pitchFamily="2" charset="2"/>
            </a:rPr>
            <a:t> Left Shunts</a:t>
          </a:r>
        </a:p>
        <a:p>
          <a:pPr marL="0" lvl="0" indent="0" algn="ctr" defTabSz="755650">
            <a:lnSpc>
              <a:spcPct val="90000"/>
            </a:lnSpc>
            <a:spcBef>
              <a:spcPct val="0"/>
            </a:spcBef>
            <a:spcAft>
              <a:spcPct val="35000"/>
            </a:spcAft>
            <a:buNone/>
          </a:pPr>
          <a:r>
            <a:rPr lang="en-US" sz="1700" kern="1200" dirty="0">
              <a:sym typeface="Wingdings" pitchFamily="2" charset="2"/>
            </a:rPr>
            <a:t>Early cyanosis (blue babies) </a:t>
          </a:r>
        </a:p>
        <a:p>
          <a:pPr marL="0" lvl="0" indent="0" algn="ctr" defTabSz="755650">
            <a:lnSpc>
              <a:spcPct val="90000"/>
            </a:lnSpc>
            <a:spcBef>
              <a:spcPct val="0"/>
            </a:spcBef>
            <a:spcAft>
              <a:spcPct val="35000"/>
            </a:spcAft>
            <a:buNone/>
          </a:pPr>
          <a:r>
            <a:rPr lang="en-US" sz="1700" kern="1200" dirty="0">
              <a:sym typeface="Wingdings" pitchFamily="2" charset="2"/>
            </a:rPr>
            <a:t>Often diagnosed prenatally or immediately after birth </a:t>
          </a:r>
          <a:r>
            <a:rPr lang="en-US" sz="1700" kern="1200" dirty="0"/>
            <a:t> </a:t>
          </a:r>
        </a:p>
      </dsp:txBody>
      <dsp:txXfrm>
        <a:off x="43" y="1223604"/>
        <a:ext cx="4166034" cy="1629638"/>
      </dsp:txXfrm>
    </dsp:sp>
    <dsp:sp modelId="{97E132D3-75DE-5A44-B039-C2D70745A907}">
      <dsp:nvSpPr>
        <dsp:cNvPr id="0" name=""/>
        <dsp:cNvSpPr/>
      </dsp:nvSpPr>
      <dsp:spPr>
        <a:xfrm>
          <a:off x="43" y="2853243"/>
          <a:ext cx="4166034" cy="2099925"/>
        </a:xfrm>
        <a:prstGeom prst="rect">
          <a:avLst/>
        </a:prstGeom>
        <a:solidFill>
          <a:schemeClr val="accent5">
            <a:tint val="40000"/>
            <a:alpha val="90000"/>
            <a:hueOff val="0"/>
            <a:satOff val="0"/>
            <a:lumOff val="0"/>
            <a:alphaOff val="0"/>
          </a:schemeClr>
        </a:solidFill>
        <a:ln w="25400" cap="flat" cmpd="sng" algn="ctr">
          <a:solidFill>
            <a:schemeClr val="accent5">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Truncus arteriosus </a:t>
          </a:r>
        </a:p>
        <a:p>
          <a:pPr marL="171450" lvl="1" indent="-171450" algn="l" defTabSz="755650">
            <a:lnSpc>
              <a:spcPct val="90000"/>
            </a:lnSpc>
            <a:spcBef>
              <a:spcPct val="0"/>
            </a:spcBef>
            <a:spcAft>
              <a:spcPct val="15000"/>
            </a:spcAft>
            <a:buChar char="•"/>
          </a:pPr>
          <a:r>
            <a:rPr lang="en-US" sz="1700" kern="1200" dirty="0"/>
            <a:t>Transposition of Great Vessels </a:t>
          </a:r>
        </a:p>
        <a:p>
          <a:pPr marL="171450" lvl="1" indent="-171450" algn="l" defTabSz="755650">
            <a:lnSpc>
              <a:spcPct val="90000"/>
            </a:lnSpc>
            <a:spcBef>
              <a:spcPct val="0"/>
            </a:spcBef>
            <a:spcAft>
              <a:spcPct val="15000"/>
            </a:spcAft>
            <a:buChar char="•"/>
          </a:pPr>
          <a:r>
            <a:rPr lang="en-US" sz="1700" kern="1200" dirty="0"/>
            <a:t>Tricuspid atresia </a:t>
          </a:r>
        </a:p>
        <a:p>
          <a:pPr marL="171450" lvl="1" indent="-171450" algn="l" defTabSz="755650">
            <a:lnSpc>
              <a:spcPct val="90000"/>
            </a:lnSpc>
            <a:spcBef>
              <a:spcPct val="0"/>
            </a:spcBef>
            <a:spcAft>
              <a:spcPct val="15000"/>
            </a:spcAft>
            <a:buChar char="•"/>
          </a:pPr>
          <a:r>
            <a:rPr lang="en-US" sz="1700" kern="1200" dirty="0"/>
            <a:t>Tetralogy of Fallot (</a:t>
          </a:r>
          <a:r>
            <a:rPr lang="en-US" sz="1700" kern="1200" dirty="0" err="1"/>
            <a:t>ToF</a:t>
          </a:r>
          <a:r>
            <a:rPr lang="en-US" sz="1700" kern="1200" dirty="0"/>
            <a:t>)</a:t>
          </a:r>
        </a:p>
        <a:p>
          <a:pPr marL="171450" lvl="1" indent="-171450" algn="l" defTabSz="755650">
            <a:lnSpc>
              <a:spcPct val="90000"/>
            </a:lnSpc>
            <a:spcBef>
              <a:spcPct val="0"/>
            </a:spcBef>
            <a:spcAft>
              <a:spcPct val="15000"/>
            </a:spcAft>
            <a:buChar char="•"/>
          </a:pPr>
          <a:r>
            <a:rPr lang="en-US" sz="1700" kern="1200" dirty="0"/>
            <a:t>Total Anomalous Pulmonary Venous Return (TAPVR) </a:t>
          </a:r>
        </a:p>
        <a:p>
          <a:pPr marL="171450" lvl="1" indent="-171450" algn="l" defTabSz="755650">
            <a:lnSpc>
              <a:spcPct val="90000"/>
            </a:lnSpc>
            <a:spcBef>
              <a:spcPct val="0"/>
            </a:spcBef>
            <a:spcAft>
              <a:spcPct val="15000"/>
            </a:spcAft>
            <a:buChar char="•"/>
          </a:pPr>
          <a:r>
            <a:rPr lang="en-US" sz="1700" kern="1200" dirty="0" err="1"/>
            <a:t>Ebstein</a:t>
          </a:r>
          <a:r>
            <a:rPr lang="en-US" sz="1700" kern="1200" dirty="0"/>
            <a:t> Anomaly </a:t>
          </a:r>
        </a:p>
      </dsp:txBody>
      <dsp:txXfrm>
        <a:off x="43" y="2853243"/>
        <a:ext cx="4166034" cy="2099925"/>
      </dsp:txXfrm>
    </dsp:sp>
    <dsp:sp modelId="{DD9BA23A-DD88-174E-AAE5-69C8D507DE9C}">
      <dsp:nvSpPr>
        <dsp:cNvPr id="0" name=""/>
        <dsp:cNvSpPr/>
      </dsp:nvSpPr>
      <dsp:spPr>
        <a:xfrm>
          <a:off x="4749322" y="1223604"/>
          <a:ext cx="4166034" cy="1629638"/>
        </a:xfrm>
        <a:prstGeom prst="rect">
          <a:avLst/>
        </a:prstGeom>
        <a:solidFill>
          <a:schemeClr val="accent5">
            <a:hueOff val="-9933876"/>
            <a:satOff val="39811"/>
            <a:lumOff val="8628"/>
            <a:alphaOff val="0"/>
          </a:schemeClr>
        </a:solidFill>
        <a:ln w="25400" cap="flat" cmpd="sng" algn="ctr">
          <a:solidFill>
            <a:schemeClr val="accent5">
              <a:hueOff val="-9933876"/>
              <a:satOff val="39811"/>
              <a:lumOff val="862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04" tIns="69088" rIns="120904" bIns="69088" numCol="1" spcCol="1270" anchor="ctr" anchorCtr="0">
          <a:noAutofit/>
        </a:bodyPr>
        <a:lstStyle/>
        <a:p>
          <a:pPr marL="0" lvl="0" indent="0" algn="ctr" defTabSz="755650">
            <a:lnSpc>
              <a:spcPct val="90000"/>
            </a:lnSpc>
            <a:spcBef>
              <a:spcPct val="0"/>
            </a:spcBef>
            <a:spcAft>
              <a:spcPct val="35000"/>
            </a:spcAft>
            <a:buNone/>
          </a:pPr>
          <a:r>
            <a:rPr lang="en-US" sz="1700" b="1" kern="1200" dirty="0"/>
            <a:t>ACYANOTIC CONGENITAL HEART DISEASE</a:t>
          </a:r>
        </a:p>
        <a:p>
          <a:pPr marL="0" lvl="0" indent="0" algn="ctr" defTabSz="755650">
            <a:lnSpc>
              <a:spcPct val="90000"/>
            </a:lnSpc>
            <a:spcBef>
              <a:spcPct val="0"/>
            </a:spcBef>
            <a:spcAft>
              <a:spcPct val="35000"/>
            </a:spcAft>
            <a:buNone/>
          </a:pPr>
          <a:r>
            <a:rPr lang="en-US" sz="1700" u="sng" kern="1200" dirty="0"/>
            <a:t>Left </a:t>
          </a:r>
          <a:r>
            <a:rPr lang="en-US" sz="1700" u="sng" kern="1200" dirty="0">
              <a:sym typeface="Wingdings" pitchFamily="2" charset="2"/>
            </a:rPr>
            <a:t> Right Shunts</a:t>
          </a:r>
        </a:p>
        <a:p>
          <a:pPr marL="0" lvl="0" indent="0" algn="ctr" defTabSz="755650">
            <a:lnSpc>
              <a:spcPct val="90000"/>
            </a:lnSpc>
            <a:spcBef>
              <a:spcPct val="0"/>
            </a:spcBef>
            <a:spcAft>
              <a:spcPct val="35000"/>
            </a:spcAft>
            <a:buNone/>
          </a:pPr>
          <a:r>
            <a:rPr lang="en-US" sz="1700" kern="1200" dirty="0" err="1">
              <a:sym typeface="Wingdings" pitchFamily="2" charset="2"/>
            </a:rPr>
            <a:t>Acyanotic</a:t>
          </a:r>
          <a:r>
            <a:rPr lang="en-US" sz="1700" kern="1200" dirty="0">
              <a:sym typeface="Wingdings" pitchFamily="2" charset="2"/>
            </a:rPr>
            <a:t> at birth </a:t>
          </a:r>
        </a:p>
        <a:p>
          <a:pPr marL="0" lvl="0" indent="0" algn="ctr" defTabSz="755650">
            <a:lnSpc>
              <a:spcPct val="90000"/>
            </a:lnSpc>
            <a:spcBef>
              <a:spcPct val="0"/>
            </a:spcBef>
            <a:spcAft>
              <a:spcPct val="35000"/>
            </a:spcAft>
            <a:buNone/>
          </a:pPr>
          <a:r>
            <a:rPr lang="en-US" sz="1700" kern="1200" dirty="0">
              <a:sym typeface="Wingdings" pitchFamily="2" charset="2"/>
            </a:rPr>
            <a:t>Cyanosis may occur later in life (years) </a:t>
          </a:r>
          <a:endParaRPr lang="en-US" sz="1700" kern="1200" dirty="0"/>
        </a:p>
      </dsp:txBody>
      <dsp:txXfrm>
        <a:off x="4749322" y="1223604"/>
        <a:ext cx="4166034" cy="1629638"/>
      </dsp:txXfrm>
    </dsp:sp>
    <dsp:sp modelId="{1523809C-2784-5945-9F93-DCD0FB622E8E}">
      <dsp:nvSpPr>
        <dsp:cNvPr id="0" name=""/>
        <dsp:cNvSpPr/>
      </dsp:nvSpPr>
      <dsp:spPr>
        <a:xfrm>
          <a:off x="4749322" y="2853243"/>
          <a:ext cx="4166034" cy="2099925"/>
        </a:xfrm>
        <a:prstGeom prst="rect">
          <a:avLst/>
        </a:prstGeom>
        <a:solidFill>
          <a:schemeClr val="accent5">
            <a:tint val="40000"/>
            <a:alpha val="90000"/>
            <a:hueOff val="-10740482"/>
            <a:satOff val="48253"/>
            <a:lumOff val="3317"/>
            <a:alphaOff val="0"/>
          </a:schemeClr>
        </a:solidFill>
        <a:ln w="25400" cap="flat" cmpd="sng" algn="ctr">
          <a:solidFill>
            <a:schemeClr val="accent5">
              <a:tint val="40000"/>
              <a:alpha val="90000"/>
              <a:hueOff val="-10740482"/>
              <a:satOff val="48253"/>
              <a:lumOff val="331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0678" tIns="90678" rIns="120904" bIns="136017" numCol="1" spcCol="1270" anchor="t" anchorCtr="0">
          <a:noAutofit/>
        </a:bodyPr>
        <a:lstStyle/>
        <a:p>
          <a:pPr marL="171450" lvl="1" indent="-171450" algn="l" defTabSz="755650">
            <a:lnSpc>
              <a:spcPct val="90000"/>
            </a:lnSpc>
            <a:spcBef>
              <a:spcPct val="0"/>
            </a:spcBef>
            <a:spcAft>
              <a:spcPct val="15000"/>
            </a:spcAft>
            <a:buChar char="•"/>
          </a:pPr>
          <a:r>
            <a:rPr lang="en-US" sz="1700" kern="1200" dirty="0"/>
            <a:t>Atrial Septal Defect (ASD)</a:t>
          </a:r>
        </a:p>
        <a:p>
          <a:pPr marL="171450" lvl="1" indent="-171450" algn="l" defTabSz="755650">
            <a:lnSpc>
              <a:spcPct val="90000"/>
            </a:lnSpc>
            <a:spcBef>
              <a:spcPct val="0"/>
            </a:spcBef>
            <a:spcAft>
              <a:spcPct val="15000"/>
            </a:spcAft>
            <a:buChar char="•"/>
          </a:pPr>
          <a:r>
            <a:rPr lang="en-US" sz="1700" kern="1200" dirty="0"/>
            <a:t>Ventricular Septal Defect (VSD)</a:t>
          </a:r>
        </a:p>
        <a:p>
          <a:pPr marL="171450" lvl="1" indent="-171450" algn="l" defTabSz="755650">
            <a:lnSpc>
              <a:spcPct val="90000"/>
            </a:lnSpc>
            <a:spcBef>
              <a:spcPct val="0"/>
            </a:spcBef>
            <a:spcAft>
              <a:spcPct val="15000"/>
            </a:spcAft>
            <a:buChar char="•"/>
          </a:pPr>
          <a:r>
            <a:rPr lang="en-US" sz="1700" kern="1200" dirty="0"/>
            <a:t>Patent Ductus Arteriosus (PDA) </a:t>
          </a:r>
        </a:p>
        <a:p>
          <a:pPr marL="171450" lvl="1" indent="-171450" algn="l" defTabSz="755650">
            <a:lnSpc>
              <a:spcPct val="90000"/>
            </a:lnSpc>
            <a:spcBef>
              <a:spcPct val="0"/>
            </a:spcBef>
            <a:spcAft>
              <a:spcPct val="15000"/>
            </a:spcAft>
            <a:buChar char="•"/>
          </a:pPr>
          <a:r>
            <a:rPr lang="en-US" sz="1700" kern="1200" dirty="0"/>
            <a:t>Coarctation of Aorta </a:t>
          </a:r>
        </a:p>
        <a:p>
          <a:pPr marL="171450" lvl="1" indent="-171450" algn="l" defTabSz="755650">
            <a:lnSpc>
              <a:spcPct val="90000"/>
            </a:lnSpc>
            <a:spcBef>
              <a:spcPct val="0"/>
            </a:spcBef>
            <a:spcAft>
              <a:spcPct val="15000"/>
            </a:spcAft>
            <a:buChar char="•"/>
          </a:pPr>
          <a:r>
            <a:rPr lang="en-US" sz="1700" kern="1200" dirty="0" err="1"/>
            <a:t>Eisenbenger</a:t>
          </a:r>
          <a:r>
            <a:rPr lang="en-US" sz="1700" kern="1200" dirty="0"/>
            <a:t> Syndrome</a:t>
          </a:r>
        </a:p>
      </dsp:txBody>
      <dsp:txXfrm>
        <a:off x="4749322" y="2853243"/>
        <a:ext cx="4166034" cy="209992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001A514-D426-8E45-81AD-144751AB70C3}">
      <dsp:nvSpPr>
        <dsp:cNvPr id="0" name=""/>
        <dsp:cNvSpPr/>
      </dsp:nvSpPr>
      <dsp:spPr>
        <a:xfrm>
          <a:off x="1007" y="0"/>
          <a:ext cx="2619995" cy="507153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Acute Pericarditis</a:t>
          </a:r>
        </a:p>
      </dsp:txBody>
      <dsp:txXfrm>
        <a:off x="1007" y="0"/>
        <a:ext cx="2619995" cy="1521459"/>
      </dsp:txXfrm>
    </dsp:sp>
    <dsp:sp modelId="{BE54B367-66BB-CC4B-813A-F05000F51F19}">
      <dsp:nvSpPr>
        <dsp:cNvPr id="0" name=""/>
        <dsp:cNvSpPr/>
      </dsp:nvSpPr>
      <dsp:spPr>
        <a:xfrm>
          <a:off x="263007" y="1522945"/>
          <a:ext cx="2095996" cy="1529136"/>
        </a:xfrm>
        <a:prstGeom prst="roundRect">
          <a:avLst>
            <a:gd name="adj" fmla="val 10000"/>
          </a:avLst>
        </a:prstGeom>
        <a:solidFill>
          <a:schemeClr val="accent4">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Various causes</a:t>
          </a:r>
        </a:p>
        <a:p>
          <a:pPr marL="0" lvl="0" indent="0" algn="ctr" defTabSz="622300">
            <a:lnSpc>
              <a:spcPct val="90000"/>
            </a:lnSpc>
            <a:spcBef>
              <a:spcPct val="0"/>
            </a:spcBef>
            <a:spcAft>
              <a:spcPct val="35000"/>
            </a:spcAft>
            <a:buNone/>
          </a:pPr>
          <a:r>
            <a:rPr lang="en-US" sz="1400" kern="1200" dirty="0"/>
            <a:t>Coxsackie B</a:t>
          </a:r>
        </a:p>
      </dsp:txBody>
      <dsp:txXfrm>
        <a:off x="307794" y="1567732"/>
        <a:ext cx="2006422" cy="1439562"/>
      </dsp:txXfrm>
    </dsp:sp>
    <dsp:sp modelId="{483ED52C-A63E-1B40-965B-AC39C9734FCD}">
      <dsp:nvSpPr>
        <dsp:cNvPr id="0" name=""/>
        <dsp:cNvSpPr/>
      </dsp:nvSpPr>
      <dsp:spPr>
        <a:xfrm>
          <a:off x="263007" y="3287334"/>
          <a:ext cx="2095996" cy="1529136"/>
        </a:xfrm>
        <a:prstGeom prst="roundRect">
          <a:avLst>
            <a:gd name="adj" fmla="val 10000"/>
          </a:avLst>
        </a:prstGeom>
        <a:solidFill>
          <a:schemeClr val="accent4">
            <a:shade val="80000"/>
            <a:hueOff val="-35312"/>
            <a:satOff val="-873"/>
            <a:lumOff val="499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u="sng" kern="1200" dirty="0"/>
            <a:t>TRIAD:</a:t>
          </a:r>
          <a:r>
            <a:rPr lang="en-US" sz="1400" u="none" kern="1200" dirty="0"/>
            <a:t> </a:t>
          </a:r>
          <a:r>
            <a:rPr lang="en-US" sz="1400" kern="1200" dirty="0"/>
            <a:t>Chest pain, Friction rub, ECG changes</a:t>
          </a:r>
        </a:p>
      </dsp:txBody>
      <dsp:txXfrm>
        <a:off x="307794" y="3332121"/>
        <a:ext cx="2006422" cy="1439562"/>
      </dsp:txXfrm>
    </dsp:sp>
    <dsp:sp modelId="{654D198C-3006-5046-A590-D885EB7EEC2F}">
      <dsp:nvSpPr>
        <dsp:cNvPr id="0" name=""/>
        <dsp:cNvSpPr/>
      </dsp:nvSpPr>
      <dsp:spPr>
        <a:xfrm>
          <a:off x="2817502" y="0"/>
          <a:ext cx="2619995" cy="507153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Constrictive Pericarditis</a:t>
          </a:r>
        </a:p>
      </dsp:txBody>
      <dsp:txXfrm>
        <a:off x="2817502" y="0"/>
        <a:ext cx="2619995" cy="1521459"/>
      </dsp:txXfrm>
    </dsp:sp>
    <dsp:sp modelId="{465B297A-B9F0-5444-83BC-968BFAF721A3}">
      <dsp:nvSpPr>
        <dsp:cNvPr id="0" name=""/>
        <dsp:cNvSpPr/>
      </dsp:nvSpPr>
      <dsp:spPr>
        <a:xfrm>
          <a:off x="3079501" y="1522945"/>
          <a:ext cx="2095996" cy="1529136"/>
        </a:xfrm>
        <a:prstGeom prst="roundRect">
          <a:avLst>
            <a:gd name="adj" fmla="val 10000"/>
          </a:avLst>
        </a:prstGeom>
        <a:solidFill>
          <a:schemeClr val="accent4">
            <a:shade val="80000"/>
            <a:hueOff val="-70623"/>
            <a:satOff val="-1746"/>
            <a:lumOff val="999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Chronic pericarditis </a:t>
          </a:r>
          <a:r>
            <a:rPr lang="en-US" sz="1400" kern="1200" dirty="0">
              <a:sym typeface="Wingdings" pitchFamily="2" charset="2"/>
            </a:rPr>
            <a:t> fibrosis, thickening &amp; calcification of pericardium </a:t>
          </a:r>
          <a:endParaRPr lang="en-US" sz="1400" kern="1200" dirty="0"/>
        </a:p>
      </dsp:txBody>
      <dsp:txXfrm>
        <a:off x="3124288" y="1567732"/>
        <a:ext cx="2006422" cy="1439562"/>
      </dsp:txXfrm>
    </dsp:sp>
    <dsp:sp modelId="{98D9D140-C66C-8047-B212-05EDD659B03B}">
      <dsp:nvSpPr>
        <dsp:cNvPr id="0" name=""/>
        <dsp:cNvSpPr/>
      </dsp:nvSpPr>
      <dsp:spPr>
        <a:xfrm>
          <a:off x="3079501" y="3287334"/>
          <a:ext cx="2095996" cy="1529136"/>
        </a:xfrm>
        <a:prstGeom prst="roundRect">
          <a:avLst>
            <a:gd name="adj" fmla="val 10000"/>
          </a:avLst>
        </a:prstGeom>
        <a:solidFill>
          <a:schemeClr val="accent4">
            <a:shade val="80000"/>
            <a:hueOff val="-105935"/>
            <a:satOff val="-2619"/>
            <a:lumOff val="1499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Dyspnea, fatigue, palpitations, </a:t>
          </a:r>
          <a:r>
            <a:rPr lang="en-US" sz="1400" kern="1200" dirty="0" err="1"/>
            <a:t>abdo</a:t>
          </a:r>
          <a:r>
            <a:rPr lang="en-US" sz="1400" kern="1200" dirty="0"/>
            <a:t> pain, pericardial knock, may mimic CHF S&amp;S</a:t>
          </a:r>
        </a:p>
        <a:p>
          <a:pPr marL="0" lvl="0" indent="0" algn="ctr" defTabSz="622300">
            <a:lnSpc>
              <a:spcPct val="90000"/>
            </a:lnSpc>
            <a:spcBef>
              <a:spcPct val="0"/>
            </a:spcBef>
            <a:spcAft>
              <a:spcPct val="35000"/>
            </a:spcAft>
            <a:buNone/>
          </a:pPr>
          <a:r>
            <a:rPr lang="en-US" sz="1400" kern="1200" dirty="0"/>
            <a:t>NORMAL BP, NO PULSUS PARADOXUS</a:t>
          </a:r>
        </a:p>
      </dsp:txBody>
      <dsp:txXfrm>
        <a:off x="3124288" y="3332121"/>
        <a:ext cx="2006422" cy="1439562"/>
      </dsp:txXfrm>
    </dsp:sp>
    <dsp:sp modelId="{741D54F5-1634-D947-89BE-D5EA8DC55617}">
      <dsp:nvSpPr>
        <dsp:cNvPr id="0" name=""/>
        <dsp:cNvSpPr/>
      </dsp:nvSpPr>
      <dsp:spPr>
        <a:xfrm>
          <a:off x="5633997" y="0"/>
          <a:ext cx="2619995" cy="5071532"/>
        </a:xfrm>
        <a:prstGeom prst="roundRect">
          <a:avLst>
            <a:gd name="adj" fmla="val 10000"/>
          </a:avLst>
        </a:prstGeom>
        <a:solidFill>
          <a:schemeClr val="accent4">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144780" tIns="144780" rIns="144780" bIns="144780" numCol="1" spcCol="1270" anchor="ctr" anchorCtr="0">
          <a:noAutofit/>
        </a:bodyPr>
        <a:lstStyle/>
        <a:p>
          <a:pPr marL="0" lvl="0" indent="0" algn="ctr" defTabSz="1689100">
            <a:lnSpc>
              <a:spcPct val="90000"/>
            </a:lnSpc>
            <a:spcBef>
              <a:spcPct val="0"/>
            </a:spcBef>
            <a:spcAft>
              <a:spcPct val="35000"/>
            </a:spcAft>
            <a:buNone/>
          </a:pPr>
          <a:r>
            <a:rPr lang="en-US" sz="3800" kern="1200" dirty="0"/>
            <a:t>Cardiac Tamponade</a:t>
          </a:r>
        </a:p>
      </dsp:txBody>
      <dsp:txXfrm>
        <a:off x="5633997" y="0"/>
        <a:ext cx="2619995" cy="1521459"/>
      </dsp:txXfrm>
    </dsp:sp>
    <dsp:sp modelId="{4D6A3977-0C51-4540-8725-A10E263D0535}">
      <dsp:nvSpPr>
        <dsp:cNvPr id="0" name=""/>
        <dsp:cNvSpPr/>
      </dsp:nvSpPr>
      <dsp:spPr>
        <a:xfrm>
          <a:off x="5895996" y="1522945"/>
          <a:ext cx="2095996" cy="1529136"/>
        </a:xfrm>
        <a:prstGeom prst="roundRect">
          <a:avLst>
            <a:gd name="adj" fmla="val 10000"/>
          </a:avLst>
        </a:prstGeom>
        <a:solidFill>
          <a:schemeClr val="accent4">
            <a:shade val="80000"/>
            <a:hueOff val="-141246"/>
            <a:satOff val="-3492"/>
            <a:lumOff val="1999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kern="1200" dirty="0"/>
            <a:t>Major complication of pericardial effusion </a:t>
          </a:r>
        </a:p>
        <a:p>
          <a:pPr marL="0" lvl="0" indent="0" algn="ctr" defTabSz="622300">
            <a:lnSpc>
              <a:spcPct val="90000"/>
            </a:lnSpc>
            <a:spcBef>
              <a:spcPct val="0"/>
            </a:spcBef>
            <a:spcAft>
              <a:spcPct val="35000"/>
            </a:spcAft>
            <a:buNone/>
          </a:pPr>
          <a:r>
            <a:rPr lang="en-US" sz="1400" kern="1200" dirty="0"/>
            <a:t>Any cause of pericarditis (especially trauma, malignancy, aortic dissection) </a:t>
          </a:r>
        </a:p>
      </dsp:txBody>
      <dsp:txXfrm>
        <a:off x="5940783" y="1567732"/>
        <a:ext cx="2006422" cy="1439562"/>
      </dsp:txXfrm>
    </dsp:sp>
    <dsp:sp modelId="{1621FC9E-9ED9-2D49-B0FB-438B4546F21B}">
      <dsp:nvSpPr>
        <dsp:cNvPr id="0" name=""/>
        <dsp:cNvSpPr/>
      </dsp:nvSpPr>
      <dsp:spPr>
        <a:xfrm>
          <a:off x="5895996" y="3287334"/>
          <a:ext cx="2095996" cy="1529136"/>
        </a:xfrm>
        <a:prstGeom prst="roundRect">
          <a:avLst>
            <a:gd name="adj" fmla="val 10000"/>
          </a:avLst>
        </a:prstGeom>
        <a:solidFill>
          <a:schemeClr val="accent4">
            <a:shade val="80000"/>
            <a:hueOff val="-176558"/>
            <a:satOff val="-4365"/>
            <a:lumOff val="249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None/>
          </a:pPr>
          <a:r>
            <a:rPr lang="en-US" sz="1400" u="sng" kern="1200" dirty="0"/>
            <a:t>BECK’S TRIAD: </a:t>
          </a:r>
          <a:r>
            <a:rPr lang="en-US" sz="1400" kern="1200" dirty="0"/>
            <a:t>Hypotension,  Increased JVP &amp; Muffled Heart Sounds</a:t>
          </a:r>
        </a:p>
        <a:p>
          <a:pPr marL="0" lvl="0" indent="0" algn="ctr" defTabSz="622300">
            <a:lnSpc>
              <a:spcPct val="90000"/>
            </a:lnSpc>
            <a:spcBef>
              <a:spcPct val="0"/>
            </a:spcBef>
            <a:spcAft>
              <a:spcPct val="35000"/>
            </a:spcAft>
            <a:buNone/>
          </a:pPr>
          <a:r>
            <a:rPr lang="en-US" sz="1400" u="none" kern="1200" dirty="0"/>
            <a:t>Also </a:t>
          </a:r>
          <a:r>
            <a:rPr lang="en-US" sz="1400" kern="1200" dirty="0"/>
            <a:t>tachypnea, dyspnea, shock, pulsus paradoxus </a:t>
          </a:r>
        </a:p>
      </dsp:txBody>
      <dsp:txXfrm>
        <a:off x="5940783" y="3332121"/>
        <a:ext cx="2006422" cy="14395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4BCF5-5CB2-8043-A7A0-BC8142EFEBBF}">
      <dsp:nvSpPr>
        <dsp:cNvPr id="0" name=""/>
        <dsp:cNvSpPr/>
      </dsp:nvSpPr>
      <dsp:spPr>
        <a:xfrm>
          <a:off x="0" y="71972"/>
          <a:ext cx="6705600" cy="359774"/>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Aortic Stenosis</a:t>
          </a:r>
        </a:p>
      </dsp:txBody>
      <dsp:txXfrm>
        <a:off x="17563" y="89535"/>
        <a:ext cx="6670474" cy="324648"/>
      </dsp:txXfrm>
    </dsp:sp>
    <dsp:sp modelId="{355F7C54-905C-0A4D-9532-072551AA05E4}">
      <dsp:nvSpPr>
        <dsp:cNvPr id="0" name=""/>
        <dsp:cNvSpPr/>
      </dsp:nvSpPr>
      <dsp:spPr>
        <a:xfrm>
          <a:off x="0" y="431747"/>
          <a:ext cx="6705600" cy="10246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Crescendo/decrescendo, loudest at apex</a:t>
          </a:r>
        </a:p>
        <a:p>
          <a:pPr marL="114300" lvl="1" indent="-114300" algn="l" defTabSz="533400">
            <a:lnSpc>
              <a:spcPct val="90000"/>
            </a:lnSpc>
            <a:spcBef>
              <a:spcPct val="0"/>
            </a:spcBef>
            <a:spcAft>
              <a:spcPct val="20000"/>
            </a:spcAft>
            <a:buChar char="•"/>
          </a:pPr>
          <a:r>
            <a:rPr lang="en-US" sz="1200" kern="1200" dirty="0"/>
            <a:t>Radiates to carotids</a:t>
          </a:r>
        </a:p>
        <a:p>
          <a:pPr marL="114300" lvl="1" indent="-114300" algn="l" defTabSz="533400">
            <a:lnSpc>
              <a:spcPct val="90000"/>
            </a:lnSpc>
            <a:spcBef>
              <a:spcPct val="0"/>
            </a:spcBef>
            <a:spcAft>
              <a:spcPct val="20000"/>
            </a:spcAft>
            <a:buChar char="•"/>
          </a:pPr>
          <a:r>
            <a:rPr lang="en-US" sz="1200" kern="1200" dirty="0"/>
            <a:t>Pulsus </a:t>
          </a:r>
          <a:r>
            <a:rPr lang="en-US" sz="1200" kern="1200" dirty="0" err="1"/>
            <a:t>parvus</a:t>
          </a:r>
          <a:r>
            <a:rPr lang="en-US" sz="1200" kern="1200" dirty="0"/>
            <a:t> et </a:t>
          </a:r>
          <a:r>
            <a:rPr lang="en-US" sz="1200" kern="1200" dirty="0" err="1"/>
            <a:t>tardus</a:t>
          </a:r>
          <a:endParaRPr lang="en-US" sz="1200" kern="1200" dirty="0"/>
        </a:p>
        <a:p>
          <a:pPr marL="114300" lvl="1" indent="-114300" algn="l" defTabSz="533400">
            <a:lnSpc>
              <a:spcPct val="90000"/>
            </a:lnSpc>
            <a:spcBef>
              <a:spcPct val="0"/>
            </a:spcBef>
            <a:spcAft>
              <a:spcPct val="20000"/>
            </a:spcAft>
            <a:buChar char="•"/>
          </a:pPr>
          <a:r>
            <a:rPr lang="en-US" sz="1200" kern="1200" dirty="0"/>
            <a:t>SAD (syncope, angina, dyspnea) </a:t>
          </a:r>
        </a:p>
        <a:p>
          <a:pPr marL="114300" lvl="1" indent="-114300" algn="l" defTabSz="533400">
            <a:lnSpc>
              <a:spcPct val="90000"/>
            </a:lnSpc>
            <a:spcBef>
              <a:spcPct val="0"/>
            </a:spcBef>
            <a:spcAft>
              <a:spcPct val="20000"/>
            </a:spcAft>
            <a:buChar char="•"/>
          </a:pPr>
          <a:r>
            <a:rPr lang="en-US" sz="1200" kern="1200" dirty="0"/>
            <a:t>Age-related calcification of aortic valve (patients &gt;60y) </a:t>
          </a:r>
        </a:p>
      </dsp:txBody>
      <dsp:txXfrm>
        <a:off x="0" y="431747"/>
        <a:ext cx="6705600" cy="1024650"/>
      </dsp:txXfrm>
    </dsp:sp>
    <dsp:sp modelId="{9398FCAA-B541-B540-B288-DB02A4520878}">
      <dsp:nvSpPr>
        <dsp:cNvPr id="0" name=""/>
        <dsp:cNvSpPr/>
      </dsp:nvSpPr>
      <dsp:spPr>
        <a:xfrm>
          <a:off x="0" y="1456397"/>
          <a:ext cx="6705600" cy="359774"/>
        </a:xfrm>
        <a:prstGeom prst="roundRect">
          <a:avLst/>
        </a:prstGeom>
        <a:solidFill>
          <a:schemeClr val="accent2">
            <a:hueOff val="1170380"/>
            <a:satOff val="-1460"/>
            <a:lumOff val="3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Pulmonary Stenosis</a:t>
          </a:r>
        </a:p>
      </dsp:txBody>
      <dsp:txXfrm>
        <a:off x="17563" y="1473960"/>
        <a:ext cx="6670474" cy="324648"/>
      </dsp:txXfrm>
    </dsp:sp>
    <dsp:sp modelId="{82B01BAB-FEE7-5049-A22C-11189DBF30C7}">
      <dsp:nvSpPr>
        <dsp:cNvPr id="0" name=""/>
        <dsp:cNvSpPr/>
      </dsp:nvSpPr>
      <dsp:spPr>
        <a:xfrm>
          <a:off x="0" y="1816172"/>
          <a:ext cx="6705600"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Loudest at pulmonic area (LUSB) </a:t>
          </a:r>
        </a:p>
        <a:p>
          <a:pPr marL="114300" lvl="1" indent="-114300" algn="l" defTabSz="533400">
            <a:lnSpc>
              <a:spcPct val="90000"/>
            </a:lnSpc>
            <a:spcBef>
              <a:spcPct val="0"/>
            </a:spcBef>
            <a:spcAft>
              <a:spcPct val="20000"/>
            </a:spcAft>
            <a:buChar char="•"/>
          </a:pPr>
          <a:r>
            <a:rPr lang="en-US" sz="1200" kern="1200" dirty="0"/>
            <a:t>Associated with congenital heart defects, rheumatic fever, Turner’s syndrome &amp; carcinoid syndrome</a:t>
          </a:r>
        </a:p>
        <a:p>
          <a:pPr marL="114300" lvl="1" indent="-114300" algn="l" defTabSz="533400">
            <a:lnSpc>
              <a:spcPct val="90000"/>
            </a:lnSpc>
            <a:spcBef>
              <a:spcPct val="0"/>
            </a:spcBef>
            <a:spcAft>
              <a:spcPct val="20000"/>
            </a:spcAft>
            <a:buChar char="•"/>
          </a:pPr>
          <a:r>
            <a:rPr lang="en-US" sz="1200" kern="1200" dirty="0"/>
            <a:t>Severe stenosis may obscure A2 sound</a:t>
          </a:r>
        </a:p>
      </dsp:txBody>
      <dsp:txXfrm>
        <a:off x="0" y="1816172"/>
        <a:ext cx="6705600" cy="621000"/>
      </dsp:txXfrm>
    </dsp:sp>
    <dsp:sp modelId="{21137825-F129-F447-BD08-663CC4AEDBCD}">
      <dsp:nvSpPr>
        <dsp:cNvPr id="0" name=""/>
        <dsp:cNvSpPr/>
      </dsp:nvSpPr>
      <dsp:spPr>
        <a:xfrm>
          <a:off x="0" y="2437172"/>
          <a:ext cx="6705600" cy="359774"/>
        </a:xfrm>
        <a:prstGeom prst="roundRect">
          <a:avLst/>
        </a:prstGeom>
        <a:solidFill>
          <a:schemeClr val="accent2">
            <a:hueOff val="2340759"/>
            <a:satOff val="-2919"/>
            <a:lumOff val="68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Mitral Regurgitation</a:t>
          </a:r>
        </a:p>
      </dsp:txBody>
      <dsp:txXfrm>
        <a:off x="17563" y="2454735"/>
        <a:ext cx="6670474" cy="324648"/>
      </dsp:txXfrm>
    </dsp:sp>
    <dsp:sp modelId="{B21F7B71-CB69-D74E-9E81-DC714D87F8FE}">
      <dsp:nvSpPr>
        <dsp:cNvPr id="0" name=""/>
        <dsp:cNvSpPr/>
      </dsp:nvSpPr>
      <dsp:spPr>
        <a:xfrm>
          <a:off x="0" y="2796947"/>
          <a:ext cx="6705600"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Holosystolic, high pitched “blowing” murmur</a:t>
          </a:r>
        </a:p>
        <a:p>
          <a:pPr marL="114300" lvl="1" indent="-114300" algn="l" defTabSz="533400">
            <a:lnSpc>
              <a:spcPct val="90000"/>
            </a:lnSpc>
            <a:spcBef>
              <a:spcPct val="0"/>
            </a:spcBef>
            <a:spcAft>
              <a:spcPct val="20000"/>
            </a:spcAft>
            <a:buChar char="•"/>
          </a:pPr>
          <a:r>
            <a:rPr lang="en-US" sz="1200" kern="1200" dirty="0"/>
            <a:t>Loudest at apex, radiates to axilla (left lateral decubitus) </a:t>
          </a:r>
        </a:p>
        <a:p>
          <a:pPr marL="114300" lvl="1" indent="-114300" algn="l" defTabSz="533400">
            <a:lnSpc>
              <a:spcPct val="90000"/>
            </a:lnSpc>
            <a:spcBef>
              <a:spcPct val="0"/>
            </a:spcBef>
            <a:spcAft>
              <a:spcPct val="20000"/>
            </a:spcAft>
            <a:buChar char="•"/>
          </a:pPr>
          <a:r>
            <a:rPr lang="en-US" sz="1200" kern="1200" dirty="0"/>
            <a:t>Associated with infective endocarditis &amp; rheumatic heart disease</a:t>
          </a:r>
        </a:p>
      </dsp:txBody>
      <dsp:txXfrm>
        <a:off x="0" y="2796947"/>
        <a:ext cx="6705600" cy="621000"/>
      </dsp:txXfrm>
    </dsp:sp>
    <dsp:sp modelId="{C180EB2E-7609-394F-83F0-6F5AF98813EB}">
      <dsp:nvSpPr>
        <dsp:cNvPr id="0" name=""/>
        <dsp:cNvSpPr/>
      </dsp:nvSpPr>
      <dsp:spPr>
        <a:xfrm>
          <a:off x="0" y="3417947"/>
          <a:ext cx="6705600" cy="359774"/>
        </a:xfrm>
        <a:prstGeom prst="roundRect">
          <a:avLst/>
        </a:prstGeom>
        <a:solidFill>
          <a:schemeClr val="accent2">
            <a:hueOff val="3511139"/>
            <a:satOff val="-4379"/>
            <a:lumOff val="10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Tricuspid Regurgitation</a:t>
          </a:r>
        </a:p>
      </dsp:txBody>
      <dsp:txXfrm>
        <a:off x="17563" y="3435510"/>
        <a:ext cx="6670474" cy="324648"/>
      </dsp:txXfrm>
    </dsp:sp>
    <dsp:sp modelId="{C9807D11-11DE-7D45-A9A3-226EC85BCBBD}">
      <dsp:nvSpPr>
        <dsp:cNvPr id="0" name=""/>
        <dsp:cNvSpPr/>
      </dsp:nvSpPr>
      <dsp:spPr>
        <a:xfrm>
          <a:off x="0" y="3777722"/>
          <a:ext cx="6705600" cy="621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Holosystolic, high pitched “blowing” murmur</a:t>
          </a:r>
        </a:p>
        <a:p>
          <a:pPr marL="114300" lvl="1" indent="-114300" algn="l" defTabSz="533400">
            <a:lnSpc>
              <a:spcPct val="90000"/>
            </a:lnSpc>
            <a:spcBef>
              <a:spcPct val="0"/>
            </a:spcBef>
            <a:spcAft>
              <a:spcPct val="20000"/>
            </a:spcAft>
            <a:buChar char="•"/>
          </a:pPr>
          <a:r>
            <a:rPr lang="en-US" sz="1200" kern="1200" dirty="0"/>
            <a:t>Loudest at tricuspid area</a:t>
          </a:r>
        </a:p>
        <a:p>
          <a:pPr marL="114300" lvl="1" indent="-114300" algn="l" defTabSz="533400">
            <a:lnSpc>
              <a:spcPct val="90000"/>
            </a:lnSpc>
            <a:spcBef>
              <a:spcPct val="0"/>
            </a:spcBef>
            <a:spcAft>
              <a:spcPct val="20000"/>
            </a:spcAft>
            <a:buChar char="•"/>
          </a:pPr>
          <a:r>
            <a:rPr lang="en-US" sz="1200" kern="1200" dirty="0"/>
            <a:t>Commonly caused by RV dilation </a:t>
          </a:r>
        </a:p>
      </dsp:txBody>
      <dsp:txXfrm>
        <a:off x="0" y="3777722"/>
        <a:ext cx="6705600" cy="621000"/>
      </dsp:txXfrm>
    </dsp:sp>
    <dsp:sp modelId="{5D01FB01-BBE8-434E-A2F5-93F348C4F737}">
      <dsp:nvSpPr>
        <dsp:cNvPr id="0" name=""/>
        <dsp:cNvSpPr/>
      </dsp:nvSpPr>
      <dsp:spPr>
        <a:xfrm>
          <a:off x="0" y="4398722"/>
          <a:ext cx="6705600" cy="359774"/>
        </a:xfrm>
        <a:prstGeom prst="roundRect">
          <a:avLst/>
        </a:prstGeom>
        <a:solidFill>
          <a:schemeClr val="accent2">
            <a:hueOff val="4681519"/>
            <a:satOff val="-5839"/>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l" defTabSz="666750">
            <a:lnSpc>
              <a:spcPct val="90000"/>
            </a:lnSpc>
            <a:spcBef>
              <a:spcPct val="0"/>
            </a:spcBef>
            <a:spcAft>
              <a:spcPct val="35000"/>
            </a:spcAft>
            <a:buNone/>
          </a:pPr>
          <a:r>
            <a:rPr lang="en-US" sz="1500" kern="1200" dirty="0"/>
            <a:t>Mitral Valve Prolapse</a:t>
          </a:r>
        </a:p>
      </dsp:txBody>
      <dsp:txXfrm>
        <a:off x="17563" y="4416285"/>
        <a:ext cx="6670474" cy="324648"/>
      </dsp:txXfrm>
    </dsp:sp>
    <dsp:sp modelId="{EACBD553-FDBA-F64B-BF0D-BF86E657B6B6}">
      <dsp:nvSpPr>
        <dsp:cNvPr id="0" name=""/>
        <dsp:cNvSpPr/>
      </dsp:nvSpPr>
      <dsp:spPr>
        <a:xfrm>
          <a:off x="0" y="4758497"/>
          <a:ext cx="6705600" cy="4114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19050" rIns="106680" bIns="19050" numCol="1" spcCol="1270" anchor="t" anchorCtr="0">
          <a:noAutofit/>
        </a:bodyPr>
        <a:lstStyle/>
        <a:p>
          <a:pPr marL="114300" lvl="1" indent="-114300" algn="l" defTabSz="533400">
            <a:lnSpc>
              <a:spcPct val="90000"/>
            </a:lnSpc>
            <a:spcBef>
              <a:spcPct val="0"/>
            </a:spcBef>
            <a:spcAft>
              <a:spcPct val="20000"/>
            </a:spcAft>
            <a:buChar char="•"/>
          </a:pPr>
          <a:r>
            <a:rPr lang="en-US" sz="1200" kern="1200" dirty="0"/>
            <a:t>Late crescendo with </a:t>
          </a:r>
          <a:r>
            <a:rPr lang="en-US" sz="1200" kern="1200" dirty="0" err="1"/>
            <a:t>midsystolic</a:t>
          </a:r>
          <a:r>
            <a:rPr lang="en-US" sz="1200" kern="1200" dirty="0"/>
            <a:t> click loudest over apex</a:t>
          </a:r>
        </a:p>
        <a:p>
          <a:pPr marL="114300" lvl="1" indent="-114300" algn="l" defTabSz="533400">
            <a:lnSpc>
              <a:spcPct val="90000"/>
            </a:lnSpc>
            <a:spcBef>
              <a:spcPct val="0"/>
            </a:spcBef>
            <a:spcAft>
              <a:spcPct val="20000"/>
            </a:spcAft>
            <a:buChar char="•"/>
          </a:pPr>
          <a:r>
            <a:rPr lang="en-US" sz="1200" kern="1200" dirty="0"/>
            <a:t>Can be caused by connective tissue disease or rheumatic fever </a:t>
          </a:r>
        </a:p>
      </dsp:txBody>
      <dsp:txXfrm>
        <a:off x="0" y="4758497"/>
        <a:ext cx="6705600" cy="41141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84BCF5-5CB2-8043-A7A0-BC8142EFEBBF}">
      <dsp:nvSpPr>
        <dsp:cNvPr id="0" name=""/>
        <dsp:cNvSpPr/>
      </dsp:nvSpPr>
      <dsp:spPr>
        <a:xfrm>
          <a:off x="0" y="261490"/>
          <a:ext cx="6705600" cy="407745"/>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Aortic Regurgitation</a:t>
          </a:r>
        </a:p>
      </dsp:txBody>
      <dsp:txXfrm>
        <a:off x="19904" y="281394"/>
        <a:ext cx="6665792" cy="367937"/>
      </dsp:txXfrm>
    </dsp:sp>
    <dsp:sp modelId="{355F7C54-905C-0A4D-9532-072551AA05E4}">
      <dsp:nvSpPr>
        <dsp:cNvPr id="0" name=""/>
        <dsp:cNvSpPr/>
      </dsp:nvSpPr>
      <dsp:spPr>
        <a:xfrm>
          <a:off x="0" y="669235"/>
          <a:ext cx="6705600" cy="10732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High-pitched “blowing” </a:t>
          </a:r>
        </a:p>
        <a:p>
          <a:pPr marL="114300" lvl="1" indent="-114300" algn="l" defTabSz="577850">
            <a:lnSpc>
              <a:spcPct val="90000"/>
            </a:lnSpc>
            <a:spcBef>
              <a:spcPct val="0"/>
            </a:spcBef>
            <a:spcAft>
              <a:spcPct val="20000"/>
            </a:spcAft>
            <a:buChar char="•"/>
          </a:pPr>
          <a:r>
            <a:rPr lang="en-US" sz="1300" kern="1200" dirty="0"/>
            <a:t>Early diastolic decrescendo</a:t>
          </a:r>
        </a:p>
        <a:p>
          <a:pPr marL="114300" lvl="1" indent="-114300" algn="l" defTabSz="577850">
            <a:lnSpc>
              <a:spcPct val="90000"/>
            </a:lnSpc>
            <a:spcBef>
              <a:spcPct val="0"/>
            </a:spcBef>
            <a:spcAft>
              <a:spcPct val="20000"/>
            </a:spcAft>
            <a:buChar char="•"/>
          </a:pPr>
          <a:r>
            <a:rPr lang="en-US" sz="1300" kern="1200" dirty="0"/>
            <a:t>Wide pulse pressure </a:t>
          </a:r>
        </a:p>
        <a:p>
          <a:pPr marL="114300" lvl="1" indent="-114300" algn="l" defTabSz="577850">
            <a:lnSpc>
              <a:spcPct val="90000"/>
            </a:lnSpc>
            <a:spcBef>
              <a:spcPct val="0"/>
            </a:spcBef>
            <a:spcAft>
              <a:spcPct val="20000"/>
            </a:spcAft>
            <a:buChar char="•"/>
          </a:pPr>
          <a:r>
            <a:rPr lang="en-US" sz="1300" kern="1200" dirty="0"/>
            <a:t>Often due to BEAR (</a:t>
          </a:r>
          <a:r>
            <a:rPr lang="en-US" sz="1300" b="1" kern="1200" dirty="0"/>
            <a:t>B</a:t>
          </a:r>
          <a:r>
            <a:rPr lang="en-US" sz="1300" kern="1200" dirty="0"/>
            <a:t>icuspid aortic valve, </a:t>
          </a:r>
          <a:r>
            <a:rPr lang="en-US" sz="1300" b="1" kern="1200" dirty="0"/>
            <a:t>E</a:t>
          </a:r>
          <a:r>
            <a:rPr lang="en-US" sz="1300" kern="1200" dirty="0"/>
            <a:t>ndocarditis, </a:t>
          </a:r>
          <a:r>
            <a:rPr lang="en-US" sz="1300" b="1" kern="1200" dirty="0"/>
            <a:t>A</a:t>
          </a:r>
          <a:r>
            <a:rPr lang="en-US" sz="1300" kern="1200" dirty="0"/>
            <a:t>ortic root dilation, </a:t>
          </a:r>
          <a:r>
            <a:rPr lang="en-US" sz="1300" b="1" kern="1200" dirty="0"/>
            <a:t>R</a:t>
          </a:r>
          <a:r>
            <a:rPr lang="en-US" sz="1300" kern="1200" dirty="0"/>
            <a:t>heumatic fever) </a:t>
          </a:r>
          <a:r>
            <a:rPr lang="en-US" sz="1300" kern="1200" dirty="0">
              <a:sym typeface="Wingdings" pitchFamily="2" charset="2"/>
            </a:rPr>
            <a:t> Left HF </a:t>
          </a:r>
          <a:endParaRPr lang="en-US" sz="1300" kern="1200" dirty="0"/>
        </a:p>
      </dsp:txBody>
      <dsp:txXfrm>
        <a:off x="0" y="669235"/>
        <a:ext cx="6705600" cy="1073295"/>
      </dsp:txXfrm>
    </dsp:sp>
    <dsp:sp modelId="{9398FCAA-B541-B540-B288-DB02A4520878}">
      <dsp:nvSpPr>
        <dsp:cNvPr id="0" name=""/>
        <dsp:cNvSpPr/>
      </dsp:nvSpPr>
      <dsp:spPr>
        <a:xfrm>
          <a:off x="0" y="1742530"/>
          <a:ext cx="6705600" cy="407745"/>
        </a:xfrm>
        <a:prstGeom prst="roundRect">
          <a:avLst/>
        </a:prstGeom>
        <a:solidFill>
          <a:schemeClr val="accent3">
            <a:hueOff val="3750088"/>
            <a:satOff val="-5627"/>
            <a:lumOff val="-9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Pulmonary Regurgitation</a:t>
          </a:r>
        </a:p>
      </dsp:txBody>
      <dsp:txXfrm>
        <a:off x="19904" y="1762434"/>
        <a:ext cx="6665792" cy="367937"/>
      </dsp:txXfrm>
    </dsp:sp>
    <dsp:sp modelId="{82B01BAB-FEE7-5049-A22C-11189DBF30C7}">
      <dsp:nvSpPr>
        <dsp:cNvPr id="0" name=""/>
        <dsp:cNvSpPr/>
      </dsp:nvSpPr>
      <dsp:spPr>
        <a:xfrm>
          <a:off x="0" y="2150275"/>
          <a:ext cx="6705600" cy="6686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Rare</a:t>
          </a:r>
        </a:p>
        <a:p>
          <a:pPr marL="114300" lvl="1" indent="-114300" algn="l" defTabSz="577850">
            <a:lnSpc>
              <a:spcPct val="90000"/>
            </a:lnSpc>
            <a:spcBef>
              <a:spcPct val="0"/>
            </a:spcBef>
            <a:spcAft>
              <a:spcPct val="20000"/>
            </a:spcAft>
            <a:buChar char="•"/>
          </a:pPr>
          <a:r>
            <a:rPr lang="en-US" sz="1300" kern="1200" dirty="0"/>
            <a:t>Early decrescendo murmur, louder during inspiration </a:t>
          </a:r>
        </a:p>
        <a:p>
          <a:pPr marL="114300" lvl="1" indent="-114300" algn="l" defTabSz="577850">
            <a:lnSpc>
              <a:spcPct val="90000"/>
            </a:lnSpc>
            <a:spcBef>
              <a:spcPct val="0"/>
            </a:spcBef>
            <a:spcAft>
              <a:spcPct val="20000"/>
            </a:spcAft>
            <a:buChar char="•"/>
          </a:pPr>
          <a:r>
            <a:rPr lang="en-US" sz="1300" kern="1200" dirty="0"/>
            <a:t>Causes = pulmonary HTN, infective endocarditis, congenital valvular heart disease</a:t>
          </a:r>
        </a:p>
      </dsp:txBody>
      <dsp:txXfrm>
        <a:off x="0" y="2150275"/>
        <a:ext cx="6705600" cy="668609"/>
      </dsp:txXfrm>
    </dsp:sp>
    <dsp:sp modelId="{21137825-F129-F447-BD08-663CC4AEDBCD}">
      <dsp:nvSpPr>
        <dsp:cNvPr id="0" name=""/>
        <dsp:cNvSpPr/>
      </dsp:nvSpPr>
      <dsp:spPr>
        <a:xfrm>
          <a:off x="0" y="2818885"/>
          <a:ext cx="6705600" cy="407745"/>
        </a:xfrm>
        <a:prstGeom prst="roundRect">
          <a:avLst/>
        </a:prstGeom>
        <a:solidFill>
          <a:schemeClr val="accent3">
            <a:hueOff val="7500176"/>
            <a:satOff val="-11253"/>
            <a:lumOff val="-18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Mitral Stenosis</a:t>
          </a:r>
        </a:p>
      </dsp:txBody>
      <dsp:txXfrm>
        <a:off x="19904" y="2838789"/>
        <a:ext cx="6665792" cy="367937"/>
      </dsp:txXfrm>
    </dsp:sp>
    <dsp:sp modelId="{B21F7B71-CB69-D74E-9E81-DC714D87F8FE}">
      <dsp:nvSpPr>
        <dsp:cNvPr id="0" name=""/>
        <dsp:cNvSpPr/>
      </dsp:nvSpPr>
      <dsp:spPr>
        <a:xfrm>
          <a:off x="0" y="3226630"/>
          <a:ext cx="6705600" cy="897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Characteristic “opening snap” (abrupt halt in leaflet motion) </a:t>
          </a:r>
        </a:p>
        <a:p>
          <a:pPr marL="114300" lvl="1" indent="-114300" algn="l" defTabSz="577850">
            <a:lnSpc>
              <a:spcPct val="90000"/>
            </a:lnSpc>
            <a:spcBef>
              <a:spcPct val="0"/>
            </a:spcBef>
            <a:spcAft>
              <a:spcPct val="20000"/>
            </a:spcAft>
            <a:buChar char="•"/>
          </a:pPr>
          <a:r>
            <a:rPr lang="en-US" sz="1300" kern="1200" dirty="0"/>
            <a:t>Delayed rumbling mid/late diastolic </a:t>
          </a:r>
        </a:p>
        <a:p>
          <a:pPr marL="114300" lvl="1" indent="-114300" algn="l" defTabSz="577850">
            <a:lnSpc>
              <a:spcPct val="90000"/>
            </a:lnSpc>
            <a:spcBef>
              <a:spcPct val="0"/>
            </a:spcBef>
            <a:spcAft>
              <a:spcPct val="20000"/>
            </a:spcAft>
            <a:buChar char="•"/>
          </a:pPr>
          <a:r>
            <a:rPr lang="en-US" sz="1300" kern="1200" dirty="0"/>
            <a:t>Decreased interval between S2-OS = increased disease severity </a:t>
          </a:r>
        </a:p>
        <a:p>
          <a:pPr marL="114300" lvl="1" indent="-114300" algn="l" defTabSz="577850">
            <a:lnSpc>
              <a:spcPct val="90000"/>
            </a:lnSpc>
            <a:spcBef>
              <a:spcPct val="0"/>
            </a:spcBef>
            <a:spcAft>
              <a:spcPct val="20000"/>
            </a:spcAft>
            <a:buChar char="•"/>
          </a:pPr>
          <a:r>
            <a:rPr lang="en-US" sz="1300" kern="1200" dirty="0"/>
            <a:t>Late sequela of rheumatic fever</a:t>
          </a:r>
        </a:p>
      </dsp:txBody>
      <dsp:txXfrm>
        <a:off x="0" y="3226630"/>
        <a:ext cx="6705600" cy="897345"/>
      </dsp:txXfrm>
    </dsp:sp>
    <dsp:sp modelId="{C180EB2E-7609-394F-83F0-6F5AF98813EB}">
      <dsp:nvSpPr>
        <dsp:cNvPr id="0" name=""/>
        <dsp:cNvSpPr/>
      </dsp:nvSpPr>
      <dsp:spPr>
        <a:xfrm>
          <a:off x="0" y="4123975"/>
          <a:ext cx="6705600" cy="407745"/>
        </a:xfrm>
        <a:prstGeom prst="roundRect">
          <a:avLst/>
        </a:prstGeom>
        <a:solidFill>
          <a:schemeClr val="accent3">
            <a:hueOff val="11250264"/>
            <a:satOff val="-16880"/>
            <a:lumOff val="-274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Tricuspid Stenosis</a:t>
          </a:r>
        </a:p>
      </dsp:txBody>
      <dsp:txXfrm>
        <a:off x="19904" y="4143879"/>
        <a:ext cx="6665792" cy="367937"/>
      </dsp:txXfrm>
    </dsp:sp>
    <dsp:sp modelId="{C9807D11-11DE-7D45-A9A3-226EC85BCBBD}">
      <dsp:nvSpPr>
        <dsp:cNvPr id="0" name=""/>
        <dsp:cNvSpPr/>
      </dsp:nvSpPr>
      <dsp:spPr>
        <a:xfrm>
          <a:off x="0" y="4531720"/>
          <a:ext cx="6705600"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2903"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Soft mid-diastolic murmur</a:t>
          </a:r>
        </a:p>
        <a:p>
          <a:pPr marL="114300" lvl="1" indent="-114300" algn="l" defTabSz="577850">
            <a:lnSpc>
              <a:spcPct val="90000"/>
            </a:lnSpc>
            <a:spcBef>
              <a:spcPct val="0"/>
            </a:spcBef>
            <a:spcAft>
              <a:spcPct val="20000"/>
            </a:spcAft>
            <a:buChar char="•"/>
          </a:pPr>
          <a:r>
            <a:rPr lang="en-US" sz="1300" kern="1200" dirty="0"/>
            <a:t>Caused by rheumatic fever (most common), congenital disease or infective endocarditis</a:t>
          </a:r>
        </a:p>
      </dsp:txBody>
      <dsp:txXfrm>
        <a:off x="0" y="4531720"/>
        <a:ext cx="6705600" cy="4486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6">
  <dgm:title val=""/>
  <dgm:desc val=""/>
  <dgm:catLst>
    <dgm:cat type="hierarchy" pri="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 modelId="4">
          <dgm:prSet phldr="1"/>
        </dgm:pt>
        <dgm:pt modelId="5">
          <dgm:prSet phldr="1"/>
        </dgm:pt>
        <dgm:pt modelId="6">
          <dgm:prSet phldr="1"/>
        </dgm:pt>
      </dgm:ptLst>
      <dgm:cxnLst>
        <dgm:cxn modelId="7" srcId="0" destId="1" srcOrd="0" destOrd="0"/>
        <dgm:cxn modelId="8" srcId="1" destId="2" srcOrd="0" destOrd="0"/>
        <dgm:cxn modelId="9" srcId="1" destId="3" srcOrd="1" destOrd="0"/>
        <dgm:cxn modelId="23" srcId="2" destId="21" srcOrd="0" destOrd="0"/>
        <dgm:cxn modelId="24" srcId="2" destId="22" srcOrd="1" destOrd="0"/>
        <dgm:cxn modelId="33" srcId="3" destId="31" srcOrd="0" destOrd="0"/>
        <dgm:cxn modelId="10" srcId="0" destId="4" srcOrd="1" destOrd="0"/>
        <dgm:cxn modelId="11" srcId="0" destId="5" srcOrd="2" destOrd="0"/>
        <dgm:cxn modelId="12" srcId="0" destId="6" srcOrd="3" destOrd="0"/>
      </dgm:cxnLst>
      <dgm:bg/>
      <dgm:whole/>
    </dgm:dataModel>
  </dgm:sampData>
  <dgm:styleData>
    <dgm:dataModel>
      <dgm:ptLst>
        <dgm:pt modelId="0" type="doc"/>
        <dgm:pt modelId="1"/>
        <dgm:pt modelId="11"/>
        <dgm:pt modelId="12"/>
        <dgm:pt modelId="2"/>
        <dgm:pt modelId="3"/>
      </dgm:ptLst>
      <dgm:cxnLst>
        <dgm:cxn modelId="4" srcId="0" destId="1" srcOrd="0" destOrd="0"/>
        <dgm:cxn modelId="13" srcId="1" destId="11" srcOrd="0" destOrd="0"/>
        <dgm:cxn modelId="14" srcId="1" destId="12" srcOrd="1" destOrd="0"/>
        <dgm:cxn modelId="5" srcId="0" destId="2" srcOrd="1" destOrd="0"/>
        <dgm:cxn modelId="6" srcId="0" destId="3" srcOrd="2" destOrd="0"/>
      </dgm:cxnLst>
      <dgm:bg/>
      <dgm:whole/>
    </dgm:dataModel>
  </dgm:styleData>
  <dgm:clrData>
    <dgm:dataModel>
      <dgm:ptLst>
        <dgm:pt modelId="0" type="doc"/>
        <dgm:pt modelId="1"/>
        <dgm:pt modelId="2"/>
        <dgm:pt modelId="21"/>
        <dgm:pt modelId="211"/>
        <dgm:pt modelId="3"/>
        <dgm:pt modelId="31"/>
        <dgm:pt modelId="311"/>
        <dgm:pt modelId="4"/>
        <dgm:pt modelId="5"/>
        <dgm:pt modelId="6"/>
        <dgm:pt modelId="7"/>
      </dgm:ptLst>
      <dgm:cxnLst>
        <dgm:cxn modelId="8" srcId="0" destId="1" srcOrd="0" destOrd="0"/>
        <dgm:cxn modelId="9" srcId="1" destId="2" srcOrd="0" destOrd="0"/>
        <dgm:cxn modelId="10" srcId="1" destId="3" srcOrd="1" destOrd="0"/>
        <dgm:cxn modelId="23" srcId="2" destId="21" srcOrd="0" destOrd="0"/>
        <dgm:cxn modelId="24" srcId="21" destId="211" srcOrd="0" destOrd="0"/>
        <dgm:cxn modelId="33" srcId="3" destId="31" srcOrd="0" destOrd="0"/>
        <dgm:cxn modelId="34" srcId="31" destId="311" srcOrd="0" destOrd="0"/>
        <dgm:cxn modelId="11" srcId="0" destId="4" srcOrd="1" destOrd="0"/>
        <dgm:cxn modelId="12" srcId="0" destId="5" srcOrd="2" destOrd="0"/>
        <dgm:cxn modelId="13" srcId="0" destId="6" srcOrd="3" destOrd="0"/>
        <dgm:cxn modelId="14" srcId="0" destId="7" srcOrd="4" destOrd="0"/>
      </dgm:cxnLst>
      <dgm:bg/>
      <dgm:whole/>
    </dgm:dataModel>
  </dgm:clrData>
  <dgm:layoutNode name="mainComposite">
    <dgm:varLst>
      <dgm:chPref val="1"/>
      <dgm:dir/>
      <dgm:animOne val="branch"/>
      <dgm:animLvl val="lvl"/>
      <dgm:resizeHandles val="exact"/>
    </dgm:varLst>
    <dgm:alg type="composite">
      <dgm:param type="vertAlign" val="mid"/>
      <dgm:param type="horzAlign" val="ctr"/>
    </dgm:alg>
    <dgm:shape xmlns:r="http://schemas.openxmlformats.org/officeDocument/2006/relationships" r:blip="">
      <dgm:adjLst/>
    </dgm:shape>
    <dgm:presOf/>
    <dgm:choose name="Name0">
      <dgm:if name="Name1" axis="ch" ptType="node" func="cnt" op="gte" val="2">
        <dgm:choose name="Name2">
          <dgm:if name="Name3" func="var" arg="dir" op="equ" val="norm">
            <dgm:constrLst>
              <dgm:constr type="l" for="ch" forName="hierFlow" refType="w" fact="0.3"/>
              <dgm:constr type="t" for="ch" forName="hierFlow"/>
              <dgm:constr type="r" for="ch" forName="hierFlow" refType="w" fact="0.98"/>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if>
          <dgm:else name="Name4">
            <dgm:constrLst>
              <dgm:constr type="l" for="ch" forName="hierFlow" refType="w" fact="0.02"/>
              <dgm:constr type="t" for="ch" forName="hierFlow"/>
              <dgm:constr type="r" for="ch" forName="hierFlow" refType="w" fact="0.7"/>
              <dgm:constr type="b" for="ch" forName="hierFlow" refType="h" fact="0.98"/>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if>
      <dgm:else name="Name5">
        <dgm:constrLst>
          <dgm:constr type="l" for="ch" forName="hierFlow"/>
          <dgm:constr type="t" for="ch" forName="hierFlow"/>
          <dgm:constr type="r" for="ch" forName="hierFlow" refType="w"/>
          <dgm:constr type="b" for="ch" forName="hierFlow" refType="h"/>
          <dgm:constr type="l" for="ch" forName="bgShapesFlow"/>
          <dgm:constr type="t" for="ch" forName="bgShapesFlow"/>
          <dgm:constr type="r" for="ch" forName="bgShapesFlow" refType="w"/>
          <dgm:constr type="b" for="ch" forName="bgShapesFlow" refType="h"/>
          <dgm:constr type="w" for="des" forName="level1Shape" refType="w"/>
          <dgm:constr type="h" for="des" forName="level1Shape" refType="w" refFor="des" refForName="level1Shape" fact="0.66667"/>
          <dgm:constr type="w" for="des" forName="level2Shape" refType="w" refFor="des" refForName="level1Shape" op="equ"/>
          <dgm:constr type="h" for="des" forName="level2Shape" refType="h" refFor="des" refForName="level1Shape" op="equ"/>
          <dgm:constr type="sp" for="des" refType="h" refFor="des" refForName="level1Shape" op="equ" fact="0.4"/>
          <dgm:constr type="sibSp" for="des" forName="hierChild1" refType="w" refFor="des" refForName="level1Shape" op="equ" fact="0.3"/>
          <dgm:constr type="sibSp" for="des" forName="hierChild2" refType="sibSp" refFor="des" refForName="hierChild1" op="equ"/>
          <dgm:constr type="sibSp" for="des" forName="hierChild3" refType="sibSp" refFor="des" refForName="hierChild1" op="equ"/>
          <dgm:constr type="userA" for="des" refType="h" refFor="des" refForName="level1Shape" op="equ"/>
          <dgm:constr type="userB" for="des" refType="sp" refFor="des" op="equ"/>
          <dgm:constr type="h" for="des" forName="firstBuf" refType="h" refFor="des" refForName="level1Shape" fact="0.1"/>
        </dgm:constrLst>
      </dgm:else>
    </dgm:choose>
    <dgm:ruleLst/>
    <dgm:layoutNode name="hierFlow">
      <dgm:alg type="lin">
        <dgm:param type="linDir" val="fromT"/>
        <dgm:param type="nodeVertAlign" val="t"/>
        <dgm:param type="vertAlign" val="t"/>
        <dgm:param type="nodeHorzAlign" val="ctr"/>
        <dgm:param type="fallback" val="2D"/>
      </dgm:alg>
      <dgm:shape xmlns:r="http://schemas.openxmlformats.org/officeDocument/2006/relationships" r:blip="">
        <dgm:adjLst/>
      </dgm:shape>
      <dgm:presOf/>
      <dgm:constrLst/>
      <dgm:ruleLst/>
      <dgm:choose name="Name6">
        <dgm:if name="Name7" axis="ch" ptType="node" func="cnt" op="gte" val="2">
          <dgm:layoutNode name="firstBuf">
            <dgm:alg type="sp"/>
            <dgm:shape xmlns:r="http://schemas.openxmlformats.org/officeDocument/2006/relationships" r:blip="">
              <dgm:adjLst/>
            </dgm:shape>
            <dgm:presOf/>
            <dgm:constrLst/>
            <dgm:ruleLst/>
          </dgm:layoutNode>
        </dgm:if>
        <dgm:else name="Name8"/>
      </dgm:choose>
      <dgm:layoutNode name="hierChild1">
        <dgm:varLst>
          <dgm:chPref val="1"/>
          <dgm:animOne val="branch"/>
          <dgm:animLvl val="lvl"/>
        </dgm:varLst>
        <dgm:choose name="Name9">
          <dgm:if name="Name10" func="var" arg="dir" op="equ" val="norm">
            <dgm:alg type="hierChild">
              <dgm:param type="linDir" val="fromL"/>
              <dgm:param type="vertAlign" val="t"/>
            </dgm:alg>
          </dgm:if>
          <dgm:else name="Name11">
            <dgm:alg type="hierChild">
              <dgm:param type="linDir" val="fromR"/>
              <dgm:param type="vertAlign" val="t"/>
            </dgm:alg>
          </dgm:else>
        </dgm:choose>
        <dgm:shape xmlns:r="http://schemas.openxmlformats.org/officeDocument/2006/relationships" r:blip="">
          <dgm:adjLst/>
        </dgm:shape>
        <dgm:presOf/>
        <dgm:constrLst>
          <dgm:constr type="primFontSz" for="des" ptType="node" op="equ"/>
        </dgm:constrLst>
        <dgm:ruleLst/>
        <dgm:forEach name="Name12" axis="ch" cnt="3">
          <dgm:forEach name="Name13" axis="self" ptType="node">
            <dgm:layoutNode name="Name14">
              <dgm:alg type="hierRoot"/>
              <dgm:shape xmlns:r="http://schemas.openxmlformats.org/officeDocument/2006/relationships" r:blip="">
                <dgm:adjLst/>
              </dgm:shape>
              <dgm:presOf/>
              <dgm:constrLst/>
              <dgm:ruleLst/>
              <dgm:layoutNode name="level1Shape" styleLbl="node0">
                <dgm:varLst>
                  <dgm:chPref val="3"/>
                </dgm:varLst>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2">
                <dgm:choose name="Name15">
                  <dgm:if name="Name16" func="var" arg="dir" op="equ" val="norm">
                    <dgm:alg type="hierChild">
                      <dgm:param type="linDir" val="fromL"/>
                    </dgm:alg>
                  </dgm:if>
                  <dgm:else name="Name17">
                    <dgm:alg type="hierChild">
                      <dgm:param type="linDir" val="fromR"/>
                    </dgm:alg>
                  </dgm:else>
                </dgm:choose>
                <dgm:shape xmlns:r="http://schemas.openxmlformats.org/officeDocument/2006/relationships" r:blip="">
                  <dgm:adjLst/>
                </dgm:shape>
                <dgm:presOf/>
                <dgm:constrLst/>
                <dgm:ruleLst/>
                <dgm:forEach name="repeat" axis="ch">
                  <dgm:forEach name="Name18" axis="self" ptType="parTrans" cnt="1">
                    <dgm:layoutNode name="Name19">
                      <dgm:alg type="conn">
                        <dgm:param type="dim" val="1D"/>
                        <dgm:param type="endSty" val="noArr"/>
                        <dgm:param type="connRout" val="bend"/>
                        <dgm:param type="begPts" val="bCtr"/>
                        <dgm:param type="endPts" val="tCtr"/>
                      </dgm:alg>
                      <dgm:shape xmlns:r="http://schemas.openxmlformats.org/officeDocument/2006/relationships" type="conn" r:blip="">
                        <dgm:adjLst/>
                      </dgm:shape>
                      <dgm:presOf axis="self"/>
                      <dgm:constrLst>
                        <dgm:constr type="w" val="1"/>
                        <dgm:constr type="h" val="1"/>
                        <dgm:constr type="begPad"/>
                        <dgm:constr type="endPad"/>
                      </dgm:constrLst>
                      <dgm:ruleLst/>
                    </dgm:layoutNode>
                  </dgm:forEach>
                  <dgm:forEach name="Name20" axis="self" ptType="node">
                    <dgm:layoutNode name="Name21">
                      <dgm:alg type="hierRoot"/>
                      <dgm:shape xmlns:r="http://schemas.openxmlformats.org/officeDocument/2006/relationships" r:blip="">
                        <dgm:adjLst/>
                      </dgm:shape>
                      <dgm:presOf/>
                      <dgm:constrLst/>
                      <dgm:ruleLst/>
                      <dgm:layoutNode name="level2Shape">
                        <dgm:alg type="tx"/>
                        <dgm:shape xmlns:r="http://schemas.openxmlformats.org/officeDocument/2006/relationships" type="roundRect" r:blip="">
                          <dgm:adjLst>
                            <dgm:adj idx="1" val="0.1"/>
                          </dgm:adjLst>
                        </dgm:shape>
                        <dgm:presOf axis="self"/>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hierChild3">
                        <dgm:choose name="Name22">
                          <dgm:if name="Name23" func="var" arg="dir" op="equ" val="norm">
                            <dgm:alg type="hierChild">
                              <dgm:param type="linDir" val="fromL"/>
                            </dgm:alg>
                          </dgm:if>
                          <dgm:else name="Name24">
                            <dgm:alg type="hierChild">
                              <dgm:param type="linDir" val="fromR"/>
                            </dgm:alg>
                          </dgm:else>
                        </dgm:choose>
                        <dgm:shape xmlns:r="http://schemas.openxmlformats.org/officeDocument/2006/relationships" r:blip="">
                          <dgm:adjLst/>
                        </dgm:shape>
                        <dgm:presOf/>
                        <dgm:constrLst/>
                        <dgm:ruleLst/>
                        <dgm:forEach name="Name25" ref="repeat"/>
                      </dgm:layoutNode>
                    </dgm:layoutNode>
                  </dgm:forEach>
                </dgm:forEach>
              </dgm:layoutNode>
            </dgm:layoutNode>
          </dgm:forEach>
        </dgm:forEach>
      </dgm:layoutNode>
    </dgm:layoutNode>
    <dgm:layoutNode name="bgShapesFlow">
      <dgm:alg type="lin">
        <dgm:param type="linDir" val="fromT"/>
        <dgm:param type="nodeVertAlign" val="t"/>
        <dgm:param type="vertAlign" val="t"/>
        <dgm:param type="nodeHorzAlign" val="ctr"/>
      </dgm:alg>
      <dgm:shape xmlns:r="http://schemas.openxmlformats.org/officeDocument/2006/relationships" r:blip="">
        <dgm:adjLst/>
      </dgm:shape>
      <dgm:presOf/>
      <dgm:constrLst>
        <dgm:constr type="userB"/>
        <dgm:constr type="w" for="ch" forName="rectComp" refType="w"/>
        <dgm:constr type="h" for="ch" forName="rectComp" refType="h"/>
        <dgm:constr type="w" for="des" forName="bgRect" refType="w"/>
        <dgm:constr type="primFontSz" for="des" forName="bgRectTx" op="equ"/>
      </dgm:constrLst>
      <dgm:ruleLst/>
      <dgm:forEach name="Name26" axis="ch" ptType="node" st="2">
        <dgm:layoutNode name="rectComp">
          <dgm:alg type="composite">
            <dgm:param type="vertAlign" val="t"/>
            <dgm:param type="horzAlign" val="ctr"/>
          </dgm:alg>
          <dgm:shape xmlns:r="http://schemas.openxmlformats.org/officeDocument/2006/relationships" r:blip="">
            <dgm:adjLst/>
          </dgm:shape>
          <dgm:presOf/>
          <dgm:choose name="Name27">
            <dgm:if name="Name28" func="var" arg="dir" op="equ" val="norm">
              <dgm:constrLst>
                <dgm:constr type="userA"/>
                <dgm:constr type="l" for="ch" forName="bgRect"/>
                <dgm:constr type="t" for="ch" forName="bgRect"/>
                <dgm:constr type="h" for="ch" forName="bgRect" refType="userA" fact="1.2"/>
                <dgm:constr type="l" for="ch" forName="bgRectTx"/>
                <dgm:constr type="t" for="ch" forName="bgRectTx"/>
                <dgm:constr type="w" for="ch" forName="bgRectTx" refType="w" refFor="ch" refForName="bgRect" fact="0.3"/>
                <dgm:constr type="h" for="ch" forName="bgRectTx" refType="h" refFor="ch" refForName="bgRect" op="equ"/>
              </dgm:constrLst>
            </dgm:if>
            <dgm:else name="Name29">
              <dgm:constrLst>
                <dgm:constr type="userA"/>
                <dgm:constr type="l" for="ch" forName="bgRect"/>
                <dgm:constr type="t" for="ch" forName="bgRect"/>
                <dgm:constr type="h" for="ch" forName="bgRect" refType="userA" fact="1.2"/>
                <dgm:constr type="r" for="ch" forName="bgRectTx" refType="w"/>
                <dgm:constr type="t" for="ch" forName="bgRectTx"/>
                <dgm:constr type="w" for="ch" forName="bgRectTx" refType="w" refFor="ch" refForName="bgRect" fact="0.3"/>
                <dgm:constr type="h" for="ch" forName="bgRectTx" refType="h" refFor="ch" refForName="bgRect" op="equ"/>
              </dgm:constrLst>
            </dgm:else>
          </dgm:choose>
          <dgm:ruleLst/>
          <dgm:layoutNode name="bgRect" styleLbl="bgShp">
            <dgm:alg type="sp"/>
            <dgm:shape xmlns:r="http://schemas.openxmlformats.org/officeDocument/2006/relationships" type="roundRect" r:blip="" zOrderOff="-999">
              <dgm:adjLst>
                <dgm:adj idx="1" val="0.1"/>
              </dgm:adjLst>
            </dgm:shape>
            <dgm:presOf axis="desOrSelf" ptType="node"/>
            <dgm:constrLst/>
            <dgm:ruleLst/>
          </dgm:layoutNode>
          <dgm:layoutNode name="bgRectTx" styleLbl="bgShp">
            <dgm:varLst>
              <dgm:bulletEnabled val="1"/>
            </dgm:varLst>
            <dgm:alg type="tx"/>
            <dgm:presOf axis="desOrSelf" ptType="node"/>
            <dgm:shape xmlns:r="http://schemas.openxmlformats.org/officeDocument/2006/relationships" type="rect" r:blip="" zOrderOff="-999" hideGeom="1">
              <dgm:adjLst/>
            </dgm:shape>
            <dgm:constrLst>
              <dgm:constr type="primFontSz" val="65"/>
            </dgm:constrLst>
            <dgm:ruleLst>
              <dgm:rule type="primFontSz" val="5" fact="NaN" max="NaN"/>
            </dgm:ruleLst>
          </dgm:layoutNode>
        </dgm:layoutNode>
        <dgm:choose name="Name30">
          <dgm:if name="Name31" axis="self" ptType="node" func="revPos" op="gte" val="2">
            <dgm:layoutNode name="spComp">
              <dgm:alg type="composite">
                <dgm:param type="vertAlign" val="t"/>
                <dgm:param type="horzAlign" val="ctr"/>
              </dgm:alg>
              <dgm:shape xmlns:r="http://schemas.openxmlformats.org/officeDocument/2006/relationships" r:blip="">
                <dgm:adjLst/>
              </dgm:shape>
              <dgm:presOf/>
              <dgm:constrLst>
                <dgm:constr type="userA"/>
                <dgm:constr type="userB"/>
                <dgm:constr type="l" for="ch" forName="vSp"/>
                <dgm:constr type="t" for="ch" forName="vSp"/>
                <dgm:constr type="h" for="ch" forName="vSp" refType="userB"/>
                <dgm:constr type="hOff" for="ch" forName="vSp" refType="userA" fact="-0.2"/>
              </dgm:constrLst>
              <dgm:ruleLst/>
              <dgm:layoutNode name="vSp">
                <dgm:alg type="sp"/>
                <dgm:shape xmlns:r="http://schemas.openxmlformats.org/officeDocument/2006/relationships" r:blip="">
                  <dgm:adjLst/>
                </dgm:shape>
                <dgm:presOf/>
                <dgm:constrLst/>
                <dgm:ruleLst/>
              </dgm:layoutNode>
            </dgm:layoutNode>
          </dgm:if>
          <dgm:else name="Name32"/>
        </dgm:choos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8T17:06:43.877"/>
    </inkml:context>
    <inkml:brush xml:id="br0">
      <inkml:brushProperty name="width" value="0.3" units="cm"/>
      <inkml:brushProperty name="height" value="0.6" units="cm"/>
      <inkml:brushProperty name="color" value="#FFACD5"/>
      <inkml:brushProperty name="tip" value="rectangle"/>
      <inkml:brushProperty name="rasterOp" value="maskPen"/>
    </inkml:brush>
  </inkml:definitions>
  <inkml:trace contextRef="#ctx0" brushRef="#br0">0 0 16383,'41'0'0,"-7"0"0,-25 0 0,0 0 0,14 0 0,-11 0 0,10 0 0,-9 0 0,1 0 0,4 0 0,0 0 0,-4 0 0,-1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9-28T17:07:02.373"/>
    </inkml:context>
    <inkml:brush xml:id="br0">
      <inkml:brushProperty name="width" value="0.3" units="cm"/>
      <inkml:brushProperty name="height" value="0.6" units="cm"/>
      <inkml:brushProperty name="color" value="#A9D8FF"/>
      <inkml:brushProperty name="tip" value="rectangle"/>
      <inkml:brushProperty name="rasterOp" value="maskPen"/>
    </inkml:brush>
  </inkml:definitions>
  <inkml:trace contextRef="#ctx0" brushRef="#br0">0 0 16383,'50'0'0,"-8"0"0,-27 0 0,-4 0 0,13 0 0,-11 0 0,6 0 0,0 0 0,-6 0 0,6 0 0,-5 0 0,1 4 0,4-2 0,-4 2 0,2 0 0,-2 2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8198C0E1-9553-421B-B807-B006EC2D8083}" type="datetimeFigureOut">
              <a:rPr lang="en-CA" smtClean="0"/>
              <a:t>2023-09-25</a:t>
            </a:fld>
            <a:endParaRPr lang="en-CA"/>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09BB1566-3AC8-465A-BE56-EC84B6C31D3D}" type="slidenum">
              <a:rPr lang="en-CA" smtClean="0"/>
              <a:t>‹#›</a:t>
            </a:fld>
            <a:endParaRPr lang="en-CA"/>
          </a:p>
        </p:txBody>
      </p:sp>
    </p:spTree>
    <p:extLst>
      <p:ext uri="{BB962C8B-B14F-4D97-AF65-F5344CB8AC3E}">
        <p14:creationId xmlns:p14="http://schemas.microsoft.com/office/powerpoint/2010/main" val="1503726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s://next.amboss.com/us/article/9L0N-g#Z5c0eaf1af7d60598190378675b3226c7" TargetMode="External"/><Relationship Id="rId3" Type="http://schemas.openxmlformats.org/officeDocument/2006/relationships/hyperlink" Target="https://next.amboss.com/us/article/ln0vtg#Z0e19366f91c1f6b0bdaabf9f6bd6d2b8" TargetMode="External"/><Relationship Id="rId7" Type="http://schemas.openxmlformats.org/officeDocument/2006/relationships/hyperlink" Target="https://next.amboss.com/us/article/VP0GdT#Z28b2cd3d009fe208ee54280c99b41b38" TargetMode="External"/><Relationship Id="rId2" Type="http://schemas.openxmlformats.org/officeDocument/2006/relationships/slide" Target="../slides/slide6.xml"/><Relationship Id="rId1" Type="http://schemas.openxmlformats.org/officeDocument/2006/relationships/notesMaster" Target="../notesMasters/notesMaster1.xml"/><Relationship Id="rId6" Type="http://schemas.openxmlformats.org/officeDocument/2006/relationships/hyperlink" Target="https://next.amboss.com/us/article/ro0fWS#Z0f1b002e3ac98562472e40b49a01cc84" TargetMode="External"/><Relationship Id="rId5" Type="http://schemas.openxmlformats.org/officeDocument/2006/relationships/hyperlink" Target="https://next.amboss.com/us/article/ln0vtg#Zd5cc72308a079a8b6ef37128de4cd824" TargetMode="External"/><Relationship Id="rId4" Type="http://schemas.openxmlformats.org/officeDocument/2006/relationships/hyperlink" Target="https://next.amboss.com/us/article/so0tWS#Z866ed9d8301f816f0335f83c58f7c562" TargetMode="External"/><Relationship Id="rId9" Type="http://schemas.openxmlformats.org/officeDocument/2006/relationships/hyperlink" Target="https://next.amboss.com/us/article/1p02oS#Ze08bc636c83ae44d6c771f5646271b57" TargetMode="Externa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Agenda made by previous years, lots of bits honestly not relevant also some overlap with next week </a:t>
            </a:r>
          </a:p>
          <a:p>
            <a:r>
              <a:rPr lang="en-US" dirty="0"/>
              <a:t>Left in all content slides but will be focusing on what I think is relevant for </a:t>
            </a:r>
            <a:r>
              <a:rPr lang="en-US" dirty="0" err="1"/>
              <a:t>PBL</a:t>
            </a:r>
            <a:r>
              <a:rPr lang="en-US" dirty="0"/>
              <a:t>/GEMS specifically </a:t>
            </a:r>
          </a:p>
        </p:txBody>
      </p:sp>
      <p:sp>
        <p:nvSpPr>
          <p:cNvPr id="4" name="Slide Number Placeholder 3"/>
          <p:cNvSpPr>
            <a:spLocks noGrp="1"/>
          </p:cNvSpPr>
          <p:nvPr>
            <p:ph type="sldNum" sz="quarter" idx="5"/>
          </p:nvPr>
        </p:nvSpPr>
        <p:spPr/>
        <p:txBody>
          <a:bodyPr/>
          <a:lstStyle/>
          <a:p>
            <a:fld id="{09BB1566-3AC8-465A-BE56-EC84B6C31D3D}" type="slidenum">
              <a:rPr lang="en-CA" smtClean="0"/>
              <a:t>2</a:t>
            </a:fld>
            <a:endParaRPr lang="en-CA"/>
          </a:p>
        </p:txBody>
      </p:sp>
    </p:spTree>
    <p:extLst>
      <p:ext uri="{BB962C8B-B14F-4D97-AF65-F5344CB8AC3E}">
        <p14:creationId xmlns:p14="http://schemas.microsoft.com/office/powerpoint/2010/main" val="18874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Electrocardiograms! </a:t>
            </a:r>
          </a:p>
          <a:p>
            <a:pPr marL="171450" indent="-171450">
              <a:buFont typeface="Arial" panose="020B0604020202020204" pitchFamily="34" charset="0"/>
              <a:buChar char="•"/>
            </a:pPr>
            <a:r>
              <a:rPr lang="en-US" dirty="0"/>
              <a:t>Provide a picture of the electrical activity of the heart from a number of different perspectives. </a:t>
            </a:r>
          </a:p>
          <a:p>
            <a:pPr marL="171450" indent="-171450">
              <a:buFont typeface="Arial" panose="020B0604020202020204" pitchFamily="34" charset="0"/>
              <a:buChar char="•"/>
            </a:pPr>
            <a:r>
              <a:rPr lang="en-US" dirty="0"/>
              <a:t>The directions of the deflections tells us if the action potential is moving towards, away, or </a:t>
            </a:r>
            <a:r>
              <a:rPr lang="en-US" dirty="0" err="1"/>
              <a:t>perpe</a:t>
            </a:r>
            <a:r>
              <a:rPr lang="en-US" dirty="0"/>
              <a:t> </a:t>
            </a:r>
            <a:r>
              <a:rPr lang="en-US" dirty="0" err="1"/>
              <a:t>ndicular</a:t>
            </a:r>
            <a:r>
              <a:rPr lang="en-US" dirty="0"/>
              <a:t> to the electrode. </a:t>
            </a:r>
          </a:p>
        </p:txBody>
      </p:sp>
      <p:sp>
        <p:nvSpPr>
          <p:cNvPr id="4" name="Slide Number Placeholder 3"/>
          <p:cNvSpPr>
            <a:spLocks noGrp="1"/>
          </p:cNvSpPr>
          <p:nvPr>
            <p:ph type="sldNum" sz="quarter" idx="5"/>
          </p:nvPr>
        </p:nvSpPr>
        <p:spPr/>
        <p:txBody>
          <a:bodyPr/>
          <a:lstStyle/>
          <a:p>
            <a:fld id="{3C748F5B-6D65-0947-8E59-D580C43769E0}" type="slidenum">
              <a:rPr lang="en-US" smtClean="0"/>
              <a:t>11</a:t>
            </a:fld>
            <a:endParaRPr lang="en-US"/>
          </a:p>
        </p:txBody>
      </p:sp>
    </p:spTree>
    <p:extLst>
      <p:ext uri="{BB962C8B-B14F-4D97-AF65-F5344CB8AC3E}">
        <p14:creationId xmlns:p14="http://schemas.microsoft.com/office/powerpoint/2010/main" val="3010259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
        <p:cNvGrpSpPr/>
        <p:nvPr/>
      </p:nvGrpSpPr>
      <p:grpSpPr>
        <a:xfrm>
          <a:off x="0" y="0"/>
          <a:ext cx="0" cy="0"/>
          <a:chOff x="0" y="0"/>
          <a:chExt cx="0" cy="0"/>
        </a:xfrm>
      </p:grpSpPr>
      <p:sp>
        <p:nvSpPr>
          <p:cNvPr id="166" name="Google Shape;166;g76a2fd9f8e_0_1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7" name="Google Shape;167;g76a2fd9f8e_0_1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1157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spc="-5" dirty="0">
                <a:latin typeface="+mn-lt"/>
                <a:cs typeface="Calibri"/>
              </a:rPr>
              <a:t>ECG changes occur in leads overlying the areas of ischemia/infarction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spc="-5" dirty="0">
                <a:latin typeface="+mn-lt"/>
                <a:cs typeface="Calibri"/>
              </a:rPr>
              <a:t>ANSWER TO Q: Infarct in RCA may cause nodal dysfunction and therefore you may see bradycardia and/or heart block (remember that the SA node is the main pacemaker of the heart)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ym typeface="Wingdings" pitchFamily="2" charset="2"/>
            </a:endParaRPr>
          </a:p>
        </p:txBody>
      </p:sp>
      <p:sp>
        <p:nvSpPr>
          <p:cNvPr id="4" name="Slide Number Placeholder 3"/>
          <p:cNvSpPr>
            <a:spLocks noGrp="1"/>
          </p:cNvSpPr>
          <p:nvPr>
            <p:ph type="sldNum" sz="quarter" idx="5"/>
          </p:nvPr>
        </p:nvSpPr>
        <p:spPr/>
        <p:txBody>
          <a:bodyPr/>
          <a:lstStyle/>
          <a:p>
            <a:fld id="{DD7C29F0-6D42-1D42-9DAA-D02C47EA24F0}" type="slidenum">
              <a:rPr lang="en-US" smtClean="0"/>
              <a:t>13</a:t>
            </a:fld>
            <a:endParaRPr lang="en-US"/>
          </a:p>
        </p:txBody>
      </p:sp>
    </p:spTree>
    <p:extLst>
      <p:ext uri="{BB962C8B-B14F-4D97-AF65-F5344CB8AC3E}">
        <p14:creationId xmlns:p14="http://schemas.microsoft.com/office/powerpoint/2010/main" val="35519247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800" dirty="0">
                <a:effectLst/>
                <a:latin typeface="Times New Roman" panose="02020603050405020304" pitchFamily="18" charset="0"/>
              </a:rPr>
              <a:t>CARDIAC BIOMARKERS = group of cardiac-specific and nonspecific proteins that are released when cardiac myocytes undergo stress or injury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800" dirty="0">
                <a:effectLst/>
                <a:latin typeface="Times New Roman" panose="02020603050405020304" pitchFamily="18" charset="0"/>
              </a:rPr>
              <a:t>NOTE all cardiac biomarkers require clinical context for interpretation </a:t>
            </a:r>
          </a:p>
          <a:p>
            <a:pPr marL="0" indent="0">
              <a:buFont typeface="Arial" panose="020B0604020202020204" pitchFamily="34" charset="0"/>
              <a:buNone/>
            </a:pPr>
            <a:r>
              <a:rPr lang="en-US" dirty="0"/>
              <a:t>Cardiac enzymes </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Cardiac troponin I/T (isoforms)</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Most sensitive and specific – most important biological marker of myocardial necrosis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Detectable within 2-4 hours, peaks within 48 hours</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Can be elevated in other conditions (PE, myocarditis)</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Stays elevated x 1week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 Troponin I - max at 24 h; troponin T - max 12-48h</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Cardiac troponin I </a:t>
            </a:r>
            <a:endParaRPr lang="en-CA" sz="1100" dirty="0">
              <a:effectLst/>
              <a:latin typeface="Calibri" panose="020F0502020204030204" pitchFamily="34" charset="0"/>
            </a:endParaRPr>
          </a:p>
          <a:p>
            <a:pPr marL="1143000" lvl="2" indent="-22860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Rises after 4h -&gt; peaks at 24h -&gt; elevated for 7-10d</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CK-MB</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Result of muscle breakdown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Rise within 2-4h, peaks 24-48h but returns to normal by 72h</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Less specific but useful for diagnosing repeat MI – not as commonly used clinically nowadays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Myoglobin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Main oxygen carrier in muscle</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Rises and falls earlier than CK-MB and troponin </a:t>
            </a: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Not really used for detection of cardiac events anymore</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err="1">
                <a:effectLst/>
                <a:latin typeface="Times New Roman" panose="02020603050405020304" pitchFamily="18" charset="0"/>
              </a:rPr>
              <a:t>LDH</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Catalyses conversion of pyruvate to lactate</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High in tissue breakdown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Could indicate many other things</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Cancer, HIV, meningitis, encephalitis</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Raised during MI but not as specific as troponin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Unchanged levels of troponins and </a:t>
            </a:r>
            <a:r>
              <a:rPr lang="en-CA" sz="1100" dirty="0" err="1">
                <a:effectLst/>
                <a:latin typeface="Times New Roman" panose="02020603050405020304" pitchFamily="18" charset="0"/>
              </a:rPr>
              <a:t>creatinin</a:t>
            </a:r>
            <a:r>
              <a:rPr lang="en-CA" sz="1100" dirty="0">
                <a:effectLst/>
                <a:latin typeface="Times New Roman" panose="02020603050405020304" pitchFamily="18" charset="0"/>
              </a:rPr>
              <a:t> kinase over a period of 2 days excludes diagnosis of MI</a:t>
            </a:r>
            <a:endParaRPr lang="en-CA" sz="1100" dirty="0">
              <a:effectLst/>
              <a:latin typeface="Calibri" panose="020F0502020204030204" pitchFamily="34" charset="0"/>
            </a:endParaRPr>
          </a:p>
          <a:p>
            <a:pPr marL="628650" lvl="1"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15</a:t>
            </a:fld>
            <a:endParaRPr lang="en-CA"/>
          </a:p>
        </p:txBody>
      </p:sp>
    </p:spTree>
    <p:extLst>
      <p:ext uri="{BB962C8B-B14F-4D97-AF65-F5344CB8AC3E}">
        <p14:creationId xmlns:p14="http://schemas.microsoft.com/office/powerpoint/2010/main" val="30563371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Key finding in coagulative necrosis </a:t>
            </a:r>
            <a:r>
              <a:rPr lang="en-CA" dirty="0">
                <a:sym typeface="Wingdings" panose="05000000000000000000" pitchFamily="2" charset="2"/>
              </a:rPr>
              <a:t> removing from nucleus </a:t>
            </a:r>
            <a:endParaRPr lang="en-CA" sz="1200" dirty="0">
              <a:sym typeface="Wingdings" panose="05000000000000000000" pitchFamily="2" charset="2"/>
            </a:endParaRPr>
          </a:p>
          <a:p>
            <a:pPr marL="628650" lvl="1" indent="-171450">
              <a:buFont typeface="Arial" panose="020B0604020202020204" pitchFamily="34" charset="0"/>
              <a:buChar char="•"/>
            </a:pPr>
            <a:r>
              <a:rPr lang="en-US" sz="1200" dirty="0"/>
              <a:t>4-12h = grossly mottled with necrosis, edema &amp; hemorrhage</a:t>
            </a:r>
          </a:p>
          <a:p>
            <a:pPr marL="628650" lvl="1" indent="-171450">
              <a:buFont typeface="Arial" panose="020B0604020202020204" pitchFamily="34" charset="0"/>
              <a:buChar char="•"/>
            </a:pPr>
            <a:r>
              <a:rPr lang="en-US" sz="1200" dirty="0"/>
              <a:t>12-24h = gross hyperemia with tissue inflammation </a:t>
            </a:r>
          </a:p>
          <a:p>
            <a:pPr marL="171450" indent="-171450">
              <a:buFont typeface="Arial" panose="020B0604020202020204" pitchFamily="34" charset="0"/>
              <a:buChar char="•"/>
            </a:pPr>
            <a:r>
              <a:rPr lang="en-US" sz="1200" dirty="0"/>
              <a:t>Fibrinous pericarditis = occurs days after MI (post-cardiac injury MI), extensive inflammation, presents as chest pain and friction rub </a:t>
            </a:r>
          </a:p>
          <a:p>
            <a:pPr marL="628650" lvl="1" indent="-171450">
              <a:buFont typeface="Arial" panose="020B0604020202020204" pitchFamily="34" charset="0"/>
              <a:buChar char="•"/>
            </a:pPr>
            <a:r>
              <a:rPr lang="en-US" sz="1200" dirty="0"/>
              <a:t>Contrast with Dressler syndrome = autoimmune fibrinous pericarditis that can occur several weeks to months post-MI </a:t>
            </a:r>
          </a:p>
          <a:p>
            <a:pPr marL="628650" lvl="1" indent="-171450">
              <a:buFont typeface="Arial" panose="020B0604020202020204" pitchFamily="34" charset="0"/>
              <a:buChar char="•"/>
            </a:pPr>
            <a:r>
              <a:rPr lang="en-US" sz="1200" dirty="0"/>
              <a:t>Neither form of pericarditis are life threatening; treat with NSAIDS &amp; steroids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Ventricular free wall rupture can lead to cardiac tamponade (</a:t>
            </a:r>
            <a:r>
              <a:rPr lang="en-CA" sz="1800" b="0" i="0" u="none" strike="noStrike" dirty="0">
                <a:solidFill>
                  <a:srgbClr val="000000"/>
                </a:solidFill>
                <a:effectLst/>
                <a:latin typeface="Arial" panose="020B0604020202020204" pitchFamily="34" charset="0"/>
              </a:rPr>
              <a:t>Compression of the heart by fluid (e.g. blood, effusions) in the pericardial space. Causes decreased cardiac output. </a:t>
            </a:r>
            <a:r>
              <a:rPr lang="en-US" sz="1800" b="0" i="0" dirty="0">
                <a:solidFill>
                  <a:srgbClr val="000000"/>
                </a:solidFill>
                <a:effectLst/>
                <a:latin typeface="Arial" panose="020B0604020202020204" pitchFamily="34" charset="0"/>
              </a:rPr>
              <a:t>​</a:t>
            </a:r>
            <a:r>
              <a:rPr lang="en-US" sz="1800" b="0" i="0" dirty="0">
                <a:solidFill>
                  <a:srgbClr val="444444"/>
                </a:solidFill>
                <a:effectLst/>
                <a:latin typeface="Arial" panose="020B0604020202020204" pitchFamily="34" charset="0"/>
              </a:rPr>
              <a:t>)</a:t>
            </a:r>
            <a:endParaRPr lang="en-US" sz="1200" dirty="0"/>
          </a:p>
          <a:p>
            <a:pPr marL="628650" lvl="1" indent="-171450">
              <a:buFont typeface="Arial" panose="020B0604020202020204" pitchFamily="34" charset="0"/>
              <a:buChar char="•"/>
            </a:pPr>
            <a:r>
              <a:rPr lang="en-US" sz="1200" dirty="0"/>
              <a:t>Happens more in inferior MIs because posteromedial papillary muscle has single blood supply </a:t>
            </a:r>
          </a:p>
          <a:p>
            <a:pPr marL="171450" indent="-171450">
              <a:buFont typeface="Arial" panose="020B0604020202020204" pitchFamily="34" charset="0"/>
              <a:buChar char="•"/>
            </a:pPr>
            <a:r>
              <a:rPr lang="en-US" sz="1200" dirty="0"/>
              <a:t>IV septum rupture leads to shunt </a:t>
            </a:r>
          </a:p>
          <a:p>
            <a:pPr marL="628650" lvl="1" indent="-171450">
              <a:buFont typeface="Arial" panose="020B0604020202020204" pitchFamily="34" charset="0"/>
              <a:buChar char="•"/>
            </a:pPr>
            <a:r>
              <a:rPr lang="en-US" sz="1200" dirty="0"/>
              <a:t>Macrophage mediated structural degradation (more common in inferior MIs)</a:t>
            </a:r>
          </a:p>
          <a:p>
            <a:pPr marL="171450" indent="-171450">
              <a:buFont typeface="Arial" panose="020B0604020202020204" pitchFamily="34" charset="0"/>
              <a:buChar char="•"/>
            </a:pPr>
            <a:r>
              <a:rPr lang="en-US" sz="1200" dirty="0"/>
              <a:t>Papillary muscle rupture leads to severe mitral insufficiency (holosystolic murmur) &amp; potentially fatal complication (acute life-threatening cardiogenic shock &amp; pulmonary edema) </a:t>
            </a:r>
          </a:p>
          <a:p>
            <a:pPr marL="171450" indent="-171450">
              <a:buFont typeface="Arial" panose="020B0604020202020204" pitchFamily="34" charset="0"/>
              <a:buChar char="•"/>
            </a:pPr>
            <a:r>
              <a:rPr lang="en-US" sz="1200" dirty="0"/>
              <a:t>Complications of MI: </a:t>
            </a:r>
            <a:r>
              <a:rPr lang="en-US" sz="1200" b="1" dirty="0"/>
              <a:t>CRASH PAD</a:t>
            </a:r>
          </a:p>
          <a:p>
            <a:pPr marL="628650" lvl="1" indent="-171450">
              <a:buFont typeface="Arial" panose="020B0604020202020204" pitchFamily="34" charset="0"/>
              <a:buChar char="•"/>
            </a:pPr>
            <a:r>
              <a:rPr lang="en-US" sz="1200" b="1" dirty="0"/>
              <a:t>C</a:t>
            </a:r>
            <a:r>
              <a:rPr lang="en-US" sz="1200" dirty="0"/>
              <a:t>ardiac </a:t>
            </a:r>
            <a:r>
              <a:rPr lang="en-US" sz="1200" b="1" dirty="0"/>
              <a:t>R</a:t>
            </a:r>
            <a:r>
              <a:rPr lang="en-US" sz="1200" dirty="0"/>
              <a:t>upture </a:t>
            </a:r>
          </a:p>
          <a:p>
            <a:pPr marL="628650" lvl="1" indent="-171450">
              <a:buFont typeface="Arial" panose="020B0604020202020204" pitchFamily="34" charset="0"/>
              <a:buChar char="•"/>
            </a:pPr>
            <a:r>
              <a:rPr lang="en-US" sz="1200" b="1" dirty="0"/>
              <a:t>A</a:t>
            </a:r>
            <a:r>
              <a:rPr lang="en-US" sz="1200" dirty="0"/>
              <a:t>rrythmia </a:t>
            </a:r>
          </a:p>
          <a:p>
            <a:pPr marL="628650" lvl="1" indent="-171450">
              <a:buFont typeface="Arial" panose="020B0604020202020204" pitchFamily="34" charset="0"/>
              <a:buChar char="•"/>
            </a:pPr>
            <a:r>
              <a:rPr lang="en-US" sz="1200" b="1" dirty="0"/>
              <a:t>S</a:t>
            </a:r>
            <a:r>
              <a:rPr lang="en-US" sz="1200" dirty="0"/>
              <a:t>hock</a:t>
            </a:r>
          </a:p>
          <a:p>
            <a:pPr marL="628650" lvl="1" indent="-171450">
              <a:buFont typeface="Arial" panose="020B0604020202020204" pitchFamily="34" charset="0"/>
              <a:buChar char="•"/>
            </a:pPr>
            <a:r>
              <a:rPr lang="en-US" sz="1200" b="1" dirty="0"/>
              <a:t>H</a:t>
            </a:r>
            <a:r>
              <a:rPr lang="en-US" sz="1200" dirty="0"/>
              <a:t>ypertension/Heart failure</a:t>
            </a:r>
          </a:p>
          <a:p>
            <a:pPr marL="628650" lvl="1" indent="-171450">
              <a:buFont typeface="Arial" panose="020B0604020202020204" pitchFamily="34" charset="0"/>
              <a:buChar char="•"/>
            </a:pPr>
            <a:r>
              <a:rPr lang="en-US" sz="1200" b="1" dirty="0"/>
              <a:t>P</a:t>
            </a:r>
            <a:r>
              <a:rPr lang="en-US" sz="1200" dirty="0"/>
              <a:t>ericarditis/PE</a:t>
            </a:r>
          </a:p>
          <a:p>
            <a:pPr marL="628650" lvl="1" indent="-171450">
              <a:buFont typeface="Arial" panose="020B0604020202020204" pitchFamily="34" charset="0"/>
              <a:buChar char="•"/>
            </a:pPr>
            <a:r>
              <a:rPr lang="en-US" sz="1200" b="1" dirty="0"/>
              <a:t>A</a:t>
            </a:r>
            <a:r>
              <a:rPr lang="en-US" sz="1200" dirty="0"/>
              <a:t>neurysm</a:t>
            </a:r>
          </a:p>
          <a:p>
            <a:pPr marL="628650" lvl="1" indent="-171450">
              <a:buFont typeface="Arial" panose="020B0604020202020204" pitchFamily="34" charset="0"/>
              <a:buChar char="•"/>
            </a:pPr>
            <a:r>
              <a:rPr lang="en-US" sz="1200" b="1" dirty="0"/>
              <a:t>D</a:t>
            </a:r>
            <a:r>
              <a:rPr lang="en-US" sz="1200" dirty="0"/>
              <a:t>VT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ANSWER TO QUESTION: Ventricular arrythmias (ventricular tachycardia) </a:t>
            </a:r>
            <a:r>
              <a:rPr lang="en-US" sz="1200" dirty="0">
                <a:sym typeface="Wingdings" pitchFamily="2" charset="2"/>
              </a:rPr>
              <a:t> biggest fatal complication within first 4 days of infarction/ischemia </a:t>
            </a:r>
            <a:endParaRPr lang="en-US" sz="1200" dirty="0"/>
          </a:p>
        </p:txBody>
      </p:sp>
      <p:sp>
        <p:nvSpPr>
          <p:cNvPr id="4" name="Slide Number Placeholder 3"/>
          <p:cNvSpPr>
            <a:spLocks noGrp="1"/>
          </p:cNvSpPr>
          <p:nvPr>
            <p:ph type="sldNum" sz="quarter" idx="5"/>
          </p:nvPr>
        </p:nvSpPr>
        <p:spPr/>
        <p:txBody>
          <a:bodyPr/>
          <a:lstStyle/>
          <a:p>
            <a:fld id="{09BB1566-3AC8-465A-BE56-EC84B6C31D3D}" type="slidenum">
              <a:rPr lang="en-CA" smtClean="0"/>
              <a:t>16</a:t>
            </a:fld>
            <a:endParaRPr lang="en-CA"/>
          </a:p>
        </p:txBody>
      </p:sp>
    </p:spTree>
    <p:extLst>
      <p:ext uri="{BB962C8B-B14F-4D97-AF65-F5344CB8AC3E}">
        <p14:creationId xmlns:p14="http://schemas.microsoft.com/office/powerpoint/2010/main" val="2993993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4b0ccd2ca5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4b0ccd2ca5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IE" dirty="0"/>
              <a:t>PCI – Done in Cath lab – usually enter through femoral or brachial and thread wire through vessels until they reach the heart.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Early treatment and intervention decreases mortality!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Meds: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Blood thinners = limit thrombosis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Supplemental O2 = minimizes ischemia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Nitrates = vasodilate coronary arteries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B-blockers = slows heart rate which decreases myocardial O2 demand and decreases risk of arrythmias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err="1">
                <a:sym typeface="Wingdings" pitchFamily="2" charset="2"/>
              </a:rPr>
              <a:t>ACEi</a:t>
            </a:r>
            <a:r>
              <a:rPr lang="en-US" dirty="0">
                <a:sym typeface="Wingdings" pitchFamily="2" charset="2"/>
              </a:rPr>
              <a:t>= decreases LV remodeling/dilation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Thrombolysis = TPA; </a:t>
            </a:r>
            <a:r>
              <a:rPr lang="en-US" dirty="0" err="1">
                <a:sym typeface="Wingdings" pitchFamily="2" charset="2"/>
              </a:rPr>
              <a:t>STEMI</a:t>
            </a:r>
            <a:r>
              <a:rPr lang="en-US" dirty="0">
                <a:sym typeface="Wingdings" pitchFamily="2" charset="2"/>
              </a:rPr>
              <a:t> goal &lt;30 mins “door to needle” time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MONA = morphine, O2, nitroglycerine, aspirin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Revascularization can help bring blood back to the myocardium via surgical intervention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Percutaneous coronary intervention (PCI)/angioplasty = is an interventional cardiology technique aimed at relieving coronary stenosis via ballooning and stenting to reshape blood vessels and revascularize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Less invasive than open heart surgery &amp; indicated when single or double-vessel occlusion or if patient is likely unable to tolerate open-heart surgery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Emergency angioplasty (</a:t>
            </a:r>
            <a:r>
              <a:rPr lang="en-US" dirty="0" err="1">
                <a:sym typeface="Wingdings" pitchFamily="2" charset="2"/>
              </a:rPr>
              <a:t>STEMI</a:t>
            </a:r>
            <a:r>
              <a:rPr lang="en-US" dirty="0">
                <a:sym typeface="Wingdings" pitchFamily="2" charset="2"/>
              </a:rPr>
              <a:t>) goal &lt;90 min “door to balloon” time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Coronary stents – metal covered with drug-eluting polymer (i.e., sirolimus) that can expand vessel wall lumen by pushing plaques out of the way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Coronary artery bypass surgery (CABG) = open heart surgery, revascularization using bypass conduits </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Usually grafted from saphenous vein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Greater ability to achieve complete revascularization</a:t>
            </a:r>
          </a:p>
          <a:p>
            <a:pPr marL="1085850" marR="0" lvl="2"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Indicated when there is triple-vessel or left main disease or plaque morphology is unfavorable for PCI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Stent complications = restenosis (from scar tissue) or thrombosis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Dual anti-platelet therapy is important for post-stent to prevent thrombosis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BIG complication of reperfusion = reperfusion injury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Reperfusion of irreversibly damaged cells results in Ca+ influx  leading to hypercontraction of myofibrils (contraction band necrosis)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Return of O2 and inflammatory cells may lead to formation of free radicals  further damages myocytes and leads to reperfusion injury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2707246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dirty="0">
                <a:latin typeface="Lato" panose="020F0502020204030203" pitchFamily="34" charset="0"/>
                <a:ea typeface="Lato" panose="020F0502020204030203" pitchFamily="34" charset="0"/>
                <a:cs typeface="Lato" panose="020F0502020204030203" pitchFamily="34" charset="0"/>
              </a:rPr>
              <a:t>LBBB (left bundle branch block)</a:t>
            </a:r>
          </a:p>
          <a:p>
            <a:endParaRPr lang="en-US" dirty="0"/>
          </a:p>
        </p:txBody>
      </p:sp>
    </p:spTree>
    <p:extLst>
      <p:ext uri="{BB962C8B-B14F-4D97-AF65-F5344CB8AC3E}">
        <p14:creationId xmlns:p14="http://schemas.microsoft.com/office/powerpoint/2010/main" val="33925629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Before Birth:</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Fetal circulation is designed so that oxygenated blood is preferentially delivered to the brain and myocardium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Shunting of deoxygenated blood  ductus arteriosus (connection between pulmonary artery &amp; aorta)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Shunting of oxygenated blood  foramen </a:t>
            </a:r>
            <a:r>
              <a:rPr lang="en-US" dirty="0" err="1">
                <a:sym typeface="Wingdings" pitchFamily="2" charset="2"/>
              </a:rPr>
              <a:t>ovale</a:t>
            </a:r>
            <a:r>
              <a:rPr lang="en-US" dirty="0">
                <a:sym typeface="Wingdings" pitchFamily="2" charset="2"/>
              </a:rPr>
              <a:t> (connection between R and L atria) and ductus venosus (connection between umbilical vein and IVC)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After Birth: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When a baby takes its first breath outside the womb, the lungs open up  pulmonary resistance decreases  pulmonary blood flow increases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There is a separation of the placenta (which is low resistance) and systemic circulation (which becomes high resistance)  causes closure of ductus venosus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Increased pulmonary flow causes increase in left atrial pressure  closure of foramen </a:t>
            </a:r>
            <a:r>
              <a:rPr lang="en-US" dirty="0" err="1">
                <a:sym typeface="Wingdings" pitchFamily="2" charset="2"/>
              </a:rPr>
              <a:t>ovale</a:t>
            </a:r>
            <a:r>
              <a:rPr lang="en-US" dirty="0">
                <a:sym typeface="Wingdings" pitchFamily="2" charset="2"/>
              </a:rPr>
              <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Increased O2 concentration in blood after the baby’s first breath  decreased prostaglandins  ductus arteriosus closure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Closure of fetal shunts and changes in vascular resistance = infant circulation assumes normal adult flow </a:t>
            </a:r>
          </a:p>
        </p:txBody>
      </p:sp>
      <p:sp>
        <p:nvSpPr>
          <p:cNvPr id="4" name="Slide Number Placeholder 3"/>
          <p:cNvSpPr>
            <a:spLocks noGrp="1"/>
          </p:cNvSpPr>
          <p:nvPr>
            <p:ph type="sldNum" sz="quarter" idx="5"/>
          </p:nvPr>
        </p:nvSpPr>
        <p:spPr/>
        <p:txBody>
          <a:bodyPr/>
          <a:lstStyle/>
          <a:p>
            <a:fld id="{DD7C29F0-6D42-1D42-9DAA-D02C47EA24F0}" type="slidenum">
              <a:rPr lang="en-US" smtClean="0"/>
              <a:t>20</a:t>
            </a:fld>
            <a:endParaRPr lang="en-US"/>
          </a:p>
        </p:txBody>
      </p:sp>
    </p:spTree>
    <p:extLst>
      <p:ext uri="{BB962C8B-B14F-4D97-AF65-F5344CB8AC3E}">
        <p14:creationId xmlns:p14="http://schemas.microsoft.com/office/powerpoint/2010/main" val="3995551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b="1" dirty="0"/>
              <a:t>Just another slide on Fetal Circulation in case it clarifies anything for you!</a:t>
            </a:r>
          </a:p>
          <a:p>
            <a:pPr marL="139700" indent="0">
              <a:buNone/>
            </a:pPr>
            <a:endParaRPr lang="en-US" dirty="0"/>
          </a:p>
          <a:p>
            <a:r>
              <a:rPr lang="en-US" dirty="0"/>
              <a:t>https://</a:t>
            </a:r>
            <a:r>
              <a:rPr lang="en-US" dirty="0" err="1"/>
              <a:t>www.youtube.com</a:t>
            </a:r>
            <a:r>
              <a:rPr lang="en-US" dirty="0"/>
              <a:t>/</a:t>
            </a:r>
            <a:r>
              <a:rPr lang="en-US" dirty="0" err="1"/>
              <a:t>watch?v</a:t>
            </a:r>
            <a:r>
              <a:rPr lang="en-US" dirty="0"/>
              <a:t>=jFn0dyU5wUw – good khan academy video</a:t>
            </a:r>
          </a:p>
          <a:p>
            <a:endParaRPr lang="en-US" dirty="0"/>
          </a:p>
          <a:p>
            <a:pPr marL="0" lvl="0" indent="0" algn="l" rtl="0">
              <a:spcBef>
                <a:spcPts val="0"/>
              </a:spcBef>
              <a:spcAft>
                <a:spcPts val="0"/>
              </a:spcAft>
              <a:buNone/>
            </a:pPr>
            <a:r>
              <a:rPr lang="en-CA" dirty="0"/>
              <a:t>-Umbilical cord (including umbilical vein surrounded by Wharton’s jelly which contracts in response to a drop in temperature) is clamped - baby takes 1st breath -&gt; alveolar stretch -&gt; deformations in type II cells</a:t>
            </a:r>
          </a:p>
          <a:p>
            <a:pPr marL="0" lvl="0" indent="0" algn="l" rtl="0">
              <a:spcBef>
                <a:spcPts val="0"/>
              </a:spcBef>
              <a:spcAft>
                <a:spcPts val="0"/>
              </a:spcAft>
              <a:buNone/>
            </a:pPr>
            <a:r>
              <a:rPr lang="en-CA" dirty="0"/>
              <a:t>-Decreased pulmonary &amp; increased systemic vascular resistances</a:t>
            </a:r>
          </a:p>
          <a:p>
            <a:pPr marL="0" lvl="0" indent="0" algn="l" rtl="0">
              <a:spcBef>
                <a:spcPts val="0"/>
              </a:spcBef>
              <a:spcAft>
                <a:spcPts val="0"/>
              </a:spcAft>
              <a:buNone/>
            </a:pPr>
            <a:r>
              <a:rPr lang="en-CA" dirty="0"/>
              <a:t>	-loss of blood flow through placenta - doubles systemic vascular resistance - increases P in aorta, LV, LA</a:t>
            </a:r>
          </a:p>
          <a:p>
            <a:pPr marL="0" lvl="0" indent="0" algn="l" rtl="0">
              <a:spcBef>
                <a:spcPts val="0"/>
              </a:spcBef>
              <a:spcAft>
                <a:spcPts val="0"/>
              </a:spcAft>
              <a:buNone/>
            </a:pPr>
            <a:r>
              <a:rPr lang="en-CA" dirty="0"/>
              <a:t>	-O2 rushes into lungs -&gt; decreases intrathoracic P, lungs expand</a:t>
            </a:r>
          </a:p>
          <a:p>
            <a:pPr marL="0" lvl="0" indent="0" algn="l" rtl="0">
              <a:spcBef>
                <a:spcPts val="0"/>
              </a:spcBef>
              <a:spcAft>
                <a:spcPts val="0"/>
              </a:spcAft>
              <a:buNone/>
            </a:pPr>
            <a:r>
              <a:rPr lang="en-CA" dirty="0"/>
              <a:t>		</a:t>
            </a:r>
            <a:r>
              <a:rPr lang="en-CA" b="1" dirty="0"/>
              <a:t>-requires &gt;25 mmHg (often close to -60 mmHg for 1st inspiration) of -‘ve inspiratory P to oppose the effects of surface tension of viscous fluid in the lungs &amp; open the alveoli for the 1st time)</a:t>
            </a:r>
            <a:endParaRPr lang="en-CA" dirty="0"/>
          </a:p>
          <a:p>
            <a:pPr marL="0" lvl="0" indent="0" algn="l" rtl="0">
              <a:spcBef>
                <a:spcPts val="0"/>
              </a:spcBef>
              <a:spcAft>
                <a:spcPts val="0"/>
              </a:spcAft>
              <a:buNone/>
            </a:pPr>
            <a:r>
              <a:rPr lang="en-CA" dirty="0"/>
              <a:t>	-High PO2 dilates pulmonary arterioles + decreases pulmonary vascular resistance (</a:t>
            </a:r>
            <a:r>
              <a:rPr lang="en-CA" dirty="0" err="1"/>
              <a:t>ie</a:t>
            </a:r>
            <a:r>
              <a:rPr lang="en-CA" dirty="0"/>
              <a:t>. easier for blood to flow through lungs, more blood enters pulmonary A, lungs, &amp; LA)</a:t>
            </a:r>
          </a:p>
          <a:p>
            <a:pPr marL="0" lvl="0" indent="0" algn="l" rtl="0">
              <a:spcBef>
                <a:spcPts val="0"/>
              </a:spcBef>
              <a:spcAft>
                <a:spcPts val="0"/>
              </a:spcAft>
              <a:buNone/>
            </a:pPr>
            <a:r>
              <a:rPr lang="en-CA" dirty="0"/>
              <a:t>	-decreased BP in Pulmonary A, RA, RV</a:t>
            </a:r>
          </a:p>
          <a:p>
            <a:pPr marL="0" lvl="0" indent="0" algn="l" rtl="0">
              <a:spcBef>
                <a:spcPts val="0"/>
              </a:spcBef>
              <a:spcAft>
                <a:spcPts val="0"/>
              </a:spcAft>
              <a:buNone/>
            </a:pPr>
            <a:r>
              <a:rPr lang="en-CA" dirty="0"/>
              <a:t>-Foramen </a:t>
            </a:r>
            <a:r>
              <a:rPr lang="en-CA" dirty="0" err="1"/>
              <a:t>Ovale</a:t>
            </a:r>
            <a:r>
              <a:rPr lang="en-CA" dirty="0"/>
              <a:t> closes:</a:t>
            </a:r>
          </a:p>
          <a:p>
            <a:pPr marL="0" lvl="0" indent="0" algn="l" rtl="0">
              <a:spcBef>
                <a:spcPts val="0"/>
              </a:spcBef>
              <a:spcAft>
                <a:spcPts val="0"/>
              </a:spcAft>
              <a:buNone/>
            </a:pPr>
            <a:r>
              <a:rPr lang="en-CA" dirty="0"/>
              <a:t>	-high LA P &gt; low RA P - due to changes in pulmonary &amp; systemic resistances</a:t>
            </a:r>
          </a:p>
          <a:p>
            <a:pPr marL="0" lvl="0" indent="0" algn="l" rtl="0">
              <a:spcBef>
                <a:spcPts val="0"/>
              </a:spcBef>
              <a:spcAft>
                <a:spcPts val="0"/>
              </a:spcAft>
              <a:buNone/>
            </a:pPr>
            <a:r>
              <a:rPr lang="en-CA" dirty="0"/>
              <a:t>	-reverse in blood flow -&gt; pushes foramen </a:t>
            </a:r>
            <a:r>
              <a:rPr lang="en-CA" dirty="0" err="1"/>
              <a:t>ovale</a:t>
            </a:r>
            <a:r>
              <a:rPr lang="en-CA" dirty="0"/>
              <a:t> valve (L) closed against </a:t>
            </a:r>
            <a:r>
              <a:rPr lang="en-CA" dirty="0" err="1"/>
              <a:t>intraatrial</a:t>
            </a:r>
            <a:r>
              <a:rPr lang="en-CA" dirty="0"/>
              <a:t> septum</a:t>
            </a:r>
          </a:p>
          <a:p>
            <a:pPr marL="0" lvl="0" indent="0" algn="l" rtl="0">
              <a:spcBef>
                <a:spcPts val="0"/>
              </a:spcBef>
              <a:spcAft>
                <a:spcPts val="0"/>
              </a:spcAft>
              <a:buNone/>
            </a:pPr>
            <a:r>
              <a:rPr lang="en-CA" dirty="0"/>
              <a:t>	-permanent closure forms w/n months-year; higher LA pressure keeps it closed</a:t>
            </a:r>
          </a:p>
          <a:p>
            <a:pPr marL="0" lvl="0" indent="0" algn="l" rtl="0">
              <a:spcBef>
                <a:spcPts val="0"/>
              </a:spcBef>
              <a:spcAft>
                <a:spcPts val="0"/>
              </a:spcAft>
              <a:buNone/>
            </a:pPr>
            <a:r>
              <a:rPr lang="en-CA" dirty="0"/>
              <a:t>	-becomes Fossa ovalis</a:t>
            </a:r>
          </a:p>
          <a:p>
            <a:pPr marL="0" lvl="0" indent="0" algn="l" rtl="0">
              <a:spcBef>
                <a:spcPts val="0"/>
              </a:spcBef>
              <a:spcAft>
                <a:spcPts val="0"/>
              </a:spcAft>
              <a:buNone/>
            </a:pPr>
            <a:r>
              <a:rPr lang="en-CA" dirty="0"/>
              <a:t>-</a:t>
            </a:r>
            <a:r>
              <a:rPr lang="en-CA" b="1" dirty="0"/>
              <a:t>Ductus Arteriosus closes:</a:t>
            </a:r>
            <a:endParaRPr lang="en-CA" dirty="0"/>
          </a:p>
          <a:p>
            <a:pPr marL="0" lvl="0" indent="0" algn="l" rtl="0">
              <a:spcBef>
                <a:spcPts val="0"/>
              </a:spcBef>
              <a:spcAft>
                <a:spcPts val="0"/>
              </a:spcAft>
              <a:buNone/>
            </a:pPr>
            <a:r>
              <a:rPr lang="en-CA" dirty="0"/>
              <a:t>	-Increased systemic resistance -&gt; increases aortic P &amp; decreased pulmonary resistance -&gt; decreases pulmonary arterial P = blood flows backwards from aorta into pulmonary 	artery through ductus arteriosus (like fetus)</a:t>
            </a:r>
          </a:p>
          <a:p>
            <a:pPr marL="0" lvl="0" indent="0" algn="l" rtl="0">
              <a:spcBef>
                <a:spcPts val="0"/>
              </a:spcBef>
              <a:spcAft>
                <a:spcPts val="0"/>
              </a:spcAft>
              <a:buNone/>
            </a:pPr>
            <a:r>
              <a:rPr lang="en-CA" dirty="0"/>
              <a:t>	-after a few hours, the muscular wall of DA constricts due to high PO2 (100mHg neonate vs 15-20mmHg as fetus)</a:t>
            </a:r>
          </a:p>
          <a:p>
            <a:pPr marL="0" lvl="0" indent="0" algn="l" rtl="0">
              <a:spcBef>
                <a:spcPts val="0"/>
              </a:spcBef>
              <a:spcAft>
                <a:spcPts val="0"/>
              </a:spcAft>
              <a:buNone/>
            </a:pPr>
            <a:r>
              <a:rPr lang="en-CA" dirty="0"/>
              <a:t>	</a:t>
            </a:r>
            <a:r>
              <a:rPr lang="en-CA" b="1" dirty="0"/>
              <a:t>-w/n 1-8d all blood flow through DA stops - functional closure</a:t>
            </a:r>
            <a:endParaRPr lang="en-CA" dirty="0"/>
          </a:p>
          <a:p>
            <a:pPr marL="0" lvl="0" indent="0" algn="l" rtl="0">
              <a:spcBef>
                <a:spcPts val="0"/>
              </a:spcBef>
              <a:spcAft>
                <a:spcPts val="0"/>
              </a:spcAft>
              <a:buNone/>
            </a:pPr>
            <a:r>
              <a:rPr lang="en-CA" b="1" dirty="0"/>
              <a:t>	-w/n 1-4mo fibrous tissue growth occludes DA</a:t>
            </a:r>
            <a:endParaRPr lang="en-CA" dirty="0"/>
          </a:p>
          <a:p>
            <a:pPr marL="0" lvl="0" indent="0" algn="l" rtl="0">
              <a:spcBef>
                <a:spcPts val="0"/>
              </a:spcBef>
              <a:spcAft>
                <a:spcPts val="0"/>
              </a:spcAft>
              <a:buNone/>
            </a:pPr>
            <a:r>
              <a:rPr lang="en-CA" dirty="0"/>
              <a:t>	-PGs vasodilate - treat PDA w/ Indomethacin</a:t>
            </a:r>
          </a:p>
          <a:p>
            <a:pPr marL="0" lvl="0" indent="0" algn="l" rtl="0">
              <a:spcBef>
                <a:spcPts val="0"/>
              </a:spcBef>
              <a:spcAft>
                <a:spcPts val="0"/>
              </a:spcAft>
              <a:buNone/>
            </a:pPr>
            <a:r>
              <a:rPr lang="en-CA" dirty="0"/>
              <a:t>	-becomes Ligamentum arteriosum</a:t>
            </a:r>
          </a:p>
          <a:p>
            <a:pPr marL="0" lvl="0" indent="0" algn="l" rtl="0">
              <a:spcBef>
                <a:spcPts val="0"/>
              </a:spcBef>
              <a:spcAft>
                <a:spcPts val="0"/>
              </a:spcAft>
              <a:buNone/>
            </a:pPr>
            <a:r>
              <a:rPr lang="en-CA" b="1" dirty="0"/>
              <a:t>Treat PDA: indomethacin (NSAID) 🡪 </a:t>
            </a:r>
            <a:r>
              <a:rPr lang="en-CA" b="1" dirty="0" err="1"/>
              <a:t>nsaids</a:t>
            </a:r>
            <a:r>
              <a:rPr lang="en-CA" b="1" dirty="0"/>
              <a:t> are actually teratogenic in third trimester due to potential preterm closure of DA (NSAIDS inhibit PG synthesis)</a:t>
            </a:r>
          </a:p>
          <a:p>
            <a:pPr marL="0" lvl="0" indent="0" algn="l" rtl="0">
              <a:spcBef>
                <a:spcPts val="0"/>
              </a:spcBef>
              <a:spcAft>
                <a:spcPts val="0"/>
              </a:spcAft>
              <a:buNone/>
            </a:pPr>
            <a:r>
              <a:rPr lang="en-CA" dirty="0"/>
              <a:t>-</a:t>
            </a:r>
            <a:r>
              <a:rPr lang="en-CA" b="1" dirty="0"/>
              <a:t>Ductus Venosus closure:</a:t>
            </a:r>
            <a:endParaRPr lang="en-CA" dirty="0"/>
          </a:p>
          <a:p>
            <a:pPr marL="0" lvl="0" indent="0" algn="l" rtl="0">
              <a:spcBef>
                <a:spcPts val="0"/>
              </a:spcBef>
              <a:spcAft>
                <a:spcPts val="0"/>
              </a:spcAft>
              <a:buNone/>
            </a:pPr>
            <a:r>
              <a:rPr lang="en-CA" dirty="0"/>
              <a:t>	-Blood flow through umbilical V ceases but most of portal blood flows through ductus venosus</a:t>
            </a:r>
          </a:p>
          <a:p>
            <a:pPr marL="0" lvl="0" indent="0" algn="l" rtl="0">
              <a:spcBef>
                <a:spcPts val="0"/>
              </a:spcBef>
              <a:spcAft>
                <a:spcPts val="0"/>
              </a:spcAft>
              <a:buNone/>
            </a:pPr>
            <a:r>
              <a:rPr lang="en-CA" dirty="0"/>
              <a:t>	-w/n 1-3h the muscular wall of DV contracts, closes, &amp; stops flow </a:t>
            </a:r>
          </a:p>
          <a:p>
            <a:pPr marL="0" lvl="0" indent="0" algn="l" rtl="0">
              <a:spcBef>
                <a:spcPts val="0"/>
              </a:spcBef>
              <a:spcAft>
                <a:spcPts val="0"/>
              </a:spcAft>
              <a:buNone/>
            </a:pPr>
            <a:r>
              <a:rPr lang="en-CA" dirty="0"/>
              <a:t>	-portal venous pressure rises from 0 to 6-10mmHg - enough to force blood through liver sinuses</a:t>
            </a:r>
          </a:p>
          <a:p>
            <a:pPr marL="0" lvl="0" indent="0" algn="l" rtl="0">
              <a:spcBef>
                <a:spcPts val="0"/>
              </a:spcBef>
              <a:spcAft>
                <a:spcPts val="0"/>
              </a:spcAft>
              <a:buNone/>
            </a:pPr>
            <a:r>
              <a:rPr lang="en-CA" dirty="0"/>
              <a:t>	-becomes Ligamentum venosum</a:t>
            </a:r>
            <a:endParaRPr lang="en-US" dirty="0"/>
          </a:p>
        </p:txBody>
      </p:sp>
      <p:sp>
        <p:nvSpPr>
          <p:cNvPr id="4" name="Slide Number Placeholder 3"/>
          <p:cNvSpPr>
            <a:spLocks noGrp="1"/>
          </p:cNvSpPr>
          <p:nvPr>
            <p:ph type="sldNum" sz="quarter" idx="10"/>
          </p:nvPr>
        </p:nvSpPr>
        <p:spPr/>
        <p:txBody>
          <a:bodyPr/>
          <a:lstStyle/>
          <a:p>
            <a:fld id="{86456DE3-4E01-4AFD-AD42-42312842ED89}" type="slidenum">
              <a:rPr lang="en-US" smtClean="0"/>
              <a:t>21</a:t>
            </a:fld>
            <a:endParaRPr lang="en-US"/>
          </a:p>
        </p:txBody>
      </p:sp>
    </p:spTree>
    <p:extLst>
      <p:ext uri="{BB962C8B-B14F-4D97-AF65-F5344CB8AC3E}">
        <p14:creationId xmlns:p14="http://schemas.microsoft.com/office/powerpoint/2010/main" val="320759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76c54d9067_6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76c54d9067_6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CA" dirty="0"/>
              <a:t>2 </a:t>
            </a:r>
            <a:r>
              <a:rPr lang="en-CA" dirty="0" err="1"/>
              <a:t>MediaL</a:t>
            </a:r>
            <a:r>
              <a:rPr lang="en-CA" dirty="0"/>
              <a:t> umbilical ligaments (from </a:t>
            </a:r>
            <a:r>
              <a:rPr lang="en-CA" dirty="0" err="1"/>
              <a:t>UmbiLicaL</a:t>
            </a:r>
            <a:r>
              <a:rPr lang="en-CA" dirty="0"/>
              <a:t> Arteries)</a:t>
            </a:r>
          </a:p>
          <a:p>
            <a:pPr marL="0" lvl="0" indent="0" algn="l" rtl="0">
              <a:spcBef>
                <a:spcPts val="0"/>
              </a:spcBef>
              <a:spcAft>
                <a:spcPts val="0"/>
              </a:spcAft>
              <a:buNone/>
            </a:pPr>
            <a:r>
              <a:rPr lang="en-CA" dirty="0"/>
              <a:t>1 </a:t>
            </a:r>
            <a:r>
              <a:rPr lang="en-CA" dirty="0" err="1"/>
              <a:t>MediaN</a:t>
            </a:r>
            <a:r>
              <a:rPr lang="en-CA" dirty="0"/>
              <a:t> umbilical ligament (from </a:t>
            </a:r>
            <a:r>
              <a:rPr lang="en-CA" dirty="0" err="1"/>
              <a:t>AllaNtois</a:t>
            </a:r>
            <a:r>
              <a:rPr lang="en-CA" dirty="0"/>
              <a:t>)</a:t>
            </a:r>
          </a:p>
          <a:p>
            <a:pPr marL="0" lvl="0" indent="0" algn="l" rtl="0">
              <a:spcBef>
                <a:spcPts val="0"/>
              </a:spcBef>
              <a:spcAft>
                <a:spcPts val="0"/>
              </a:spcAft>
              <a:buNone/>
            </a:pPr>
            <a:endParaRPr lang="en-CA"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5972694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Acute coronary syndrome = </a:t>
            </a:r>
            <a:r>
              <a:rPr lang="en-CA" dirty="0" err="1"/>
              <a:t>STEMI</a:t>
            </a:r>
            <a:r>
              <a:rPr lang="en-CA" dirty="0"/>
              <a:t> and </a:t>
            </a:r>
            <a:r>
              <a:rPr lang="en-CA" dirty="0" err="1"/>
              <a:t>NSTEMI</a:t>
            </a:r>
            <a:r>
              <a:rPr lang="en-CA" dirty="0"/>
              <a:t> Mis and unstable angina </a:t>
            </a:r>
          </a:p>
        </p:txBody>
      </p:sp>
      <p:sp>
        <p:nvSpPr>
          <p:cNvPr id="4" name="Slide Number Placeholder 3"/>
          <p:cNvSpPr>
            <a:spLocks noGrp="1"/>
          </p:cNvSpPr>
          <p:nvPr>
            <p:ph type="sldNum" sz="quarter" idx="5"/>
          </p:nvPr>
        </p:nvSpPr>
        <p:spPr/>
        <p:txBody>
          <a:bodyPr/>
          <a:lstStyle/>
          <a:p>
            <a:fld id="{09BB1566-3AC8-465A-BE56-EC84B6C31D3D}" type="slidenum">
              <a:rPr lang="en-CA" smtClean="0"/>
              <a:t>3</a:t>
            </a:fld>
            <a:endParaRPr lang="en-CA"/>
          </a:p>
        </p:txBody>
      </p:sp>
    </p:spTree>
    <p:extLst>
      <p:ext uri="{BB962C8B-B14F-4D97-AF65-F5344CB8AC3E}">
        <p14:creationId xmlns:p14="http://schemas.microsoft.com/office/powerpoint/2010/main" val="3327929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Congenital heart defects arise during embryogenesis (weeks 3-8); most are sporadic </a:t>
            </a:r>
          </a:p>
          <a:p>
            <a:pPr marL="171450" indent="-171450">
              <a:buFont typeface="Arial" panose="020B0604020202020204" pitchFamily="34" charset="0"/>
              <a:buChar char="•"/>
            </a:pPr>
            <a:r>
              <a:rPr lang="en-US" dirty="0"/>
              <a:t>Cyanotic heart disease = blood bypasses the lungs so no oxygenation occurs </a:t>
            </a:r>
            <a:r>
              <a:rPr lang="en-US" dirty="0">
                <a:sym typeface="Wingdings" pitchFamily="2" charset="2"/>
              </a:rPr>
              <a:t> high levels of deoxygenated </a:t>
            </a:r>
            <a:r>
              <a:rPr lang="en-US" dirty="0" err="1">
                <a:sym typeface="Wingdings" pitchFamily="2" charset="2"/>
              </a:rPr>
              <a:t>HgB</a:t>
            </a:r>
            <a:r>
              <a:rPr lang="en-US" dirty="0">
                <a:sym typeface="Wingdings" pitchFamily="2" charset="2"/>
              </a:rPr>
              <a:t> enters the systemic circulation and causes cyanosis </a:t>
            </a:r>
          </a:p>
          <a:p>
            <a:pPr marL="628650" lvl="1" indent="-171450">
              <a:buFont typeface="Arial" panose="020B0604020202020204" pitchFamily="34" charset="0"/>
              <a:buChar char="•"/>
            </a:pPr>
            <a:r>
              <a:rPr lang="en-US" dirty="0">
                <a:sym typeface="Wingdings" pitchFamily="2" charset="2"/>
              </a:rPr>
              <a:t>Usually requires urgent surgery and/or maintenance of PDA </a:t>
            </a:r>
          </a:p>
          <a:p>
            <a:pPr marL="171450" indent="-171450">
              <a:buFont typeface="Arial" panose="020B0604020202020204" pitchFamily="34" charset="0"/>
              <a:buChar char="•"/>
            </a:pPr>
            <a:r>
              <a:rPr lang="en-US" dirty="0" err="1"/>
              <a:t>Acyanotic</a:t>
            </a:r>
            <a:r>
              <a:rPr lang="en-US" dirty="0"/>
              <a:t> heart disease = blood passes through pulmonary circulation and oxygenation takes place so you have low levels of deoxygenated blood in systemic circulation (no cyanosis) but there is often obstruction occurring beyond the lungs </a:t>
            </a:r>
          </a:p>
        </p:txBody>
      </p:sp>
      <p:sp>
        <p:nvSpPr>
          <p:cNvPr id="4" name="Slide Number Placeholder 3"/>
          <p:cNvSpPr>
            <a:spLocks noGrp="1"/>
          </p:cNvSpPr>
          <p:nvPr>
            <p:ph type="sldNum" sz="quarter" idx="5"/>
          </p:nvPr>
        </p:nvSpPr>
        <p:spPr/>
        <p:txBody>
          <a:bodyPr/>
          <a:lstStyle/>
          <a:p>
            <a:fld id="{09BB1566-3AC8-465A-BE56-EC84B6C31D3D}" type="slidenum">
              <a:rPr lang="en-CA" smtClean="0"/>
              <a:t>23</a:t>
            </a:fld>
            <a:endParaRPr lang="en-CA"/>
          </a:p>
        </p:txBody>
      </p:sp>
    </p:spTree>
    <p:extLst>
      <p:ext uri="{BB962C8B-B14F-4D97-AF65-F5344CB8AC3E}">
        <p14:creationId xmlns:p14="http://schemas.microsoft.com/office/powerpoint/2010/main" val="27502597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Truncus Arteriosus = deoxygenated blood from RV mixes with oxygenated blood from LV before pulmonary and aortic circulations separate </a:t>
            </a:r>
            <a:r>
              <a:rPr lang="en-US" dirty="0">
                <a:sym typeface="Wingdings" pitchFamily="2" charset="2"/>
              </a:rPr>
              <a:t> early cyanosis </a:t>
            </a:r>
          </a:p>
          <a:p>
            <a:pPr marL="628650" lvl="1" indent="-171450">
              <a:buFont typeface="Arial" panose="020B0604020202020204" pitchFamily="34" charset="0"/>
              <a:buChar char="•"/>
            </a:pPr>
            <a:r>
              <a:rPr lang="en-US" dirty="0">
                <a:sym typeface="Wingdings" pitchFamily="2" charset="2"/>
              </a:rPr>
              <a:t>Potential for coronary ischemia with fall in pulmonary vascular resistance </a:t>
            </a:r>
          </a:p>
          <a:p>
            <a:pPr marL="628650" lvl="1" indent="-171450">
              <a:buFont typeface="Arial" panose="020B0604020202020204" pitchFamily="34" charset="0"/>
              <a:buChar char="•"/>
            </a:pPr>
            <a:r>
              <a:rPr lang="en-US" dirty="0">
                <a:sym typeface="Wingdings" pitchFamily="2" charset="2"/>
              </a:rPr>
              <a:t>Surgical repair within first 6 weeks of life </a:t>
            </a:r>
          </a:p>
          <a:p>
            <a:pPr marL="171450" indent="-171450">
              <a:buFont typeface="Arial" panose="020B0604020202020204" pitchFamily="34" charset="0"/>
              <a:buChar char="•"/>
            </a:pPr>
            <a:endParaRPr lang="en-US" dirty="0">
              <a:sym typeface="Wingdings" pitchFamily="2" charset="2"/>
            </a:endParaRPr>
          </a:p>
          <a:p>
            <a:pPr marL="171450" indent="-171450">
              <a:buFont typeface="Arial" panose="020B0604020202020204" pitchFamily="34" charset="0"/>
              <a:buChar char="•"/>
            </a:pPr>
            <a:r>
              <a:rPr lang="en-US" dirty="0" err="1">
                <a:sym typeface="Wingdings" pitchFamily="2" charset="2"/>
              </a:rPr>
              <a:t>TOGV</a:t>
            </a:r>
            <a:r>
              <a:rPr lang="en-US" dirty="0">
                <a:sym typeface="Wingdings" pitchFamily="2" charset="2"/>
              </a:rPr>
              <a:t> (transposition of great vessels) = Separation of systemic and pulmonary circulations</a:t>
            </a:r>
          </a:p>
          <a:p>
            <a:pPr marL="628650" lvl="1" indent="-171450">
              <a:buFont typeface="Arial" panose="020B0604020202020204" pitchFamily="34" charset="0"/>
              <a:buChar char="•"/>
            </a:pPr>
            <a:r>
              <a:rPr lang="en-US" dirty="0">
                <a:sym typeface="Wingdings" pitchFamily="2" charset="2"/>
              </a:rPr>
              <a:t>If PDA is present, KEEP IT OPEN! </a:t>
            </a:r>
          </a:p>
          <a:p>
            <a:pPr marL="628650" lvl="1" indent="-171450">
              <a:buFont typeface="Arial" panose="020B0604020202020204" pitchFamily="34" charset="0"/>
              <a:buChar char="•"/>
            </a:pPr>
            <a:r>
              <a:rPr lang="en-US" dirty="0">
                <a:sym typeface="Wingdings" pitchFamily="2" charset="2"/>
              </a:rPr>
              <a:t>PGE1 administration to maintain PDA until definitive surgical repair performed (balloon atrial septostomy) </a:t>
            </a:r>
          </a:p>
          <a:p>
            <a:pPr marL="628650" lvl="1" indent="-171450">
              <a:buFont typeface="Arial" panose="020B0604020202020204" pitchFamily="34" charset="0"/>
              <a:buChar char="•"/>
            </a:pPr>
            <a:r>
              <a:rPr lang="en-US" dirty="0">
                <a:sym typeface="Wingdings" pitchFamily="2" charset="2"/>
              </a:rPr>
              <a:t>Needs surgical intervention (arterial switch within first 2 weeks of life) </a:t>
            </a: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24</a:t>
            </a:fld>
            <a:endParaRPr lang="en-CA"/>
          </a:p>
        </p:txBody>
      </p:sp>
    </p:spTree>
    <p:extLst>
      <p:ext uri="{BB962C8B-B14F-4D97-AF65-F5344CB8AC3E}">
        <p14:creationId xmlns:p14="http://schemas.microsoft.com/office/powerpoint/2010/main" val="4793938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Mean age of Dx = 2-4 months </a:t>
            </a:r>
          </a:p>
          <a:p>
            <a:pPr marL="171450" indent="-171450">
              <a:buFont typeface="Arial" panose="020B0604020202020204" pitchFamily="34" charset="0"/>
              <a:buChar char="•"/>
            </a:pPr>
            <a:r>
              <a:rPr lang="en-US" dirty="0"/>
              <a:t>Defect due to anterior and superior deviation of outlet septum leading to VSD, right ventricular outlet tract obstruction (pulmonary stenosis), over-riding aorta and right ventricular hypertrophy </a:t>
            </a:r>
          </a:p>
          <a:p>
            <a:pPr marL="628650" lvl="1" indent="-171450">
              <a:buFont typeface="Arial" panose="020B0604020202020204" pitchFamily="34" charset="0"/>
              <a:buChar char="•"/>
            </a:pPr>
            <a:r>
              <a:rPr lang="en-US" dirty="0" err="1"/>
              <a:t>VSD</a:t>
            </a:r>
            <a:r>
              <a:rPr lang="en-US" dirty="0"/>
              <a:t> – can be membranous or muscular septum </a:t>
            </a:r>
          </a:p>
          <a:p>
            <a:pPr marL="628650" lvl="1" indent="-171450">
              <a:buFont typeface="Arial" panose="020B0604020202020204" pitchFamily="34" charset="0"/>
              <a:buChar char="•"/>
            </a:pPr>
            <a:r>
              <a:rPr lang="en-US" dirty="0" err="1"/>
              <a:t>RVOTO</a:t>
            </a:r>
            <a:r>
              <a:rPr lang="en-US" dirty="0"/>
              <a:t> </a:t>
            </a:r>
          </a:p>
          <a:p>
            <a:pPr marL="628650" lvl="1" indent="-171450">
              <a:buFont typeface="Arial" panose="020B0604020202020204" pitchFamily="34" charset="0"/>
              <a:buChar char="•"/>
            </a:pPr>
            <a:r>
              <a:rPr lang="en-US" dirty="0"/>
              <a:t>Overriding aorta – aorta located right over the </a:t>
            </a:r>
            <a:r>
              <a:rPr lang="en-US" dirty="0" err="1"/>
              <a:t>VSD</a:t>
            </a:r>
            <a:r>
              <a:rPr lang="en-US" dirty="0"/>
              <a:t> rather than the left ventricle, resulting in blood flow from both ventricles entering into the aorta, decreases oxygenation of blood</a:t>
            </a:r>
          </a:p>
          <a:p>
            <a:pPr marL="171450" indent="-171450">
              <a:buFont typeface="Arial" panose="020B0604020202020204" pitchFamily="34" charset="0"/>
              <a:buChar char="•"/>
            </a:pPr>
            <a:r>
              <a:rPr lang="en-US" dirty="0"/>
              <a:t>Infants may initially have L</a:t>
            </a:r>
            <a:r>
              <a:rPr lang="en-US" dirty="0">
                <a:sym typeface="Wingdings" pitchFamily="2" charset="2"/>
              </a:rPr>
              <a:t>R shunt (no cyanosis), but RVOTO is progressive which eventually leads to increased RL shunting with hypoxemia and cyanosis </a:t>
            </a:r>
          </a:p>
          <a:p>
            <a:pPr marL="171450" indent="-171450">
              <a:buFont typeface="Arial" panose="020B0604020202020204" pitchFamily="34" charset="0"/>
              <a:buChar char="•"/>
            </a:pPr>
            <a:r>
              <a:rPr lang="en-US" dirty="0">
                <a:sym typeface="Wingdings" pitchFamily="2" charset="2"/>
              </a:rPr>
              <a:t>Squatting (knee-chest position) increases </a:t>
            </a:r>
            <a:r>
              <a:rPr lang="en-US" dirty="0" err="1">
                <a:sym typeface="Wingdings" pitchFamily="2" charset="2"/>
              </a:rPr>
              <a:t>SVR</a:t>
            </a:r>
            <a:r>
              <a:rPr lang="en-US" dirty="0">
                <a:sym typeface="Wingdings" pitchFamily="2" charset="2"/>
              </a:rPr>
              <a:t> (systemic vascular resistance) which decreases RL shunt (improves cyanosis)</a:t>
            </a:r>
          </a:p>
          <a:p>
            <a:pPr marL="171450" indent="-171450">
              <a:buFont typeface="Arial" panose="020B0604020202020204" pitchFamily="34" charset="0"/>
              <a:buChar char="•"/>
            </a:pPr>
            <a:r>
              <a:rPr lang="en-US" dirty="0">
                <a:sym typeface="Wingdings" pitchFamily="2" charset="2"/>
              </a:rPr>
              <a:t>Characteristic “boot shaped” heart on CXR </a:t>
            </a:r>
          </a:p>
          <a:p>
            <a:pPr marL="171450" indent="-171450">
              <a:buFont typeface="Arial" panose="020B0604020202020204" pitchFamily="34" charset="0"/>
              <a:buChar char="•"/>
            </a:pPr>
            <a:r>
              <a:rPr lang="en-US" dirty="0">
                <a:sym typeface="Wingdings" pitchFamily="2" charset="2"/>
              </a:rPr>
              <a:t>Early surgical correction is needed (4-6 months of age) if </a:t>
            </a:r>
            <a:r>
              <a:rPr lang="en-US" dirty="0" err="1">
                <a:sym typeface="Wingdings" pitchFamily="2" charset="2"/>
              </a:rPr>
              <a:t>tet</a:t>
            </a:r>
            <a:r>
              <a:rPr lang="en-US" dirty="0">
                <a:sym typeface="Wingdings" pitchFamily="2" charset="2"/>
              </a:rPr>
              <a:t> spells are severe </a:t>
            </a:r>
            <a:endParaRPr lang="en-US" dirty="0"/>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25</a:t>
            </a:fld>
            <a:endParaRPr lang="en-CA"/>
          </a:p>
        </p:txBody>
      </p:sp>
    </p:spTree>
    <p:extLst>
      <p:ext uri="{BB962C8B-B14F-4D97-AF65-F5344CB8AC3E}">
        <p14:creationId xmlns:p14="http://schemas.microsoft.com/office/powerpoint/2010/main" val="38588302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VSD = holosystolic murmur best heard at left lower sternal border with thrill, small ones close spontaneously but moderate to large VSDs may be more complex and need surgical closure, membranous &gt; muscular </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Most commonly in membranous part of ventricular septum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Defect in ventricular septum - get left to right shunt with following consequences </a:t>
            </a:r>
            <a:endParaRPr lang="en-CA"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Right ventricle volume overload - RV eccentric hypertrophy </a:t>
            </a:r>
            <a:endParaRPr lang="en-CA"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Excessive pulmonary blood flow - increased pulmonary artery pressure - pulmonary hypertension</a:t>
            </a:r>
            <a:endParaRPr lang="en-CA"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Decreased CO</a:t>
            </a:r>
            <a:endParaRPr lang="en-CA"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LV volume overload - LV eccentric hypertrophy </a:t>
            </a:r>
            <a:endParaRPr lang="en-CA"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Increased oxygen saturation in right ventricle and pulmonary artery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err="1"/>
              <a:t>ASD</a:t>
            </a:r>
            <a:endParaRPr lang="en-US" dirty="0"/>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Impaired growth or excessive resorption of atrial septa in utero leads to atrial septal defects (</a:t>
            </a:r>
            <a:r>
              <a:rPr lang="en-CA" sz="1100" dirty="0" err="1">
                <a:effectLst/>
                <a:latin typeface="Times New Roman" panose="02020603050405020304" pitchFamily="18" charset="0"/>
              </a:rPr>
              <a:t>asbsent</a:t>
            </a:r>
            <a:r>
              <a:rPr lang="en-CA" sz="1100" dirty="0">
                <a:effectLst/>
                <a:latin typeface="Times New Roman" panose="02020603050405020304" pitchFamily="18" charset="0"/>
              </a:rPr>
              <a:t> atrial septa tissue)</a:t>
            </a:r>
            <a:endParaRPr lang="en-CA"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Ostium primum atrial septal defect (</a:t>
            </a:r>
            <a:r>
              <a:rPr lang="en-CA" sz="1100" dirty="0" err="1">
                <a:effectLst/>
                <a:latin typeface="Times New Roman" panose="02020603050405020304" pitchFamily="18" charset="0"/>
              </a:rPr>
              <a:t>ASD</a:t>
            </a:r>
            <a:r>
              <a:rPr lang="en-CA" sz="1100" dirty="0">
                <a:effectLst/>
                <a:latin typeface="Times New Roman" panose="02020603050405020304" pitchFamily="18" charset="0"/>
              </a:rPr>
              <a:t> I) = incomplete fusion of septum primum and endocardial cushion</a:t>
            </a:r>
            <a:endParaRPr lang="en-CA" sz="1100" dirty="0">
              <a:effectLst/>
              <a:latin typeface="Calibri" panose="020F0502020204030204" pitchFamily="34" charset="0"/>
            </a:endParaRPr>
          </a:p>
          <a:p>
            <a:pPr marL="1143000" lvl="2" indent="-22860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15-20% usually accompanied by other heart defects </a:t>
            </a:r>
            <a:endParaRPr lang="en-CA" sz="1100" dirty="0">
              <a:effectLst/>
              <a:latin typeface="Calibri" panose="020F0502020204030204" pitchFamily="34" charset="0"/>
            </a:endParaRPr>
          </a:p>
          <a:p>
            <a:pPr marL="742950" lvl="1" indent="-28575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Ostium secundum atrial septal defect (</a:t>
            </a:r>
            <a:r>
              <a:rPr lang="en-CA" sz="1100" dirty="0" err="1">
                <a:effectLst/>
                <a:latin typeface="Times New Roman" panose="02020603050405020304" pitchFamily="18" charset="0"/>
              </a:rPr>
              <a:t>ASD</a:t>
            </a:r>
            <a:r>
              <a:rPr lang="en-CA" sz="1100" dirty="0">
                <a:effectLst/>
                <a:latin typeface="Times New Roman" panose="02020603050405020304" pitchFamily="18" charset="0"/>
              </a:rPr>
              <a:t> II) = incomplete fusion of septum secundum </a:t>
            </a:r>
            <a:endParaRPr lang="en-CA" sz="1100" dirty="0">
              <a:effectLst/>
              <a:latin typeface="Calibri" panose="020F0502020204030204" pitchFamily="34" charset="0"/>
            </a:endParaRPr>
          </a:p>
          <a:p>
            <a:pPr marL="1143000" lvl="2" indent="-22860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Approx. 70%, usually isolated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Typically a low pressure low volume minor left to right shunt - therefore patients asymptomatic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err="1">
                <a:effectLst/>
                <a:latin typeface="Times New Roman" panose="02020603050405020304" pitchFamily="18" charset="0"/>
              </a:rPr>
              <a:t>ASD</a:t>
            </a:r>
            <a:r>
              <a:rPr lang="en-CA" sz="1100" dirty="0">
                <a:effectLst/>
                <a:latin typeface="Times New Roman" panose="02020603050405020304" pitchFamily="18" charset="0"/>
              </a:rPr>
              <a:t> -&gt; oxygenated blood shunting from LA to RA -&gt; increased oxygen saturation in right atrium -&gt; increased oxygen saturation in RV and pulmonary artery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In more severe defects shunts may lead to supraventricular arrhythmias, pulmonary hypertension, and/or Eisenmenger syndrome </a:t>
            </a:r>
            <a:endParaRPr lang="en-US" sz="1100" dirty="0">
              <a:effectLst/>
              <a:latin typeface="Times New Roman" panose="02020603050405020304" pitchFamily="18" charset="0"/>
            </a:endParaRPr>
          </a:p>
          <a:p>
            <a:pPr rtl="0" fontAlgn="ctr">
              <a:spcBef>
                <a:spcPts val="0"/>
              </a:spcBef>
              <a:spcAft>
                <a:spcPts val="0"/>
              </a:spcAft>
              <a:buFont typeface="Arial" panose="020B0604020202020204" pitchFamily="34" charset="0"/>
              <a:buChar char="•"/>
            </a:pPr>
            <a:endParaRPr lang="en-US" sz="1100" dirty="0">
              <a:effectLst/>
              <a:latin typeface="Times New Roman" panose="02020603050405020304" pitchFamily="18" charset="0"/>
            </a:endParaRPr>
          </a:p>
          <a:p>
            <a:pPr marL="0" marR="0">
              <a:spcBef>
                <a:spcPts val="0"/>
              </a:spcBef>
              <a:spcAft>
                <a:spcPts val="0"/>
              </a:spcAft>
            </a:pPr>
            <a:r>
              <a:rPr lang="en-CA" sz="1100" dirty="0">
                <a:effectLst/>
                <a:latin typeface="Times New Roman" panose="02020603050405020304" pitchFamily="18" charset="0"/>
              </a:rPr>
              <a:t>PATENT FORAMEN </a:t>
            </a:r>
            <a:r>
              <a:rPr lang="en-CA" sz="1100" dirty="0" err="1">
                <a:effectLst/>
                <a:latin typeface="Times New Roman" panose="02020603050405020304" pitchFamily="18" charset="0"/>
              </a:rPr>
              <a:t>OVALE</a:t>
            </a:r>
            <a:r>
              <a:rPr lang="en-CA" sz="1100" dirty="0">
                <a:effectLst/>
                <a:latin typeface="Times New Roman" panose="02020603050405020304" pitchFamily="18" charset="0"/>
              </a:rPr>
              <a:t> (</a:t>
            </a:r>
            <a:r>
              <a:rPr lang="en-CA" sz="1100" dirty="0" err="1">
                <a:effectLst/>
                <a:latin typeface="Times New Roman" panose="02020603050405020304" pitchFamily="18" charset="0"/>
              </a:rPr>
              <a:t>PFO</a:t>
            </a:r>
            <a:r>
              <a:rPr lang="en-CA" sz="1100" dirty="0">
                <a:effectLst/>
                <a:latin typeface="Times New Roman" panose="02020603050405020304" pitchFamily="18" charset="0"/>
              </a:rPr>
              <a:t>)</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Prevalence = 25-30% of the general population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Associated with </a:t>
            </a:r>
            <a:r>
              <a:rPr lang="en-CA" sz="1100" dirty="0" err="1">
                <a:effectLst/>
                <a:latin typeface="Times New Roman" panose="02020603050405020304" pitchFamily="18" charset="0"/>
              </a:rPr>
              <a:t>Loeys</a:t>
            </a:r>
            <a:r>
              <a:rPr lang="en-CA" sz="1100" dirty="0">
                <a:effectLst/>
                <a:latin typeface="Times New Roman" panose="02020603050405020304" pitchFamily="18" charset="0"/>
              </a:rPr>
              <a:t>-Dietz syndrome - CT disorder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Pathophysiology</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Failure of atrial septum primum to fuse with septum secundum following birth</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Get persistence of foramen </a:t>
            </a:r>
            <a:r>
              <a:rPr lang="en-CA" sz="1100" dirty="0" err="1">
                <a:effectLst/>
                <a:latin typeface="Times New Roman" panose="02020603050405020304" pitchFamily="18" charset="0"/>
              </a:rPr>
              <a:t>ovale</a:t>
            </a:r>
            <a:r>
              <a:rPr lang="en-CA" sz="1100" dirty="0">
                <a:effectLst/>
                <a:latin typeface="Times New Roman" panose="02020603050405020304" pitchFamily="18" charset="0"/>
              </a:rPr>
              <a:t> and a mild left to right shunt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Usually asymptomatic until complications occur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None/>
            </a:pPr>
            <a:endParaRPr lang="en-CA" sz="1100" dirty="0">
              <a:effectLst/>
              <a:latin typeface="Calibri" panose="020F0502020204030204" pitchFamily="34" charset="0"/>
            </a:endParaRPr>
          </a:p>
        </p:txBody>
      </p:sp>
      <p:sp>
        <p:nvSpPr>
          <p:cNvPr id="4" name="Slide Number Placeholder 3"/>
          <p:cNvSpPr>
            <a:spLocks noGrp="1"/>
          </p:cNvSpPr>
          <p:nvPr>
            <p:ph type="sldNum" sz="quarter" idx="5"/>
          </p:nvPr>
        </p:nvSpPr>
        <p:spPr/>
        <p:txBody>
          <a:bodyPr/>
          <a:lstStyle/>
          <a:p>
            <a:fld id="{09BB1566-3AC8-465A-BE56-EC84B6C31D3D}" type="slidenum">
              <a:rPr lang="en-CA" smtClean="0"/>
              <a:t>27</a:t>
            </a:fld>
            <a:endParaRPr lang="en-CA"/>
          </a:p>
        </p:txBody>
      </p:sp>
    </p:spTree>
    <p:extLst>
      <p:ext uri="{BB962C8B-B14F-4D97-AF65-F5344CB8AC3E}">
        <p14:creationId xmlns:p14="http://schemas.microsoft.com/office/powerpoint/2010/main" val="9038627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4ca232657e_0_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2" name="Google Shape;202;g4ca232657e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GB" dirty="0"/>
              <a:t>Collateral routes: </a:t>
            </a:r>
            <a:endParaRPr dirty="0"/>
          </a:p>
          <a:p>
            <a:pPr marL="457200" lvl="0" indent="-298450" algn="l" rtl="0">
              <a:spcBef>
                <a:spcPts val="0"/>
              </a:spcBef>
              <a:spcAft>
                <a:spcPts val="0"/>
              </a:spcAft>
              <a:buSzPts val="1100"/>
              <a:buChar char="-"/>
            </a:pPr>
            <a:r>
              <a:rPr lang="en-GB" dirty="0"/>
              <a:t>Left subclavian → intercostal arteries (anterograde) → down the internal thoracic arteries → intercostal arteries (retrograde) → to descending aorta </a:t>
            </a:r>
            <a:endParaRPr dirty="0"/>
          </a:p>
          <a:p>
            <a:pPr marL="0" lvl="0" indent="0" algn="l" rtl="0">
              <a:spcBef>
                <a:spcPts val="0"/>
              </a:spcBef>
              <a:spcAft>
                <a:spcPts val="0"/>
              </a:spcAft>
              <a:buNone/>
            </a:pPr>
            <a:r>
              <a:rPr lang="en-GB" dirty="0"/>
              <a:t>Associated with bicuspid aortic valve, other heart defects and Turner syndrome </a:t>
            </a:r>
            <a:endParaRPr dirty="0"/>
          </a:p>
        </p:txBody>
      </p:sp>
    </p:spTree>
    <p:extLst>
      <p:ext uri="{BB962C8B-B14F-4D97-AF65-F5344CB8AC3E}">
        <p14:creationId xmlns:p14="http://schemas.microsoft.com/office/powerpoint/2010/main" val="417438640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Coarctation of aorta = narrowing of the aorta, classically divided into infantile and adult forms</a:t>
            </a:r>
          </a:p>
          <a:p>
            <a:pPr marL="171450" indent="-171450">
              <a:buFont typeface="Arial" panose="020B0604020202020204" pitchFamily="34" charset="0"/>
              <a:buChar char="•"/>
            </a:pPr>
            <a:r>
              <a:rPr lang="en-CA" dirty="0"/>
              <a:t>Infantile form = associated with PDA</a:t>
            </a:r>
          </a:p>
          <a:p>
            <a:pPr marL="628650" lvl="1" indent="-171450">
              <a:buFont typeface="Arial" panose="020B0604020202020204" pitchFamily="34" charset="0"/>
              <a:buChar char="•"/>
            </a:pPr>
            <a:r>
              <a:rPr lang="en-CA" dirty="0"/>
              <a:t>Coarctation lies after (distal to) the aortic arch, but before (proximal to) the PDA </a:t>
            </a:r>
          </a:p>
          <a:p>
            <a:pPr marL="628650" lvl="1" indent="-171450">
              <a:buFont typeface="Arial" panose="020B0604020202020204" pitchFamily="34" charset="0"/>
              <a:buChar char="•"/>
            </a:pPr>
            <a:r>
              <a:rPr lang="en-CA" dirty="0"/>
              <a:t>Presents as lower extremity cyanosis in infants (often at birth) and has association with Turner syndrome </a:t>
            </a:r>
          </a:p>
          <a:p>
            <a:pPr marL="171450" lvl="0" indent="-171450">
              <a:buFont typeface="Arial" panose="020B0604020202020204" pitchFamily="34" charset="0"/>
              <a:buChar char="•"/>
            </a:pPr>
            <a:r>
              <a:rPr lang="en-CA" dirty="0"/>
              <a:t>Adult form = not associated with PDA </a:t>
            </a:r>
          </a:p>
          <a:p>
            <a:pPr marL="628650" lvl="1" indent="-171450">
              <a:buFont typeface="Arial" panose="020B0604020202020204" pitchFamily="34" charset="0"/>
              <a:buChar char="•"/>
            </a:pPr>
            <a:r>
              <a:rPr lang="en-CA" dirty="0"/>
              <a:t>Coarctation lies after (distal to) aortic arch </a:t>
            </a:r>
          </a:p>
          <a:p>
            <a:pPr marL="628650" lvl="1" indent="-171450">
              <a:buFont typeface="Arial" panose="020B0604020202020204" pitchFamily="34" charset="0"/>
              <a:buChar char="•"/>
            </a:pPr>
            <a:r>
              <a:rPr lang="en-CA" dirty="0"/>
              <a:t>Brachial-femoral delay </a:t>
            </a:r>
          </a:p>
          <a:p>
            <a:pPr marL="628650" lvl="1" indent="-171450">
              <a:buFont typeface="Arial" panose="020B0604020202020204" pitchFamily="34" charset="0"/>
              <a:buChar char="•"/>
            </a:pPr>
            <a:r>
              <a:rPr lang="en-CA" dirty="0"/>
              <a:t>Collateral circulation </a:t>
            </a:r>
            <a:r>
              <a:rPr lang="en-CA" dirty="0">
                <a:sym typeface="Wingdings" pitchFamily="2" charset="2"/>
              </a:rPr>
              <a:t> engorged arteries show “notched” pattern ribs on x-ray</a:t>
            </a:r>
            <a:endParaRPr lang="en-CA" dirty="0"/>
          </a:p>
          <a:p>
            <a:pPr marL="628650" lvl="1"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30</a:t>
            </a:fld>
            <a:endParaRPr lang="en-CA"/>
          </a:p>
        </p:txBody>
      </p:sp>
    </p:spTree>
    <p:extLst>
      <p:ext uri="{BB962C8B-B14F-4D97-AF65-F5344CB8AC3E}">
        <p14:creationId xmlns:p14="http://schemas.microsoft.com/office/powerpoint/2010/main" val="19976704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Myocarditis (not </a:t>
            </a:r>
            <a:r>
              <a:rPr lang="en-US" dirty="0" err="1"/>
              <a:t>mayocarditis</a:t>
            </a:r>
            <a:r>
              <a:rPr lang="en-US" dirty="0"/>
              <a:t> lol) is inflammatory process involving the myocardium </a:t>
            </a:r>
            <a:r>
              <a:rPr lang="en-US" dirty="0">
                <a:sym typeface="Wingdings" pitchFamily="2" charset="2"/>
              </a:rPr>
              <a:t> cause of dilated cardiomyopathy </a:t>
            </a: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31</a:t>
            </a:fld>
            <a:endParaRPr lang="en-CA"/>
          </a:p>
        </p:txBody>
      </p:sp>
    </p:spTree>
    <p:extLst>
      <p:ext uri="{BB962C8B-B14F-4D97-AF65-F5344CB8AC3E}">
        <p14:creationId xmlns:p14="http://schemas.microsoft.com/office/powerpoint/2010/main" val="19102652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Acute pericarditis can be caused by infectious agents, post-MI, post-cardiac surgery, metabolic disorders, neoplastic, AAA, various drugs (hydralazine, radiation), sarcoidosis, rheumatic conditions (SLE, RA) </a:t>
            </a:r>
          </a:p>
          <a:p>
            <a:pPr marL="171450" indent="-171450">
              <a:buFont typeface="Arial" panose="020B0604020202020204" pitchFamily="34" charset="0"/>
              <a:buChar char="•"/>
            </a:pPr>
            <a:r>
              <a:rPr lang="en-US" dirty="0"/>
              <a:t>Pericardial effusion can be transudative (serious), can be caused by CHF, </a:t>
            </a:r>
            <a:r>
              <a:rPr lang="en-US" dirty="0" err="1"/>
              <a:t>hypoalbunemia</a:t>
            </a:r>
            <a:r>
              <a:rPr lang="en-US" dirty="0"/>
              <a:t>, hypoproteinemia, hypothyroidism</a:t>
            </a:r>
          </a:p>
          <a:p>
            <a:pPr marL="171450" indent="-171450">
              <a:buFont typeface="Arial" panose="020B0604020202020204" pitchFamily="34" charset="0"/>
              <a:buChar char="•"/>
            </a:pPr>
            <a:r>
              <a:rPr lang="en-US" dirty="0"/>
              <a:t>Pericardial effusion can also be exudative (serosanguinous, bloody, purulent) due to causes of acute pericarditis </a:t>
            </a:r>
          </a:p>
          <a:p>
            <a:pPr marL="171450" indent="-171450">
              <a:buFont typeface="Arial" panose="020B0604020202020204" pitchFamily="34" charset="0"/>
              <a:buChar char="•"/>
            </a:pPr>
            <a:r>
              <a:rPr lang="en-US" dirty="0"/>
              <a:t>Pulsus paradoxus = inspiratory fall in systolic BP &lt;10 mmHg during quiet breath </a:t>
            </a:r>
          </a:p>
        </p:txBody>
      </p:sp>
      <p:sp>
        <p:nvSpPr>
          <p:cNvPr id="4" name="Slide Number Placeholder 3"/>
          <p:cNvSpPr>
            <a:spLocks noGrp="1"/>
          </p:cNvSpPr>
          <p:nvPr>
            <p:ph type="sldNum" sz="quarter" idx="5"/>
          </p:nvPr>
        </p:nvSpPr>
        <p:spPr/>
        <p:txBody>
          <a:bodyPr/>
          <a:lstStyle/>
          <a:p>
            <a:fld id="{09BB1566-3AC8-465A-BE56-EC84B6C31D3D}" type="slidenum">
              <a:rPr lang="en-CA" smtClean="0"/>
              <a:t>32</a:t>
            </a:fld>
            <a:endParaRPr lang="en-CA"/>
          </a:p>
        </p:txBody>
      </p:sp>
    </p:spTree>
    <p:extLst>
      <p:ext uri="{BB962C8B-B14F-4D97-AF65-F5344CB8AC3E}">
        <p14:creationId xmlns:p14="http://schemas.microsoft.com/office/powerpoint/2010/main" val="382787044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342900" marR="0">
              <a:spcBef>
                <a:spcPts val="0"/>
              </a:spcBef>
              <a:spcAft>
                <a:spcPts val="0"/>
              </a:spcAft>
            </a:pPr>
            <a:r>
              <a:rPr lang="en-CA" sz="1100" dirty="0">
                <a:effectLst/>
                <a:latin typeface="Times New Roman" panose="02020603050405020304" pitchFamily="18" charset="0"/>
              </a:rPr>
              <a:t>Relation to respiration </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Inspiration increases murmur of right heart valve</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On inspiration you suck air and blood into chest (negative pressure) so more blood returns to right side of the heart</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Therefore more flow/turbulence so R sided murmurs louder in inspiration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Expiration increases murmur of a left heart valve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In expiration there is positive pressure in chest and pulmonary vessels are squeezed so more blood is pushed into left side of heart</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Therefore in expiration L sided murmurs are louder </a:t>
            </a:r>
            <a:endParaRPr lang="en-CA" sz="1100" dirty="0">
              <a:effectLst/>
              <a:latin typeface="Calibri" panose="020F0502020204030204" pitchFamily="34" charset="0"/>
            </a:endParaRPr>
          </a:p>
          <a:p>
            <a:pPr marL="139700" indent="0">
              <a:buNone/>
            </a:pPr>
            <a:endParaRPr lang="en-US" u="sng" dirty="0"/>
          </a:p>
          <a:p>
            <a:pPr marL="139700" indent="0">
              <a:buNone/>
            </a:pPr>
            <a:r>
              <a:rPr lang="en-US" u="sng" dirty="0"/>
              <a:t>My Steps in </a:t>
            </a:r>
            <a:r>
              <a:rPr lang="en-US" u="sng" dirty="0" err="1"/>
              <a:t>ausculating</a:t>
            </a:r>
            <a:r>
              <a:rPr lang="en-US" u="sng" dirty="0"/>
              <a:t> for CS:</a:t>
            </a:r>
          </a:p>
          <a:p>
            <a:r>
              <a:rPr lang="en-CA" dirty="0"/>
              <a:t>Mitral (</a:t>
            </a:r>
            <a:r>
              <a:rPr lang="en-CA" dirty="0" err="1"/>
              <a:t>MR:diaphragm</a:t>
            </a:r>
            <a:r>
              <a:rPr lang="en-CA" dirty="0"/>
              <a:t> @ 45' → </a:t>
            </a:r>
            <a:r>
              <a:rPr lang="en-CA" b="1" dirty="0" err="1"/>
              <a:t>MS:</a:t>
            </a:r>
            <a:r>
              <a:rPr lang="en-CA" b="1" i="1" dirty="0" err="1"/>
              <a:t>bell</a:t>
            </a:r>
            <a:r>
              <a:rPr lang="en-CA" b="1" i="1" dirty="0"/>
              <a:t> @ left lateral</a:t>
            </a:r>
            <a:r>
              <a:rPr lang="en-CA" dirty="0"/>
              <a:t>) - expiration </a:t>
            </a:r>
          </a:p>
          <a:p>
            <a:pPr lvl="1"/>
            <a:r>
              <a:rPr lang="en-CA" dirty="0"/>
              <a:t>if any MR, check in axilla for radiation of the MR</a:t>
            </a:r>
          </a:p>
          <a:p>
            <a:r>
              <a:rPr lang="en-CA" dirty="0"/>
              <a:t>Tricuspid (</a:t>
            </a:r>
            <a:r>
              <a:rPr lang="en-CA" b="1" dirty="0" err="1"/>
              <a:t>TS</a:t>
            </a:r>
            <a:r>
              <a:rPr lang="en-CA" dirty="0" err="1"/>
              <a:t>:bell</a:t>
            </a:r>
            <a:r>
              <a:rPr lang="en-CA" dirty="0"/>
              <a:t> @ 45' → </a:t>
            </a:r>
            <a:r>
              <a:rPr lang="en-CA" dirty="0" err="1"/>
              <a:t>TR:diaphragm</a:t>
            </a:r>
            <a:r>
              <a:rPr lang="en-CA" dirty="0"/>
              <a:t> @ 45') - inspiration</a:t>
            </a:r>
          </a:p>
          <a:p>
            <a:r>
              <a:rPr lang="en-CA" dirty="0"/>
              <a:t>Pulmonary (</a:t>
            </a:r>
            <a:r>
              <a:rPr lang="en-CA" dirty="0" err="1"/>
              <a:t>PR:diaphragm</a:t>
            </a:r>
            <a:r>
              <a:rPr lang="en-CA" dirty="0"/>
              <a:t> @ 45' → </a:t>
            </a:r>
            <a:r>
              <a:rPr lang="en-CA" dirty="0" err="1"/>
              <a:t>PS:diaphragm</a:t>
            </a:r>
            <a:r>
              <a:rPr lang="en-CA" dirty="0"/>
              <a:t> @ 45') - inspiration</a:t>
            </a:r>
          </a:p>
          <a:p>
            <a:r>
              <a:rPr lang="en-CA" dirty="0"/>
              <a:t>Aorta (</a:t>
            </a:r>
            <a:r>
              <a:rPr lang="en-CA" dirty="0" err="1"/>
              <a:t>AS:diaphragm</a:t>
            </a:r>
            <a:r>
              <a:rPr lang="en-CA" dirty="0"/>
              <a:t> @ 45' → </a:t>
            </a:r>
            <a:r>
              <a:rPr lang="en-CA" b="1" dirty="0" err="1"/>
              <a:t>AR:diaphragm</a:t>
            </a:r>
            <a:r>
              <a:rPr lang="en-CA" b="1" dirty="0"/>
              <a:t> @ leaning forward at LLSE 3-5 intercostal space</a:t>
            </a:r>
            <a:r>
              <a:rPr lang="en-CA" dirty="0"/>
              <a:t>)</a:t>
            </a:r>
          </a:p>
          <a:p>
            <a:r>
              <a:rPr lang="en-CA" dirty="0"/>
              <a:t>Carotid artery (BRUITS both sides): bell</a:t>
            </a:r>
          </a:p>
          <a:p>
            <a:pPr marL="139700" indent="0">
              <a:buNone/>
            </a:pP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”area” describes the place where you auscultate to hear the valves, the valves location is marked by the solid ovals.</a:t>
            </a:r>
          </a:p>
          <a:p>
            <a:pPr marL="139700" indent="0">
              <a:buNone/>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B6EA885-9EE6-BA4F-A7FD-3AE50B8D2FB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244808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RECOMMEND: </a:t>
            </a:r>
            <a:r>
              <a:rPr lang="en-CA" dirty="0" err="1"/>
              <a:t>litmann</a:t>
            </a:r>
            <a:r>
              <a:rPr lang="en-CA" dirty="0"/>
              <a:t> stethoscope app good for auscultation sounds </a:t>
            </a:r>
          </a:p>
          <a:p>
            <a:pPr marL="171450" indent="-171450">
              <a:buFont typeface="Arial" panose="020B0604020202020204" pitchFamily="34" charset="0"/>
              <a:buChar char="•"/>
            </a:pPr>
            <a:r>
              <a:rPr lang="en-CA" dirty="0"/>
              <a:t>S1 is the first heart sound, caused by closure of mitral and tricuspid valves</a:t>
            </a:r>
          </a:p>
          <a:p>
            <a:pPr marL="628650" lvl="1" indent="-171450">
              <a:buFont typeface="Arial" panose="020B0604020202020204" pitchFamily="34" charset="0"/>
              <a:buChar char="•"/>
            </a:pPr>
            <a:r>
              <a:rPr lang="en-CA" dirty="0"/>
              <a:t>Marks start of ventricular systole </a:t>
            </a:r>
          </a:p>
          <a:p>
            <a:pPr marL="628650" lvl="1" indent="-171450">
              <a:buFont typeface="Arial" panose="020B0604020202020204" pitchFamily="34" charset="0"/>
              <a:buChar char="•"/>
            </a:pPr>
            <a:r>
              <a:rPr lang="en-CA" dirty="0"/>
              <a:t>Peripheral pulse felt same time or shortly after </a:t>
            </a:r>
          </a:p>
          <a:p>
            <a:pPr marL="171450" indent="-171450">
              <a:buFont typeface="Arial" panose="020B0604020202020204" pitchFamily="34" charset="0"/>
              <a:buChar char="•"/>
            </a:pPr>
            <a:r>
              <a:rPr lang="en-CA" dirty="0"/>
              <a:t>S2 is the second heart sound, caused by closure of aortic and pulmonic valves </a:t>
            </a:r>
          </a:p>
          <a:p>
            <a:pPr marL="628650" lvl="1" indent="-171450">
              <a:buFont typeface="Arial" panose="020B0604020202020204" pitchFamily="34" charset="0"/>
              <a:buChar char="•"/>
            </a:pPr>
            <a:r>
              <a:rPr lang="en-CA" dirty="0"/>
              <a:t>Marks end of ventricular systole and start of diastole </a:t>
            </a:r>
          </a:p>
          <a:p>
            <a:pPr marL="628650" lvl="1" indent="-171450">
              <a:buFont typeface="Arial" panose="020B0604020202020204" pitchFamily="34" charset="0"/>
              <a:buChar char="•"/>
            </a:pPr>
            <a:r>
              <a:rPr lang="en-CA" dirty="0"/>
              <a:t>Pulmonary valve may close just after the aortic valve &amp; is prolonged during inspiration or by conditions that cause increased blood being pumped out of RV (S2 may sometimes be muffled or have a splitting) </a:t>
            </a:r>
          </a:p>
          <a:p>
            <a:pPr marL="171450" indent="-171450">
              <a:buFont typeface="Arial" panose="020B0604020202020204" pitchFamily="34" charset="0"/>
              <a:buChar char="•"/>
            </a:pPr>
            <a:r>
              <a:rPr lang="en-CA" dirty="0"/>
              <a:t>S3 = can be pathological or normal (physiological</a:t>
            </a:r>
          </a:p>
          <a:p>
            <a:pPr marL="171450" indent="-171450">
              <a:buFont typeface="Arial" panose="020B0604020202020204" pitchFamily="34" charset="0"/>
              <a:buChar char="•"/>
            </a:pPr>
            <a:r>
              <a:rPr lang="en-CA" dirty="0"/>
              <a:t>S4 = ALWAYS pathological</a:t>
            </a:r>
          </a:p>
          <a:p>
            <a:pPr marL="171450" indent="-171450">
              <a:buFont typeface="Arial" panose="020B0604020202020204" pitchFamily="34" charset="0"/>
              <a:buChar char="•"/>
            </a:pPr>
            <a:r>
              <a:rPr lang="en-CA" dirty="0"/>
              <a:t>Extra heart sounds: </a:t>
            </a:r>
          </a:p>
          <a:p>
            <a:pPr marL="628650" lvl="1" indent="-171450">
              <a:buFont typeface="Arial" panose="020B0604020202020204" pitchFamily="34" charset="0"/>
              <a:buChar char="•"/>
            </a:pPr>
            <a:r>
              <a:rPr lang="en-CA" dirty="0"/>
              <a:t>Click = systolic, pathological opening of aortic/pulmonic valve </a:t>
            </a:r>
          </a:p>
          <a:p>
            <a:pPr marL="628650" lvl="1" indent="-171450">
              <a:buFont typeface="Arial" panose="020B0604020202020204" pitchFamily="34" charset="0"/>
              <a:buChar char="•"/>
            </a:pPr>
            <a:r>
              <a:rPr lang="en-CA" dirty="0"/>
              <a:t>Snap = diastolic, pathological opening of tricuspid/mitral valve </a:t>
            </a:r>
          </a:p>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35</a:t>
            </a:fld>
            <a:endParaRPr lang="en-CA"/>
          </a:p>
        </p:txBody>
      </p:sp>
    </p:spTree>
    <p:extLst>
      <p:ext uri="{BB962C8B-B14F-4D97-AF65-F5344CB8AC3E}">
        <p14:creationId xmlns:p14="http://schemas.microsoft.com/office/powerpoint/2010/main" val="20447404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84150" indent="-171450">
              <a:lnSpc>
                <a:spcPts val="2135"/>
              </a:lnSpc>
              <a:spcBef>
                <a:spcPts val="1770"/>
              </a:spcBef>
              <a:buFont typeface="Arial" panose="020B0604020202020204" pitchFamily="34" charset="0"/>
              <a:buChar char="•"/>
            </a:pPr>
            <a:r>
              <a:rPr lang="en-CA" sz="1200" b="0" spc="-5" dirty="0">
                <a:latin typeface="+mn-lt"/>
                <a:cs typeface="Calibri"/>
              </a:rPr>
              <a:t>LAD and its branches supply apex of the heart</a:t>
            </a:r>
          </a:p>
          <a:p>
            <a:pPr marL="184150" indent="-171450">
              <a:lnSpc>
                <a:spcPts val="2135"/>
              </a:lnSpc>
              <a:spcBef>
                <a:spcPts val="1770"/>
              </a:spcBef>
              <a:buFont typeface="Arial" panose="020B0604020202020204" pitchFamily="34" charset="0"/>
              <a:buChar char="•"/>
            </a:pPr>
            <a:r>
              <a:rPr lang="en-CA" sz="1200" b="0" spc="-5" dirty="0">
                <a:latin typeface="+mn-lt"/>
                <a:cs typeface="Calibri"/>
              </a:rPr>
              <a:t>Coronary arteries are found on the epicardial layer and provide blood supply to different regions of the heart &amp; its components </a:t>
            </a:r>
          </a:p>
          <a:p>
            <a:pPr marL="184150" indent="-171450">
              <a:lnSpc>
                <a:spcPts val="2135"/>
              </a:lnSpc>
              <a:spcBef>
                <a:spcPts val="1770"/>
              </a:spcBef>
              <a:buFont typeface="Arial" panose="020B0604020202020204" pitchFamily="34" charset="0"/>
              <a:buChar char="•"/>
            </a:pPr>
            <a:r>
              <a:rPr lang="en-CA" sz="1200" b="0" spc="-5" dirty="0">
                <a:latin typeface="+mn-lt"/>
                <a:cs typeface="Calibri"/>
              </a:rPr>
              <a:t>LAD and its branches supply the apex of the heart </a:t>
            </a:r>
          </a:p>
          <a:p>
            <a:pPr marL="184150" indent="-171450">
              <a:lnSpc>
                <a:spcPts val="2135"/>
              </a:lnSpc>
              <a:spcBef>
                <a:spcPts val="1770"/>
              </a:spcBef>
              <a:buFont typeface="Arial" panose="020B0604020202020204" pitchFamily="34" charset="0"/>
              <a:buChar char="•"/>
            </a:pPr>
            <a:r>
              <a:rPr lang="en-CA" sz="1200" b="0" spc="-5" dirty="0">
                <a:latin typeface="+mn-lt"/>
                <a:cs typeface="Calibri"/>
              </a:rPr>
              <a:t>PDA and its branches supply the inferior wall and septum </a:t>
            </a:r>
          </a:p>
          <a:p>
            <a:pPr marL="184150" indent="-171450">
              <a:lnSpc>
                <a:spcPts val="2135"/>
              </a:lnSpc>
              <a:spcBef>
                <a:spcPts val="1770"/>
              </a:spcBef>
              <a:buFont typeface="Arial" panose="020B0604020202020204" pitchFamily="34" charset="0"/>
              <a:buChar char="•"/>
            </a:pPr>
            <a:r>
              <a:rPr lang="en-CA" sz="1200" b="0" spc="-5" dirty="0">
                <a:latin typeface="+mn-lt"/>
                <a:cs typeface="Calibri"/>
              </a:rPr>
              <a:t>RCA supplies the SA node and the blood supply is independent of dominance</a:t>
            </a:r>
          </a:p>
          <a:p>
            <a:pPr marL="184150" indent="-171450">
              <a:lnSpc>
                <a:spcPts val="2135"/>
              </a:lnSpc>
              <a:spcBef>
                <a:spcPts val="1770"/>
              </a:spcBef>
              <a:buFont typeface="Arial" panose="020B0604020202020204" pitchFamily="34" charset="0"/>
              <a:buChar char="•"/>
            </a:pPr>
            <a:r>
              <a:rPr lang="en-CA" sz="1200" b="0" spc="-5" dirty="0">
                <a:latin typeface="+mn-lt"/>
                <a:cs typeface="Calibri"/>
              </a:rPr>
              <a:t>Left circumflex supplies blood to the lateral wall of the left ventricle </a:t>
            </a:r>
          </a:p>
          <a:p>
            <a:pPr marL="184150" indent="-171450">
              <a:lnSpc>
                <a:spcPts val="2135"/>
              </a:lnSpc>
              <a:spcBef>
                <a:spcPts val="1770"/>
              </a:spcBef>
              <a:buFont typeface="Arial" panose="020B0604020202020204" pitchFamily="34" charset="0"/>
              <a:buChar char="•"/>
            </a:pPr>
            <a:r>
              <a:rPr lang="en-CA" sz="1200" b="1" spc="-5" dirty="0">
                <a:latin typeface="+mn-lt"/>
                <a:cs typeface="Calibri"/>
              </a:rPr>
              <a:t>Coronary blood flow peaks in early diastole and decreases in systole (which is opposite to what happens in the rest of the body) </a:t>
            </a:r>
            <a:r>
              <a:rPr lang="en-CA" sz="1200" b="1" spc="-5" dirty="0">
                <a:latin typeface="+mn-lt"/>
                <a:cs typeface="Calibri"/>
                <a:sym typeface="Wingdings" pitchFamily="2" charset="2"/>
              </a:rPr>
              <a:t> myocardial contraction in systole decreases coronary blood flow</a:t>
            </a:r>
          </a:p>
          <a:p>
            <a:pPr marL="641350" lvl="1" indent="-171450">
              <a:lnSpc>
                <a:spcPts val="2135"/>
              </a:lnSpc>
              <a:spcBef>
                <a:spcPts val="1770"/>
              </a:spcBef>
              <a:buFont typeface="Arial" panose="020B0604020202020204" pitchFamily="34" charset="0"/>
              <a:buChar char="•"/>
            </a:pPr>
            <a:r>
              <a:rPr lang="en-CA" sz="1200" b="1" spc="-5" dirty="0">
                <a:latin typeface="+mn-lt"/>
                <a:cs typeface="Calibri"/>
                <a:sym typeface="Wingdings" pitchFamily="2" charset="2"/>
              </a:rPr>
              <a:t>In tachycardia you have decreased coronary flow because there is decreased time in diastole  </a:t>
            </a:r>
            <a:endParaRPr lang="en-CA" sz="1200" b="1" spc="-5" dirty="0">
              <a:latin typeface="+mn-lt"/>
              <a:cs typeface="Calibri"/>
            </a:endParaRPr>
          </a:p>
          <a:p>
            <a:pPr marL="184150" indent="-171450">
              <a:lnSpc>
                <a:spcPts val="2135"/>
              </a:lnSpc>
              <a:spcBef>
                <a:spcPts val="1770"/>
              </a:spcBef>
              <a:buFont typeface="Arial" panose="020B0604020202020204" pitchFamily="34" charset="0"/>
              <a:buChar char="•"/>
            </a:pPr>
            <a:endParaRPr lang="en-CA" sz="1200" b="1" spc="-5" dirty="0">
              <a:latin typeface="+mn-lt"/>
              <a:cs typeface="Calibri"/>
            </a:endParaRPr>
          </a:p>
          <a:p>
            <a:pPr marL="184150" indent="-171450">
              <a:lnSpc>
                <a:spcPts val="2135"/>
              </a:lnSpc>
              <a:spcBef>
                <a:spcPts val="1770"/>
              </a:spcBef>
              <a:buFont typeface="Arial" panose="020B0604020202020204" pitchFamily="34" charset="0"/>
              <a:buChar char="•"/>
            </a:pPr>
            <a:endParaRPr lang="en-CA" sz="1200" b="1" spc="-5" dirty="0">
              <a:latin typeface="+mn-lt"/>
              <a:cs typeface="Calibri"/>
            </a:endParaRPr>
          </a:p>
          <a:p>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4</a:t>
            </a:fld>
            <a:endParaRPr lang="en-CA"/>
          </a:p>
        </p:txBody>
      </p:sp>
    </p:spTree>
    <p:extLst>
      <p:ext uri="{BB962C8B-B14F-4D97-AF65-F5344CB8AC3E}">
        <p14:creationId xmlns:p14="http://schemas.microsoft.com/office/powerpoint/2010/main" val="37015875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What causes pulmonary valve to close? Pressure in right ventricle goes below pulmonary artery pressure </a:t>
            </a:r>
          </a:p>
          <a:p>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36</a:t>
            </a:fld>
            <a:endParaRPr lang="en-CA"/>
          </a:p>
        </p:txBody>
      </p:sp>
    </p:spTree>
    <p:extLst>
      <p:ext uri="{BB962C8B-B14F-4D97-AF65-F5344CB8AC3E}">
        <p14:creationId xmlns:p14="http://schemas.microsoft.com/office/powerpoint/2010/main" val="32823949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RECOMMEND: clinical skills document on </a:t>
            </a:r>
            <a:r>
              <a:rPr lang="en-CA" dirty="0" err="1"/>
              <a:t>murmus</a:t>
            </a:r>
            <a:r>
              <a:rPr lang="en-CA" dirty="0"/>
              <a:t> </a:t>
            </a:r>
          </a:p>
          <a:p>
            <a:pPr marL="171450" indent="-171450">
              <a:buFont typeface="Arial" panose="020B0604020202020204" pitchFamily="34" charset="0"/>
              <a:buChar char="•"/>
            </a:pPr>
            <a:r>
              <a:rPr lang="en-CA" dirty="0"/>
              <a:t>Timing = during systole or diastole </a:t>
            </a:r>
          </a:p>
          <a:p>
            <a:pPr marL="171450" indent="-171450">
              <a:buFont typeface="Arial" panose="020B0604020202020204" pitchFamily="34" charset="0"/>
              <a:buChar char="•"/>
            </a:pPr>
            <a:r>
              <a:rPr lang="en-CA" dirty="0"/>
              <a:t>Grading murmurs = use Levine scale for grading cardiac murmurs according to intensity </a:t>
            </a:r>
          </a:p>
          <a:p>
            <a:pPr marL="171450" indent="-171450">
              <a:buFont typeface="Arial" panose="020B0604020202020204" pitchFamily="34" charset="0"/>
              <a:buChar char="•"/>
            </a:pPr>
            <a:r>
              <a:rPr lang="en-CA" dirty="0"/>
              <a:t>Thrill = palpable vibration caused by turbulent blood flow through heart valve </a:t>
            </a:r>
          </a:p>
          <a:p>
            <a:pPr marL="171450" indent="-171450">
              <a:buFont typeface="Arial" panose="020B0604020202020204" pitchFamily="34" charset="0"/>
              <a:buChar char="•"/>
            </a:pPr>
            <a:endParaRPr lang="en-CA" dirty="0"/>
          </a:p>
          <a:p>
            <a:pPr marL="342900" marR="0">
              <a:spcBef>
                <a:spcPts val="0"/>
              </a:spcBef>
              <a:spcAft>
                <a:spcPts val="0"/>
              </a:spcAft>
            </a:pPr>
            <a:r>
              <a:rPr lang="en-CA" sz="1100" dirty="0">
                <a:effectLst/>
                <a:latin typeface="Times New Roman" panose="02020603050405020304" pitchFamily="18" charset="0"/>
              </a:rPr>
              <a:t>HEART MURMURS = vibrations or sounds due to abnormal turbulence of blood flow or from vibrations in structures adjacent to an area of turbulent flow</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Factors that may cause murmurs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Increased velocity of flow</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Localised constriction of lumen through which blood is flowing; turbulence develops where lumen widens out again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Roughening of surface past which blood is flowing (e.g. Atheromatous plaque)</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Decreased viscosity of blood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If valve is 'leaky' (regurgitant/incompetent) when will abnormal turbulent blood flow (murmur) arise?</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When valve is closed</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If valve is 'narrowed' (stenosed) when will abnormal turbulent blood flow (murmur) arise?</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When valve is open </a:t>
            </a:r>
            <a:endParaRPr lang="en-CA" sz="1100" dirty="0">
              <a:effectLst/>
              <a:latin typeface="Calibri" panose="020F0502020204030204" pitchFamily="34" charset="0"/>
            </a:endParaRPr>
          </a:p>
          <a:p>
            <a:pPr marL="0"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37</a:t>
            </a:fld>
            <a:endParaRPr lang="en-CA"/>
          </a:p>
        </p:txBody>
      </p:sp>
    </p:spTree>
    <p:extLst>
      <p:ext uri="{BB962C8B-B14F-4D97-AF65-F5344CB8AC3E}">
        <p14:creationId xmlns:p14="http://schemas.microsoft.com/office/powerpoint/2010/main" val="36533629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err="1"/>
              <a:t>simK</a:t>
            </a:r>
            <a:r>
              <a:rPr lang="en-CA" dirty="0"/>
              <a:t> sessions in clinical skills v good </a:t>
            </a:r>
          </a:p>
        </p:txBody>
      </p:sp>
      <p:sp>
        <p:nvSpPr>
          <p:cNvPr id="4" name="Slide Number Placeholder 3"/>
          <p:cNvSpPr>
            <a:spLocks noGrp="1"/>
          </p:cNvSpPr>
          <p:nvPr>
            <p:ph type="sldNum" sz="quarter" idx="5"/>
          </p:nvPr>
        </p:nvSpPr>
        <p:spPr/>
        <p:txBody>
          <a:bodyPr/>
          <a:lstStyle/>
          <a:p>
            <a:fld id="{09BB1566-3AC8-465A-BE56-EC84B6C31D3D}" type="slidenum">
              <a:rPr lang="en-CA" smtClean="0"/>
              <a:t>38</a:t>
            </a:fld>
            <a:endParaRPr lang="en-CA"/>
          </a:p>
        </p:txBody>
      </p:sp>
    </p:spTree>
    <p:extLst>
      <p:ext uri="{BB962C8B-B14F-4D97-AF65-F5344CB8AC3E}">
        <p14:creationId xmlns:p14="http://schemas.microsoft.com/office/powerpoint/2010/main" val="406411189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Systolic murmurs are also called ejection murmurs </a:t>
            </a:r>
          </a:p>
          <a:p>
            <a:pPr marL="171450" indent="-171450">
              <a:buFont typeface="Arial" panose="020B0604020202020204" pitchFamily="34" charset="0"/>
              <a:buChar char="•"/>
            </a:pPr>
            <a:r>
              <a:rPr lang="en-CA" dirty="0"/>
              <a:t>Pansystolic = holosystolic (heard throughout both systole &amp; diastole) </a:t>
            </a:r>
          </a:p>
          <a:p>
            <a:pPr marL="171450" indent="-171450">
              <a:buFont typeface="Arial" panose="020B0604020202020204" pitchFamily="34" charset="0"/>
              <a:buChar char="•"/>
            </a:pPr>
            <a:r>
              <a:rPr lang="en-CA" dirty="0"/>
              <a:t>Others to remember: </a:t>
            </a:r>
          </a:p>
          <a:p>
            <a:pPr marL="628650" lvl="1" indent="-171450">
              <a:buFont typeface="Arial" panose="020B0604020202020204" pitchFamily="34" charset="0"/>
              <a:buChar char="•"/>
            </a:pPr>
            <a:r>
              <a:rPr lang="en-CA" dirty="0"/>
              <a:t>Other systolic murmurs = hypertrophic cardiomyopathy (HOCM) </a:t>
            </a:r>
          </a:p>
          <a:p>
            <a:pPr marL="628650" lvl="1" indent="-171450">
              <a:buFont typeface="Arial" panose="020B0604020202020204" pitchFamily="34" charset="0"/>
              <a:buChar char="•"/>
            </a:pPr>
            <a:r>
              <a:rPr lang="en-CA" dirty="0"/>
              <a:t>Pansystolic murmurs = MR, TR &amp; VSD</a:t>
            </a:r>
          </a:p>
          <a:p>
            <a:pPr marL="628650" lvl="1" indent="-171450">
              <a:buFont typeface="Arial" panose="020B0604020202020204" pitchFamily="34" charset="0"/>
              <a:buChar char="•"/>
            </a:pPr>
            <a:r>
              <a:rPr lang="en-CA" dirty="0"/>
              <a:t>Early systolic + fixed split = ASD </a:t>
            </a:r>
          </a:p>
          <a:p>
            <a:pPr marL="628650" lvl="1" indent="-171450">
              <a:buFont typeface="Arial" panose="020B0604020202020204" pitchFamily="34" charset="0"/>
              <a:buChar char="•"/>
            </a:pPr>
            <a:r>
              <a:rPr lang="en-CA" dirty="0"/>
              <a:t>Continuous machine-like murmur = PDA </a:t>
            </a:r>
          </a:p>
        </p:txBody>
      </p:sp>
      <p:sp>
        <p:nvSpPr>
          <p:cNvPr id="4" name="Slide Number Placeholder 3"/>
          <p:cNvSpPr>
            <a:spLocks noGrp="1"/>
          </p:cNvSpPr>
          <p:nvPr>
            <p:ph type="sldNum" sz="quarter" idx="5"/>
          </p:nvPr>
        </p:nvSpPr>
        <p:spPr/>
        <p:txBody>
          <a:bodyPr/>
          <a:lstStyle/>
          <a:p>
            <a:fld id="{09BB1566-3AC8-465A-BE56-EC84B6C31D3D}" type="slidenum">
              <a:rPr lang="en-CA" smtClean="0"/>
              <a:t>39</a:t>
            </a:fld>
            <a:endParaRPr lang="en-CA"/>
          </a:p>
        </p:txBody>
      </p:sp>
    </p:spTree>
    <p:extLst>
      <p:ext uri="{BB962C8B-B14F-4D97-AF65-F5344CB8AC3E}">
        <p14:creationId xmlns:p14="http://schemas.microsoft.com/office/powerpoint/2010/main" val="2602934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a:spcBef>
                <a:spcPts val="0"/>
              </a:spcBef>
              <a:spcAft>
                <a:spcPts val="0"/>
              </a:spcAft>
            </a:pPr>
            <a:r>
              <a:rPr lang="en-CA" sz="1100" dirty="0">
                <a:effectLst/>
                <a:latin typeface="Times New Roman" panose="02020603050405020304" pitchFamily="18" charset="0"/>
              </a:rPr>
              <a:t>Murmurs: where, when, why </a:t>
            </a: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Systolic murmurs (4)</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Aortic stenosis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Crescendo decrescendo systolic ejection murmur and soft S2 (ejection click may be present)</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Loudest at heart base, radiates to carotids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Mitral/tricuspid regurgitation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Holosystolic, high pitched 'blowing murmur'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Mitral = loudest at apex and radiates towards axilla</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Tricuspid = loudest at tricuspid area</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Rheumatic fever and infective endocarditis can cause either MR or TR</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Mitral valve prolapse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Late systolic crescendo murmur with </a:t>
            </a:r>
            <a:r>
              <a:rPr lang="en-CA" sz="1100" dirty="0" err="1">
                <a:effectLst/>
                <a:latin typeface="Times New Roman" panose="02020603050405020304" pitchFamily="18" charset="0"/>
              </a:rPr>
              <a:t>midsystolic</a:t>
            </a:r>
            <a:r>
              <a:rPr lang="en-CA" sz="1100" dirty="0">
                <a:effectLst/>
                <a:latin typeface="Times New Roman" panose="02020603050405020304" pitchFamily="18" charset="0"/>
              </a:rPr>
              <a:t> click due to sudden tensing of chordae tendineae as mitral leaflets prolapse into LA</a:t>
            </a:r>
            <a:endParaRPr lang="en-CA" sz="1100" dirty="0">
              <a:effectLst/>
              <a:latin typeface="Calibri" panose="020F0502020204030204" pitchFamily="34" charset="0"/>
            </a:endParaRPr>
          </a:p>
          <a:p>
            <a:pPr marL="1600200" lvl="3" indent="-228600" rtl="0" fontAlgn="ctr">
              <a:spcBef>
                <a:spcPts val="0"/>
              </a:spcBef>
              <a:spcAft>
                <a:spcPts val="0"/>
              </a:spcAft>
              <a:buFont typeface="Arial" panose="020B0604020202020204" pitchFamily="34" charset="0"/>
              <a:buChar char="•"/>
            </a:pPr>
            <a:r>
              <a:rPr lang="en-CA" sz="1100" b="1" dirty="0">
                <a:effectLst/>
                <a:latin typeface="Times New Roman" panose="02020603050405020304" pitchFamily="18" charset="0"/>
              </a:rPr>
              <a:t>C</a:t>
            </a:r>
            <a:r>
              <a:rPr lang="en-CA" sz="1100" dirty="0">
                <a:effectLst/>
                <a:latin typeface="Times New Roman" panose="02020603050405020304" pitchFamily="18" charset="0"/>
              </a:rPr>
              <a:t>hordae cause </a:t>
            </a:r>
            <a:r>
              <a:rPr lang="en-CA" sz="1100" b="1" dirty="0">
                <a:effectLst/>
                <a:latin typeface="Times New Roman" panose="02020603050405020304" pitchFamily="18" charset="0"/>
              </a:rPr>
              <a:t>c</a:t>
            </a:r>
            <a:r>
              <a:rPr lang="en-CA" sz="1100" dirty="0">
                <a:effectLst/>
                <a:latin typeface="Times New Roman" panose="02020603050405020304" pitchFamily="18" charset="0"/>
              </a:rPr>
              <a:t>rescendo with</a:t>
            </a:r>
            <a:r>
              <a:rPr lang="en-CA" sz="1100" b="1" dirty="0">
                <a:effectLst/>
                <a:latin typeface="Times New Roman" panose="02020603050405020304" pitchFamily="18" charset="0"/>
              </a:rPr>
              <a:t> c</a:t>
            </a:r>
            <a:r>
              <a:rPr lang="en-CA" sz="1100" dirty="0">
                <a:effectLst/>
                <a:latin typeface="Times New Roman" panose="02020603050405020304" pitchFamily="18" charset="0"/>
              </a:rPr>
              <a:t>lick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Best heard over apex</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Loudest just before S2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Usually benign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Ventricular septal defect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Holosystolic, harsh sounding murmur</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Loudest at tricuspid area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Larger </a:t>
            </a:r>
            <a:r>
              <a:rPr lang="en-CA" sz="1100" dirty="0" err="1">
                <a:effectLst/>
                <a:latin typeface="Times New Roman" panose="02020603050405020304" pitchFamily="18" charset="0"/>
              </a:rPr>
              <a:t>VSDs</a:t>
            </a:r>
            <a:r>
              <a:rPr lang="en-CA" sz="1100" dirty="0">
                <a:effectLst/>
                <a:latin typeface="Times New Roman" panose="02020603050405020304" pitchFamily="18" charset="0"/>
              </a:rPr>
              <a:t> have lower intensity murmur than smaller </a:t>
            </a:r>
            <a:r>
              <a:rPr lang="en-CA" sz="1100" dirty="0" err="1">
                <a:effectLst/>
                <a:latin typeface="Times New Roman" panose="02020603050405020304" pitchFamily="18" charset="0"/>
              </a:rPr>
              <a:t>VSDs</a:t>
            </a:r>
            <a:r>
              <a:rPr lang="en-CA" sz="1100" dirty="0">
                <a:effectLst/>
                <a:latin typeface="Times New Roman" panose="02020603050405020304" pitchFamily="18" charset="0"/>
              </a:rPr>
              <a:t>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Diastolic murmurs (2)</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Aortic regurgitation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High pitched 'blowing' early diastolic decrescendo murmur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Best heard at base (aortic root dilation) or left sternal border (valvular disease)</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Long diastolic murmur, hyperdynamic pulse, and head bobbing when severe and chronic</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Wide pulse pressure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Mitral stenosis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Follows opening snap (due to abrupt halt in leaflet motion in diastole, after rapid opening due to fusion at leaflet tips)</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Delayed rumbling mid to late diastole murmur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Often a late (and highly specific) sequela of rheumatic fever </a:t>
            </a:r>
            <a:endParaRPr lang="en-CA" sz="1100" dirty="0">
              <a:effectLst/>
              <a:latin typeface="Calibri" panose="020F0502020204030204" pitchFamily="34" charset="0"/>
            </a:endParaRPr>
          </a:p>
          <a:p>
            <a:pPr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Continuous </a:t>
            </a:r>
            <a:endParaRPr lang="en-CA" sz="1100" dirty="0">
              <a:effectLst/>
              <a:latin typeface="Calibri" panose="020F0502020204030204" pitchFamily="34" charset="0"/>
            </a:endParaRPr>
          </a:p>
          <a:p>
            <a:pPr marL="742950" lvl="1" indent="-285750" rtl="0" fontAlgn="ctr">
              <a:spcBef>
                <a:spcPts val="0"/>
              </a:spcBef>
              <a:spcAft>
                <a:spcPts val="0"/>
              </a:spcAft>
              <a:buFont typeface="Courier New" panose="02070309020205020404" pitchFamily="49" charset="0"/>
              <a:buChar char="o"/>
            </a:pPr>
            <a:r>
              <a:rPr lang="en-CA" sz="1100" dirty="0">
                <a:effectLst/>
                <a:latin typeface="Times New Roman" panose="02020603050405020304" pitchFamily="18" charset="0"/>
              </a:rPr>
              <a:t>Patent ductus arteriosus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Continuous machine like murmur</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Best heard at left infraclavicular area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Loudest at S2</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Often due to congenital rubella or prematurity </a:t>
            </a:r>
            <a:endParaRPr lang="en-CA" sz="1100" dirty="0">
              <a:effectLst/>
              <a:latin typeface="Calibri" panose="020F0502020204030204" pitchFamily="34" charset="0"/>
            </a:endParaRPr>
          </a:p>
          <a:p>
            <a:pPr marL="1143000" lvl="2" indent="-228600" rtl="0" fontAlgn="ctr">
              <a:spcBef>
                <a:spcPts val="0"/>
              </a:spcBef>
              <a:spcAft>
                <a:spcPts val="0"/>
              </a:spcAft>
              <a:buFont typeface="Arial" panose="020B0604020202020204" pitchFamily="34" charset="0"/>
              <a:buChar char="§"/>
            </a:pPr>
            <a:r>
              <a:rPr lang="en-CA" sz="1100" dirty="0">
                <a:effectLst/>
                <a:latin typeface="Times New Roman" panose="02020603050405020304" pitchFamily="18" charset="0"/>
              </a:rPr>
              <a:t>'you need a </a:t>
            </a:r>
            <a:r>
              <a:rPr lang="en-CA" sz="1100" b="1" dirty="0">
                <a:effectLst/>
                <a:latin typeface="Times New Roman" panose="02020603050405020304" pitchFamily="18" charset="0"/>
              </a:rPr>
              <a:t>patent</a:t>
            </a:r>
            <a:r>
              <a:rPr lang="en-CA" sz="1100" dirty="0">
                <a:effectLst/>
                <a:latin typeface="Times New Roman" panose="02020603050405020304" pitchFamily="18" charset="0"/>
              </a:rPr>
              <a:t> for that </a:t>
            </a:r>
            <a:r>
              <a:rPr lang="en-CA" sz="1100" b="1" dirty="0">
                <a:effectLst/>
                <a:latin typeface="Times New Roman" panose="02020603050405020304" pitchFamily="18" charset="0"/>
              </a:rPr>
              <a:t>machine</a:t>
            </a:r>
            <a:r>
              <a:rPr lang="en-CA" sz="1100" dirty="0">
                <a:effectLst/>
                <a:latin typeface="Times New Roman" panose="02020603050405020304" pitchFamily="18" charset="0"/>
              </a:rPr>
              <a:t>'</a:t>
            </a:r>
            <a:endParaRPr lang="en-CA" sz="1100" dirty="0">
              <a:effectLst/>
              <a:latin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41</a:t>
            </a:fld>
            <a:endParaRPr lang="en-CA"/>
          </a:p>
        </p:txBody>
      </p:sp>
    </p:spTree>
    <p:extLst>
      <p:ext uri="{BB962C8B-B14F-4D97-AF65-F5344CB8AC3E}">
        <p14:creationId xmlns:p14="http://schemas.microsoft.com/office/powerpoint/2010/main" val="1822676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44</a:t>
            </a:fld>
            <a:endParaRPr lang="en-CA"/>
          </a:p>
        </p:txBody>
      </p:sp>
    </p:spTree>
    <p:extLst>
      <p:ext uri="{BB962C8B-B14F-4D97-AF65-F5344CB8AC3E}">
        <p14:creationId xmlns:p14="http://schemas.microsoft.com/office/powerpoint/2010/main" val="33169043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t>
            </a:r>
          </a:p>
          <a:p>
            <a:pPr marL="228600" indent="-228600">
              <a:buAutoNum type="arabicPeriod"/>
            </a:pPr>
            <a:r>
              <a:rPr lang="en-US" dirty="0"/>
              <a:t>D</a:t>
            </a:r>
          </a:p>
          <a:p>
            <a:pPr marL="228600" indent="-228600">
              <a:buAutoNum type="arabicPeriod"/>
            </a:pPr>
            <a:r>
              <a:rPr lang="en-US" dirty="0"/>
              <a:t>C</a:t>
            </a:r>
          </a:p>
          <a:p>
            <a:pPr marL="228600" indent="-228600">
              <a:buAutoNum type="arabicPeriod"/>
            </a:pPr>
            <a:r>
              <a:rPr lang="en-US" dirty="0"/>
              <a:t>A</a:t>
            </a:r>
          </a:p>
          <a:p>
            <a:pPr marL="228600" indent="-228600">
              <a:buAutoNum type="arabicPeriod"/>
            </a:pPr>
            <a:r>
              <a:rPr lang="en-US" dirty="0"/>
              <a:t>F</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46</a:t>
            </a:fld>
            <a:endParaRPr lang="en-CA"/>
          </a:p>
        </p:txBody>
      </p:sp>
    </p:spTree>
    <p:extLst>
      <p:ext uri="{BB962C8B-B14F-4D97-AF65-F5344CB8AC3E}">
        <p14:creationId xmlns:p14="http://schemas.microsoft.com/office/powerpoint/2010/main" val="23114281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t>
            </a:r>
          </a:p>
          <a:p>
            <a:pPr marL="228600" indent="-228600">
              <a:buAutoNum type="arabicPeriod"/>
            </a:pPr>
            <a:r>
              <a:rPr lang="en-US" dirty="0"/>
              <a:t>C</a:t>
            </a:r>
          </a:p>
          <a:p>
            <a:pPr marL="228600" indent="-228600">
              <a:buAutoNum type="arabicPeriod"/>
            </a:pPr>
            <a:r>
              <a:rPr lang="en-US" dirty="0"/>
              <a:t>E</a:t>
            </a:r>
          </a:p>
          <a:p>
            <a:pPr marL="228600" indent="-228600">
              <a:buAutoNum type="arabicPeriod"/>
            </a:pPr>
            <a:r>
              <a:rPr lang="en-US" dirty="0"/>
              <a:t>F</a:t>
            </a:r>
          </a:p>
          <a:p>
            <a:pPr marL="228600" indent="-228600">
              <a:buAutoNum type="arabicPeriod"/>
            </a:pPr>
            <a:r>
              <a:rPr lang="en-US" dirty="0"/>
              <a:t>A</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47</a:t>
            </a:fld>
            <a:endParaRPr lang="en-CA"/>
          </a:p>
        </p:txBody>
      </p:sp>
    </p:spTree>
    <p:extLst>
      <p:ext uri="{BB962C8B-B14F-4D97-AF65-F5344CB8AC3E}">
        <p14:creationId xmlns:p14="http://schemas.microsoft.com/office/powerpoint/2010/main" val="239852414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heart consists of 2 kinds of muscle cells: contractile &amp; conducting cells </a:t>
            </a:r>
          </a:p>
          <a:p>
            <a:endParaRPr lang="en-US" dirty="0"/>
          </a:p>
          <a:p>
            <a:r>
              <a:rPr lang="en-US" dirty="0"/>
              <a:t>SA NODE SETS THE PACE FOR THE HEART </a:t>
            </a:r>
          </a:p>
          <a:p>
            <a:r>
              <a:rPr lang="en-US" dirty="0"/>
              <a:t>Cells in SA node are not the only myocardial cells with intrinsic automaticity: latent pacemakers in AV node &amp; bundle of his have pacemaker cells with potential for automaticity because SA node cells have highest rate and shortest action potential duration with shortest refractory period. </a:t>
            </a:r>
          </a:p>
          <a:p>
            <a:r>
              <a:rPr lang="en-US" dirty="0"/>
              <a:t>SA node driving HR and suppressing latent pacemaker cells is phenomenon called overdrive suppression. </a:t>
            </a:r>
          </a:p>
          <a:p>
            <a:r>
              <a:rPr lang="en-US" dirty="0"/>
              <a:t>Latent pacemaker cells ONLY take over if SA node firing decreases or stops </a:t>
            </a:r>
          </a:p>
        </p:txBody>
      </p:sp>
      <p:sp>
        <p:nvSpPr>
          <p:cNvPr id="4" name="Slide Number Placeholder 3"/>
          <p:cNvSpPr>
            <a:spLocks noGrp="1"/>
          </p:cNvSpPr>
          <p:nvPr>
            <p:ph type="sldNum" sz="quarter" idx="5"/>
          </p:nvPr>
        </p:nvSpPr>
        <p:spPr/>
        <p:txBody>
          <a:bodyPr/>
          <a:lstStyle/>
          <a:p>
            <a:fld id="{DD7C29F0-6D42-1D42-9DAA-D02C47EA24F0}" type="slidenum">
              <a:rPr lang="en-US" smtClean="0"/>
              <a:t>49</a:t>
            </a:fld>
            <a:endParaRPr lang="en-US"/>
          </a:p>
        </p:txBody>
      </p:sp>
    </p:spTree>
    <p:extLst>
      <p:ext uri="{BB962C8B-B14F-4D97-AF65-F5344CB8AC3E}">
        <p14:creationId xmlns:p14="http://schemas.microsoft.com/office/powerpoint/2010/main" val="57353929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u="sng" dirty="0"/>
              <a:t>Phase 4 </a:t>
            </a:r>
            <a:r>
              <a:rPr lang="en-US" u="sng" dirty="0"/>
              <a:t>(resting phase)</a:t>
            </a:r>
            <a:r>
              <a:rPr lang="en-US" u="none" dirty="0"/>
              <a:t>:</a:t>
            </a:r>
            <a:r>
              <a:rPr lang="en-US" dirty="0"/>
              <a:t> Resting membrane potential is -90 mV from constant leak of K+ via inward rectifier channels (Na+ and Ca++ channels are closed)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a:t>Phase 0</a:t>
            </a:r>
            <a:r>
              <a:rPr lang="en-US" u="sng" dirty="0"/>
              <a:t> (depolarization)</a:t>
            </a:r>
            <a:r>
              <a:rPr lang="en-US" i="0" u="none" dirty="0">
                <a:sym typeface="Wingdings" pitchFamily="2" charset="2"/>
              </a:rPr>
              <a:t>:</a:t>
            </a:r>
            <a:r>
              <a:rPr lang="en-US" u="none" dirty="0"/>
              <a:t> </a:t>
            </a:r>
            <a:r>
              <a:rPr lang="en-US" dirty="0"/>
              <a:t>Action potential from nearby cardiomyocyte or pacemaker cell is propagated (gap junctions allow Na+ and Ca++ to leak into the cell) until the cell reaches threshold potential (-70 mV) </a:t>
            </a:r>
            <a:r>
              <a:rPr lang="en-US" dirty="0">
                <a:sym typeface="Wingdings" pitchFamily="2" charset="2"/>
              </a:rPr>
              <a:t> fast v</a:t>
            </a:r>
            <a:r>
              <a:rPr lang="en-US" dirty="0"/>
              <a:t>oltage-gated Na+ channels open allowing Na+ into the cell and rapid depolarization occurs </a:t>
            </a:r>
            <a:r>
              <a:rPr lang="en-US" dirty="0">
                <a:sym typeface="Wingdings" pitchFamily="2" charset="2"/>
              </a:rPr>
              <a:t></a:t>
            </a:r>
            <a:r>
              <a:rPr lang="en-US" dirty="0"/>
              <a:t> overshoots to a slightly positive potential (~ +20 mV) </a:t>
            </a:r>
            <a:endParaRPr lang="en-US" dirty="0">
              <a:sym typeface="Wingdings" pitchFamily="2" charset="2"/>
            </a:endParaRP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At ~ -40mV, L-type Ca++ channels (long-opening) open and cause small but steady influx of Ca++ down its concentration gradient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sng" dirty="0"/>
              <a:t>Phase 1 </a:t>
            </a:r>
            <a:r>
              <a:rPr lang="en-US" u="sng" dirty="0"/>
              <a:t>(early repolarization)</a:t>
            </a:r>
            <a:r>
              <a:rPr lang="en-US" u="none" dirty="0"/>
              <a:t>: </a:t>
            </a:r>
            <a:r>
              <a:rPr lang="en-US" dirty="0"/>
              <a:t>Voltage-gated Na+ channels closed and some voltage-gated K+ channels open </a:t>
            </a:r>
          </a:p>
          <a:p>
            <a:pPr marL="171450" indent="-171450">
              <a:buFont typeface="Arial" panose="020B0604020202020204" pitchFamily="34" charset="0"/>
              <a:buChar char="•"/>
            </a:pPr>
            <a:r>
              <a:rPr lang="en-US" b="1" u="sng" dirty="0"/>
              <a:t>Phase 2 </a:t>
            </a:r>
            <a:r>
              <a:rPr lang="en-US" u="sng" dirty="0"/>
              <a:t>(plateau)</a:t>
            </a:r>
            <a:r>
              <a:rPr lang="en-US" u="none" dirty="0"/>
              <a:t>: </a:t>
            </a:r>
            <a:r>
              <a:rPr lang="en-US" dirty="0"/>
              <a:t>Around 0 mV, L-type Ca++ channels are still open (still allowing for constant inward flux of Ca++) &amp; K+ leaks out down its concentration gradient through delayed-rectifier K+ channels </a:t>
            </a:r>
            <a:r>
              <a:rPr lang="en-US" dirty="0">
                <a:sym typeface="Wingdings" pitchFamily="2" charset="2"/>
              </a:rPr>
              <a:t> causes excitation-contraction coupling and plateau is maintained</a:t>
            </a:r>
            <a:endParaRPr lang="en-US" dirty="0"/>
          </a:p>
          <a:p>
            <a:pPr marL="171450" indent="-171450">
              <a:buFont typeface="Arial" panose="020B0604020202020204" pitchFamily="34" charset="0"/>
              <a:buChar char="•"/>
            </a:pPr>
            <a:r>
              <a:rPr lang="en-US" b="1" u="sng" dirty="0"/>
              <a:t>Phase 3 </a:t>
            </a:r>
            <a:r>
              <a:rPr lang="en-US" b="0" u="sng" dirty="0"/>
              <a:t>(repolarization)</a:t>
            </a:r>
            <a:r>
              <a:rPr lang="en-US" dirty="0"/>
              <a:t>: L-type Ca++ channels close, and there is persistent K+ outflow exceeding Ca++ inflow </a:t>
            </a:r>
            <a:r>
              <a:rPr lang="en-US" dirty="0">
                <a:sym typeface="Wingdings" pitchFamily="2" charset="2"/>
              </a:rPr>
              <a:t> brings cell back to -90 mV resting transmembrane potential </a:t>
            </a:r>
          </a:p>
          <a:p>
            <a:pPr marL="171450" indent="-171450">
              <a:buFont typeface="Arial" panose="020B0604020202020204" pitchFamily="34" charset="0"/>
              <a:buChar char="•"/>
            </a:pPr>
            <a:r>
              <a:rPr lang="en-US" dirty="0">
                <a:sym typeface="Wingdings" pitchFamily="2" charset="2"/>
              </a:rPr>
              <a:t>Normal transmembrane ionic concentration gradients are restored by returning Na+ and Ca++ ions to extracellular environment and K+ ions inside the cell via Na+/Ca++ exchanger, Ca2++ ATPase and Na+/K+ ATPase in sarcolemma </a:t>
            </a:r>
          </a:p>
          <a:p>
            <a:pPr marL="171450" indent="-171450">
              <a:buFont typeface="Arial" panose="020B0604020202020204" pitchFamily="34" charset="0"/>
              <a:buChar char="•"/>
            </a:pPr>
            <a:endParaRPr lang="en-US" dirty="0">
              <a:sym typeface="Wingdings" pitchFamily="2" charset="2"/>
            </a:endParaRPr>
          </a:p>
          <a:p>
            <a:pPr marL="171450" indent="-171450">
              <a:buFont typeface="Arial" panose="020B0604020202020204" pitchFamily="34" charset="0"/>
              <a:buChar char="•"/>
            </a:pPr>
            <a:r>
              <a:rPr lang="en-US" dirty="0">
                <a:sym typeface="Wingdings" pitchFamily="2" charset="2"/>
              </a:rPr>
              <a:t>THIS ALWAYS COMES UP ON EMQ EXAMS!!! KNOW IT REALLY WELL!!</a:t>
            </a:r>
            <a:endParaRPr lang="en-US" dirty="0"/>
          </a:p>
        </p:txBody>
      </p:sp>
      <p:sp>
        <p:nvSpPr>
          <p:cNvPr id="4" name="Slide Number Placeholder 3"/>
          <p:cNvSpPr>
            <a:spLocks noGrp="1"/>
          </p:cNvSpPr>
          <p:nvPr>
            <p:ph type="sldNum" sz="quarter" idx="5"/>
          </p:nvPr>
        </p:nvSpPr>
        <p:spPr/>
        <p:txBody>
          <a:bodyPr/>
          <a:lstStyle/>
          <a:p>
            <a:fld id="{DD7C29F0-6D42-1D42-9DAA-D02C47EA24F0}" type="slidenum">
              <a:rPr lang="en-US" smtClean="0"/>
              <a:t>50</a:t>
            </a:fld>
            <a:endParaRPr lang="en-US"/>
          </a:p>
        </p:txBody>
      </p:sp>
    </p:spTree>
    <p:extLst>
      <p:ext uri="{BB962C8B-B14F-4D97-AF65-F5344CB8AC3E}">
        <p14:creationId xmlns:p14="http://schemas.microsoft.com/office/powerpoint/2010/main" val="4888963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3031460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1" u="sng" dirty="0"/>
              <a:t>Phase 4 </a:t>
            </a:r>
            <a:r>
              <a:rPr lang="en-US" u="sng" dirty="0"/>
              <a:t>(pacemaker potential)</a:t>
            </a:r>
            <a:r>
              <a:rPr lang="en-US" dirty="0"/>
              <a:t>: Most negative value of membrane potential (-65 mV) = maximum diastolic potential (no technical “resting membrane potential” because cells are always firing)</a:t>
            </a:r>
          </a:p>
          <a:p>
            <a:pPr marL="628650" lvl="1" indent="-171450">
              <a:buFont typeface="Arial" panose="020B0604020202020204" pitchFamily="34" charset="0"/>
              <a:buChar char="•"/>
            </a:pPr>
            <a:r>
              <a:rPr lang="en-US" dirty="0"/>
              <a:t>Slow depolarization via opening of Na+ channels and inwards Na+ current (I</a:t>
            </a:r>
            <a:r>
              <a:rPr lang="en-US" baseline="-25000" dirty="0"/>
              <a:t>f</a:t>
            </a:r>
            <a:r>
              <a:rPr lang="en-US" dirty="0"/>
              <a:t>, “funny current”)</a:t>
            </a:r>
          </a:p>
          <a:p>
            <a:pPr marL="628650" lvl="1" indent="-171450">
              <a:buFont typeface="Arial" panose="020B0604020202020204" pitchFamily="34" charset="0"/>
              <a:buChar char="•"/>
            </a:pPr>
            <a:r>
              <a:rPr lang="en-US" dirty="0"/>
              <a:t>I</a:t>
            </a:r>
            <a:r>
              <a:rPr lang="en-US" baseline="-25000" dirty="0"/>
              <a:t>f</a:t>
            </a:r>
            <a:r>
              <a:rPr lang="en-US" dirty="0"/>
              <a:t> is turned on by repolarization from the preceding action potential </a:t>
            </a:r>
            <a:r>
              <a:rPr lang="en-US" dirty="0">
                <a:sym typeface="Wingdings" pitchFamily="2" charset="2"/>
              </a:rPr>
              <a:t> ensures each action potential will be followed by another </a:t>
            </a:r>
          </a:p>
          <a:p>
            <a:pPr marL="628650" lvl="1" indent="-171450">
              <a:buFont typeface="Arial" panose="020B0604020202020204" pitchFamily="34" charset="0"/>
              <a:buChar char="•"/>
            </a:pPr>
            <a:r>
              <a:rPr lang="en-US" dirty="0"/>
              <a:t>I</a:t>
            </a:r>
            <a:r>
              <a:rPr lang="en-US" baseline="-25000" dirty="0"/>
              <a:t>f</a:t>
            </a:r>
            <a:r>
              <a:rPr lang="en-US" dirty="0"/>
              <a:t> and Na+ channels bring membrane to threshold potential (-40 mV) </a:t>
            </a:r>
            <a:r>
              <a:rPr lang="en-US" dirty="0">
                <a:sym typeface="Wingdings" pitchFamily="2" charset="2"/>
              </a:rPr>
              <a:t> T-type Ca++ channels opened for upstroke</a:t>
            </a:r>
          </a:p>
          <a:p>
            <a:pPr marL="628650" lvl="1" indent="-171450">
              <a:buFont typeface="Arial" panose="020B0604020202020204" pitchFamily="34" charset="0"/>
              <a:buChar char="•"/>
            </a:pPr>
            <a:r>
              <a:rPr lang="en-US" dirty="0">
                <a:sym typeface="Wingdings" pitchFamily="2" charset="2"/>
              </a:rPr>
              <a:t>Phase 4 depolarization sets heart rate!! Can be increased/decreased via influence of autonomic nervous system!!</a:t>
            </a:r>
            <a:endParaRPr lang="en-US" dirty="0"/>
          </a:p>
          <a:p>
            <a:pPr marL="171450" indent="-171450">
              <a:buFont typeface="Arial" panose="020B0604020202020204" pitchFamily="34" charset="0"/>
              <a:buChar char="•"/>
            </a:pPr>
            <a:r>
              <a:rPr lang="en-US" b="1" u="sng" dirty="0"/>
              <a:t>Phase 0 </a:t>
            </a:r>
            <a:r>
              <a:rPr lang="en-US" u="sng" dirty="0"/>
              <a:t>(upstroke)</a:t>
            </a:r>
            <a:r>
              <a:rPr lang="en-US" dirty="0"/>
              <a:t>: depolarization via inward Ca++ current carried by L-type (primarily) and T-type Ca++ channels </a:t>
            </a:r>
            <a:endParaRPr lang="en-US" dirty="0">
              <a:sym typeface="Wingdings" pitchFamily="2" charset="2"/>
            </a:endParaRPr>
          </a:p>
          <a:p>
            <a:pPr marL="628650" lvl="1" indent="-171450">
              <a:buFont typeface="Arial" panose="020B0604020202020204" pitchFamily="34" charset="0"/>
              <a:buChar char="•"/>
            </a:pPr>
            <a:r>
              <a:rPr lang="en-US" dirty="0"/>
              <a:t>Not as rapid depolarization as myocytes </a:t>
            </a:r>
          </a:p>
          <a:p>
            <a:pPr marL="171450" indent="-171450">
              <a:buFont typeface="Arial" panose="020B0604020202020204" pitchFamily="34" charset="0"/>
              <a:buChar char="•"/>
            </a:pPr>
            <a:r>
              <a:rPr lang="en-US" b="1" u="sng" dirty="0"/>
              <a:t>Phase 3 </a:t>
            </a:r>
            <a:r>
              <a:rPr lang="en-US" u="sng" dirty="0"/>
              <a:t>(repolarization)</a:t>
            </a:r>
            <a:r>
              <a:rPr lang="en-US" dirty="0"/>
              <a:t>: Ca++ channels shut, K+ ion channels open (favoring electrochemical gradient) </a:t>
            </a:r>
            <a:r>
              <a:rPr lang="en-US" dirty="0">
                <a:sym typeface="Wingdings" pitchFamily="2" charset="2"/>
              </a:rPr>
              <a:t> repolarizes membrane potential </a:t>
            </a:r>
            <a:endParaRPr lang="en-US" dirty="0"/>
          </a:p>
          <a:p>
            <a:pPr marL="171450" indent="-171450">
              <a:buFont typeface="Arial" panose="020B0604020202020204" pitchFamily="34" charset="0"/>
              <a:buChar char="•"/>
            </a:pPr>
            <a:r>
              <a:rPr lang="en-US" i="1" dirty="0"/>
              <a:t>Phase 1 &amp; 2 are absent </a:t>
            </a:r>
          </a:p>
          <a:p>
            <a:pPr marL="171450" indent="-171450">
              <a:buFont typeface="Arial" panose="020B0604020202020204" pitchFamily="34" charset="0"/>
              <a:buChar char="•"/>
            </a:pPr>
            <a:endParaRPr lang="en-US" i="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sz="1800" dirty="0">
                <a:effectLst/>
                <a:latin typeface="Times New Roman" panose="02020603050405020304" pitchFamily="18" charset="0"/>
              </a:rPr>
              <a:t>NOTE - all conducting system fibers have these characteristics - as you move away from SA node time required to reach threshold increases </a:t>
            </a:r>
          </a:p>
          <a:p>
            <a:pPr marL="0" indent="0">
              <a:buFont typeface="Arial" panose="020B0604020202020204" pitchFamily="34" charset="0"/>
              <a:buNone/>
            </a:pPr>
            <a:endParaRPr lang="en-US" i="1" dirty="0"/>
          </a:p>
        </p:txBody>
      </p:sp>
      <p:sp>
        <p:nvSpPr>
          <p:cNvPr id="4" name="Slide Number Placeholder 3"/>
          <p:cNvSpPr>
            <a:spLocks noGrp="1"/>
          </p:cNvSpPr>
          <p:nvPr>
            <p:ph type="sldNum" sz="quarter" idx="5"/>
          </p:nvPr>
        </p:nvSpPr>
        <p:spPr/>
        <p:txBody>
          <a:bodyPr/>
          <a:lstStyle/>
          <a:p>
            <a:fld id="{DD7C29F0-6D42-1D42-9DAA-D02C47EA24F0}" type="slidenum">
              <a:rPr lang="en-US" smtClean="0"/>
              <a:t>51</a:t>
            </a:fld>
            <a:endParaRPr lang="en-US"/>
          </a:p>
        </p:txBody>
      </p:sp>
    </p:spTree>
    <p:extLst>
      <p:ext uri="{BB962C8B-B14F-4D97-AF65-F5344CB8AC3E}">
        <p14:creationId xmlns:p14="http://schemas.microsoft.com/office/powerpoint/2010/main" val="95921693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53</a:t>
            </a:fld>
            <a:endParaRPr lang="en-CA"/>
          </a:p>
        </p:txBody>
      </p:sp>
    </p:spTree>
    <p:extLst>
      <p:ext uri="{BB962C8B-B14F-4D97-AF65-F5344CB8AC3E}">
        <p14:creationId xmlns:p14="http://schemas.microsoft.com/office/powerpoint/2010/main" val="150752139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How do you treat symptomatic AV blocks? </a:t>
            </a:r>
            <a:r>
              <a:rPr lang="en-US" dirty="0">
                <a:sym typeface="Wingdings" pitchFamily="2" charset="2"/>
              </a:rPr>
              <a:t> Pacemaker!</a:t>
            </a: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55</a:t>
            </a:fld>
            <a:endParaRPr lang="en-CA"/>
          </a:p>
        </p:txBody>
      </p:sp>
    </p:spTree>
    <p:extLst>
      <p:ext uri="{BB962C8B-B14F-4D97-AF65-F5344CB8AC3E}">
        <p14:creationId xmlns:p14="http://schemas.microsoft.com/office/powerpoint/2010/main" val="1719605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sz="1900" b="1" u="sng" dirty="0"/>
              <a:t>Bundle Branches:</a:t>
            </a:r>
            <a:endParaRPr lang="en-US" sz="1900" dirty="0"/>
          </a:p>
          <a:p>
            <a:pPr marL="742950" lvl="1" indent="-285750">
              <a:buFont typeface="Arial" panose="020B0604020202020204" pitchFamily="34" charset="0"/>
              <a:buChar char="•"/>
            </a:pPr>
            <a:r>
              <a:rPr lang="en-US" sz="1900" dirty="0"/>
              <a:t>Divisions of Bundle of His</a:t>
            </a:r>
            <a:r>
              <a:rPr lang="en-US" sz="1900" dirty="0">
                <a:sym typeface="Wingdings" pitchFamily="2" charset="2"/>
              </a:rPr>
              <a:t>  spread towards apex down interventricular septum</a:t>
            </a:r>
          </a:p>
          <a:p>
            <a:pPr marL="742950" lvl="1" indent="-285750">
              <a:buFont typeface="Arial" panose="020B0604020202020204" pitchFamily="34" charset="0"/>
              <a:buChar char="•"/>
            </a:pPr>
            <a:r>
              <a:rPr lang="en-US" sz="1900" dirty="0">
                <a:sym typeface="Wingdings" pitchFamily="2" charset="2"/>
              </a:rPr>
              <a:t>Left bundle branch  anterior &amp; posterior fascicle transmitting conduction to LV </a:t>
            </a:r>
          </a:p>
          <a:p>
            <a:pPr marL="742950" lvl="1" indent="-285750">
              <a:buFont typeface="Arial" panose="020B0604020202020204" pitchFamily="34" charset="0"/>
              <a:buChar char="•"/>
            </a:pPr>
            <a:r>
              <a:rPr lang="en-US" sz="1900" dirty="0">
                <a:sym typeface="Wingdings" pitchFamily="2" charset="2"/>
              </a:rPr>
              <a:t>Right bundle branch transmits conduction to RV </a:t>
            </a:r>
          </a:p>
          <a:p>
            <a:pPr marL="285750" lvl="0" indent="-285750">
              <a:buFont typeface="Arial" panose="020B0604020202020204" pitchFamily="34" charset="0"/>
              <a:buChar char="•"/>
            </a:pPr>
            <a:r>
              <a:rPr lang="en-US" sz="1900" dirty="0">
                <a:sym typeface="Wingdings" pitchFamily="2" charset="2"/>
              </a:rPr>
              <a:t>His/Purkinje disease</a:t>
            </a:r>
          </a:p>
          <a:p>
            <a:pPr marL="285750" lvl="0" indent="-285750">
              <a:buFont typeface="Arial" panose="020B0604020202020204" pitchFamily="34" charset="0"/>
              <a:buChar char="•"/>
            </a:pPr>
            <a:r>
              <a:rPr lang="en-US" sz="1900" dirty="0">
                <a:sym typeface="Wingdings" pitchFamily="2" charset="2"/>
              </a:rPr>
              <a:t>May result in AV block (however single bundle branch block does NOT cause AV block) normal PR interval, but QRS prolonged </a:t>
            </a:r>
          </a:p>
          <a:p>
            <a:pPr marL="285750" lvl="0" indent="-285750">
              <a:buFont typeface="Arial" panose="020B0604020202020204" pitchFamily="34" charset="0"/>
              <a:buChar char="•"/>
            </a:pPr>
            <a:r>
              <a:rPr lang="en-US" sz="1900" dirty="0">
                <a:sym typeface="Wingdings" pitchFamily="2" charset="2"/>
              </a:rPr>
              <a:t>BBBs are often caused by slow progressive sclerosis/fibrosis (older patients) or structural heart disorders </a:t>
            </a:r>
          </a:p>
          <a:p>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56</a:t>
            </a:fld>
            <a:endParaRPr lang="en-CA"/>
          </a:p>
        </p:txBody>
      </p:sp>
    </p:spTree>
    <p:extLst>
      <p:ext uri="{BB962C8B-B14F-4D97-AF65-F5344CB8AC3E}">
        <p14:creationId xmlns:p14="http://schemas.microsoft.com/office/powerpoint/2010/main" val="1511389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58</a:t>
            </a:fld>
            <a:endParaRPr lang="en-CA"/>
          </a:p>
        </p:txBody>
      </p:sp>
    </p:spTree>
    <p:extLst>
      <p:ext uri="{BB962C8B-B14F-4D97-AF65-F5344CB8AC3E}">
        <p14:creationId xmlns:p14="http://schemas.microsoft.com/office/powerpoint/2010/main" val="399026663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59</a:t>
            </a:fld>
            <a:endParaRPr lang="en-CA"/>
          </a:p>
        </p:txBody>
      </p:sp>
    </p:spTree>
    <p:extLst>
      <p:ext uri="{BB962C8B-B14F-4D97-AF65-F5344CB8AC3E}">
        <p14:creationId xmlns:p14="http://schemas.microsoft.com/office/powerpoint/2010/main" val="33565383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What is SVT? </a:t>
            </a:r>
            <a:r>
              <a:rPr lang="en-US" dirty="0">
                <a:sym typeface="Wingdings" pitchFamily="2" charset="2"/>
              </a:rPr>
              <a:t> Supraventricular Tachycardia</a:t>
            </a:r>
          </a:p>
          <a:p>
            <a:pPr marL="171450" indent="-171450">
              <a:buFont typeface="Arial" panose="020B0604020202020204" pitchFamily="34" charset="0"/>
              <a:buChar char="•"/>
            </a:pPr>
            <a:r>
              <a:rPr lang="en-US" dirty="0">
                <a:sym typeface="Wingdings" pitchFamily="2" charset="2"/>
              </a:rPr>
              <a:t>How do you treat SVT?  cardioversion or antiarrhythmic medication</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60</a:t>
            </a:fld>
            <a:endParaRPr lang="en-CA"/>
          </a:p>
        </p:txBody>
      </p:sp>
    </p:spTree>
    <p:extLst>
      <p:ext uri="{BB962C8B-B14F-4D97-AF65-F5344CB8AC3E}">
        <p14:creationId xmlns:p14="http://schemas.microsoft.com/office/powerpoint/2010/main" val="135614009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A. Fib = chaotic &amp; erratic baseline with no discrete P waves between irregularly spaced QRS complexes </a:t>
            </a:r>
          </a:p>
          <a:p>
            <a:pPr marL="628650" lvl="1" indent="-171450">
              <a:buFont typeface="Arial" panose="020B0604020202020204" pitchFamily="34" charset="0"/>
              <a:buChar char="•"/>
            </a:pPr>
            <a:r>
              <a:rPr lang="en-US" dirty="0"/>
              <a:t>Atrial rate &gt;300 bpm</a:t>
            </a:r>
          </a:p>
          <a:p>
            <a:pPr marL="171450" indent="-171450">
              <a:buFont typeface="Arial" panose="020B0604020202020204" pitchFamily="34" charset="0"/>
              <a:buChar char="•"/>
            </a:pPr>
            <a:r>
              <a:rPr lang="en-US" dirty="0"/>
              <a:t>Loss of atrial kick </a:t>
            </a:r>
            <a:r>
              <a:rPr lang="en-US" dirty="0">
                <a:sym typeface="Wingdings" pitchFamily="2" charset="2"/>
              </a:rPr>
              <a:t> decreased diastolic filling time  decreased preload (LVEDV)  decompensated Frank-Starling response  decreased stroke volume  decreased cardiac output  can lead to systolic HF </a:t>
            </a:r>
          </a:p>
          <a:p>
            <a:pPr marL="171450" indent="-171450">
              <a:buFont typeface="Arial" panose="020B0604020202020204" pitchFamily="34" charset="0"/>
              <a:buChar char="•"/>
            </a:pPr>
            <a:r>
              <a:rPr lang="en-US" dirty="0">
                <a:sym typeface="Wingdings" pitchFamily="2" charset="2"/>
              </a:rPr>
              <a:t>Structural remodeling = risk factors that can increase LVEDP and cause cellular hypertrophy/inflammation  increased LA pressure  increase LA wall stress &amp; atrial dilatation  myocyte fibroblast proliferation &amp; collagen deposition  structural remodeling </a:t>
            </a:r>
          </a:p>
          <a:p>
            <a:pPr marL="628650" lvl="1" indent="-171450">
              <a:buFont typeface="Arial" panose="020B0604020202020204" pitchFamily="34" charset="0"/>
              <a:buChar char="•"/>
            </a:pPr>
            <a:r>
              <a:rPr lang="en-US" dirty="0">
                <a:sym typeface="Wingdings" pitchFamily="2" charset="2"/>
              </a:rPr>
              <a:t>Fibrosis causes conduction slowing  promotes re-entry circuits and/or ectopy </a:t>
            </a:r>
          </a:p>
          <a:p>
            <a:pPr marL="171450" lvl="0" indent="-171450">
              <a:buFont typeface="Arial" panose="020B0604020202020204" pitchFamily="34" charset="0"/>
              <a:buChar char="•"/>
            </a:pPr>
            <a:r>
              <a:rPr lang="en-US" dirty="0">
                <a:sym typeface="Wingdings" pitchFamily="2" charset="2"/>
              </a:rPr>
              <a:t>Electric remodeling = changes in ion channel function promotes </a:t>
            </a:r>
            <a:r>
              <a:rPr lang="en-US" dirty="0" err="1">
                <a:sym typeface="Wingdings" pitchFamily="2" charset="2"/>
              </a:rPr>
              <a:t>a.fib</a:t>
            </a:r>
            <a:r>
              <a:rPr lang="en-US" dirty="0">
                <a:sym typeface="Wingdings" pitchFamily="2" charset="2"/>
              </a:rPr>
              <a:t> initiation and perpetuation </a:t>
            </a:r>
          </a:p>
          <a:p>
            <a:pPr marL="628650" lvl="1" indent="-171450">
              <a:buFont typeface="Arial" panose="020B0604020202020204" pitchFamily="34" charset="0"/>
              <a:buChar char="•"/>
            </a:pPr>
            <a:r>
              <a:rPr lang="en-US" dirty="0">
                <a:sym typeface="Wingdings" pitchFamily="2" charset="2"/>
              </a:rPr>
              <a:t>Can trigger ectopic beats </a:t>
            </a:r>
            <a:r>
              <a:rPr lang="en-US" dirty="0" err="1">
                <a:sym typeface="Wingdings" pitchFamily="2" charset="2"/>
              </a:rPr>
              <a:t>rizing</a:t>
            </a:r>
            <a:r>
              <a:rPr lang="en-US" dirty="0">
                <a:sym typeface="Wingdings" pitchFamily="2" charset="2"/>
              </a:rPr>
              <a:t> from pulmonary veins or other foci, or other SVTs </a:t>
            </a:r>
            <a:endParaRPr lang="en-US" dirty="0"/>
          </a:p>
          <a:p>
            <a:pPr marL="171450" indent="-171450">
              <a:buFont typeface="Arial" panose="020B0604020202020204" pitchFamily="34" charset="0"/>
              <a:buChar char="•"/>
            </a:pPr>
            <a:r>
              <a:rPr lang="en-US" dirty="0"/>
              <a:t>There are many risk factors for </a:t>
            </a:r>
            <a:r>
              <a:rPr lang="en-US" dirty="0" err="1"/>
              <a:t>a.fib</a:t>
            </a:r>
            <a:r>
              <a:rPr lang="en-US" dirty="0"/>
              <a:t>, but most common are hypertension &amp; CAD</a:t>
            </a:r>
          </a:p>
          <a:p>
            <a:pPr marL="171450" indent="-171450">
              <a:buFont typeface="Arial" panose="020B0604020202020204" pitchFamily="34" charset="0"/>
              <a:buChar char="•"/>
            </a:pPr>
            <a:r>
              <a:rPr lang="en-US" dirty="0"/>
              <a:t>Complications = thrombosis (stroke), MI, HF</a:t>
            </a:r>
          </a:p>
        </p:txBody>
      </p:sp>
      <p:sp>
        <p:nvSpPr>
          <p:cNvPr id="4" name="Slide Number Placeholder 3"/>
          <p:cNvSpPr>
            <a:spLocks noGrp="1"/>
          </p:cNvSpPr>
          <p:nvPr>
            <p:ph type="sldNum" sz="quarter" idx="5"/>
          </p:nvPr>
        </p:nvSpPr>
        <p:spPr/>
        <p:txBody>
          <a:bodyPr/>
          <a:lstStyle/>
          <a:p>
            <a:fld id="{09BB1566-3AC8-465A-BE56-EC84B6C31D3D}" type="slidenum">
              <a:rPr lang="en-CA" smtClean="0"/>
              <a:t>62</a:t>
            </a:fld>
            <a:endParaRPr lang="en-CA"/>
          </a:p>
        </p:txBody>
      </p:sp>
    </p:spTree>
    <p:extLst>
      <p:ext uri="{BB962C8B-B14F-4D97-AF65-F5344CB8AC3E}">
        <p14:creationId xmlns:p14="http://schemas.microsoft.com/office/powerpoint/2010/main" val="11457603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63</a:t>
            </a:fld>
            <a:endParaRPr lang="en-CA"/>
          </a:p>
        </p:txBody>
      </p:sp>
    </p:spTree>
    <p:extLst>
      <p:ext uri="{BB962C8B-B14F-4D97-AF65-F5344CB8AC3E}">
        <p14:creationId xmlns:p14="http://schemas.microsoft.com/office/powerpoint/2010/main" val="116997109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distinct P waves, “quivering”/fibrillatory waves </a:t>
            </a:r>
          </a:p>
        </p:txBody>
      </p:sp>
      <p:sp>
        <p:nvSpPr>
          <p:cNvPr id="4" name="Slide Number Placeholder 3"/>
          <p:cNvSpPr>
            <a:spLocks noGrp="1"/>
          </p:cNvSpPr>
          <p:nvPr>
            <p:ph type="sldNum" sz="quarter" idx="5"/>
          </p:nvPr>
        </p:nvSpPr>
        <p:spPr/>
        <p:txBody>
          <a:bodyPr/>
          <a:lstStyle/>
          <a:p>
            <a:fld id="{09BB1566-3AC8-465A-BE56-EC84B6C31D3D}" type="slidenum">
              <a:rPr lang="en-CA" smtClean="0"/>
              <a:t>64</a:t>
            </a:fld>
            <a:endParaRPr lang="en-CA"/>
          </a:p>
        </p:txBody>
      </p:sp>
    </p:spTree>
    <p:extLst>
      <p:ext uri="{BB962C8B-B14F-4D97-AF65-F5344CB8AC3E}">
        <p14:creationId xmlns:p14="http://schemas.microsoft.com/office/powerpoint/2010/main" val="2596508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Atheromas</a:t>
            </a:r>
            <a:r>
              <a:rPr lang="en-US" dirty="0"/>
              <a:t> only occur in arteries because:</a:t>
            </a:r>
          </a:p>
          <a:p>
            <a:pPr lvl="1"/>
            <a:r>
              <a:rPr lang="en-US" dirty="0"/>
              <a:t>1) they have high pressure (which cause the lesions/dysfunction of the blood vessel walls)</a:t>
            </a:r>
          </a:p>
          <a:p>
            <a:pPr lvl="1"/>
            <a:r>
              <a:rPr lang="en-US" dirty="0"/>
              <a:t>2) arteries contain oxygen (which is needed in the oxidation of LDL)</a:t>
            </a:r>
          </a:p>
          <a:p>
            <a:pPr marL="139700" lvl="0" indent="0">
              <a:buNone/>
            </a:pPr>
            <a:endParaRPr lang="en-US" dirty="0"/>
          </a:p>
          <a:p>
            <a:pPr marL="139700" indent="0">
              <a:buNone/>
            </a:pPr>
            <a:r>
              <a:rPr lang="en-US" dirty="0"/>
              <a:t>Causes of Atherosclerosis:</a:t>
            </a:r>
          </a:p>
          <a:p>
            <a:pPr marL="139700" indent="0">
              <a:buNone/>
            </a:pPr>
            <a:r>
              <a:rPr lang="en-US" dirty="0"/>
              <a:t>- Trauma/Hypertension</a:t>
            </a:r>
          </a:p>
          <a:p>
            <a:pPr marL="139700" indent="0">
              <a:buNone/>
            </a:pPr>
            <a:r>
              <a:rPr lang="en-US" dirty="0"/>
              <a:t>- Smoking (circulating free radicals)</a:t>
            </a:r>
          </a:p>
          <a:p>
            <a:pPr marL="139700" indent="0">
              <a:buNone/>
            </a:pPr>
            <a:r>
              <a:rPr lang="en-US" dirty="0"/>
              <a:t>- Increased LDL (Hyperlipidemia)</a:t>
            </a:r>
          </a:p>
          <a:p>
            <a:pPr marL="139700" indent="0">
              <a:buNone/>
            </a:pPr>
            <a:r>
              <a:rPr lang="en-US" dirty="0"/>
              <a:t>- Diabetes</a:t>
            </a:r>
          </a:p>
          <a:p>
            <a:pPr marL="139700" indent="0">
              <a:buNone/>
            </a:pPr>
            <a:r>
              <a:rPr lang="en-US" dirty="0"/>
              <a:t>- </a:t>
            </a:r>
            <a:r>
              <a:rPr lang="en-US" dirty="0" err="1"/>
              <a:t>Homocysteinemia</a:t>
            </a:r>
            <a:r>
              <a:rPr lang="en-US" dirty="0"/>
              <a:t> (genetic condition)</a:t>
            </a:r>
          </a:p>
          <a:p>
            <a:pPr marL="139700" indent="0">
              <a:buNone/>
            </a:pPr>
            <a:endParaRPr lang="en-US" dirty="0"/>
          </a:p>
          <a:p>
            <a:pPr marL="139700" lvl="0" indent="0">
              <a:buNone/>
            </a:pPr>
            <a:r>
              <a:rPr lang="en-US" u="sng" dirty="0"/>
              <a:t>Result:</a:t>
            </a:r>
            <a:endParaRPr lang="en-US" dirty="0"/>
          </a:p>
          <a:p>
            <a:pPr marL="139700" lvl="0" indent="0">
              <a:buNone/>
            </a:pPr>
            <a:r>
              <a:rPr lang="en-CA" sz="1100" b="0" i="0" u="sng"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 </a:t>
            </a:r>
            <a:r>
              <a:rPr lang="en-CA" sz="1100" b="0" i="0" u="none" strike="noStrike" cap="none" dirty="0">
                <a:solidFill>
                  <a:schemeClr val="tx1"/>
                </a:solidFill>
                <a:effectLst/>
                <a:latin typeface="Arial"/>
                <a:ea typeface="Arial"/>
                <a:cs typeface="Arial"/>
                <a:sym typeface="Arial"/>
                <a:hlinkClick r:id="rId3">
                  <a:extLst>
                    <a:ext uri="{A12FA001-AC4F-418D-AE19-62706E023703}">
                      <ahyp:hlinkClr xmlns:ahyp="http://schemas.microsoft.com/office/drawing/2018/hyperlinkcolor" val="tx"/>
                    </a:ext>
                  </a:extLst>
                </a:hlinkClick>
              </a:rPr>
              <a:t>Macrophages</a:t>
            </a:r>
            <a:r>
              <a:rPr lang="en-CA" sz="1100" b="0" i="0" u="none" strike="noStrike" cap="none" dirty="0">
                <a:solidFill>
                  <a:schemeClr val="tx1"/>
                </a:solidFill>
                <a:effectLst/>
                <a:latin typeface="Arial"/>
                <a:ea typeface="Arial"/>
                <a:cs typeface="Arial"/>
                <a:sym typeface="Arial"/>
              </a:rPr>
              <a:t>, </a:t>
            </a:r>
            <a:r>
              <a:rPr lang="en-CA" sz="1100" b="0" i="0" u="none" strike="noStrike" cap="none" dirty="0">
                <a:solidFill>
                  <a:schemeClr val="tx1"/>
                </a:solidFill>
                <a:effectLst/>
                <a:latin typeface="Arial"/>
                <a:ea typeface="Arial"/>
                <a:cs typeface="Arial"/>
                <a:sym typeface="Arial"/>
                <a:hlinkClick r:id="rId4">
                  <a:extLst>
                    <a:ext uri="{A12FA001-AC4F-418D-AE19-62706E023703}">
                      <ahyp:hlinkClr xmlns:ahyp="http://schemas.microsoft.com/office/drawing/2018/hyperlinkcolor" val="tx"/>
                    </a:ext>
                  </a:extLst>
                </a:hlinkClick>
              </a:rPr>
              <a:t>smooth muscle cells</a:t>
            </a:r>
            <a:r>
              <a:rPr lang="en-CA" sz="1100" b="0" i="0" u="none" strike="noStrike" cap="none" dirty="0">
                <a:solidFill>
                  <a:schemeClr val="tx1"/>
                </a:solidFill>
                <a:effectLst/>
                <a:latin typeface="Arial"/>
                <a:ea typeface="Arial"/>
                <a:cs typeface="Arial"/>
                <a:sym typeface="Arial"/>
              </a:rPr>
              <a:t>, </a:t>
            </a:r>
            <a:r>
              <a:rPr lang="en-CA" sz="1100" b="0" i="0" u="none" strike="noStrike" cap="none" dirty="0">
                <a:solidFill>
                  <a:schemeClr val="tx1"/>
                </a:solidFill>
                <a:effectLst/>
                <a:latin typeface="Arial"/>
                <a:ea typeface="Arial"/>
                <a:cs typeface="Arial"/>
                <a:sym typeface="Arial"/>
                <a:hlinkClick r:id="rId5">
                  <a:extLst>
                    <a:ext uri="{A12FA001-AC4F-418D-AE19-62706E023703}">
                      <ahyp:hlinkClr xmlns:ahyp="http://schemas.microsoft.com/office/drawing/2018/hyperlinkcolor" val="tx"/>
                    </a:ext>
                  </a:extLst>
                </a:hlinkClick>
              </a:rPr>
              <a:t>lymphocytes</a:t>
            </a:r>
            <a:r>
              <a:rPr lang="en-CA" sz="1100" b="0" i="0" u="none" strike="noStrike" cap="none" dirty="0">
                <a:solidFill>
                  <a:schemeClr val="tx1"/>
                </a:solidFill>
                <a:effectLst/>
                <a:latin typeface="Arial"/>
                <a:ea typeface="Arial"/>
                <a:cs typeface="Arial"/>
                <a:sym typeface="Arial"/>
              </a:rPr>
              <a:t>and </a:t>
            </a:r>
            <a:r>
              <a:rPr lang="en-CA" sz="1100" b="0" i="0" u="none" strike="noStrike" cap="none" dirty="0">
                <a:solidFill>
                  <a:schemeClr val="tx1"/>
                </a:solidFill>
                <a:effectLst/>
                <a:latin typeface="Arial"/>
                <a:ea typeface="Arial"/>
                <a:cs typeface="Arial"/>
                <a:sym typeface="Arial"/>
                <a:hlinkClick r:id="rId6">
                  <a:extLst>
                    <a:ext uri="{A12FA001-AC4F-418D-AE19-62706E023703}">
                      <ahyp:hlinkClr xmlns:ahyp="http://schemas.microsoft.com/office/drawing/2018/hyperlinkcolor" val="tx"/>
                    </a:ext>
                  </a:extLst>
                </a:hlinkClick>
              </a:rPr>
              <a:t>extracellular matrix</a:t>
            </a:r>
            <a:r>
              <a:rPr lang="en-CA" sz="1100" b="0" i="0" u="none" strike="noStrike" cap="none" dirty="0">
                <a:solidFill>
                  <a:schemeClr val="tx1"/>
                </a:solidFill>
                <a:effectLst/>
                <a:latin typeface="Arial"/>
                <a:ea typeface="Arial"/>
                <a:cs typeface="Arial"/>
                <a:sym typeface="Arial"/>
              </a:rPr>
              <a:t> form a fibrous cap, which covers a </a:t>
            </a:r>
            <a:r>
              <a:rPr lang="en-CA" sz="1100" b="0" i="0" u="none" strike="noStrike" cap="none" dirty="0">
                <a:solidFill>
                  <a:schemeClr val="tx1"/>
                </a:solidFill>
                <a:effectLst/>
                <a:latin typeface="Arial"/>
                <a:ea typeface="Arial"/>
                <a:cs typeface="Arial"/>
                <a:sym typeface="Arial"/>
                <a:hlinkClick r:id="rId7">
                  <a:extLst>
                    <a:ext uri="{A12FA001-AC4F-418D-AE19-62706E023703}">
                      <ahyp:hlinkClr xmlns:ahyp="http://schemas.microsoft.com/office/drawing/2018/hyperlinkcolor" val="tx"/>
                    </a:ext>
                  </a:extLst>
                </a:hlinkClick>
              </a:rPr>
              <a:t>necrotic</a:t>
            </a:r>
            <a:r>
              <a:rPr lang="en-CA" sz="1100" b="0" i="0" u="none" strike="noStrike" cap="none" dirty="0">
                <a:solidFill>
                  <a:schemeClr val="tx1"/>
                </a:solidFill>
                <a:effectLst/>
                <a:latin typeface="Arial"/>
                <a:ea typeface="Arial"/>
                <a:cs typeface="Arial"/>
                <a:sym typeface="Arial"/>
              </a:rPr>
              <a:t> center, consisting of </a:t>
            </a:r>
            <a:r>
              <a:rPr lang="en-CA" sz="1100" b="0" i="0" u="none" strike="noStrike" cap="none" dirty="0">
                <a:solidFill>
                  <a:schemeClr val="tx1"/>
                </a:solidFill>
                <a:effectLst/>
                <a:latin typeface="Arial"/>
                <a:ea typeface="Arial"/>
                <a:cs typeface="Arial"/>
                <a:sym typeface="Arial"/>
                <a:hlinkClick r:id="rId8">
                  <a:extLst>
                    <a:ext uri="{A12FA001-AC4F-418D-AE19-62706E023703}">
                      <ahyp:hlinkClr xmlns:ahyp="http://schemas.microsoft.com/office/drawing/2018/hyperlinkcolor" val="tx"/>
                    </a:ext>
                  </a:extLst>
                </a:hlinkClick>
              </a:rPr>
              <a:t>foam cells</a:t>
            </a:r>
            <a:r>
              <a:rPr lang="en-CA" sz="1100" b="0" i="0" u="none" strike="noStrike" cap="none" dirty="0">
                <a:solidFill>
                  <a:schemeClr val="tx1"/>
                </a:solidFill>
                <a:effectLst/>
                <a:latin typeface="Arial"/>
                <a:ea typeface="Arial"/>
                <a:cs typeface="Arial"/>
                <a:sym typeface="Arial"/>
              </a:rPr>
              <a:t>, free </a:t>
            </a:r>
            <a:r>
              <a:rPr lang="en-CA" sz="1100" b="0" i="0" u="none" strike="noStrike" cap="none" dirty="0">
                <a:solidFill>
                  <a:schemeClr val="tx1"/>
                </a:solidFill>
                <a:effectLst/>
                <a:latin typeface="Arial"/>
                <a:ea typeface="Arial"/>
                <a:cs typeface="Arial"/>
                <a:sym typeface="Arial"/>
                <a:hlinkClick r:id="rId9">
                  <a:extLst>
                    <a:ext uri="{A12FA001-AC4F-418D-AE19-62706E023703}">
                      <ahyp:hlinkClr xmlns:ahyp="http://schemas.microsoft.com/office/drawing/2018/hyperlinkcolor" val="tx"/>
                    </a:ext>
                  </a:extLst>
                </a:hlinkClick>
              </a:rPr>
              <a:t>cholesterol</a:t>
            </a:r>
            <a:r>
              <a:rPr lang="en-CA" sz="1100" b="0" i="0" u="none" strike="noStrike" cap="none" dirty="0">
                <a:solidFill>
                  <a:schemeClr val="tx1"/>
                </a:solidFill>
                <a:effectLst/>
                <a:latin typeface="Arial"/>
                <a:ea typeface="Arial"/>
                <a:cs typeface="Arial"/>
                <a:sym typeface="Arial"/>
              </a:rPr>
              <a:t> crystals, and cellular debris.</a:t>
            </a:r>
          </a:p>
          <a:p>
            <a:pPr marL="139700" lvl="0" indent="0">
              <a:buNone/>
            </a:pPr>
            <a:endParaRPr lang="en-CA" sz="1100" b="0" i="0" u="none" strike="noStrike" cap="none" dirty="0">
              <a:solidFill>
                <a:schemeClr val="tx1"/>
              </a:solidFill>
              <a:effectLst/>
              <a:latin typeface="Arial"/>
              <a:cs typeface="Arial"/>
              <a:sym typeface="Arial"/>
            </a:endParaRPr>
          </a:p>
          <a:p>
            <a:pPr marL="139700" lvl="0" indent="0">
              <a:buNone/>
            </a:pPr>
            <a:r>
              <a:rPr lang="en-CA" sz="1100" b="0" i="0" u="none" strike="noStrike" cap="none" dirty="0">
                <a:solidFill>
                  <a:schemeClr val="tx1"/>
                </a:solidFill>
                <a:effectLst/>
                <a:latin typeface="Arial"/>
                <a:cs typeface="Arial"/>
                <a:sym typeface="Arial"/>
              </a:rPr>
              <a:t>Extra resource:</a:t>
            </a:r>
          </a:p>
          <a:p>
            <a:pPr marL="139700" indent="0">
              <a:buNone/>
            </a:pPr>
            <a:r>
              <a:rPr lang="en-CA" sz="1100" b="0" i="0" u="none" strike="noStrike" cap="none" dirty="0" err="1">
                <a:solidFill>
                  <a:schemeClr val="tx1"/>
                </a:solidFill>
                <a:effectLst/>
                <a:latin typeface="Arial"/>
                <a:cs typeface="Arial"/>
                <a:sym typeface="Arial"/>
              </a:rPr>
              <a:t>Amboss</a:t>
            </a:r>
            <a:r>
              <a:rPr lang="en-CA" sz="1100" b="0" i="0" u="none" strike="noStrike" cap="none" dirty="0">
                <a:solidFill>
                  <a:schemeClr val="tx1"/>
                </a:solidFill>
                <a:effectLst/>
                <a:latin typeface="Arial"/>
                <a:cs typeface="Arial"/>
                <a:sym typeface="Arial"/>
              </a:rPr>
              <a:t> https://next.amboss.com/us/article/9L0N-g?q=atherosclerosis#Z70388267e8776e5f56f591fdecb10a49</a:t>
            </a:r>
            <a:r>
              <a:rPr lang="en-CA" dirty="0">
                <a:solidFill>
                  <a:schemeClr val="tx1"/>
                </a:solidFill>
              </a:rPr>
              <a:t> </a:t>
            </a:r>
            <a:endParaRPr lang="en-US" u="none" dirty="0">
              <a:solidFill>
                <a:schemeClr val="tx1"/>
              </a:solidFill>
            </a:endParaRPr>
          </a:p>
        </p:txBody>
      </p:sp>
    </p:spTree>
    <p:extLst>
      <p:ext uri="{BB962C8B-B14F-4D97-AF65-F5344CB8AC3E}">
        <p14:creationId xmlns:p14="http://schemas.microsoft.com/office/powerpoint/2010/main" val="274490585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Ideally, HR goal &lt;110</a:t>
            </a:r>
          </a:p>
          <a:p>
            <a:pPr marL="171450" indent="-171450">
              <a:buFont typeface="Arial" panose="020B0604020202020204" pitchFamily="34" charset="0"/>
              <a:buChar char="•"/>
            </a:pPr>
            <a:r>
              <a:rPr lang="en-CA" dirty="0"/>
              <a:t>Anticoagulation prevents development of thrombus/stroke </a:t>
            </a:r>
          </a:p>
          <a:p>
            <a:pPr marL="628650" lvl="1" indent="-171450">
              <a:buFont typeface="Arial" panose="020B0604020202020204" pitchFamily="34" charset="0"/>
              <a:buChar char="•"/>
            </a:pPr>
            <a:r>
              <a:rPr lang="en-CA" dirty="0"/>
              <a:t>Drugs can be given to help slow AV node conduction </a:t>
            </a:r>
          </a:p>
          <a:p>
            <a:pPr marL="171450" indent="-171450">
              <a:buFont typeface="Arial" panose="020B0604020202020204" pitchFamily="34" charset="0"/>
              <a:buChar char="•"/>
            </a:pPr>
            <a:r>
              <a:rPr lang="en-CA" dirty="0"/>
              <a:t>Restoration of sinus rhythm can be done via cardioversion (defibrillator to deliver synchronized shock, or chemical cardioversion via </a:t>
            </a:r>
            <a:r>
              <a:rPr lang="en-CA" dirty="0" err="1"/>
              <a:t>ibutilide</a:t>
            </a:r>
            <a:r>
              <a:rPr lang="en-CA" dirty="0"/>
              <a:t>) </a:t>
            </a:r>
          </a:p>
          <a:p>
            <a:pPr marL="628650" lvl="1" indent="-171450">
              <a:buFont typeface="Arial" panose="020B0604020202020204" pitchFamily="34" charset="0"/>
              <a:buChar char="•"/>
            </a:pPr>
            <a:r>
              <a:rPr lang="en-CA" dirty="0"/>
              <a:t>Warfarin (goal INR 2-3), NOACS (factor X inhibitors), dabigatran (direct thrombin inhibitor), aspirin </a:t>
            </a:r>
          </a:p>
          <a:p>
            <a:pPr marL="171450" indent="-171450">
              <a:buFont typeface="Arial" panose="020B0604020202020204" pitchFamily="34" charset="0"/>
              <a:buChar char="•"/>
            </a:pPr>
            <a:r>
              <a:rPr lang="en-CA" dirty="0"/>
              <a:t>Anticoagulation MUST be administered for </a:t>
            </a:r>
            <a:r>
              <a:rPr lang="en-CA" dirty="0" err="1"/>
              <a:t>a.fib</a:t>
            </a:r>
            <a:r>
              <a:rPr lang="en-CA" dirty="0"/>
              <a:t> even if the rate and rhythm are under control </a:t>
            </a:r>
          </a:p>
          <a:p>
            <a:pPr marL="628650" lvl="1" indent="-171450">
              <a:buFont typeface="Arial" panose="020B0604020202020204" pitchFamily="34" charset="0"/>
              <a:buChar char="•"/>
            </a:pPr>
            <a:r>
              <a:rPr lang="en-CA" dirty="0"/>
              <a:t>Can also use </a:t>
            </a:r>
            <a:r>
              <a:rPr lang="en-CA" dirty="0" err="1"/>
              <a:t>antiarrythmic</a:t>
            </a:r>
            <a:r>
              <a:rPr lang="en-CA" dirty="0"/>
              <a:t> drugs… will talk about these in a bit </a:t>
            </a:r>
          </a:p>
          <a:p>
            <a:pPr marL="171450" indent="-171450">
              <a:buFont typeface="Arial" panose="020B0604020202020204" pitchFamily="34" charset="0"/>
              <a:buChar char="•"/>
            </a:pPr>
            <a:endParaRPr lang="en-CA" dirty="0"/>
          </a:p>
          <a:p>
            <a:pPr marL="628650" lvl="1" indent="-171450">
              <a:buFont typeface="Arial" panose="020B0604020202020204" pitchFamily="34" charset="0"/>
              <a:buChar char="•"/>
            </a:pPr>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65</a:t>
            </a:fld>
            <a:endParaRPr lang="en-CA"/>
          </a:p>
        </p:txBody>
      </p:sp>
    </p:spTree>
    <p:extLst>
      <p:ext uri="{BB962C8B-B14F-4D97-AF65-F5344CB8AC3E}">
        <p14:creationId xmlns:p14="http://schemas.microsoft.com/office/powerpoint/2010/main" val="40696174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66</a:t>
            </a:fld>
            <a:endParaRPr lang="en-CA"/>
          </a:p>
        </p:txBody>
      </p:sp>
    </p:spTree>
    <p:extLst>
      <p:ext uri="{BB962C8B-B14F-4D97-AF65-F5344CB8AC3E}">
        <p14:creationId xmlns:p14="http://schemas.microsoft.com/office/powerpoint/2010/main" val="266534829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Why is high frequency ventricular contractions a problem? </a:t>
            </a:r>
            <a:r>
              <a:rPr lang="en-CA" dirty="0">
                <a:sym typeface="Wingdings" pitchFamily="2" charset="2"/>
              </a:rPr>
              <a:t> POOR CO </a:t>
            </a:r>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68</a:t>
            </a:fld>
            <a:endParaRPr lang="en-CA"/>
          </a:p>
        </p:txBody>
      </p:sp>
    </p:spTree>
    <p:extLst>
      <p:ext uri="{BB962C8B-B14F-4D97-AF65-F5344CB8AC3E}">
        <p14:creationId xmlns:p14="http://schemas.microsoft.com/office/powerpoint/2010/main" val="3783536887"/>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Completely erratic rhythm with no identifiable waves – fatal arrythmia without immediate CPR and defib, shouldn’t really see this ever</a:t>
            </a:r>
          </a:p>
        </p:txBody>
      </p:sp>
      <p:sp>
        <p:nvSpPr>
          <p:cNvPr id="4" name="Slide Number Placeholder 3"/>
          <p:cNvSpPr>
            <a:spLocks noGrp="1"/>
          </p:cNvSpPr>
          <p:nvPr>
            <p:ph type="sldNum" sz="quarter" idx="5"/>
          </p:nvPr>
        </p:nvSpPr>
        <p:spPr/>
        <p:txBody>
          <a:bodyPr/>
          <a:lstStyle/>
          <a:p>
            <a:fld id="{09BB1566-3AC8-465A-BE56-EC84B6C31D3D}" type="slidenum">
              <a:rPr lang="en-CA" smtClean="0"/>
              <a:t>69</a:t>
            </a:fld>
            <a:endParaRPr lang="en-CA"/>
          </a:p>
        </p:txBody>
      </p:sp>
    </p:spTree>
    <p:extLst>
      <p:ext uri="{BB962C8B-B14F-4D97-AF65-F5344CB8AC3E}">
        <p14:creationId xmlns:p14="http://schemas.microsoft.com/office/powerpoint/2010/main" val="97017168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BIG w antipsychotics </a:t>
            </a:r>
          </a:p>
        </p:txBody>
      </p:sp>
      <p:sp>
        <p:nvSpPr>
          <p:cNvPr id="4" name="Slide Number Placeholder 3"/>
          <p:cNvSpPr>
            <a:spLocks noGrp="1"/>
          </p:cNvSpPr>
          <p:nvPr>
            <p:ph type="sldNum" sz="quarter" idx="5"/>
          </p:nvPr>
        </p:nvSpPr>
        <p:spPr/>
        <p:txBody>
          <a:bodyPr/>
          <a:lstStyle/>
          <a:p>
            <a:fld id="{09BB1566-3AC8-465A-BE56-EC84B6C31D3D}" type="slidenum">
              <a:rPr lang="en-CA" smtClean="0"/>
              <a:t>70</a:t>
            </a:fld>
            <a:endParaRPr lang="en-CA"/>
          </a:p>
        </p:txBody>
      </p:sp>
    </p:spTree>
    <p:extLst>
      <p:ext uri="{BB962C8B-B14F-4D97-AF65-F5344CB8AC3E}">
        <p14:creationId xmlns:p14="http://schemas.microsoft.com/office/powerpoint/2010/main" val="17158064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t>
            </a:r>
          </a:p>
          <a:p>
            <a:pPr marL="228600" indent="-228600">
              <a:buAutoNum type="arabicPeriod"/>
            </a:pPr>
            <a:r>
              <a:rPr lang="en-US" dirty="0"/>
              <a:t>C</a:t>
            </a:r>
          </a:p>
          <a:p>
            <a:pPr marL="228600" indent="-228600">
              <a:buAutoNum type="arabicPeriod"/>
            </a:pPr>
            <a:r>
              <a:rPr lang="en-US" dirty="0"/>
              <a:t>E</a:t>
            </a:r>
          </a:p>
          <a:p>
            <a:pPr marL="228600" indent="-228600">
              <a:buAutoNum type="arabicPeriod"/>
            </a:pPr>
            <a:r>
              <a:rPr lang="en-US" dirty="0"/>
              <a:t>A</a:t>
            </a:r>
          </a:p>
          <a:p>
            <a:pPr marL="228600" indent="-228600">
              <a:buAutoNum type="arabicPeriod"/>
            </a:pPr>
            <a:r>
              <a:rPr lang="en-US" dirty="0"/>
              <a:t>B</a:t>
            </a:r>
          </a:p>
          <a:p>
            <a:pPr marL="228600" indent="-228600">
              <a:buAutoNum type="arabicPeriod"/>
            </a:pPr>
            <a:r>
              <a:rPr lang="en-US" dirty="0"/>
              <a:t>D</a:t>
            </a:r>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71</a:t>
            </a:fld>
            <a:endParaRPr lang="en-CA"/>
          </a:p>
        </p:txBody>
      </p:sp>
    </p:spTree>
    <p:extLst>
      <p:ext uri="{BB962C8B-B14F-4D97-AF65-F5344CB8AC3E}">
        <p14:creationId xmlns:p14="http://schemas.microsoft.com/office/powerpoint/2010/main" val="102178222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t>
            </a:r>
          </a:p>
          <a:p>
            <a:pPr marL="228600" indent="-228600">
              <a:buAutoNum type="arabicPeriod"/>
            </a:pPr>
            <a:r>
              <a:rPr lang="en-US" dirty="0"/>
              <a:t>C</a:t>
            </a:r>
          </a:p>
          <a:p>
            <a:pPr marL="228600" indent="-228600">
              <a:buAutoNum type="arabicPeriod"/>
            </a:pPr>
            <a:r>
              <a:rPr lang="en-US" dirty="0"/>
              <a:t>A</a:t>
            </a:r>
          </a:p>
          <a:p>
            <a:pPr marL="228600" indent="-228600">
              <a:buAutoNum type="arabicPeriod"/>
            </a:pPr>
            <a:r>
              <a:rPr lang="en-US" dirty="0"/>
              <a:t>D</a:t>
            </a:r>
          </a:p>
          <a:p>
            <a:pPr marL="228600" indent="-228600">
              <a:buAutoNum type="arabicPeriod"/>
            </a:pPr>
            <a:r>
              <a:rPr lang="en-US" dirty="0"/>
              <a:t>E</a:t>
            </a:r>
          </a:p>
          <a:p>
            <a:pPr marL="228600" indent="-228600">
              <a:buAutoNum type="arabicPeriod"/>
            </a:pPr>
            <a:r>
              <a:rPr lang="en-US" dirty="0"/>
              <a:t>D</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72</a:t>
            </a:fld>
            <a:endParaRPr lang="en-CA"/>
          </a:p>
        </p:txBody>
      </p:sp>
    </p:spTree>
    <p:extLst>
      <p:ext uri="{BB962C8B-B14F-4D97-AF65-F5344CB8AC3E}">
        <p14:creationId xmlns:p14="http://schemas.microsoft.com/office/powerpoint/2010/main" val="196061444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ANSWERS: </a:t>
            </a:r>
          </a:p>
          <a:p>
            <a:pPr marL="228600" indent="-228600">
              <a:buAutoNum type="arabicPeriod"/>
            </a:pPr>
            <a:r>
              <a:rPr lang="en-US" dirty="0"/>
              <a:t>H</a:t>
            </a:r>
          </a:p>
          <a:p>
            <a:pPr marL="228600" indent="-228600">
              <a:buAutoNum type="arabicPeriod"/>
            </a:pPr>
            <a:r>
              <a:rPr lang="en-US" dirty="0"/>
              <a:t>F</a:t>
            </a:r>
          </a:p>
          <a:p>
            <a:pPr marL="228600" indent="-228600">
              <a:buAutoNum type="arabicPeriod"/>
            </a:pPr>
            <a:r>
              <a:rPr lang="en-US" dirty="0"/>
              <a:t>D</a:t>
            </a:r>
          </a:p>
          <a:p>
            <a:pPr marL="228600" indent="-228600">
              <a:buAutoNum type="arabicPeriod"/>
            </a:pPr>
            <a:r>
              <a:rPr lang="en-US" dirty="0"/>
              <a:t>C</a:t>
            </a:r>
          </a:p>
          <a:p>
            <a:pPr marL="228600" indent="-228600">
              <a:buAutoNum type="arabicPeriod"/>
            </a:pPr>
            <a:r>
              <a:rPr lang="en-US" dirty="0"/>
              <a:t>G</a:t>
            </a:r>
          </a:p>
          <a:p>
            <a:pPr marL="228600" indent="-228600">
              <a:buAutoNum type="arabicPeriod"/>
            </a:pPr>
            <a:endParaRPr lang="en-US" dirty="0"/>
          </a:p>
          <a:p>
            <a:pPr marL="228600" indent="-228600">
              <a:buAutoNum type="arabicPeriod"/>
            </a:pPr>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73</a:t>
            </a:fld>
            <a:endParaRPr lang="en-CA"/>
          </a:p>
        </p:txBody>
      </p:sp>
    </p:spTree>
    <p:extLst>
      <p:ext uri="{BB962C8B-B14F-4D97-AF65-F5344CB8AC3E}">
        <p14:creationId xmlns:p14="http://schemas.microsoft.com/office/powerpoint/2010/main" val="125175693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Not in </a:t>
            </a:r>
            <a:r>
              <a:rPr lang="en-CA" dirty="0" err="1"/>
              <a:t>pbl</a:t>
            </a:r>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74</a:t>
            </a:fld>
            <a:endParaRPr lang="en-CA"/>
          </a:p>
        </p:txBody>
      </p:sp>
    </p:spTree>
    <p:extLst>
      <p:ext uri="{BB962C8B-B14F-4D97-AF65-F5344CB8AC3E}">
        <p14:creationId xmlns:p14="http://schemas.microsoft.com/office/powerpoint/2010/main" val="110354687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75</a:t>
            </a:fld>
            <a:endParaRPr lang="en-CA"/>
          </a:p>
        </p:txBody>
      </p:sp>
    </p:spTree>
    <p:extLst>
      <p:ext uri="{BB962C8B-B14F-4D97-AF65-F5344CB8AC3E}">
        <p14:creationId xmlns:p14="http://schemas.microsoft.com/office/powerpoint/2010/main" val="32436557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CA" dirty="0"/>
              <a:t>Angina = chest pain due to ischemic myocardium secondary to coronary artery narrowing or spasm </a:t>
            </a:r>
          </a:p>
          <a:p>
            <a:pPr marL="171450" indent="-171450">
              <a:buFont typeface="Arial" panose="020B0604020202020204" pitchFamily="34" charset="0"/>
              <a:buChar char="•"/>
            </a:pPr>
            <a:r>
              <a:rPr lang="en-CA" dirty="0"/>
              <a:t>Acute coronary syndrome (ACS) = is caused by </a:t>
            </a:r>
            <a:r>
              <a:rPr lang="en-US" dirty="0">
                <a:sym typeface="Wingdings" pitchFamily="2" charset="2"/>
              </a:rPr>
              <a:t>anything that causes a mismatch in myocardial oxygen demand and myocardial oxygen consumption</a:t>
            </a:r>
            <a:endParaRPr lang="en-CA" dirty="0"/>
          </a:p>
          <a:p>
            <a:pPr marL="171450" indent="-171450">
              <a:buFont typeface="Arial" panose="020B0604020202020204" pitchFamily="34" charset="0"/>
              <a:buChar char="•"/>
            </a:pPr>
            <a:r>
              <a:rPr lang="en-CA" dirty="0"/>
              <a:t>Angina is chest pain, it falls under the category of ischemic heart disease </a:t>
            </a:r>
          </a:p>
          <a:p>
            <a:pPr marL="171450" indent="-171450">
              <a:buFont typeface="Arial" panose="020B0604020202020204" pitchFamily="34" charset="0"/>
              <a:buChar char="•"/>
            </a:pPr>
            <a:r>
              <a:rPr lang="en-CA" dirty="0"/>
              <a:t>There are 3 main types of angina: stable, unstable &amp; </a:t>
            </a:r>
            <a:r>
              <a:rPr lang="en-CA" dirty="0" err="1"/>
              <a:t>prinzmetal</a:t>
            </a:r>
            <a:r>
              <a:rPr lang="en-CA" dirty="0"/>
              <a:t> (variant or vasospastic) </a:t>
            </a:r>
          </a:p>
          <a:p>
            <a:pPr marL="171450" indent="-171450">
              <a:buFont typeface="Arial" panose="020B0604020202020204" pitchFamily="34" charset="0"/>
              <a:buChar char="•"/>
            </a:pPr>
            <a:r>
              <a:rPr lang="en-CA" dirty="0"/>
              <a:t>~70% of the lumen of the coronary artery being occluded is when you see symptoms because distal arterioles usually dilate to maintain flow </a:t>
            </a:r>
          </a:p>
          <a:p>
            <a:pPr marL="171450" indent="-171450">
              <a:buFont typeface="Arial" panose="020B0604020202020204" pitchFamily="34" charset="0"/>
              <a:buChar char="•"/>
            </a:pPr>
            <a:endParaRPr lang="en-CA" dirty="0"/>
          </a:p>
          <a:p>
            <a:pPr marL="171450" indent="-171450">
              <a:buFont typeface="Arial" panose="020B0604020202020204" pitchFamily="34" charset="0"/>
              <a:buChar char="•"/>
            </a:pPr>
            <a:r>
              <a:rPr lang="en-CA" dirty="0"/>
              <a:t>Ischemia = decreased blood flow through an organ which arises due to decreased arterial perfusion (e.g. atherosclerosis), decreased venous drainage or shock (hypotension) </a:t>
            </a:r>
          </a:p>
          <a:p>
            <a:pPr marL="171450" indent="-171450">
              <a:buFont typeface="Arial" panose="020B0604020202020204" pitchFamily="34" charset="0"/>
              <a:buChar char="•"/>
            </a:pPr>
            <a:r>
              <a:rPr lang="en-CA" dirty="0"/>
              <a:t>Necrosis = death of large groups of cells followed by acute inflammation &amp; is ALWAYS due to some pathologic process (never physiologic) </a:t>
            </a:r>
            <a:r>
              <a:rPr lang="en-CA" dirty="0">
                <a:sym typeface="Wingdings" pitchFamily="2" charset="2"/>
              </a:rPr>
              <a:t> causes ischemic infarcts </a:t>
            </a:r>
          </a:p>
          <a:p>
            <a:pPr marL="171450" indent="-171450">
              <a:buFont typeface="Arial" panose="020B0604020202020204" pitchFamily="34" charset="0"/>
              <a:buChar char="•"/>
            </a:pPr>
            <a:endParaRPr lang="en-CA" dirty="0">
              <a:sym typeface="Wingdings" pitchFamily="2" charset="2"/>
            </a:endParaRPr>
          </a:p>
          <a:p>
            <a:pPr marL="171450" indent="-171450">
              <a:buFont typeface="Arial" panose="020B0604020202020204" pitchFamily="34" charset="0"/>
              <a:buChar char="•"/>
            </a:pPr>
            <a:r>
              <a:rPr lang="en-CA" dirty="0">
                <a:sym typeface="Wingdings" pitchFamily="2" charset="2"/>
              </a:rPr>
              <a:t>Nitroglycerin/GTN (nitrates) = vasodilators that cause venous dilation via increasing NO in vascular smooth muscle (increased cGMP via activated guanylyl cyclase) and smooth muscle relaxation. Increases oxygen supply by dilation of large epicardial coronary arteries, decreases preload and decreases myocardial O2 demand to relieve angina </a:t>
            </a:r>
          </a:p>
          <a:p>
            <a:endParaRPr lang="en-CA" dirty="0">
              <a:sym typeface="Wingdings" pitchFamily="2" charset="2"/>
            </a:endParaRPr>
          </a:p>
        </p:txBody>
      </p:sp>
      <p:sp>
        <p:nvSpPr>
          <p:cNvPr id="4" name="Slide Number Placeholder 3"/>
          <p:cNvSpPr>
            <a:spLocks noGrp="1"/>
          </p:cNvSpPr>
          <p:nvPr>
            <p:ph type="sldNum" sz="quarter" idx="5"/>
          </p:nvPr>
        </p:nvSpPr>
        <p:spPr/>
        <p:txBody>
          <a:bodyPr/>
          <a:lstStyle/>
          <a:p>
            <a:fld id="{09BB1566-3AC8-465A-BE56-EC84B6C31D3D}" type="slidenum">
              <a:rPr lang="en-CA" smtClean="0"/>
              <a:t>7</a:t>
            </a:fld>
            <a:endParaRPr lang="en-CA"/>
          </a:p>
        </p:txBody>
      </p:sp>
    </p:spTree>
    <p:extLst>
      <p:ext uri="{BB962C8B-B14F-4D97-AF65-F5344CB8AC3E}">
        <p14:creationId xmlns:p14="http://schemas.microsoft.com/office/powerpoint/2010/main" val="7388118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Heart is regulated by SNS and PSNS </a:t>
            </a:r>
            <a:r>
              <a:rPr lang="en-US" dirty="0">
                <a:sym typeface="Wingdings" pitchFamily="2" charset="2"/>
              </a:rPr>
              <a:t> together form cardiac plexus </a:t>
            </a:r>
          </a:p>
          <a:p>
            <a:pPr marL="171450" indent="-171450">
              <a:buFont typeface="Arial" panose="020B0604020202020204" pitchFamily="34" charset="0"/>
              <a:buChar char="•"/>
            </a:pPr>
            <a:r>
              <a:rPr lang="en-US" dirty="0">
                <a:sym typeface="Wingdings" pitchFamily="2" charset="2"/>
              </a:rPr>
              <a:t>Cardiac plexus controls HR and contractility of cardiac myocytes</a:t>
            </a:r>
          </a:p>
          <a:p>
            <a:pPr marL="171450" indent="-171450">
              <a:buFont typeface="Arial" panose="020B0604020202020204" pitchFamily="34" charset="0"/>
              <a:buChar char="•"/>
            </a:pPr>
            <a:r>
              <a:rPr lang="en-US" dirty="0">
                <a:sym typeface="Wingdings" pitchFamily="2" charset="2"/>
              </a:rPr>
              <a:t>Increasing contractility and HR = increased Cardiac Output </a:t>
            </a:r>
          </a:p>
          <a:p>
            <a:pPr marL="171450" indent="-171450">
              <a:buFont typeface="Arial" panose="020B0604020202020204" pitchFamily="34" charset="0"/>
              <a:buChar char="•"/>
            </a:pPr>
            <a:r>
              <a:rPr lang="en-US" dirty="0">
                <a:sym typeface="Wingdings" pitchFamily="2" charset="2"/>
              </a:rPr>
              <a:t>SYMPATHETIC INNERVATION</a:t>
            </a:r>
          </a:p>
          <a:p>
            <a:pPr marL="628650" lvl="1" indent="-171450">
              <a:buFont typeface="Arial" panose="020B0604020202020204" pitchFamily="34" charset="0"/>
              <a:buChar char="•"/>
            </a:pPr>
            <a:r>
              <a:rPr lang="en-US" dirty="0">
                <a:sym typeface="Wingdings" pitchFamily="2" charset="2"/>
              </a:rPr>
              <a:t>Sympathetic innervation of the heart is derived from upper thoracic part of spinal cord (T1-T5) </a:t>
            </a:r>
          </a:p>
          <a:p>
            <a:pPr marL="628650" lvl="1" indent="-171450">
              <a:buFont typeface="Arial" panose="020B0604020202020204" pitchFamily="34" charset="0"/>
              <a:buChar char="•"/>
            </a:pPr>
            <a:r>
              <a:rPr lang="en-US" dirty="0">
                <a:sym typeface="Wingdings" pitchFamily="2" charset="2"/>
              </a:rPr>
              <a:t>SA node innervated by postganglionic sympathetic </a:t>
            </a:r>
            <a:r>
              <a:rPr lang="en-US" dirty="0" err="1">
                <a:sym typeface="Wingdings" pitchFamily="2" charset="2"/>
              </a:rPr>
              <a:t>fibres</a:t>
            </a:r>
            <a:r>
              <a:rPr lang="en-US" dirty="0">
                <a:sym typeface="Wingdings" pitchFamily="2" charset="2"/>
              </a:rPr>
              <a:t>  norepinephrine released from N-terminals to increase HR by activating B1 adrenergic receptors in SA node  increased cAMP  opening of hyperpolarization-activated cyclic nucleotide-gated channels (HCN) which increases rate of spontaneous depolarization thereby increasing HR </a:t>
            </a:r>
          </a:p>
          <a:p>
            <a:pPr marL="1085850" lvl="2" indent="-171450">
              <a:buFont typeface="Arial" panose="020B0604020202020204" pitchFamily="34" charset="0"/>
              <a:buChar char="•"/>
            </a:pPr>
            <a:r>
              <a:rPr lang="en-US" dirty="0">
                <a:sym typeface="Wingdings" pitchFamily="2" charset="2"/>
              </a:rPr>
              <a:t>HCN channels are mixed Na+/K+ channels that conduct funny current (pacemaker current) which is responsible for SA node firing </a:t>
            </a:r>
          </a:p>
          <a:p>
            <a:pPr marL="1085850" lvl="2" indent="-171450">
              <a:buFont typeface="Arial" panose="020B0604020202020204" pitchFamily="34" charset="0"/>
              <a:buChar char="•"/>
            </a:pPr>
            <a:r>
              <a:rPr lang="en-US" dirty="0">
                <a:sym typeface="Wingdings" pitchFamily="2" charset="2"/>
              </a:rPr>
              <a:t>If causes steeper incline on graph of phase 4 of AP (more frequent depolarization = faster HR) </a:t>
            </a:r>
          </a:p>
          <a:p>
            <a:pPr marL="1085850" lvl="2" indent="-171450">
              <a:buFont typeface="Arial" panose="020B0604020202020204" pitchFamily="34" charset="0"/>
              <a:buChar char="•"/>
            </a:pPr>
            <a:r>
              <a:rPr lang="en-US" dirty="0">
                <a:sym typeface="Wingdings" pitchFamily="2" charset="2"/>
              </a:rPr>
              <a:t>Elevation of HR = positive chronotropy</a:t>
            </a:r>
          </a:p>
          <a:p>
            <a:pPr marL="628650" lvl="1" indent="-171450">
              <a:buFont typeface="Arial" panose="020B0604020202020204" pitchFamily="34" charset="0"/>
              <a:buChar char="•"/>
            </a:pPr>
            <a:r>
              <a:rPr lang="en-US" dirty="0">
                <a:sym typeface="Wingdings" pitchFamily="2" charset="2"/>
              </a:rPr>
              <a:t>AV node = “relay station” for AV node impulses &amp; slows them down </a:t>
            </a:r>
          </a:p>
          <a:p>
            <a:pPr marL="1085850" lvl="2" indent="-171450">
              <a:buFont typeface="Arial" panose="020B0604020202020204" pitchFamily="34" charset="0"/>
              <a:buChar char="•"/>
            </a:pPr>
            <a:r>
              <a:rPr lang="en-US" dirty="0">
                <a:sym typeface="Wingdings" pitchFamily="2" charset="2"/>
              </a:rPr>
              <a:t>SNS speeds conduction through AV node and therefore increases HR </a:t>
            </a:r>
          </a:p>
          <a:p>
            <a:pPr marL="1085850" lvl="2" indent="-171450">
              <a:buFont typeface="Arial" panose="020B0604020202020204" pitchFamily="34" charset="0"/>
              <a:buChar char="•"/>
            </a:pPr>
            <a:r>
              <a:rPr lang="en-US" dirty="0">
                <a:sym typeface="Wingdings" pitchFamily="2" charset="2"/>
              </a:rPr>
              <a:t>Activation of postganglionic sympathetic fiber to AV node, norepinephrine is also released from N-</a:t>
            </a:r>
            <a:r>
              <a:rPr lang="en-US" dirty="0" err="1">
                <a:sym typeface="Wingdings" pitchFamily="2" charset="2"/>
              </a:rPr>
              <a:t>temrinals</a:t>
            </a:r>
            <a:r>
              <a:rPr lang="en-US" dirty="0">
                <a:sym typeface="Wingdings" pitchFamily="2" charset="2"/>
              </a:rPr>
              <a:t> &amp; diffuses across synaptic cleft to act on B1 receptors </a:t>
            </a:r>
          </a:p>
          <a:p>
            <a:pPr marL="1085850" lvl="2" indent="-171450">
              <a:buFont typeface="Arial" panose="020B0604020202020204" pitchFamily="34" charset="0"/>
              <a:buChar char="•"/>
            </a:pPr>
            <a:r>
              <a:rPr lang="en-US" dirty="0">
                <a:sym typeface="Wingdings" pitchFamily="2" charset="2"/>
              </a:rPr>
              <a:t>AV node B1 receptor activation  opening of voltage-gated Ca++ channels  increases inward Ca++ current  steepens slope towards depolarization threshold and therefore more frequent depolarization and faster conduction through AV node which is called positive </a:t>
            </a:r>
            <a:r>
              <a:rPr lang="en-US" dirty="0" err="1">
                <a:sym typeface="Wingdings" pitchFamily="2" charset="2"/>
              </a:rPr>
              <a:t>dromotropy</a:t>
            </a:r>
            <a:r>
              <a:rPr lang="en-US" dirty="0">
                <a:sym typeface="Wingdings" pitchFamily="2" charset="2"/>
              </a:rPr>
              <a:t> </a:t>
            </a:r>
          </a:p>
          <a:p>
            <a:pPr marL="628650" lvl="1" indent="-171450">
              <a:buFont typeface="Arial" panose="020B0604020202020204" pitchFamily="34" charset="0"/>
              <a:buChar char="•"/>
            </a:pPr>
            <a:r>
              <a:rPr lang="en-US" dirty="0">
                <a:sym typeface="Wingdings" pitchFamily="2" charset="2"/>
              </a:rPr>
              <a:t>SNS directly acts on ventricular myocytes, causing them to contract more forcefully and increases CO </a:t>
            </a:r>
          </a:p>
          <a:p>
            <a:pPr marL="1085850" lvl="2" indent="-171450">
              <a:buFont typeface="Arial" panose="020B0604020202020204" pitchFamily="34" charset="0"/>
              <a:buChar char="•"/>
            </a:pPr>
            <a:r>
              <a:rPr lang="en-US" dirty="0">
                <a:sym typeface="Wingdings" pitchFamily="2" charset="2"/>
              </a:rPr>
              <a:t>Norepinephrine released from postganglionic sympathetic nerve fiber  activates B1 adrenergic receptors in cardiomyocytes, which have 2 effects</a:t>
            </a:r>
          </a:p>
          <a:p>
            <a:pPr marL="1543050" lvl="3" indent="-171450">
              <a:buFont typeface="Arial" panose="020B0604020202020204" pitchFamily="34" charset="0"/>
              <a:buChar char="•"/>
            </a:pPr>
            <a:r>
              <a:rPr lang="en-US" dirty="0">
                <a:sym typeface="Wingdings" pitchFamily="2" charset="2"/>
              </a:rPr>
              <a:t>Facilitate opening of Ca++ channels which increases inward Ca++ current</a:t>
            </a:r>
          </a:p>
          <a:p>
            <a:pPr marL="1543050" lvl="3" indent="-171450">
              <a:buFont typeface="Arial" panose="020B0604020202020204" pitchFamily="34" charset="0"/>
              <a:buChar char="•"/>
            </a:pPr>
            <a:r>
              <a:rPr lang="en-US" dirty="0">
                <a:sym typeface="Wingdings" pitchFamily="2" charset="2"/>
              </a:rPr>
              <a:t>Also increase activity of sarcoplasmic endoplasmic reticulum calcium ATPase (SERCA) which increases Ca++ stored in sarcoplasmic reticulum therefore greater availability of Ca++ and greater crossbridge cycling therefore greater contractility = positive inotropy</a:t>
            </a:r>
          </a:p>
          <a:p>
            <a:pPr marL="171450" indent="-171450">
              <a:buFont typeface="Arial" panose="020B0604020202020204" pitchFamily="34" charset="0"/>
              <a:buChar char="•"/>
            </a:pPr>
            <a:r>
              <a:rPr lang="en-US" dirty="0">
                <a:sym typeface="Wingdings" pitchFamily="2" charset="2"/>
              </a:rPr>
              <a:t>PARASYMPATHETIC INNERVATION </a:t>
            </a:r>
          </a:p>
          <a:p>
            <a:pPr marL="628650" lvl="1" indent="-171450">
              <a:buFont typeface="Arial" panose="020B0604020202020204" pitchFamily="34" charset="0"/>
              <a:buChar char="•"/>
            </a:pPr>
            <a:r>
              <a:rPr lang="en-US" dirty="0">
                <a:sym typeface="Wingdings" pitchFamily="2" charset="2"/>
              </a:rPr>
              <a:t>Derived from </a:t>
            </a:r>
            <a:r>
              <a:rPr lang="en-US" dirty="0" err="1">
                <a:sym typeface="Wingdings" pitchFamily="2" charset="2"/>
              </a:rPr>
              <a:t>vagus</a:t>
            </a:r>
            <a:r>
              <a:rPr lang="en-US" dirty="0">
                <a:sym typeface="Wingdings" pitchFamily="2" charset="2"/>
              </a:rPr>
              <a:t> nerve (CN X)</a:t>
            </a:r>
          </a:p>
          <a:p>
            <a:pPr marL="1085850" lvl="2" indent="-171450">
              <a:buFont typeface="Arial" panose="020B0604020202020204" pitchFamily="34" charset="0"/>
              <a:buChar char="•"/>
            </a:pPr>
            <a:r>
              <a:rPr lang="en-US" dirty="0">
                <a:sym typeface="Wingdings" pitchFamily="2" charset="2"/>
              </a:rPr>
              <a:t>Asymmetric (Right </a:t>
            </a:r>
            <a:r>
              <a:rPr lang="en-US" dirty="0" err="1">
                <a:sym typeface="Wingdings" pitchFamily="2" charset="2"/>
              </a:rPr>
              <a:t>vagus</a:t>
            </a:r>
            <a:r>
              <a:rPr lang="en-US" dirty="0">
                <a:sym typeface="Wingdings" pitchFamily="2" charset="2"/>
              </a:rPr>
              <a:t> has more effect on SA node, Left </a:t>
            </a:r>
            <a:r>
              <a:rPr lang="en-US" dirty="0" err="1">
                <a:sym typeface="Wingdings" pitchFamily="2" charset="2"/>
              </a:rPr>
              <a:t>vagus</a:t>
            </a:r>
            <a:r>
              <a:rPr lang="en-US" dirty="0">
                <a:sym typeface="Wingdings" pitchFamily="2" charset="2"/>
              </a:rPr>
              <a:t> has more effect on AV node)</a:t>
            </a:r>
          </a:p>
          <a:p>
            <a:pPr marL="1085850" lvl="2" indent="-171450">
              <a:buFont typeface="Arial" panose="020B0604020202020204" pitchFamily="34" charset="0"/>
              <a:buChar char="•"/>
            </a:pPr>
            <a:r>
              <a:rPr lang="en-US" dirty="0">
                <a:sym typeface="Wingdings" pitchFamily="2" charset="2"/>
              </a:rPr>
              <a:t>SA node = N-terminal releases Ach onto SA node  binds to and activated muscarinic receptors (opposite effect of B1 receptor activation)  decreased cAMP and slows HCN channels and therefore decreases HR (more shallow phase 4 slope) = negative chronotropy</a:t>
            </a:r>
          </a:p>
          <a:p>
            <a:pPr marL="1085850" lvl="2" indent="-171450">
              <a:buFont typeface="Arial" panose="020B0604020202020204" pitchFamily="34" charset="0"/>
              <a:buChar char="•"/>
            </a:pPr>
            <a:r>
              <a:rPr lang="en-US" dirty="0">
                <a:sym typeface="Wingdings" pitchFamily="2" charset="2"/>
              </a:rPr>
              <a:t>AV node = </a:t>
            </a:r>
            <a:r>
              <a:rPr lang="en-US" dirty="0" err="1">
                <a:sym typeface="Wingdings" pitchFamily="2" charset="2"/>
              </a:rPr>
              <a:t>ACh</a:t>
            </a:r>
            <a:r>
              <a:rPr lang="en-US" dirty="0">
                <a:sym typeface="Wingdings" pitchFamily="2" charset="2"/>
              </a:rPr>
              <a:t> released from N-terminus onto AV node  diffuses across synaptic cleft onto muscarinic receptors  slow opening of voltage-gated Ca++ channels, decreasing inward Ca++ current and decreases slope towards threshold (negative </a:t>
            </a:r>
            <a:r>
              <a:rPr lang="en-US" dirty="0" err="1">
                <a:sym typeface="Wingdings" pitchFamily="2" charset="2"/>
              </a:rPr>
              <a:t>dromotropy</a:t>
            </a:r>
            <a:r>
              <a:rPr lang="en-US" dirty="0">
                <a:sym typeface="Wingdings" pitchFamily="2" charset="2"/>
              </a:rPr>
              <a:t>) = longer pauses in AV node </a:t>
            </a:r>
          </a:p>
          <a:p>
            <a:pPr marL="1085850" lvl="2" indent="-171450">
              <a:buFont typeface="Arial" panose="020B0604020202020204" pitchFamily="34" charset="0"/>
              <a:buChar char="•"/>
            </a:pPr>
            <a:r>
              <a:rPr lang="en-US" dirty="0">
                <a:sym typeface="Wingdings" pitchFamily="2" charset="2"/>
              </a:rPr>
              <a:t>PSNS does not innervate cardiac myocyte contractility </a:t>
            </a:r>
          </a:p>
          <a:p>
            <a:pPr marL="171450" lvl="0" indent="-171450">
              <a:buFont typeface="Arial" panose="020B0604020202020204" pitchFamily="34" charset="0"/>
              <a:buChar char="•"/>
            </a:pPr>
            <a:r>
              <a:rPr lang="en-US" dirty="0">
                <a:sym typeface="Wingdings" pitchFamily="2" charset="2"/>
              </a:rPr>
              <a:t>Effects on vascular tone: </a:t>
            </a:r>
          </a:p>
          <a:p>
            <a:pPr marL="628650" lvl="1" indent="-171450">
              <a:buFont typeface="Arial" panose="020B0604020202020204" pitchFamily="34" charset="0"/>
              <a:buChar char="•"/>
            </a:pPr>
            <a:r>
              <a:rPr lang="en-US" dirty="0">
                <a:sym typeface="Wingdings" pitchFamily="2" charset="2"/>
              </a:rPr>
              <a:t>SNS = on arterioles (determines SVR) </a:t>
            </a:r>
          </a:p>
          <a:p>
            <a:pPr marL="1085850" lvl="2" indent="-171450">
              <a:buFont typeface="Arial" panose="020B0604020202020204" pitchFamily="34" charset="0"/>
              <a:buChar char="•"/>
            </a:pPr>
            <a:r>
              <a:rPr lang="en-US" dirty="0">
                <a:sym typeface="Wingdings" pitchFamily="2" charset="2"/>
              </a:rPr>
              <a:t>Degree of SNS stimulation is important </a:t>
            </a:r>
          </a:p>
          <a:p>
            <a:pPr marL="1085850" lvl="2" indent="-171450">
              <a:buFont typeface="Arial" panose="020B0604020202020204" pitchFamily="34" charset="0"/>
              <a:buChar char="•"/>
            </a:pPr>
            <a:r>
              <a:rPr lang="en-US" dirty="0">
                <a:sym typeface="Wingdings" pitchFamily="2" charset="2"/>
              </a:rPr>
              <a:t>More SNS stimulation = more vascular tone (vasoconstriction) </a:t>
            </a:r>
          </a:p>
          <a:p>
            <a:pPr marL="1085850" lvl="2" indent="-171450">
              <a:buFont typeface="Arial" panose="020B0604020202020204" pitchFamily="34" charset="0"/>
              <a:buChar char="•"/>
            </a:pPr>
            <a:r>
              <a:rPr lang="en-US" dirty="0">
                <a:sym typeface="Wingdings" pitchFamily="2" charset="2"/>
              </a:rPr>
              <a:t>Less SNS stimulation = less vascular tone </a:t>
            </a:r>
          </a:p>
          <a:p>
            <a:pPr marL="1085850" lvl="2" indent="-171450">
              <a:buFont typeface="Arial" panose="020B0604020202020204" pitchFamily="34" charset="0"/>
              <a:buChar char="•"/>
            </a:pPr>
            <a:r>
              <a:rPr lang="en-US" dirty="0">
                <a:sym typeface="Wingdings" pitchFamily="2" charset="2"/>
              </a:rPr>
              <a:t>Short pre-ganglionic sympathetic </a:t>
            </a:r>
            <a:r>
              <a:rPr lang="en-US" dirty="0" err="1">
                <a:sym typeface="Wingdings" pitchFamily="2" charset="2"/>
              </a:rPr>
              <a:t>fibres</a:t>
            </a:r>
            <a:r>
              <a:rPr lang="en-US" dirty="0">
                <a:sym typeface="Wingdings" pitchFamily="2" charset="2"/>
              </a:rPr>
              <a:t> terminate in sympathetic ganglionic chain adjacent to spinal column  release ach  post-ganglionic sympathetic </a:t>
            </a:r>
            <a:r>
              <a:rPr lang="en-US" dirty="0" err="1">
                <a:sym typeface="Wingdings" pitchFamily="2" charset="2"/>
              </a:rPr>
              <a:t>fibres</a:t>
            </a:r>
            <a:r>
              <a:rPr lang="en-US" dirty="0">
                <a:sym typeface="Wingdings" pitchFamily="2" charset="2"/>
              </a:rPr>
              <a:t> onto blood vessels and release norepinephrine </a:t>
            </a:r>
          </a:p>
          <a:p>
            <a:pPr marL="1085850" lvl="2" indent="-171450">
              <a:buFont typeface="Arial" panose="020B0604020202020204" pitchFamily="34" charset="0"/>
              <a:buChar char="•"/>
            </a:pPr>
            <a:r>
              <a:rPr lang="en-US" dirty="0" err="1">
                <a:sym typeface="Wingdings" pitchFamily="2" charset="2"/>
              </a:rPr>
              <a:t>Norepi</a:t>
            </a:r>
            <a:r>
              <a:rPr lang="en-US" dirty="0">
                <a:sym typeface="Wingdings" pitchFamily="2" charset="2"/>
              </a:rPr>
              <a:t> binds onto a1 adrenergic receptors (strongly) and weakly to B2 adrenergic receptors located on smooth muscle cells  vasoconstriction at a1 receptors and B2 receptor activation causes vasodilation(but primary is vasoconstrictive) to increase vascular tone </a:t>
            </a:r>
          </a:p>
          <a:p>
            <a:pPr marL="171450" lvl="0" indent="-171450">
              <a:buFont typeface="Arial" panose="020B0604020202020204" pitchFamily="34" charset="0"/>
              <a:buChar char="•"/>
            </a:pPr>
            <a:r>
              <a:rPr lang="en-US" dirty="0">
                <a:sym typeface="Wingdings" pitchFamily="2" charset="2"/>
              </a:rPr>
              <a:t>Effects on blood volume: </a:t>
            </a:r>
          </a:p>
          <a:p>
            <a:pPr marL="628650" lvl="1" indent="-171450">
              <a:buFont typeface="Arial" panose="020B0604020202020204" pitchFamily="34" charset="0"/>
              <a:buChar char="•"/>
            </a:pPr>
            <a:r>
              <a:rPr lang="en-US" dirty="0">
                <a:sym typeface="Wingdings" pitchFamily="2" charset="2"/>
              </a:rPr>
              <a:t>SNS stimulates release of renin to activate B1 adrenergic receptors  RAAS  increases blood volume via Na+ resorption </a:t>
            </a:r>
          </a:p>
          <a:p>
            <a:pPr marL="628650" lvl="1" indent="-171450">
              <a:buFont typeface="Arial" panose="020B0604020202020204" pitchFamily="34" charset="0"/>
              <a:buChar char="•"/>
            </a:pPr>
            <a:r>
              <a:rPr lang="en-US" dirty="0">
                <a:sym typeface="Wingdings" pitchFamily="2" charset="2"/>
              </a:rPr>
              <a:t>SNS constricts renal afferent arteriole via a1 adrenergic receptors  decreases GFR  fluid retention </a:t>
            </a:r>
          </a:p>
          <a:p>
            <a:pPr marL="628650" lvl="1" indent="-171450">
              <a:buFont typeface="Arial" panose="020B0604020202020204" pitchFamily="34" charset="0"/>
              <a:buChar char="•"/>
            </a:pPr>
            <a:r>
              <a:rPr lang="en-US" dirty="0">
                <a:sym typeface="Wingdings" pitchFamily="2" charset="2"/>
              </a:rPr>
              <a:t>SNS directly </a:t>
            </a:r>
            <a:r>
              <a:rPr lang="en-US" dirty="0" err="1">
                <a:sym typeface="Wingdings" pitchFamily="2" charset="2"/>
              </a:rPr>
              <a:t>stimukates</a:t>
            </a:r>
            <a:r>
              <a:rPr lang="en-US" dirty="0">
                <a:sym typeface="Wingdings" pitchFamily="2" charset="2"/>
              </a:rPr>
              <a:t> renal tubular Na+ reabsorption</a:t>
            </a:r>
          </a:p>
          <a:p>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76</a:t>
            </a:fld>
            <a:endParaRPr lang="en-CA"/>
          </a:p>
        </p:txBody>
      </p:sp>
    </p:spTree>
    <p:extLst>
      <p:ext uri="{BB962C8B-B14F-4D97-AF65-F5344CB8AC3E}">
        <p14:creationId xmlns:p14="http://schemas.microsoft.com/office/powerpoint/2010/main" val="389687457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77</a:t>
            </a:fld>
            <a:endParaRPr lang="en-CA"/>
          </a:p>
        </p:txBody>
      </p:sp>
    </p:spTree>
    <p:extLst>
      <p:ext uri="{BB962C8B-B14F-4D97-AF65-F5344CB8AC3E}">
        <p14:creationId xmlns:p14="http://schemas.microsoft.com/office/powerpoint/2010/main" val="35966794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cs typeface="Calibri"/>
              </a:rPr>
              <a:t>Vaughan-Williams Classification of </a:t>
            </a:r>
            <a:r>
              <a:rPr lang="en-US" sz="1200" dirty="0" err="1">
                <a:latin typeface="+mn-lt"/>
                <a:cs typeface="Calibri"/>
              </a:rPr>
              <a:t>Antiarrythmic</a:t>
            </a:r>
            <a:r>
              <a:rPr lang="en-US" sz="1200" dirty="0">
                <a:latin typeface="+mn-lt"/>
                <a:cs typeface="Calibri"/>
              </a:rPr>
              <a:t> medication </a:t>
            </a:r>
          </a:p>
          <a:p>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78</a:t>
            </a:fld>
            <a:endParaRPr lang="en-CA"/>
          </a:p>
        </p:txBody>
      </p:sp>
    </p:spTree>
    <p:extLst>
      <p:ext uri="{BB962C8B-B14F-4D97-AF65-F5344CB8AC3E}">
        <p14:creationId xmlns:p14="http://schemas.microsoft.com/office/powerpoint/2010/main" val="189435491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CA" dirty="0"/>
              <a:t>Sodium channel blockade (most to least) = </a:t>
            </a:r>
            <a:r>
              <a:rPr lang="en-CA" dirty="0" err="1"/>
              <a:t>Ic</a:t>
            </a:r>
            <a:r>
              <a:rPr lang="en-CA" dirty="0"/>
              <a:t> &gt; </a:t>
            </a:r>
            <a:r>
              <a:rPr lang="en-CA" dirty="0" err="1"/>
              <a:t>Ib</a:t>
            </a:r>
            <a:r>
              <a:rPr lang="en-CA" dirty="0"/>
              <a:t> &gt; </a:t>
            </a:r>
            <a:r>
              <a:rPr lang="en-CA" dirty="0" err="1"/>
              <a:t>Ia</a:t>
            </a:r>
            <a:endParaRPr lang="en-CA" dirty="0"/>
          </a:p>
          <a:p>
            <a:pPr marL="171450" indent="-171450">
              <a:buFont typeface="Arial" panose="020B0604020202020204" pitchFamily="34" charset="0"/>
              <a:buChar char="•"/>
            </a:pPr>
            <a:r>
              <a:rPr lang="en-CA" dirty="0"/>
              <a:t>ERP = effective refractory period </a:t>
            </a:r>
          </a:p>
        </p:txBody>
      </p:sp>
      <p:sp>
        <p:nvSpPr>
          <p:cNvPr id="4" name="Slide Number Placeholder 3"/>
          <p:cNvSpPr>
            <a:spLocks noGrp="1"/>
          </p:cNvSpPr>
          <p:nvPr>
            <p:ph type="sldNum" sz="quarter" idx="5"/>
          </p:nvPr>
        </p:nvSpPr>
        <p:spPr/>
        <p:txBody>
          <a:bodyPr/>
          <a:lstStyle/>
          <a:p>
            <a:fld id="{09BB1566-3AC8-465A-BE56-EC84B6C31D3D}" type="slidenum">
              <a:rPr lang="en-CA" smtClean="0"/>
              <a:t>79</a:t>
            </a:fld>
            <a:endParaRPr lang="en-CA"/>
          </a:p>
        </p:txBody>
      </p:sp>
    </p:spTree>
    <p:extLst>
      <p:ext uri="{BB962C8B-B14F-4D97-AF65-F5344CB8AC3E}">
        <p14:creationId xmlns:p14="http://schemas.microsoft.com/office/powerpoint/2010/main" val="363696959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Side effects (general) = bronchospasm, negative inotropy, bradycardia, AV block, impotence, fatigue </a:t>
            </a:r>
          </a:p>
        </p:txBody>
      </p:sp>
      <p:sp>
        <p:nvSpPr>
          <p:cNvPr id="4" name="Slide Number Placeholder 3"/>
          <p:cNvSpPr>
            <a:spLocks noGrp="1"/>
          </p:cNvSpPr>
          <p:nvPr>
            <p:ph type="sldNum" sz="quarter" idx="5"/>
          </p:nvPr>
        </p:nvSpPr>
        <p:spPr/>
        <p:txBody>
          <a:bodyPr/>
          <a:lstStyle/>
          <a:p>
            <a:fld id="{09BB1566-3AC8-465A-BE56-EC84B6C31D3D}" type="slidenum">
              <a:rPr lang="en-CA" smtClean="0"/>
              <a:t>80</a:t>
            </a:fld>
            <a:endParaRPr lang="en-CA"/>
          </a:p>
        </p:txBody>
      </p:sp>
    </p:spTree>
    <p:extLst>
      <p:ext uri="{BB962C8B-B14F-4D97-AF65-F5344CB8AC3E}">
        <p14:creationId xmlns:p14="http://schemas.microsoft.com/office/powerpoint/2010/main" val="68552348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BB1566-3AC8-465A-BE56-EC84B6C31D3D}" type="slidenum">
              <a:rPr lang="en-CA" smtClean="0"/>
              <a:t>81</a:t>
            </a:fld>
            <a:endParaRPr lang="en-CA"/>
          </a:p>
        </p:txBody>
      </p:sp>
    </p:spTree>
    <p:extLst>
      <p:ext uri="{BB962C8B-B14F-4D97-AF65-F5344CB8AC3E}">
        <p14:creationId xmlns:p14="http://schemas.microsoft.com/office/powerpoint/2010/main" val="308915935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9BB1566-3AC8-465A-BE56-EC84B6C31D3D}" type="slidenum">
              <a:rPr lang="en-CA" smtClean="0"/>
              <a:t>84</a:t>
            </a:fld>
            <a:endParaRPr lang="en-CA"/>
          </a:p>
        </p:txBody>
      </p:sp>
    </p:spTree>
    <p:extLst>
      <p:ext uri="{BB962C8B-B14F-4D97-AF65-F5344CB8AC3E}">
        <p14:creationId xmlns:p14="http://schemas.microsoft.com/office/powerpoint/2010/main" val="717678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Acute coronary syndrome = includes unstable angina, STEMI &amp; NSTEMI</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Pain because pericardium innervated by phrenic nerve (C3,4,5) </a:t>
            </a:r>
            <a:r>
              <a:rPr lang="en-US" dirty="0">
                <a:sym typeface="Wingdings" pitchFamily="2" charset="2"/>
              </a:rPr>
              <a:t> referred visceral pain </a:t>
            </a:r>
            <a:endParaRPr lang="en-US" dirty="0"/>
          </a:p>
        </p:txBody>
      </p:sp>
      <p:sp>
        <p:nvSpPr>
          <p:cNvPr id="4" name="Slide Number Placeholder 3"/>
          <p:cNvSpPr>
            <a:spLocks noGrp="1"/>
          </p:cNvSpPr>
          <p:nvPr>
            <p:ph type="sldNum" sz="quarter" idx="5"/>
          </p:nvPr>
        </p:nvSpPr>
        <p:spPr/>
        <p:txBody>
          <a:bodyPr/>
          <a:lstStyle/>
          <a:p>
            <a:fld id="{DD7C29F0-6D42-1D42-9DAA-D02C47EA24F0}" type="slidenum">
              <a:rPr lang="en-US" smtClean="0"/>
              <a:t>8</a:t>
            </a:fld>
            <a:endParaRPr lang="en-US"/>
          </a:p>
        </p:txBody>
      </p:sp>
    </p:spTree>
    <p:extLst>
      <p:ext uri="{BB962C8B-B14F-4D97-AF65-F5344CB8AC3E}">
        <p14:creationId xmlns:p14="http://schemas.microsoft.com/office/powerpoint/2010/main" val="102499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endParaRPr lang="en-NZ"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9629343-B539-0D4F-A803-D3BD73F1D11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78923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Subendocardial myocardium is initially affected  through subepicardial myocardium (transmural Q wave myocardial infarction)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Other ischemic ECG changes = hyperacute T waves (prior to ST elevation in transmural infarct), poor R wave progression (anterior ischemia, prior infarcts)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ym typeface="Wingdings" pitchFamily="2" charset="2"/>
              </a:rPr>
              <a:t>Other causes of ST segment elevation = </a:t>
            </a:r>
            <a:r>
              <a:rPr lang="en-US" b="1" dirty="0">
                <a:sym typeface="Wingdings" pitchFamily="2" charset="2"/>
              </a:rPr>
              <a:t>ELAVATION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E</a:t>
            </a:r>
            <a:r>
              <a:rPr lang="en-US" dirty="0">
                <a:sym typeface="Wingdings" pitchFamily="2" charset="2"/>
              </a:rPr>
              <a:t>lectrolyte imbalance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L</a:t>
            </a:r>
            <a:r>
              <a:rPr lang="en-US" dirty="0">
                <a:sym typeface="Wingdings" pitchFamily="2" charset="2"/>
              </a:rPr>
              <a:t>BBB</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A</a:t>
            </a:r>
            <a:r>
              <a:rPr lang="en-US" dirty="0">
                <a:sym typeface="Wingdings" pitchFamily="2" charset="2"/>
              </a:rPr>
              <a:t>neurysms of LV</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V</a:t>
            </a:r>
            <a:r>
              <a:rPr lang="en-US" dirty="0">
                <a:sym typeface="Wingdings" pitchFamily="2" charset="2"/>
              </a:rPr>
              <a:t>entricular hypertrophy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A</a:t>
            </a:r>
            <a:r>
              <a:rPr lang="en-US" dirty="0">
                <a:sym typeface="Wingdings" pitchFamily="2" charset="2"/>
              </a:rPr>
              <a:t>rrythmias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T</a:t>
            </a:r>
            <a:r>
              <a:rPr lang="en-US" dirty="0">
                <a:sym typeface="Wingdings" pitchFamily="2" charset="2"/>
              </a:rPr>
              <a:t>akotsubo cardiomyopathy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I</a:t>
            </a:r>
            <a:r>
              <a:rPr lang="en-US" dirty="0">
                <a:sym typeface="Wingdings" pitchFamily="2" charset="2"/>
              </a:rPr>
              <a:t>njury (MI/cardiac contusion)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O</a:t>
            </a:r>
            <a:r>
              <a:rPr lang="en-US" dirty="0">
                <a:sym typeface="Wingdings" pitchFamily="2" charset="2"/>
              </a:rPr>
              <a:t>sborne waves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ym typeface="Wingdings" pitchFamily="2" charset="2"/>
              </a:rPr>
              <a:t>N</a:t>
            </a:r>
            <a:r>
              <a:rPr lang="en-US" dirty="0">
                <a:sym typeface="Wingdings" pitchFamily="2" charset="2"/>
              </a:rPr>
              <a:t>on-atherosclerotic (</a:t>
            </a:r>
            <a:r>
              <a:rPr lang="en-US" dirty="0" err="1">
                <a:sym typeface="Wingdings" pitchFamily="2" charset="2"/>
              </a:rPr>
              <a:t>Prinzmetal</a:t>
            </a:r>
            <a:r>
              <a:rPr lang="en-US" dirty="0">
                <a:sym typeface="Wingdings" pitchFamily="2" charset="2"/>
              </a:rPr>
              <a:t>) </a:t>
            </a:r>
          </a:p>
        </p:txBody>
      </p:sp>
      <p:sp>
        <p:nvSpPr>
          <p:cNvPr id="4" name="Slide Number Placeholder 3"/>
          <p:cNvSpPr>
            <a:spLocks noGrp="1"/>
          </p:cNvSpPr>
          <p:nvPr>
            <p:ph type="sldNum" sz="quarter" idx="5"/>
          </p:nvPr>
        </p:nvSpPr>
        <p:spPr/>
        <p:txBody>
          <a:bodyPr/>
          <a:lstStyle/>
          <a:p>
            <a:fld id="{DD7C29F0-6D42-1D42-9DAA-D02C47EA24F0}" type="slidenum">
              <a:rPr lang="en-US" smtClean="0"/>
              <a:t>10</a:t>
            </a:fld>
            <a:endParaRPr lang="en-US"/>
          </a:p>
        </p:txBody>
      </p:sp>
    </p:spTree>
    <p:extLst>
      <p:ext uri="{BB962C8B-B14F-4D97-AF65-F5344CB8AC3E}">
        <p14:creationId xmlns:p14="http://schemas.microsoft.com/office/powerpoint/2010/main" val="1015228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375400"/>
            <a:ext cx="12192000" cy="114300"/>
          </a:xfrm>
          <a:custGeom>
            <a:avLst/>
            <a:gdLst/>
            <a:ahLst/>
            <a:cxnLst/>
            <a:rect l="l" t="t" r="r" b="b"/>
            <a:pathLst>
              <a:path w="12192000" h="114300">
                <a:moveTo>
                  <a:pt x="0" y="0"/>
                </a:moveTo>
                <a:lnTo>
                  <a:pt x="12192000" y="0"/>
                </a:lnTo>
                <a:lnTo>
                  <a:pt x="12192000" y="113981"/>
                </a:lnTo>
                <a:lnTo>
                  <a:pt x="0" y="113981"/>
                </a:lnTo>
                <a:lnTo>
                  <a:pt x="0" y="0"/>
                </a:lnTo>
                <a:close/>
              </a:path>
            </a:pathLst>
          </a:custGeom>
          <a:solidFill>
            <a:srgbClr val="E87D00"/>
          </a:solidFill>
        </p:spPr>
        <p:txBody>
          <a:bodyPr wrap="square" lIns="0" tIns="0" rIns="0" bIns="0" rtlCol="0"/>
          <a:lstStyle/>
          <a:p>
            <a:endParaRPr/>
          </a:p>
        </p:txBody>
      </p:sp>
      <p:sp>
        <p:nvSpPr>
          <p:cNvPr id="17" name="bk object 17"/>
          <p:cNvSpPr/>
          <p:nvPr/>
        </p:nvSpPr>
        <p:spPr>
          <a:xfrm>
            <a:off x="10984048" y="41901"/>
            <a:ext cx="1175793" cy="1259381"/>
          </a:xfrm>
          <a:prstGeom prst="rect">
            <a:avLst/>
          </a:prstGeom>
          <a:blipFill>
            <a:blip r:embed="rId2" cstate="print"/>
            <a:stretch>
              <a:fillRect/>
            </a:stretch>
          </a:blipFill>
        </p:spPr>
        <p:txBody>
          <a:bodyPr wrap="square" lIns="0" tIns="0" rIns="0" bIns="0" rtlCol="0"/>
          <a:lstStyle/>
          <a:p>
            <a:endParaRPr/>
          </a:p>
        </p:txBody>
      </p:sp>
      <p:sp>
        <p:nvSpPr>
          <p:cNvPr id="18" name="bk object 18"/>
          <p:cNvSpPr/>
          <p:nvPr/>
        </p:nvSpPr>
        <p:spPr>
          <a:xfrm>
            <a:off x="838200" y="1117600"/>
            <a:ext cx="9906000" cy="0"/>
          </a:xfrm>
          <a:custGeom>
            <a:avLst/>
            <a:gdLst/>
            <a:ahLst/>
            <a:cxnLst/>
            <a:rect l="l" t="t" r="r" b="b"/>
            <a:pathLst>
              <a:path w="9906000">
                <a:moveTo>
                  <a:pt x="0" y="0"/>
                </a:moveTo>
                <a:lnTo>
                  <a:pt x="9906000" y="1"/>
                </a:lnTo>
              </a:path>
            </a:pathLst>
          </a:custGeom>
          <a:ln w="28575">
            <a:solidFill>
              <a:srgbClr val="404040"/>
            </a:solidFill>
          </a:ln>
        </p:spPr>
        <p:txBody>
          <a:bodyPr wrap="square" lIns="0" tIns="0" rIns="0" bIns="0" rtlCol="0"/>
          <a:lstStyle/>
          <a:p>
            <a:endParaRPr/>
          </a:p>
        </p:txBody>
      </p:sp>
      <p:sp>
        <p:nvSpPr>
          <p:cNvPr id="2" name="Holder 2"/>
          <p:cNvSpPr>
            <a:spLocks noGrp="1"/>
          </p:cNvSpPr>
          <p:nvPr>
            <p:ph type="ctrTitle"/>
          </p:nvPr>
        </p:nvSpPr>
        <p:spPr>
          <a:xfrm>
            <a:off x="916939" y="224027"/>
            <a:ext cx="10358120" cy="695960"/>
          </a:xfrm>
          <a:prstGeom prst="rect">
            <a:avLst/>
          </a:prstGeom>
        </p:spPr>
        <p:txBody>
          <a:bodyPr wrap="square" lIns="0" tIns="0" rIns="0" bIns="0">
            <a:spAutoFit/>
          </a:bodyPr>
          <a:lstStyle>
            <a:lvl1pPr>
              <a:defRPr b="0" i="0">
                <a:solidFill>
                  <a:schemeClr val="tx1"/>
                </a:solidFill>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800" b="0" i="0">
                <a:solidFill>
                  <a:schemeClr val="bg1"/>
                </a:solidFill>
                <a:latin typeface="Calibri"/>
                <a:cs typeface="Calibri"/>
              </a:defRPr>
            </a:lvl1pPr>
          </a:lstStyle>
          <a:p>
            <a:pPr marL="12700">
              <a:lnSpc>
                <a:spcPct val="100000"/>
              </a:lnSpc>
              <a:spcBef>
                <a:spcPts val="10"/>
              </a:spcBef>
            </a:pPr>
            <a:r>
              <a:rPr spc="-10" dirty="0"/>
              <a:t>Bradley Ross, </a:t>
            </a:r>
            <a:r>
              <a:rPr spc="-5" dirty="0"/>
              <a:t>Doctorials</a:t>
            </a:r>
            <a:r>
              <a:rPr spc="-40" dirty="0"/>
              <a:t> </a:t>
            </a:r>
            <a:r>
              <a:rPr dirty="0"/>
              <a:t>2019/20</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9"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dirty="0"/>
              <a:t>Tutor Name(s), </a:t>
            </a:r>
            <a:r>
              <a:rPr lang="en-CA" sz="1800" dirty="0" err="1"/>
              <a:t>Doctorials</a:t>
            </a:r>
            <a:r>
              <a:rPr lang="en-CA" sz="1800" dirty="0"/>
              <a:t> 2018/19</a:t>
            </a:r>
            <a:endParaRPr lang="en-CA" dirty="0"/>
          </a:p>
        </p:txBody>
      </p:sp>
      <p:sp>
        <p:nvSpPr>
          <p:cNvPr id="11"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dirty="0"/>
              <a:t>Reference Book, </a:t>
            </a:r>
            <a:r>
              <a:rPr lang="en-CA" sz="1800" dirty="0" err="1"/>
              <a:t>pg</a:t>
            </a:r>
            <a:r>
              <a:rPr lang="en-CA" sz="1800" dirty="0"/>
              <a:t> ###</a:t>
            </a:r>
            <a:endParaRPr lang="en-CA" dirty="0"/>
          </a:p>
        </p:txBody>
      </p:sp>
      <p:cxnSp>
        <p:nvCxnSpPr>
          <p:cNvPr id="12" name="Straight Connector 11"/>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7726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9"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dirty="0"/>
              <a:t>Tutor Name(s), </a:t>
            </a:r>
            <a:r>
              <a:rPr lang="en-CA" sz="1800" dirty="0" err="1"/>
              <a:t>Doctorials</a:t>
            </a:r>
            <a:r>
              <a:rPr lang="en-CA" sz="1800" dirty="0"/>
              <a:t> 2018/19</a:t>
            </a:r>
            <a:endParaRPr lang="en-CA" dirty="0"/>
          </a:p>
        </p:txBody>
      </p:sp>
      <p:sp>
        <p:nvSpPr>
          <p:cNvPr id="11"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dirty="0"/>
              <a:t>Reference Book, </a:t>
            </a:r>
            <a:r>
              <a:rPr lang="en-CA" sz="1800" dirty="0" err="1"/>
              <a:t>pg</a:t>
            </a:r>
            <a:r>
              <a:rPr lang="en-CA" sz="1800" dirty="0"/>
              <a:t> ###</a:t>
            </a:r>
            <a:endParaRPr lang="en-CA" dirty="0"/>
          </a:p>
        </p:txBody>
      </p:sp>
      <p:cxnSp>
        <p:nvCxnSpPr>
          <p:cNvPr id="12" name="Straight Connector 11"/>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45370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3"/>
        <p:cNvGrpSpPr/>
        <p:nvPr/>
      </p:nvGrpSpPr>
      <p:grpSpPr>
        <a:xfrm>
          <a:off x="0" y="0"/>
          <a:ext cx="0" cy="0"/>
          <a:chOff x="0" y="0"/>
          <a:chExt cx="0" cy="0"/>
        </a:xfrm>
      </p:grpSpPr>
      <p:grpSp>
        <p:nvGrpSpPr>
          <p:cNvPr id="34" name="Google Shape;34;p5"/>
          <p:cNvGrpSpPr/>
          <p:nvPr/>
        </p:nvGrpSpPr>
        <p:grpSpPr>
          <a:xfrm rot="-5400000" flipH="1">
            <a:off x="7360218" y="2040402"/>
            <a:ext cx="6872324" cy="2791213"/>
            <a:chOff x="187960" y="1453515"/>
            <a:chExt cx="3861435" cy="1568450"/>
          </a:xfrm>
        </p:grpSpPr>
        <p:sp>
          <p:nvSpPr>
            <p:cNvPr id="35" name="Google Shape;35;p5"/>
            <p:cNvSpPr/>
            <p:nvPr/>
          </p:nvSpPr>
          <p:spPr>
            <a:xfrm>
              <a:off x="187960" y="1453515"/>
              <a:ext cx="3860800" cy="1568450"/>
            </a:xfrm>
            <a:custGeom>
              <a:avLst/>
              <a:gdLst/>
              <a:ahLst/>
              <a:cxnLst/>
              <a:rect l="l" t="t" r="r" b="b"/>
              <a:pathLst>
                <a:path w="3860800" h="1568450" extrusionOk="0">
                  <a:moveTo>
                    <a:pt x="1304290" y="810260"/>
                  </a:moveTo>
                  <a:cubicBezTo>
                    <a:pt x="857250" y="810260"/>
                    <a:pt x="421005" y="740410"/>
                    <a:pt x="0" y="608330"/>
                  </a:cubicBezTo>
                  <a:lnTo>
                    <a:pt x="0" y="1570355"/>
                  </a:lnTo>
                  <a:lnTo>
                    <a:pt x="3864610" y="1570355"/>
                  </a:lnTo>
                  <a:lnTo>
                    <a:pt x="3864610" y="0"/>
                  </a:lnTo>
                  <a:cubicBezTo>
                    <a:pt x="3082290" y="520700"/>
                    <a:pt x="2216150" y="810260"/>
                    <a:pt x="1304290" y="810260"/>
                  </a:cubicBezTo>
                  <a:close/>
                </a:path>
              </a:pathLst>
            </a:custGeom>
            <a:gradFill>
              <a:gsLst>
                <a:gs pos="0">
                  <a:srgbClr val="FFC486">
                    <a:alpha val="20000"/>
                  </a:srgbClr>
                </a:gs>
                <a:gs pos="100000">
                  <a:srgbClr val="FF866B">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Lato Light"/>
                <a:ea typeface="Lato Light"/>
                <a:cs typeface="Lato Light"/>
                <a:sym typeface="Lato Light"/>
              </a:endParaRPr>
            </a:p>
          </p:txBody>
        </p:sp>
        <p:sp>
          <p:nvSpPr>
            <p:cNvPr id="36" name="Google Shape;36;p5"/>
            <p:cNvSpPr/>
            <p:nvPr/>
          </p:nvSpPr>
          <p:spPr>
            <a:xfrm>
              <a:off x="187960" y="2182495"/>
              <a:ext cx="3860800" cy="838200"/>
            </a:xfrm>
            <a:custGeom>
              <a:avLst/>
              <a:gdLst/>
              <a:ahLst/>
              <a:cxnLst/>
              <a:rect l="l" t="t" r="r" b="b"/>
              <a:pathLst>
                <a:path w="3860800" h="838200" extrusionOk="0">
                  <a:moveTo>
                    <a:pt x="1932305" y="451485"/>
                  </a:moveTo>
                  <a:cubicBezTo>
                    <a:pt x="1258570" y="451485"/>
                    <a:pt x="608965" y="293370"/>
                    <a:pt x="0" y="0"/>
                  </a:cubicBezTo>
                  <a:lnTo>
                    <a:pt x="0" y="840740"/>
                  </a:lnTo>
                  <a:lnTo>
                    <a:pt x="3864610" y="840740"/>
                  </a:lnTo>
                  <a:lnTo>
                    <a:pt x="3864610" y="635"/>
                  </a:lnTo>
                  <a:cubicBezTo>
                    <a:pt x="3255645" y="293370"/>
                    <a:pt x="2606675" y="451485"/>
                    <a:pt x="1932305" y="451485"/>
                  </a:cubicBezTo>
                  <a:close/>
                </a:path>
              </a:pathLst>
            </a:custGeom>
            <a:gradFill>
              <a:gsLst>
                <a:gs pos="0">
                  <a:srgbClr val="F20122">
                    <a:alpha val="51764"/>
                    <a:alpha val="20000"/>
                  </a:srgbClr>
                </a:gs>
                <a:gs pos="100000">
                  <a:srgbClr val="FF6A00">
                    <a:alpha val="71764"/>
                    <a:alpha val="20000"/>
                  </a:srgbClr>
                </a:gs>
              </a:gsLst>
              <a:lin ang="10800025"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Lato Light"/>
                <a:ea typeface="Lato Light"/>
                <a:cs typeface="Lato Light"/>
                <a:sym typeface="Lato Light"/>
              </a:endParaRPr>
            </a:p>
          </p:txBody>
        </p:sp>
        <p:sp>
          <p:nvSpPr>
            <p:cNvPr id="37" name="Google Shape;37;p5"/>
            <p:cNvSpPr/>
            <p:nvPr/>
          </p:nvSpPr>
          <p:spPr>
            <a:xfrm>
              <a:off x="188595" y="1819275"/>
              <a:ext cx="3860800" cy="1200150"/>
            </a:xfrm>
            <a:custGeom>
              <a:avLst/>
              <a:gdLst/>
              <a:ahLst/>
              <a:cxnLst/>
              <a:rect l="l" t="t" r="r" b="b"/>
              <a:pathLst>
                <a:path w="3860800" h="1200150" extrusionOk="0">
                  <a:moveTo>
                    <a:pt x="2672715" y="887095"/>
                  </a:moveTo>
                  <a:cubicBezTo>
                    <a:pt x="1717040" y="887095"/>
                    <a:pt x="811530" y="568960"/>
                    <a:pt x="0" y="0"/>
                  </a:cubicBezTo>
                  <a:lnTo>
                    <a:pt x="0" y="1204595"/>
                  </a:lnTo>
                  <a:lnTo>
                    <a:pt x="3864610" y="1204595"/>
                  </a:lnTo>
                  <a:lnTo>
                    <a:pt x="3864610" y="718820"/>
                  </a:lnTo>
                  <a:cubicBezTo>
                    <a:pt x="3478530" y="829310"/>
                    <a:pt x="3079750" y="887095"/>
                    <a:pt x="2672715" y="887095"/>
                  </a:cubicBezTo>
                  <a:close/>
                </a:path>
              </a:pathLst>
            </a:custGeom>
            <a:gradFill>
              <a:gsLst>
                <a:gs pos="0">
                  <a:srgbClr val="FF9F00">
                    <a:alpha val="56470"/>
                    <a:alpha val="20000"/>
                  </a:srgbClr>
                </a:gs>
                <a:gs pos="100000">
                  <a:srgbClr val="CC0000">
                    <a:alpha val="57254"/>
                    <a:alpha val="20000"/>
                  </a:srgbClr>
                </a:gs>
              </a:gsLst>
              <a:lin ang="0"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2400">
                <a:solidFill>
                  <a:srgbClr val="000000"/>
                </a:solidFill>
                <a:latin typeface="Lato Light"/>
                <a:ea typeface="Lato Light"/>
                <a:cs typeface="Lato Light"/>
                <a:sym typeface="Lato Light"/>
              </a:endParaRPr>
            </a:p>
          </p:txBody>
        </p:sp>
      </p:grpSp>
      <p:sp>
        <p:nvSpPr>
          <p:cNvPr id="38" name="Google Shape;38;p5"/>
          <p:cNvSpPr txBox="1">
            <a:spLocks noGrp="1"/>
          </p:cNvSpPr>
          <p:nvPr>
            <p:ph type="title"/>
          </p:nvPr>
        </p:nvSpPr>
        <p:spPr>
          <a:xfrm>
            <a:off x="983800" y="690033"/>
            <a:ext cx="8046000" cy="992400"/>
          </a:xfrm>
          <a:prstGeom prst="rect">
            <a:avLst/>
          </a:prstGeom>
        </p:spPr>
        <p:txBody>
          <a:bodyPr spcFirstLastPara="1" wrap="square" lIns="0" tIns="0" rIns="0" bIns="0" anchor="b" anchorCtr="0">
            <a:no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a:endParaRPr/>
          </a:p>
        </p:txBody>
      </p:sp>
      <p:sp>
        <p:nvSpPr>
          <p:cNvPr id="39" name="Google Shape;39;p5"/>
          <p:cNvSpPr txBox="1">
            <a:spLocks noGrp="1"/>
          </p:cNvSpPr>
          <p:nvPr>
            <p:ph type="body" idx="1"/>
          </p:nvPr>
        </p:nvSpPr>
        <p:spPr>
          <a:xfrm>
            <a:off x="983800" y="1967600"/>
            <a:ext cx="8046000" cy="4057600"/>
          </a:xfrm>
          <a:prstGeom prst="rect">
            <a:avLst/>
          </a:prstGeom>
        </p:spPr>
        <p:txBody>
          <a:bodyPr spcFirstLastPara="1" wrap="square" lIns="0" tIns="0" rIns="0" bIns="0" anchor="t" anchorCtr="0">
            <a:noAutofit/>
          </a:bodyPr>
          <a:lstStyle>
            <a:lvl1pPr marL="609585" lvl="0" indent="-507987" rtl="0">
              <a:spcBef>
                <a:spcPts val="800"/>
              </a:spcBef>
              <a:spcAft>
                <a:spcPts val="0"/>
              </a:spcAft>
              <a:buSzPts val="2400"/>
              <a:buChar char="◦"/>
              <a:defRPr/>
            </a:lvl1pPr>
            <a:lvl2pPr marL="1219170" lvl="1" indent="-507987" rtl="0">
              <a:spcBef>
                <a:spcPts val="0"/>
              </a:spcBef>
              <a:spcAft>
                <a:spcPts val="0"/>
              </a:spcAft>
              <a:buSzPts val="2400"/>
              <a:buChar char="◦"/>
              <a:defRPr/>
            </a:lvl2pPr>
            <a:lvl3pPr marL="1828754" lvl="2" indent="-507987" rtl="0">
              <a:spcBef>
                <a:spcPts val="0"/>
              </a:spcBef>
              <a:spcAft>
                <a:spcPts val="0"/>
              </a:spcAft>
              <a:buSzPts val="2400"/>
              <a:buChar char="◦"/>
              <a:defRPr/>
            </a:lvl3pPr>
            <a:lvl4pPr marL="2438339" lvl="3" indent="-507987" rtl="0">
              <a:spcBef>
                <a:spcPts val="0"/>
              </a:spcBef>
              <a:spcAft>
                <a:spcPts val="0"/>
              </a:spcAft>
              <a:buSzPts val="2400"/>
              <a:buChar char="◦"/>
              <a:defRPr/>
            </a:lvl4pPr>
            <a:lvl5pPr marL="3047924" lvl="4" indent="-507987" rtl="0">
              <a:spcBef>
                <a:spcPts val="0"/>
              </a:spcBef>
              <a:spcAft>
                <a:spcPts val="0"/>
              </a:spcAft>
              <a:buSzPts val="2400"/>
              <a:buChar char="◦"/>
              <a:defRPr/>
            </a:lvl5pPr>
            <a:lvl6pPr marL="3657509" lvl="5" indent="-507987" rtl="0">
              <a:spcBef>
                <a:spcPts val="0"/>
              </a:spcBef>
              <a:spcAft>
                <a:spcPts val="0"/>
              </a:spcAft>
              <a:buSzPts val="2400"/>
              <a:buChar char="◦"/>
              <a:defRPr/>
            </a:lvl6pPr>
            <a:lvl7pPr marL="4267093" lvl="6" indent="-507987" rtl="0">
              <a:spcBef>
                <a:spcPts val="0"/>
              </a:spcBef>
              <a:spcAft>
                <a:spcPts val="0"/>
              </a:spcAft>
              <a:buSzPts val="2400"/>
              <a:buChar char="◦"/>
              <a:defRPr/>
            </a:lvl7pPr>
            <a:lvl8pPr marL="4876678" lvl="7" indent="-507987" rtl="0">
              <a:spcBef>
                <a:spcPts val="0"/>
              </a:spcBef>
              <a:spcAft>
                <a:spcPts val="0"/>
              </a:spcAft>
              <a:buSzPts val="2400"/>
              <a:buChar char="◦"/>
              <a:defRPr/>
            </a:lvl8pPr>
            <a:lvl9pPr marL="5486263" lvl="8" indent="-507987" rtl="0">
              <a:spcBef>
                <a:spcPts val="0"/>
              </a:spcBef>
              <a:spcAft>
                <a:spcPts val="0"/>
              </a:spcAft>
              <a:buSzPts val="2400"/>
              <a:buChar char="◦"/>
              <a:defRPr/>
            </a:lvl9pPr>
          </a:lstStyle>
          <a:p>
            <a:endParaRPr/>
          </a:p>
        </p:txBody>
      </p:sp>
      <p:sp>
        <p:nvSpPr>
          <p:cNvPr id="40" name="Google Shape;40;p5"/>
          <p:cNvSpPr txBox="1">
            <a:spLocks noGrp="1"/>
          </p:cNvSpPr>
          <p:nvPr>
            <p:ph type="sldNum" idx="12"/>
          </p:nvPr>
        </p:nvSpPr>
        <p:spPr>
          <a:xfrm>
            <a:off x="11307445" y="6333135"/>
            <a:ext cx="731600" cy="52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89186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1169551"/>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1169551"/>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609600" y="6377940"/>
            <a:ext cx="2804160" cy="276999"/>
          </a:xfrm>
        </p:spPr>
        <p:txBody>
          <a:bodyPr/>
          <a:lstStyle/>
          <a:p>
            <a:fld id="{69186D26-FA5F-4637-B602-B7C2DC34CFD4}" type="datetime1">
              <a:rPr lang="en-US" smtClean="0"/>
              <a:t>9/26/2023</a:t>
            </a:fld>
            <a:endParaRPr lang="en-US" dirty="0"/>
          </a:p>
        </p:txBody>
      </p:sp>
      <p:sp>
        <p:nvSpPr>
          <p:cNvPr id="6" name="Footer Placeholder 5"/>
          <p:cNvSpPr>
            <a:spLocks noGrp="1"/>
          </p:cNvSpPr>
          <p:nvPr>
            <p:ph type="ftr" sz="quarter" idx="11"/>
          </p:nvPr>
        </p:nvSpPr>
        <p:spPr>
          <a:xfrm>
            <a:off x="78739" y="6508767"/>
            <a:ext cx="3074670" cy="276999"/>
          </a:xfrm>
        </p:spPr>
        <p:txBody>
          <a:bodyPr/>
          <a:lstStyle/>
          <a:p>
            <a:endParaRPr lang="en-US" dirty="0"/>
          </a:p>
        </p:txBody>
      </p:sp>
      <p:sp>
        <p:nvSpPr>
          <p:cNvPr id="7" name="Slide Number Placeholder 6"/>
          <p:cNvSpPr>
            <a:spLocks noGrp="1"/>
          </p:cNvSpPr>
          <p:nvPr>
            <p:ph type="sldNum" sz="quarter" idx="12"/>
          </p:nvPr>
        </p:nvSpPr>
        <p:spPr>
          <a:xfrm>
            <a:off x="8778240" y="6377940"/>
            <a:ext cx="2804160" cy="276999"/>
          </a:xfrm>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452119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Blank 1">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C9756B-145D-4BA8-AA43-904C1E7CB86D}"/>
              </a:ext>
            </a:extLst>
          </p:cNvPr>
          <p:cNvSpPr>
            <a:spLocks noGrp="1"/>
          </p:cNvSpPr>
          <p:nvPr>
            <p:ph type="dt" sz="half" idx="10"/>
          </p:nvPr>
        </p:nvSpPr>
        <p:spPr>
          <a:xfrm>
            <a:off x="609600" y="6377940"/>
            <a:ext cx="2804160" cy="276999"/>
          </a:xfrm>
        </p:spPr>
        <p:txBody>
          <a:bodyPr/>
          <a:lstStyle/>
          <a:p>
            <a:fld id="{3C04E684-10F4-4CC3-A0B9-F03AA7BE37CF}" type="datetimeFigureOut">
              <a:rPr lang="en-US" smtClean="0"/>
              <a:t>9/26/2023</a:t>
            </a:fld>
            <a:endParaRPr lang="en-US"/>
          </a:p>
        </p:txBody>
      </p:sp>
      <p:sp>
        <p:nvSpPr>
          <p:cNvPr id="3" name="Footer Placeholder 2">
            <a:extLst>
              <a:ext uri="{FF2B5EF4-FFF2-40B4-BE49-F238E27FC236}">
                <a16:creationId xmlns:a16="http://schemas.microsoft.com/office/drawing/2014/main" id="{B21DB60F-139E-4C44-89AF-3F8F5EC241FB}"/>
              </a:ext>
            </a:extLst>
          </p:cNvPr>
          <p:cNvSpPr>
            <a:spLocks noGrp="1"/>
          </p:cNvSpPr>
          <p:nvPr>
            <p:ph type="ftr" sz="quarter" idx="11"/>
          </p:nvPr>
        </p:nvSpPr>
        <p:spPr>
          <a:xfrm>
            <a:off x="78739" y="6508767"/>
            <a:ext cx="3074670" cy="276999"/>
          </a:xfrm>
        </p:spPr>
        <p:txBody>
          <a:bodyPr/>
          <a:lstStyle/>
          <a:p>
            <a:endParaRPr lang="en-US"/>
          </a:p>
        </p:txBody>
      </p:sp>
      <p:sp>
        <p:nvSpPr>
          <p:cNvPr id="4" name="Slide Number Placeholder 3">
            <a:extLst>
              <a:ext uri="{FF2B5EF4-FFF2-40B4-BE49-F238E27FC236}">
                <a16:creationId xmlns:a16="http://schemas.microsoft.com/office/drawing/2014/main" id="{388226C9-C193-4B47-9717-4BC86C9092C7}"/>
              </a:ext>
            </a:extLst>
          </p:cNvPr>
          <p:cNvSpPr>
            <a:spLocks noGrp="1"/>
          </p:cNvSpPr>
          <p:nvPr>
            <p:ph type="sldNum" sz="quarter" idx="12"/>
          </p:nvPr>
        </p:nvSpPr>
        <p:spPr>
          <a:xfrm>
            <a:off x="8778240" y="6377940"/>
            <a:ext cx="2804160" cy="276999"/>
          </a:xfrm>
        </p:spPr>
        <p:txBody>
          <a:bodyPr/>
          <a:lstStyle/>
          <a:p>
            <a:fld id="{51845F5A-061D-4825-9AE9-D7794091C6CF}" type="slidenum">
              <a:rPr lang="en-US" smtClean="0"/>
              <a:t>‹#›</a:t>
            </a:fld>
            <a:endParaRPr lang="en-US"/>
          </a:p>
        </p:txBody>
      </p:sp>
    </p:spTree>
    <p:extLst>
      <p:ext uri="{BB962C8B-B14F-4D97-AF65-F5344CB8AC3E}">
        <p14:creationId xmlns:p14="http://schemas.microsoft.com/office/powerpoint/2010/main" val="11588304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89382"/>
            <a:ext cx="12192000" cy="368935"/>
          </a:xfrm>
          <a:custGeom>
            <a:avLst/>
            <a:gdLst/>
            <a:ahLst/>
            <a:cxnLst/>
            <a:rect l="l" t="t" r="r" b="b"/>
            <a:pathLst>
              <a:path w="12192000" h="368934">
                <a:moveTo>
                  <a:pt x="0" y="368617"/>
                </a:moveTo>
                <a:lnTo>
                  <a:pt x="12192000" y="368617"/>
                </a:lnTo>
                <a:lnTo>
                  <a:pt x="12192000" y="0"/>
                </a:lnTo>
                <a:lnTo>
                  <a:pt x="0" y="0"/>
                </a:lnTo>
                <a:lnTo>
                  <a:pt x="0" y="368617"/>
                </a:lnTo>
                <a:close/>
              </a:path>
            </a:pathLst>
          </a:custGeom>
          <a:solidFill>
            <a:srgbClr val="CE1719"/>
          </a:solidFill>
        </p:spPr>
        <p:txBody>
          <a:bodyPr wrap="square" lIns="0" tIns="0" rIns="0" bIns="0" rtlCol="0"/>
          <a:lstStyle/>
          <a:p>
            <a:endParaRPr/>
          </a:p>
        </p:txBody>
      </p:sp>
      <p:sp>
        <p:nvSpPr>
          <p:cNvPr id="17" name="bk object 17"/>
          <p:cNvSpPr/>
          <p:nvPr/>
        </p:nvSpPr>
        <p:spPr>
          <a:xfrm>
            <a:off x="0" y="6375400"/>
            <a:ext cx="12192000" cy="114300"/>
          </a:xfrm>
          <a:custGeom>
            <a:avLst/>
            <a:gdLst/>
            <a:ahLst/>
            <a:cxnLst/>
            <a:rect l="l" t="t" r="r" b="b"/>
            <a:pathLst>
              <a:path w="12192000" h="114300">
                <a:moveTo>
                  <a:pt x="0" y="0"/>
                </a:moveTo>
                <a:lnTo>
                  <a:pt x="12192000" y="0"/>
                </a:lnTo>
                <a:lnTo>
                  <a:pt x="12192000" y="113981"/>
                </a:lnTo>
                <a:lnTo>
                  <a:pt x="0" y="113981"/>
                </a:lnTo>
                <a:lnTo>
                  <a:pt x="0" y="0"/>
                </a:lnTo>
                <a:close/>
              </a:path>
            </a:pathLst>
          </a:custGeom>
          <a:solidFill>
            <a:srgbClr val="E87D00"/>
          </a:solidFill>
        </p:spPr>
        <p:txBody>
          <a:bodyPr wrap="square" lIns="0" tIns="0" rIns="0" bIns="0" rtlCol="0"/>
          <a:lstStyle/>
          <a:p>
            <a:endParaRPr/>
          </a:p>
        </p:txBody>
      </p:sp>
      <p:sp>
        <p:nvSpPr>
          <p:cNvPr id="18" name="bk object 18"/>
          <p:cNvSpPr/>
          <p:nvPr/>
        </p:nvSpPr>
        <p:spPr>
          <a:xfrm>
            <a:off x="10984048" y="41901"/>
            <a:ext cx="1175793" cy="1259381"/>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38200" y="1117600"/>
            <a:ext cx="9906000" cy="0"/>
          </a:xfrm>
          <a:custGeom>
            <a:avLst/>
            <a:gdLst/>
            <a:ahLst/>
            <a:cxnLst/>
            <a:rect l="l" t="t" r="r" b="b"/>
            <a:pathLst>
              <a:path w="9906000">
                <a:moveTo>
                  <a:pt x="0" y="0"/>
                </a:moveTo>
                <a:lnTo>
                  <a:pt x="9906000" y="1"/>
                </a:lnTo>
              </a:path>
            </a:pathLst>
          </a:custGeom>
          <a:ln w="28575">
            <a:solidFill>
              <a:srgbClr val="40404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rgbClr val="262626"/>
                </a:solidFill>
                <a:latin typeface="Calibri Light"/>
                <a:cs typeface="Calibri Light"/>
              </a:defRPr>
            </a:lvl1pPr>
          </a:lstStyle>
          <a:p>
            <a:endParaRPr/>
          </a:p>
        </p:txBody>
      </p:sp>
      <p:sp>
        <p:nvSpPr>
          <p:cNvPr id="3" name="Holder 3"/>
          <p:cNvSpPr>
            <a:spLocks noGrp="1"/>
          </p:cNvSpPr>
          <p:nvPr>
            <p:ph type="body" idx="1"/>
          </p:nvPr>
        </p:nvSpPr>
        <p:spPr/>
        <p:txBody>
          <a:bodyPr lIns="0" tIns="0" rIns="0" bIns="0"/>
          <a:lstStyle>
            <a:lvl1pPr>
              <a:defRPr sz="3600" b="1" i="0">
                <a:solidFill>
                  <a:schemeClr val="tx1"/>
                </a:solidFill>
                <a:latin typeface="Arial"/>
                <a:cs typeface="Arial"/>
              </a:defRPr>
            </a:lvl1pPr>
          </a:lstStyle>
          <a:p>
            <a:endParaRPr/>
          </a:p>
        </p:txBody>
      </p:sp>
      <p:sp>
        <p:nvSpPr>
          <p:cNvPr id="4" name="Holder 4"/>
          <p:cNvSpPr>
            <a:spLocks noGrp="1"/>
          </p:cNvSpPr>
          <p:nvPr>
            <p:ph type="ftr" sz="quarter" idx="5"/>
          </p:nvPr>
        </p:nvSpPr>
        <p:spPr/>
        <p:txBody>
          <a:bodyPr lIns="0" tIns="0" rIns="0" bIns="0"/>
          <a:lstStyle>
            <a:lvl1pPr>
              <a:defRPr sz="1800" b="0" i="0">
                <a:solidFill>
                  <a:schemeClr val="bg1"/>
                </a:solidFill>
                <a:latin typeface="Calibri"/>
                <a:cs typeface="Calibri"/>
              </a:defRPr>
            </a:lvl1pPr>
          </a:lstStyle>
          <a:p>
            <a:pPr marL="12700">
              <a:lnSpc>
                <a:spcPct val="100000"/>
              </a:lnSpc>
              <a:spcBef>
                <a:spcPts val="10"/>
              </a:spcBef>
            </a:pPr>
            <a:r>
              <a:rPr spc="-10" dirty="0"/>
              <a:t>Bradley Ross, </a:t>
            </a:r>
            <a:r>
              <a:rPr spc="-5" dirty="0"/>
              <a:t>Doctorials</a:t>
            </a:r>
            <a:r>
              <a:rPr spc="-40" dirty="0"/>
              <a:t> </a:t>
            </a:r>
            <a:r>
              <a:rPr dirty="0"/>
              <a:t>2019/20</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wo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89382"/>
            <a:ext cx="12192000" cy="368935"/>
          </a:xfrm>
          <a:custGeom>
            <a:avLst/>
            <a:gdLst/>
            <a:ahLst/>
            <a:cxnLst/>
            <a:rect l="l" t="t" r="r" b="b"/>
            <a:pathLst>
              <a:path w="12192000" h="368934">
                <a:moveTo>
                  <a:pt x="0" y="368617"/>
                </a:moveTo>
                <a:lnTo>
                  <a:pt x="12192000" y="368617"/>
                </a:lnTo>
                <a:lnTo>
                  <a:pt x="12192000" y="0"/>
                </a:lnTo>
                <a:lnTo>
                  <a:pt x="0" y="0"/>
                </a:lnTo>
                <a:lnTo>
                  <a:pt x="0" y="368617"/>
                </a:lnTo>
                <a:close/>
              </a:path>
            </a:pathLst>
          </a:custGeom>
          <a:solidFill>
            <a:srgbClr val="CE1719"/>
          </a:solidFill>
        </p:spPr>
        <p:txBody>
          <a:bodyPr wrap="square" lIns="0" tIns="0" rIns="0" bIns="0" rtlCol="0"/>
          <a:lstStyle/>
          <a:p>
            <a:endParaRPr/>
          </a:p>
        </p:txBody>
      </p:sp>
      <p:sp>
        <p:nvSpPr>
          <p:cNvPr id="17" name="bk object 17"/>
          <p:cNvSpPr/>
          <p:nvPr/>
        </p:nvSpPr>
        <p:spPr>
          <a:xfrm>
            <a:off x="0" y="6375400"/>
            <a:ext cx="12192000" cy="114300"/>
          </a:xfrm>
          <a:custGeom>
            <a:avLst/>
            <a:gdLst/>
            <a:ahLst/>
            <a:cxnLst/>
            <a:rect l="l" t="t" r="r" b="b"/>
            <a:pathLst>
              <a:path w="12192000" h="114300">
                <a:moveTo>
                  <a:pt x="0" y="0"/>
                </a:moveTo>
                <a:lnTo>
                  <a:pt x="12192000" y="0"/>
                </a:lnTo>
                <a:lnTo>
                  <a:pt x="12192000" y="113981"/>
                </a:lnTo>
                <a:lnTo>
                  <a:pt x="0" y="113981"/>
                </a:lnTo>
                <a:lnTo>
                  <a:pt x="0" y="0"/>
                </a:lnTo>
                <a:close/>
              </a:path>
            </a:pathLst>
          </a:custGeom>
          <a:solidFill>
            <a:srgbClr val="E87D00"/>
          </a:solidFill>
        </p:spPr>
        <p:txBody>
          <a:bodyPr wrap="square" lIns="0" tIns="0" rIns="0" bIns="0" rtlCol="0"/>
          <a:lstStyle/>
          <a:p>
            <a:endParaRPr/>
          </a:p>
        </p:txBody>
      </p:sp>
      <p:sp>
        <p:nvSpPr>
          <p:cNvPr id="18" name="bk object 18"/>
          <p:cNvSpPr/>
          <p:nvPr/>
        </p:nvSpPr>
        <p:spPr>
          <a:xfrm>
            <a:off x="10984048" y="41901"/>
            <a:ext cx="1175793" cy="1259381"/>
          </a:xfrm>
          <a:prstGeom prst="rect">
            <a:avLst/>
          </a:prstGeom>
          <a:blipFill>
            <a:blip r:embed="rId2" cstate="print"/>
            <a:stretch>
              <a:fillRect/>
            </a:stretch>
          </a:blipFill>
        </p:spPr>
        <p:txBody>
          <a:bodyPr wrap="square" lIns="0" tIns="0" rIns="0" bIns="0" rtlCol="0"/>
          <a:lstStyle/>
          <a:p>
            <a:endParaRPr/>
          </a:p>
        </p:txBody>
      </p:sp>
      <p:sp>
        <p:nvSpPr>
          <p:cNvPr id="19" name="bk object 19"/>
          <p:cNvSpPr/>
          <p:nvPr/>
        </p:nvSpPr>
        <p:spPr>
          <a:xfrm>
            <a:off x="838200" y="1117600"/>
            <a:ext cx="9906000" cy="0"/>
          </a:xfrm>
          <a:custGeom>
            <a:avLst/>
            <a:gdLst/>
            <a:ahLst/>
            <a:cxnLst/>
            <a:rect l="l" t="t" r="r" b="b"/>
            <a:pathLst>
              <a:path w="9906000">
                <a:moveTo>
                  <a:pt x="0" y="0"/>
                </a:moveTo>
                <a:lnTo>
                  <a:pt x="9906000" y="1"/>
                </a:lnTo>
              </a:path>
            </a:pathLst>
          </a:custGeom>
          <a:ln w="28575">
            <a:solidFill>
              <a:srgbClr val="404040"/>
            </a:solidFill>
          </a:ln>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400" b="0" i="0">
                <a:solidFill>
                  <a:srgbClr val="262626"/>
                </a:solidFill>
                <a:latin typeface="Calibri Light"/>
                <a:cs typeface="Calibri Light"/>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800" b="0" i="0">
                <a:solidFill>
                  <a:schemeClr val="bg1"/>
                </a:solidFill>
                <a:latin typeface="Calibri"/>
                <a:cs typeface="Calibri"/>
              </a:defRPr>
            </a:lvl1pPr>
          </a:lstStyle>
          <a:p>
            <a:pPr marL="12700">
              <a:lnSpc>
                <a:spcPct val="100000"/>
              </a:lnSpc>
              <a:spcBef>
                <a:spcPts val="10"/>
              </a:spcBef>
            </a:pPr>
            <a:r>
              <a:rPr spc="-10" dirty="0"/>
              <a:t>Bradley Ross, </a:t>
            </a:r>
            <a:r>
              <a:rPr spc="-5" dirty="0"/>
              <a:t>Doctorials</a:t>
            </a:r>
            <a:r>
              <a:rPr spc="-40" dirty="0"/>
              <a:t> </a:t>
            </a:r>
            <a:r>
              <a:rPr dirty="0"/>
              <a:t>2019/20</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400" b="0" i="0">
                <a:solidFill>
                  <a:srgbClr val="262626"/>
                </a:solidFill>
                <a:latin typeface="Calibri Light"/>
                <a:cs typeface="Calibri Light"/>
              </a:defRPr>
            </a:lvl1pPr>
          </a:lstStyle>
          <a:p>
            <a:endParaRPr/>
          </a:p>
        </p:txBody>
      </p:sp>
      <p:sp>
        <p:nvSpPr>
          <p:cNvPr id="3" name="Holder 3"/>
          <p:cNvSpPr>
            <a:spLocks noGrp="1"/>
          </p:cNvSpPr>
          <p:nvPr>
            <p:ph type="ftr" sz="quarter" idx="5"/>
          </p:nvPr>
        </p:nvSpPr>
        <p:spPr/>
        <p:txBody>
          <a:bodyPr lIns="0" tIns="0" rIns="0" bIns="0"/>
          <a:lstStyle>
            <a:lvl1pPr>
              <a:defRPr sz="1800" b="0" i="0">
                <a:solidFill>
                  <a:schemeClr val="bg1"/>
                </a:solidFill>
                <a:latin typeface="Calibri"/>
                <a:cs typeface="Calibri"/>
              </a:defRPr>
            </a:lvl1pPr>
          </a:lstStyle>
          <a:p>
            <a:pPr marL="12700">
              <a:lnSpc>
                <a:spcPct val="100000"/>
              </a:lnSpc>
              <a:spcBef>
                <a:spcPts val="10"/>
              </a:spcBef>
            </a:pPr>
            <a:r>
              <a:rPr spc="-10" dirty="0"/>
              <a:t>Bradley Ross, </a:t>
            </a:r>
            <a:r>
              <a:rPr spc="-5" dirty="0"/>
              <a:t>Doctorials</a:t>
            </a:r>
            <a:r>
              <a:rPr spc="-40" dirty="0"/>
              <a:t> </a:t>
            </a:r>
            <a:r>
              <a:rPr dirty="0"/>
              <a:t>2019/20</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1800" b="0" i="0">
                <a:solidFill>
                  <a:schemeClr val="bg1"/>
                </a:solidFill>
                <a:latin typeface="Calibri"/>
                <a:cs typeface="Calibri"/>
              </a:defRPr>
            </a:lvl1pPr>
          </a:lstStyle>
          <a:p>
            <a:pPr marL="12700">
              <a:lnSpc>
                <a:spcPct val="100000"/>
              </a:lnSpc>
              <a:spcBef>
                <a:spcPts val="10"/>
              </a:spcBef>
            </a:pPr>
            <a:r>
              <a:rPr spc="-10" dirty="0"/>
              <a:t>Bradley Ross, </a:t>
            </a:r>
            <a:r>
              <a:rPr spc="-5" dirty="0"/>
              <a:t>Doctorials</a:t>
            </a:r>
            <a:r>
              <a:rPr spc="-40" dirty="0"/>
              <a:t> </a:t>
            </a:r>
            <a:r>
              <a:rPr dirty="0"/>
              <a:t>2019/20</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pic>
        <p:nvPicPr>
          <p:cNvPr id="6"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7"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dirty="0"/>
              <a:t>Tutor Name(s), </a:t>
            </a:r>
            <a:r>
              <a:rPr lang="en-CA" sz="1800" dirty="0" err="1"/>
              <a:t>Doctorials</a:t>
            </a:r>
            <a:r>
              <a:rPr lang="en-CA" sz="1800" dirty="0"/>
              <a:t> 2018/19</a:t>
            </a:r>
            <a:endParaRPr lang="en-CA" dirty="0"/>
          </a:p>
        </p:txBody>
      </p:sp>
      <p:sp>
        <p:nvSpPr>
          <p:cNvPr id="8"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dirty="0"/>
              <a:t>Reference Book, </a:t>
            </a:r>
            <a:r>
              <a:rPr lang="en-CA" sz="1800" dirty="0" err="1"/>
              <a:t>pg</a:t>
            </a:r>
            <a:r>
              <a:rPr lang="en-CA" sz="1800" dirty="0"/>
              <a:t> ###</a:t>
            </a:r>
            <a:endParaRPr lang="en-CA" dirty="0"/>
          </a:p>
        </p:txBody>
      </p:sp>
      <p:cxnSp>
        <p:nvCxnSpPr>
          <p:cNvPr id="9" name="Straight Connector 8"/>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0674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pic>
        <p:nvPicPr>
          <p:cNvPr id="6"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7"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dirty="0"/>
              <a:t>Tutor Name(s), </a:t>
            </a:r>
            <a:r>
              <a:rPr lang="en-CA" sz="1800" dirty="0" err="1"/>
              <a:t>Doctorials</a:t>
            </a:r>
            <a:r>
              <a:rPr lang="en-CA" sz="1800" dirty="0"/>
              <a:t> 2018/19</a:t>
            </a:r>
            <a:endParaRPr lang="en-CA" dirty="0"/>
          </a:p>
        </p:txBody>
      </p:sp>
      <p:sp>
        <p:nvSpPr>
          <p:cNvPr id="8"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dirty="0"/>
              <a:t>Reference Book, </a:t>
            </a:r>
            <a:r>
              <a:rPr lang="en-CA" sz="1800" dirty="0" err="1"/>
              <a:t>pg</a:t>
            </a:r>
            <a:r>
              <a:rPr lang="en-CA" sz="1800" dirty="0"/>
              <a:t> ###</a:t>
            </a:r>
            <a:endParaRPr lang="en-CA" dirty="0"/>
          </a:p>
        </p:txBody>
      </p:sp>
      <p:cxnSp>
        <p:nvCxnSpPr>
          <p:cNvPr id="9" name="Straight Connector 8"/>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5136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pic>
        <p:nvPicPr>
          <p:cNvPr id="6"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7"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dirty="0"/>
              <a:t>Tutor Name(s), </a:t>
            </a:r>
            <a:r>
              <a:rPr lang="en-CA" sz="1800" dirty="0" err="1"/>
              <a:t>Doctorials</a:t>
            </a:r>
            <a:r>
              <a:rPr lang="en-CA" sz="1800" dirty="0"/>
              <a:t> 2018/19</a:t>
            </a:r>
            <a:endParaRPr lang="en-CA" dirty="0"/>
          </a:p>
        </p:txBody>
      </p:sp>
      <p:sp>
        <p:nvSpPr>
          <p:cNvPr id="8"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dirty="0"/>
              <a:t>Reference Book, </a:t>
            </a:r>
            <a:r>
              <a:rPr lang="en-CA" sz="1800" dirty="0" err="1"/>
              <a:t>pg</a:t>
            </a:r>
            <a:r>
              <a:rPr lang="en-CA" sz="1800" dirty="0"/>
              <a:t> ###</a:t>
            </a:r>
            <a:endParaRPr lang="en-CA" dirty="0"/>
          </a:p>
        </p:txBody>
      </p:sp>
      <p:cxnSp>
        <p:nvCxnSpPr>
          <p:cNvPr id="9" name="Straight Connector 8"/>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628443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pic>
        <p:nvPicPr>
          <p:cNvPr id="7" name="image2.jpg"/>
          <p:cNvPicPr>
            <a:picLocks noChangeAspect="1"/>
          </p:cNvPicPr>
          <p:nvPr userDrawn="1"/>
        </p:nvPicPr>
        <p:blipFill>
          <a:blip r:embed="rId2"/>
          <a:stretch>
            <a:fillRect/>
          </a:stretch>
        </p:blipFill>
        <p:spPr>
          <a:xfrm>
            <a:off x="10984049" y="41901"/>
            <a:ext cx="1175793" cy="1259381"/>
          </a:xfrm>
          <a:prstGeom prst="rect">
            <a:avLst/>
          </a:prstGeom>
          <a:ln w="12700">
            <a:miter lim="400000"/>
          </a:ln>
        </p:spPr>
      </p:pic>
      <p:sp>
        <p:nvSpPr>
          <p:cNvPr id="9" name="Text Placeholder 8"/>
          <p:cNvSpPr>
            <a:spLocks noGrp="1"/>
          </p:cNvSpPr>
          <p:nvPr>
            <p:ph type="body" sz="quarter" idx="10" hasCustomPrompt="1"/>
          </p:nvPr>
        </p:nvSpPr>
        <p:spPr>
          <a:xfrm>
            <a:off x="0" y="6527800"/>
            <a:ext cx="3848100" cy="330200"/>
          </a:xfrm>
        </p:spPr>
        <p:txBody>
          <a:bodyPr>
            <a:normAutofit/>
          </a:bodyPr>
          <a:lstStyle>
            <a:lvl1pPr marL="0" indent="0">
              <a:buNone/>
              <a:defRPr sz="1800" baseline="0">
                <a:solidFill>
                  <a:schemeClr val="bg1"/>
                </a:solidFill>
              </a:defRPr>
            </a:lvl1pPr>
          </a:lstStyle>
          <a:p>
            <a:pPr lvl="0"/>
            <a:r>
              <a:rPr lang="en-CA" sz="1800" dirty="0"/>
              <a:t>Tutor Name(s), </a:t>
            </a:r>
            <a:r>
              <a:rPr lang="en-CA" sz="1800" dirty="0" err="1"/>
              <a:t>Doctorials</a:t>
            </a:r>
            <a:r>
              <a:rPr lang="en-CA" sz="1800" dirty="0"/>
              <a:t> 2018/19</a:t>
            </a:r>
            <a:endParaRPr lang="en-CA" dirty="0"/>
          </a:p>
        </p:txBody>
      </p:sp>
      <p:sp>
        <p:nvSpPr>
          <p:cNvPr id="11" name="Text Placeholder 10"/>
          <p:cNvSpPr>
            <a:spLocks noGrp="1"/>
          </p:cNvSpPr>
          <p:nvPr>
            <p:ph type="body" sz="quarter" idx="11" hasCustomPrompt="1"/>
          </p:nvPr>
        </p:nvSpPr>
        <p:spPr>
          <a:xfrm>
            <a:off x="8184742" y="6544468"/>
            <a:ext cx="4000500" cy="296863"/>
          </a:xfrm>
        </p:spPr>
        <p:txBody>
          <a:bodyPr>
            <a:normAutofit/>
          </a:bodyPr>
          <a:lstStyle>
            <a:lvl1pPr marL="0" indent="0" algn="r">
              <a:buNone/>
              <a:defRPr sz="1800" baseline="0">
                <a:solidFill>
                  <a:schemeClr val="bg1"/>
                </a:solidFill>
              </a:defRPr>
            </a:lvl1pPr>
          </a:lstStyle>
          <a:p>
            <a:pPr lvl="0"/>
            <a:r>
              <a:rPr lang="en-CA" sz="1800" dirty="0"/>
              <a:t>Reference Book, </a:t>
            </a:r>
            <a:r>
              <a:rPr lang="en-CA" sz="1800" dirty="0" err="1"/>
              <a:t>pg</a:t>
            </a:r>
            <a:r>
              <a:rPr lang="en-CA" sz="1800" dirty="0"/>
              <a:t> ###</a:t>
            </a:r>
            <a:endParaRPr lang="en-CA" dirty="0"/>
          </a:p>
        </p:txBody>
      </p:sp>
      <p:cxnSp>
        <p:nvCxnSpPr>
          <p:cNvPr id="12" name="Straight Connector 11"/>
          <p:cNvCxnSpPr/>
          <p:nvPr userDrawn="1"/>
        </p:nvCxnSpPr>
        <p:spPr>
          <a:xfrm>
            <a:off x="838200" y="1117600"/>
            <a:ext cx="9906000" cy="0"/>
          </a:xfrm>
          <a:prstGeom prst="line">
            <a:avLst/>
          </a:prstGeom>
          <a:ln w="28575">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8035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489382"/>
            <a:ext cx="12192000" cy="368935"/>
          </a:xfrm>
          <a:custGeom>
            <a:avLst/>
            <a:gdLst/>
            <a:ahLst/>
            <a:cxnLst/>
            <a:rect l="l" t="t" r="r" b="b"/>
            <a:pathLst>
              <a:path w="12192000" h="368934">
                <a:moveTo>
                  <a:pt x="0" y="368617"/>
                </a:moveTo>
                <a:lnTo>
                  <a:pt x="12192000" y="368617"/>
                </a:lnTo>
                <a:lnTo>
                  <a:pt x="12192000" y="0"/>
                </a:lnTo>
                <a:lnTo>
                  <a:pt x="0" y="0"/>
                </a:lnTo>
                <a:lnTo>
                  <a:pt x="0" y="368617"/>
                </a:lnTo>
                <a:close/>
              </a:path>
            </a:pathLst>
          </a:custGeom>
          <a:solidFill>
            <a:srgbClr val="CE1719"/>
          </a:solidFill>
        </p:spPr>
        <p:txBody>
          <a:bodyPr wrap="square" lIns="0" tIns="0" rIns="0" bIns="0" rtlCol="0"/>
          <a:lstStyle/>
          <a:p>
            <a:endParaRPr/>
          </a:p>
        </p:txBody>
      </p:sp>
      <p:sp>
        <p:nvSpPr>
          <p:cNvPr id="17" name="bk object 17"/>
          <p:cNvSpPr/>
          <p:nvPr/>
        </p:nvSpPr>
        <p:spPr>
          <a:xfrm>
            <a:off x="0" y="6375400"/>
            <a:ext cx="12192000" cy="114300"/>
          </a:xfrm>
          <a:custGeom>
            <a:avLst/>
            <a:gdLst/>
            <a:ahLst/>
            <a:cxnLst/>
            <a:rect l="l" t="t" r="r" b="b"/>
            <a:pathLst>
              <a:path w="12192000" h="114300">
                <a:moveTo>
                  <a:pt x="0" y="0"/>
                </a:moveTo>
                <a:lnTo>
                  <a:pt x="12192000" y="0"/>
                </a:lnTo>
                <a:lnTo>
                  <a:pt x="12192000" y="113981"/>
                </a:lnTo>
                <a:lnTo>
                  <a:pt x="0" y="113981"/>
                </a:lnTo>
                <a:lnTo>
                  <a:pt x="0" y="0"/>
                </a:lnTo>
                <a:close/>
              </a:path>
            </a:pathLst>
          </a:custGeom>
          <a:solidFill>
            <a:srgbClr val="E87D00"/>
          </a:solidFill>
        </p:spPr>
        <p:txBody>
          <a:bodyPr wrap="square" lIns="0" tIns="0" rIns="0" bIns="0" rtlCol="0"/>
          <a:lstStyle/>
          <a:p>
            <a:endParaRPr/>
          </a:p>
        </p:txBody>
      </p:sp>
      <p:sp>
        <p:nvSpPr>
          <p:cNvPr id="2" name="Holder 2"/>
          <p:cNvSpPr>
            <a:spLocks noGrp="1"/>
          </p:cNvSpPr>
          <p:nvPr>
            <p:ph type="title"/>
          </p:nvPr>
        </p:nvSpPr>
        <p:spPr>
          <a:xfrm>
            <a:off x="916939" y="224027"/>
            <a:ext cx="10358120" cy="695960"/>
          </a:xfrm>
          <a:prstGeom prst="rect">
            <a:avLst/>
          </a:prstGeom>
        </p:spPr>
        <p:txBody>
          <a:bodyPr wrap="square" lIns="0" tIns="0" rIns="0" bIns="0">
            <a:spAutoFit/>
          </a:bodyPr>
          <a:lstStyle>
            <a:lvl1pPr>
              <a:defRPr sz="4400" b="0" i="0">
                <a:solidFill>
                  <a:srgbClr val="262626"/>
                </a:solidFill>
                <a:latin typeface="Calibri Light"/>
                <a:cs typeface="Calibri Light"/>
              </a:defRPr>
            </a:lvl1pPr>
          </a:lstStyle>
          <a:p>
            <a:endParaRPr/>
          </a:p>
        </p:txBody>
      </p:sp>
      <p:sp>
        <p:nvSpPr>
          <p:cNvPr id="3" name="Holder 3"/>
          <p:cNvSpPr>
            <a:spLocks noGrp="1"/>
          </p:cNvSpPr>
          <p:nvPr>
            <p:ph type="body" idx="1"/>
          </p:nvPr>
        </p:nvSpPr>
        <p:spPr>
          <a:xfrm>
            <a:off x="1727200" y="1575308"/>
            <a:ext cx="8737600" cy="2226310"/>
          </a:xfrm>
          <a:prstGeom prst="rect">
            <a:avLst/>
          </a:prstGeom>
        </p:spPr>
        <p:txBody>
          <a:bodyPr wrap="square" lIns="0" tIns="0" rIns="0" bIns="0">
            <a:spAutoFit/>
          </a:bodyPr>
          <a:lstStyle>
            <a:lvl1pPr>
              <a:defRPr sz="3600" b="1" i="0">
                <a:solidFill>
                  <a:schemeClr val="tx1"/>
                </a:solidFill>
                <a:latin typeface="Arial"/>
                <a:cs typeface="Arial"/>
              </a:defRPr>
            </a:lvl1pPr>
          </a:lstStyle>
          <a:p>
            <a:endParaRPr/>
          </a:p>
        </p:txBody>
      </p:sp>
      <p:sp>
        <p:nvSpPr>
          <p:cNvPr id="4" name="Holder 4"/>
          <p:cNvSpPr>
            <a:spLocks noGrp="1"/>
          </p:cNvSpPr>
          <p:nvPr>
            <p:ph type="ftr" sz="quarter" idx="5"/>
          </p:nvPr>
        </p:nvSpPr>
        <p:spPr>
          <a:xfrm>
            <a:off x="78739" y="6508767"/>
            <a:ext cx="3074670" cy="304800"/>
          </a:xfrm>
          <a:prstGeom prst="rect">
            <a:avLst/>
          </a:prstGeom>
        </p:spPr>
        <p:txBody>
          <a:bodyPr wrap="square" lIns="0" tIns="0" rIns="0" bIns="0">
            <a:spAutoFit/>
          </a:bodyPr>
          <a:lstStyle>
            <a:lvl1pPr>
              <a:defRPr sz="1800" b="0" i="0">
                <a:solidFill>
                  <a:schemeClr val="bg1"/>
                </a:solidFill>
                <a:latin typeface="Calibri"/>
                <a:cs typeface="Calibri"/>
              </a:defRPr>
            </a:lvl1pPr>
          </a:lstStyle>
          <a:p>
            <a:pPr marL="12700">
              <a:lnSpc>
                <a:spcPct val="100000"/>
              </a:lnSpc>
              <a:spcBef>
                <a:spcPts val="10"/>
              </a:spcBef>
            </a:pPr>
            <a:r>
              <a:rPr spc="-10" dirty="0"/>
              <a:t>Bradley Ross, </a:t>
            </a:r>
            <a:r>
              <a:rPr spc="-5" dirty="0"/>
              <a:t>Doctorials</a:t>
            </a:r>
            <a:r>
              <a:rPr spc="-40" dirty="0"/>
              <a:t> </a:t>
            </a:r>
            <a:r>
              <a:rPr dirty="0"/>
              <a:t>2019/20</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9/25/2023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9" r:id="rId8"/>
    <p:sldLayoutId id="2147483670" r:id="rId9"/>
    <p:sldLayoutId id="2147483671" r:id="rId10"/>
    <p:sldLayoutId id="2147483672" r:id="rId11"/>
    <p:sldLayoutId id="2147483673" r:id="rId12"/>
    <p:sldLayoutId id="2147483674" r:id="rId13"/>
    <p:sldLayoutId id="2147483675" r:id="rId14"/>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diagramColors" Target="../diagrams/colors2.xml"/><Relationship Id="rId11" Type="http://schemas.openxmlformats.org/officeDocument/2006/relationships/image" Target="../media/image25.png"/><Relationship Id="rId5" Type="http://schemas.openxmlformats.org/officeDocument/2006/relationships/diagramQuickStyle" Target="../diagrams/quickStyle2.xml"/><Relationship Id="rId10" Type="http://schemas.openxmlformats.org/officeDocument/2006/relationships/image" Target="../media/image24.png"/><Relationship Id="rId4" Type="http://schemas.openxmlformats.org/officeDocument/2006/relationships/diagramLayout" Target="../diagrams/layout2.xml"/><Relationship Id="rId9"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5.xml"/><Relationship Id="rId1" Type="http://schemas.openxmlformats.org/officeDocument/2006/relationships/slideLayout" Target="../slideLayouts/slideLayout14.xml"/><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4.xml"/><Relationship Id="rId5" Type="http://schemas.openxmlformats.org/officeDocument/2006/relationships/image" Target="../media/image9.png"/><Relationship Id="rId4" Type="http://schemas.openxmlformats.org/officeDocument/2006/relationships/image" Target="../media/image28.gif"/></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0.xml"/><Relationship Id="rId1" Type="http://schemas.openxmlformats.org/officeDocument/2006/relationships/slideLayout" Target="../slideLayouts/slideLayout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38.jpe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jpe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50.jpg"/><Relationship Id="rId7" Type="http://schemas.openxmlformats.org/officeDocument/2006/relationships/customXml" Target="../ink/ink2.xml"/><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customXml" Target="../ink/ink1.xml"/><Relationship Id="rId4" Type="http://schemas.openxmlformats.org/officeDocument/2006/relationships/image" Target="../media/image51.jpeg"/></Relationships>
</file>

<file path=ppt/slides/_rels/slide3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6.jp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g"/><Relationship Id="rId4" Type="http://schemas.openxmlformats.org/officeDocument/2006/relationships/image" Target="../media/image57.jpg"/></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62.gif"/><Relationship Id="rId4" Type="http://schemas.openxmlformats.org/officeDocument/2006/relationships/image" Target="../media/image61.png"/></Relationships>
</file>

<file path=ppt/slides/_rels/slide38.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7.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diagramLayout" Target="../diagrams/layout5.xml"/><Relationship Id="rId7" Type="http://schemas.openxmlformats.org/officeDocument/2006/relationships/image" Target="../media/image6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68.png"/></Relationships>
</file>

<file path=ppt/slides/_rels/slide43.xml.rels><?xml version="1.0" encoding="UTF-8" standalone="yes"?>
<Relationships xmlns="http://schemas.openxmlformats.org/package/2006/relationships"><Relationship Id="rId8" Type="http://schemas.openxmlformats.org/officeDocument/2006/relationships/image" Target="../media/image70.jpg"/><Relationship Id="rId3" Type="http://schemas.openxmlformats.org/officeDocument/2006/relationships/diagramLayout" Target="../diagrams/layout6.xml"/><Relationship Id="rId7" Type="http://schemas.openxmlformats.org/officeDocument/2006/relationships/image" Target="../media/image69.jpg"/><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44.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jp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9.xml"/><Relationship Id="rId1" Type="http://schemas.openxmlformats.org/officeDocument/2006/relationships/slideLayout" Target="../slideLayouts/slideLayout9.xml"/><Relationship Id="rId4" Type="http://schemas.openxmlformats.org/officeDocument/2006/relationships/image" Target="../media/image9.png"/></Relationships>
</file>

<file path=ppt/slides/_rels/slide5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40.xml"/><Relationship Id="rId1" Type="http://schemas.openxmlformats.org/officeDocument/2006/relationships/slideLayout" Target="../slideLayouts/slideLayout10.xml"/><Relationship Id="rId5" Type="http://schemas.openxmlformats.org/officeDocument/2006/relationships/image" Target="../media/image76.png"/><Relationship Id="rId4" Type="http://schemas.openxmlformats.org/officeDocument/2006/relationships/image" Target="../media/image9.png"/></Relationships>
</file>

<file path=ppt/slides/_rels/slide52.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5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61.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92.gif"/></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50.xml"/><Relationship Id="rId1" Type="http://schemas.openxmlformats.org/officeDocument/2006/relationships/slideLayout" Target="../slideLayouts/slideLayout4.xml"/><Relationship Id="rId4" Type="http://schemas.openxmlformats.org/officeDocument/2006/relationships/image" Target="../media/image94.jpg"/></Relationships>
</file>

<file path=ppt/slides/_rels/slide66.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7.xml.rels><?xml version="1.0" encoding="UTF-8" standalone="yes"?>
<Relationships xmlns="http://schemas.openxmlformats.org/package/2006/relationships"><Relationship Id="rId2" Type="http://schemas.openxmlformats.org/officeDocument/2006/relationships/image" Target="../media/image97.jp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101.pn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59.xml"/><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78.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109.png"/><Relationship Id="rId4" Type="http://schemas.openxmlformats.org/officeDocument/2006/relationships/image" Target="../media/image10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12.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9.png"/><Relationship Id="rId5" Type="http://schemas.openxmlformats.org/officeDocument/2006/relationships/image" Target="../media/image14.pn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15909" y="129262"/>
            <a:ext cx="1175791" cy="1259379"/>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flipV="1">
            <a:off x="1447800" y="3991525"/>
            <a:ext cx="9372600" cy="89608"/>
          </a:xfrm>
          <a:custGeom>
            <a:avLst/>
            <a:gdLst/>
            <a:ahLst/>
            <a:cxnLst/>
            <a:rect l="l" t="t" r="r" b="b"/>
            <a:pathLst>
              <a:path w="9144000">
                <a:moveTo>
                  <a:pt x="0" y="0"/>
                </a:moveTo>
                <a:lnTo>
                  <a:pt x="9144000" y="1"/>
                </a:lnTo>
              </a:path>
            </a:pathLst>
          </a:custGeom>
          <a:ln w="28575">
            <a:solidFill>
              <a:srgbClr val="404040"/>
            </a:solidFill>
          </a:ln>
        </p:spPr>
        <p:txBody>
          <a:bodyPr wrap="square" lIns="0" tIns="0" rIns="0" bIns="0" rtlCol="0"/>
          <a:lstStyle/>
          <a:p>
            <a:endParaRPr/>
          </a:p>
        </p:txBody>
      </p:sp>
      <p:sp>
        <p:nvSpPr>
          <p:cNvPr id="4" name="object 4"/>
          <p:cNvSpPr txBox="1">
            <a:spLocks noGrp="1"/>
          </p:cNvSpPr>
          <p:nvPr>
            <p:ph type="title"/>
          </p:nvPr>
        </p:nvSpPr>
        <p:spPr>
          <a:xfrm>
            <a:off x="1447800" y="2335084"/>
            <a:ext cx="7450455" cy="1016000"/>
          </a:xfrm>
          <a:prstGeom prst="rect">
            <a:avLst/>
          </a:prstGeom>
        </p:spPr>
        <p:txBody>
          <a:bodyPr vert="horz" wrap="square" lIns="0" tIns="12700" rIns="0" bIns="0" rtlCol="0">
            <a:spAutoFit/>
          </a:bodyPr>
          <a:lstStyle/>
          <a:p>
            <a:pPr marL="12700">
              <a:lnSpc>
                <a:spcPct val="100000"/>
              </a:lnSpc>
              <a:spcBef>
                <a:spcPts val="100"/>
              </a:spcBef>
            </a:pPr>
            <a:r>
              <a:rPr lang="en-US" sz="6500" spc="-30" dirty="0">
                <a:solidFill>
                  <a:schemeClr val="tx1"/>
                </a:solidFill>
                <a:latin typeface="+mj-lt"/>
              </a:rPr>
              <a:t>Y2 Cardiology – Part I</a:t>
            </a:r>
            <a:endParaRPr sz="6500" dirty="0">
              <a:solidFill>
                <a:schemeClr val="tx1"/>
              </a:solidFill>
              <a:latin typeface="+mj-lt"/>
            </a:endParaRPr>
          </a:p>
        </p:txBody>
      </p:sp>
      <p:sp>
        <p:nvSpPr>
          <p:cNvPr id="5" name="object 5"/>
          <p:cNvSpPr txBox="1"/>
          <p:nvPr/>
        </p:nvSpPr>
        <p:spPr>
          <a:xfrm>
            <a:off x="1600200" y="3609369"/>
            <a:ext cx="8229600" cy="382156"/>
          </a:xfrm>
          <a:prstGeom prst="rect">
            <a:avLst/>
          </a:prstGeom>
        </p:spPr>
        <p:txBody>
          <a:bodyPr vert="horz" wrap="square" lIns="0" tIns="12700" rIns="0" bIns="0" rtlCol="0">
            <a:spAutoFit/>
          </a:bodyPr>
          <a:lstStyle/>
          <a:p>
            <a:pPr marL="12700">
              <a:lnSpc>
                <a:spcPct val="100000"/>
              </a:lnSpc>
              <a:spcBef>
                <a:spcPts val="100"/>
              </a:spcBef>
            </a:pPr>
            <a:r>
              <a:rPr lang="en-CA" sz="2400" spc="-15" dirty="0">
                <a:latin typeface="Calibri Light"/>
                <a:cs typeface="Calibri Light"/>
              </a:rPr>
              <a:t>Kaitlyn Lee, 21172862@studentmail.ul.ie</a:t>
            </a:r>
          </a:p>
        </p:txBody>
      </p:sp>
      <p:pic>
        <p:nvPicPr>
          <p:cNvPr id="13316" name="Picture 4" descr="Anatomical Heart with Flowers &amp;quot; Sticker by winkingstar | Redbubble">
            <a:extLst>
              <a:ext uri="{FF2B5EF4-FFF2-40B4-BE49-F238E27FC236}">
                <a16:creationId xmlns:a16="http://schemas.microsoft.com/office/drawing/2014/main" id="{7141D032-8534-B94C-B88B-1FB8755815B4}"/>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54667" y1="56000" x2="54667" y2="56000"/>
                        <a14:foregroundMark x1="44500" y1="64833" x2="44500" y2="64833"/>
                        <a14:foregroundMark x1="51833" y1="72333" x2="51833" y2="72333"/>
                        <a14:backgroundMark x1="29167" y1="36500" x2="29167" y2="36500"/>
                        <a14:backgroundMark x1="70167" y1="39167" x2="70167" y2="39167"/>
                        <a14:backgroundMark x1="69833" y1="40333" x2="69833" y2="40333"/>
                        <a14:backgroundMark x1="60333" y1="31500" x2="60333" y2="31500"/>
                      </a14:backgroundRemoval>
                    </a14:imgEffect>
                  </a14:imgLayer>
                </a14:imgProps>
              </a:ext>
              <a:ext uri="{28A0092B-C50C-407E-A947-70E740481C1C}">
                <a14:useLocalDpi xmlns:a14="http://schemas.microsoft.com/office/drawing/2010/main" val="0"/>
              </a:ext>
            </a:extLst>
          </a:blip>
          <a:srcRect/>
          <a:stretch>
            <a:fillRect/>
          </a:stretch>
        </p:blipFill>
        <p:spPr bwMode="auto">
          <a:xfrm>
            <a:off x="8284467" y="439272"/>
            <a:ext cx="3791624" cy="379162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E5C6-846E-3946-B796-63E1CCD78522}"/>
              </a:ext>
            </a:extLst>
          </p:cNvPr>
          <p:cNvSpPr>
            <a:spLocks noGrp="1"/>
          </p:cNvSpPr>
          <p:nvPr>
            <p:ph type="title"/>
          </p:nvPr>
        </p:nvSpPr>
        <p:spPr/>
        <p:txBody>
          <a:bodyPr/>
          <a:lstStyle/>
          <a:p>
            <a:r>
              <a:rPr lang="en-US" dirty="0">
                <a:latin typeface="+mj-lt"/>
              </a:rPr>
              <a:t>Myocardial Infarction (MI)  </a:t>
            </a:r>
          </a:p>
        </p:txBody>
      </p:sp>
      <p:sp>
        <p:nvSpPr>
          <p:cNvPr id="5" name="TextBox 4">
            <a:extLst>
              <a:ext uri="{FF2B5EF4-FFF2-40B4-BE49-F238E27FC236}">
                <a16:creationId xmlns:a16="http://schemas.microsoft.com/office/drawing/2014/main" id="{4A986B5F-D89E-BF48-B062-5047EBDBF112}"/>
              </a:ext>
            </a:extLst>
          </p:cNvPr>
          <p:cNvSpPr txBox="1"/>
          <p:nvPr/>
        </p:nvSpPr>
        <p:spPr>
          <a:xfrm>
            <a:off x="405992" y="1333500"/>
            <a:ext cx="7201308" cy="2862322"/>
          </a:xfrm>
          <a:prstGeom prst="rect">
            <a:avLst/>
          </a:prstGeom>
          <a:noFill/>
        </p:spPr>
        <p:txBody>
          <a:bodyPr wrap="square" rtlCol="0">
            <a:spAutoFit/>
          </a:bodyPr>
          <a:lstStyle/>
          <a:p>
            <a:pPr marL="285750" indent="-285750">
              <a:buFont typeface="Arial" panose="020B0604020202020204" pitchFamily="34" charset="0"/>
              <a:buChar char="•"/>
            </a:pPr>
            <a:r>
              <a:rPr lang="en-US" dirty="0"/>
              <a:t>Complete </a:t>
            </a:r>
            <a:r>
              <a:rPr lang="en-US" b="1" dirty="0"/>
              <a:t>vessel occlusion </a:t>
            </a:r>
            <a:r>
              <a:rPr lang="en-US" dirty="0"/>
              <a:t>initially causes ischemia of myocardial tissue </a:t>
            </a:r>
          </a:p>
          <a:p>
            <a:pPr marL="285750" indent="-285750">
              <a:buFont typeface="Arial" panose="020B0604020202020204" pitchFamily="34" charset="0"/>
              <a:buChar char="•"/>
            </a:pPr>
            <a:r>
              <a:rPr lang="en-US" i="1" dirty="0"/>
              <a:t>Subendocardial Infarct </a:t>
            </a:r>
            <a:r>
              <a:rPr lang="en-US" dirty="0">
                <a:sym typeface="Wingdings" pitchFamily="2" charset="2"/>
              </a:rPr>
              <a:t> </a:t>
            </a:r>
            <a:r>
              <a:rPr lang="en-US" b="1" u="sng" dirty="0">
                <a:sym typeface="Wingdings" pitchFamily="2" charset="2"/>
              </a:rPr>
              <a:t>NSTEMI</a:t>
            </a:r>
            <a:endParaRPr lang="en-US" b="1" u="sng" dirty="0"/>
          </a:p>
          <a:p>
            <a:pPr marL="742950" lvl="1" indent="-285750">
              <a:buFont typeface="Arial" panose="020B0604020202020204" pitchFamily="34" charset="0"/>
              <a:buChar char="•"/>
            </a:pPr>
            <a:r>
              <a:rPr lang="en-US" dirty="0"/>
              <a:t>Limited to </a:t>
            </a:r>
            <a:r>
              <a:rPr lang="en-US" b="1" dirty="0"/>
              <a:t>inner 1/3 </a:t>
            </a:r>
            <a:r>
              <a:rPr lang="en-US" dirty="0"/>
              <a:t>of ventricular wall </a:t>
            </a:r>
          </a:p>
          <a:p>
            <a:pPr marL="742950" lvl="1" indent="-285750">
              <a:buFont typeface="Arial" panose="020B0604020202020204" pitchFamily="34" charset="0"/>
              <a:buChar char="•"/>
            </a:pPr>
            <a:r>
              <a:rPr lang="en-US" dirty="0"/>
              <a:t>Persistent ischemia </a:t>
            </a:r>
            <a:r>
              <a:rPr lang="en-US" dirty="0">
                <a:sym typeface="Wingdings" pitchFamily="2" charset="2"/>
              </a:rPr>
              <a:t> subendocardial necrosis </a:t>
            </a:r>
          </a:p>
          <a:p>
            <a:pPr marL="742950" lvl="1" indent="-285750">
              <a:buFont typeface="Arial" panose="020B0604020202020204" pitchFamily="34" charset="0"/>
              <a:buChar char="•"/>
            </a:pPr>
            <a:r>
              <a:rPr lang="en-US" dirty="0">
                <a:sym typeface="Wingdings" pitchFamily="2" charset="2"/>
              </a:rPr>
              <a:t>ST depression (subendocardial ischemia) &amp; T wave inversion </a:t>
            </a:r>
            <a:endParaRPr lang="en-US" dirty="0"/>
          </a:p>
          <a:p>
            <a:pPr marL="285750" indent="-285750">
              <a:buFont typeface="Arial" panose="020B0604020202020204" pitchFamily="34" charset="0"/>
              <a:buChar char="•"/>
            </a:pPr>
            <a:r>
              <a:rPr lang="en-US" i="1" dirty="0"/>
              <a:t>Transmural Infarct </a:t>
            </a:r>
            <a:r>
              <a:rPr lang="en-US" dirty="0">
                <a:sym typeface="Wingdings" pitchFamily="2" charset="2"/>
              </a:rPr>
              <a:t> </a:t>
            </a:r>
            <a:r>
              <a:rPr lang="en-US" b="1" u="sng" dirty="0">
                <a:sym typeface="Wingdings" pitchFamily="2" charset="2"/>
              </a:rPr>
              <a:t>STEMI</a:t>
            </a:r>
            <a:endParaRPr lang="en-US" b="1" u="sng" dirty="0"/>
          </a:p>
          <a:p>
            <a:pPr marL="742950" lvl="1" indent="-285750">
              <a:buFont typeface="Arial" panose="020B0604020202020204" pitchFamily="34" charset="0"/>
              <a:buChar char="•"/>
            </a:pPr>
            <a:r>
              <a:rPr lang="en-US" b="1" dirty="0"/>
              <a:t>Complete occlusion </a:t>
            </a:r>
            <a:r>
              <a:rPr lang="en-US" dirty="0"/>
              <a:t>of a major extramural coronary artery</a:t>
            </a:r>
          </a:p>
          <a:p>
            <a:pPr marL="742950" lvl="1" indent="-285750">
              <a:buFont typeface="Arial" panose="020B0604020202020204" pitchFamily="34" charset="0"/>
              <a:buChar char="•"/>
            </a:pPr>
            <a:r>
              <a:rPr lang="en-US" dirty="0"/>
              <a:t>May lead to </a:t>
            </a:r>
            <a:r>
              <a:rPr lang="en-US" b="1" dirty="0"/>
              <a:t>rupture of myocardium </a:t>
            </a:r>
          </a:p>
          <a:p>
            <a:pPr marL="742950" lvl="1" indent="-285750">
              <a:buFont typeface="Arial" panose="020B0604020202020204" pitchFamily="34" charset="0"/>
              <a:buChar char="•"/>
            </a:pPr>
            <a:r>
              <a:rPr lang="en-US" dirty="0"/>
              <a:t>Most transmural infarcts affect left ventricle  </a:t>
            </a:r>
          </a:p>
          <a:p>
            <a:pPr marL="742950" lvl="1" indent="-285750">
              <a:buFont typeface="Arial" panose="020B0604020202020204" pitchFamily="34" charset="0"/>
              <a:buChar char="•"/>
            </a:pPr>
            <a:r>
              <a:rPr lang="en-US" dirty="0"/>
              <a:t>ST elevation, Q waves </a:t>
            </a:r>
          </a:p>
        </p:txBody>
      </p:sp>
      <p:pic>
        <p:nvPicPr>
          <p:cNvPr id="11" name="Picture 10" descr="A picture containing text&#10;&#10;Description automatically generated">
            <a:extLst>
              <a:ext uri="{FF2B5EF4-FFF2-40B4-BE49-F238E27FC236}">
                <a16:creationId xmlns:a16="http://schemas.microsoft.com/office/drawing/2014/main" id="{3C27C601-CE52-CC46-B271-7AAD2D177B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18" y="4343400"/>
            <a:ext cx="5976620" cy="1485900"/>
          </a:xfrm>
          <a:prstGeom prst="rect">
            <a:avLst/>
          </a:prstGeom>
        </p:spPr>
      </p:pic>
      <p:sp>
        <p:nvSpPr>
          <p:cNvPr id="16" name="Text Placeholder 3">
            <a:extLst>
              <a:ext uri="{FF2B5EF4-FFF2-40B4-BE49-F238E27FC236}">
                <a16:creationId xmlns:a16="http://schemas.microsoft.com/office/drawing/2014/main" id="{CC58F812-F06C-834E-8CC0-8CD61F57F029}"/>
              </a:ext>
            </a:extLst>
          </p:cNvPr>
          <p:cNvSpPr txBox="1">
            <a:spLocks/>
          </p:cNvSpPr>
          <p:nvPr/>
        </p:nvSpPr>
        <p:spPr>
          <a:xfrm>
            <a:off x="8087475" y="6518979"/>
            <a:ext cx="4000500" cy="296863"/>
          </a:xfrm>
          <a:prstGeom prst="rect">
            <a:avLst/>
          </a:prstGeom>
        </p:spPr>
        <p:txBody>
          <a:bodyPr wrap="square" lIns="0" tIns="0" rIns="0" bIns="0">
            <a:normAutofit/>
          </a:bodyPr>
          <a:lstStyle>
            <a:lvl1pPr marL="0" indent="0" algn="r">
              <a:buNone/>
              <a:defRPr sz="1800" b="1" i="0" baseline="0">
                <a:solidFill>
                  <a:schemeClr val="bg1"/>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b="0" kern="0">
                <a:latin typeface="+mn-lt"/>
              </a:rPr>
              <a:t>Kumar &amp; Clark (2012) &amp; Pathoma </a:t>
            </a:r>
            <a:endParaRPr lang="en-US" b="0" kern="0" dirty="0">
              <a:latin typeface="+mn-lt"/>
            </a:endParaRPr>
          </a:p>
        </p:txBody>
      </p:sp>
      <p:pic>
        <p:nvPicPr>
          <p:cNvPr id="17" name="object 2">
            <a:extLst>
              <a:ext uri="{FF2B5EF4-FFF2-40B4-BE49-F238E27FC236}">
                <a16:creationId xmlns:a16="http://schemas.microsoft.com/office/drawing/2014/main" id="{36A460B9-37F1-2548-9244-28C9810ACFA0}"/>
              </a:ext>
            </a:extLst>
          </p:cNvPr>
          <p:cNvPicPr/>
          <p:nvPr/>
        </p:nvPicPr>
        <p:blipFill>
          <a:blip r:embed="rId4" cstate="print"/>
          <a:stretch>
            <a:fillRect/>
          </a:stretch>
        </p:blipFill>
        <p:spPr>
          <a:xfrm>
            <a:off x="7607300" y="1748998"/>
            <a:ext cx="4216400" cy="3775502"/>
          </a:xfrm>
          <a:prstGeom prst="rect">
            <a:avLst/>
          </a:prstGeom>
        </p:spPr>
      </p:pic>
      <p:pic>
        <p:nvPicPr>
          <p:cNvPr id="10" name="Picture 9" descr="Logo, company name&#10;&#10;Description automatically generated">
            <a:extLst>
              <a:ext uri="{FF2B5EF4-FFF2-40B4-BE49-F238E27FC236}">
                <a16:creationId xmlns:a16="http://schemas.microsoft.com/office/drawing/2014/main" id="{CDA464B5-649B-5048-B909-AC28DC476F8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5070782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121C9A-D76E-7B4D-A3A6-EC31861EA3C7}"/>
              </a:ext>
            </a:extLst>
          </p:cNvPr>
          <p:cNvSpPr>
            <a:spLocks noGrp="1"/>
          </p:cNvSpPr>
          <p:nvPr>
            <p:ph type="title"/>
          </p:nvPr>
        </p:nvSpPr>
        <p:spPr>
          <a:xfrm>
            <a:off x="525037" y="133277"/>
            <a:ext cx="8963527" cy="677108"/>
          </a:xfrm>
        </p:spPr>
        <p:txBody>
          <a:bodyPr/>
          <a:lstStyle/>
          <a:p>
            <a:r>
              <a:rPr lang="en-US" dirty="0"/>
              <a:t>ECG Basics </a:t>
            </a:r>
          </a:p>
        </p:txBody>
      </p:sp>
      <p:sp>
        <p:nvSpPr>
          <p:cNvPr id="3" name="Content Placeholder 2">
            <a:extLst>
              <a:ext uri="{FF2B5EF4-FFF2-40B4-BE49-F238E27FC236}">
                <a16:creationId xmlns:a16="http://schemas.microsoft.com/office/drawing/2014/main" id="{67F0D018-55F5-D24B-A67B-F817E3849D21}"/>
              </a:ext>
            </a:extLst>
          </p:cNvPr>
          <p:cNvSpPr>
            <a:spLocks noGrp="1"/>
          </p:cNvSpPr>
          <p:nvPr>
            <p:ph idx="1"/>
          </p:nvPr>
        </p:nvSpPr>
        <p:spPr>
          <a:xfrm>
            <a:off x="388377" y="1400201"/>
            <a:ext cx="8046000" cy="3590855"/>
          </a:xfrm>
        </p:spPr>
        <p:txBody>
          <a:bodyPr/>
          <a:lstStyle/>
          <a:p>
            <a:r>
              <a:rPr lang="en-CA" sz="2667" dirty="0"/>
              <a:t>Provides a view of the heart’s </a:t>
            </a:r>
            <a:r>
              <a:rPr lang="en-CA" sz="2667" dirty="0">
                <a:solidFill>
                  <a:srgbClr val="C00000"/>
                </a:solidFill>
              </a:rPr>
              <a:t>electrical activity </a:t>
            </a:r>
            <a:r>
              <a:rPr lang="en-CA" sz="2667" dirty="0"/>
              <a:t>from 12 different ‘views’ and recorded as an ECG. </a:t>
            </a:r>
          </a:p>
          <a:p>
            <a:r>
              <a:rPr lang="en-CA" sz="2667" dirty="0"/>
              <a:t>Directions of waveform deflections depends on if the impulse is travelling towards or away from electrode.</a:t>
            </a:r>
          </a:p>
          <a:p>
            <a:pPr lvl="1"/>
            <a:r>
              <a:rPr lang="en-CA" sz="2133" dirty="0"/>
              <a:t>Travelling towards=positive deflection </a:t>
            </a:r>
          </a:p>
          <a:p>
            <a:pPr lvl="1"/>
            <a:r>
              <a:rPr lang="en-CA" sz="2133" dirty="0"/>
              <a:t>Travelling away=negative deflection</a:t>
            </a:r>
          </a:p>
          <a:p>
            <a:pPr lvl="1"/>
            <a:r>
              <a:rPr lang="en-CA" sz="2133" dirty="0"/>
              <a:t>Travelling perpendicular=equiphasic deflection </a:t>
            </a:r>
            <a:endParaRPr lang="en-CA" sz="2133" dirty="0">
              <a:solidFill>
                <a:srgbClr val="0F7410"/>
              </a:solidFill>
            </a:endParaRPr>
          </a:p>
          <a:p>
            <a:endParaRPr lang="en-CA" dirty="0"/>
          </a:p>
        </p:txBody>
      </p:sp>
      <p:sp>
        <p:nvSpPr>
          <p:cNvPr id="5" name="Rectangle 4">
            <a:extLst>
              <a:ext uri="{FF2B5EF4-FFF2-40B4-BE49-F238E27FC236}">
                <a16:creationId xmlns:a16="http://schemas.microsoft.com/office/drawing/2014/main" id="{335CE933-F731-D347-9264-00665125A053}"/>
              </a:ext>
            </a:extLst>
          </p:cNvPr>
          <p:cNvSpPr/>
          <p:nvPr/>
        </p:nvSpPr>
        <p:spPr>
          <a:xfrm>
            <a:off x="5974813" y="3244336"/>
            <a:ext cx="229550" cy="307777"/>
          </a:xfrm>
          <a:prstGeom prst="rect">
            <a:avLst/>
          </a:prstGeom>
        </p:spPr>
        <p:txBody>
          <a:bodyPr wrap="none">
            <a:spAutoFit/>
          </a:bodyPr>
          <a:lstStyle/>
          <a:p>
            <a:r>
              <a:rPr lang="en-CA" sz="1400" dirty="0">
                <a:latin typeface="Times" pitchFamily="2" charset="0"/>
              </a:rPr>
              <a:t> </a:t>
            </a:r>
            <a:endParaRPr lang="en-US" sz="1400" dirty="0"/>
          </a:p>
        </p:txBody>
      </p:sp>
      <p:sp>
        <p:nvSpPr>
          <p:cNvPr id="6" name="Rectangle 5">
            <a:extLst>
              <a:ext uri="{FF2B5EF4-FFF2-40B4-BE49-F238E27FC236}">
                <a16:creationId xmlns:a16="http://schemas.microsoft.com/office/drawing/2014/main" id="{3F2FB824-8268-6947-AD26-7539D16327ED}"/>
              </a:ext>
            </a:extLst>
          </p:cNvPr>
          <p:cNvSpPr/>
          <p:nvPr/>
        </p:nvSpPr>
        <p:spPr>
          <a:xfrm>
            <a:off x="5974813" y="3244336"/>
            <a:ext cx="229550" cy="307777"/>
          </a:xfrm>
          <a:prstGeom prst="rect">
            <a:avLst/>
          </a:prstGeom>
        </p:spPr>
        <p:txBody>
          <a:bodyPr wrap="none">
            <a:spAutoFit/>
          </a:bodyPr>
          <a:lstStyle/>
          <a:p>
            <a:r>
              <a:rPr lang="en-CA" sz="1400" dirty="0">
                <a:latin typeface="Times" pitchFamily="2" charset="0"/>
              </a:rPr>
              <a:t> </a:t>
            </a:r>
            <a:endParaRPr lang="en-US" sz="1400" dirty="0"/>
          </a:p>
        </p:txBody>
      </p:sp>
      <p:pic>
        <p:nvPicPr>
          <p:cNvPr id="8" name="Picture 7">
            <a:extLst>
              <a:ext uri="{FF2B5EF4-FFF2-40B4-BE49-F238E27FC236}">
                <a16:creationId xmlns:a16="http://schemas.microsoft.com/office/drawing/2014/main" id="{9954B260-8ECA-B245-B9B6-4417C9EB536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78941" y="3983666"/>
            <a:ext cx="3716872" cy="1844141"/>
          </a:xfrm>
          <a:prstGeom prst="rect">
            <a:avLst/>
          </a:prstGeom>
        </p:spPr>
      </p:pic>
    </p:spTree>
    <p:extLst>
      <p:ext uri="{BB962C8B-B14F-4D97-AF65-F5344CB8AC3E}">
        <p14:creationId xmlns:p14="http://schemas.microsoft.com/office/powerpoint/2010/main" val="209227572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8"/>
        <p:cNvGrpSpPr/>
        <p:nvPr/>
      </p:nvGrpSpPr>
      <p:grpSpPr>
        <a:xfrm>
          <a:off x="0" y="0"/>
          <a:ext cx="0" cy="0"/>
          <a:chOff x="0" y="0"/>
          <a:chExt cx="0" cy="0"/>
        </a:xfrm>
      </p:grpSpPr>
      <p:sp>
        <p:nvSpPr>
          <p:cNvPr id="169" name="Google Shape;169;p28"/>
          <p:cNvSpPr txBox="1">
            <a:spLocks noGrp="1"/>
          </p:cNvSpPr>
          <p:nvPr>
            <p:ph type="title"/>
          </p:nvPr>
        </p:nvSpPr>
        <p:spPr>
          <a:xfrm>
            <a:off x="415600" y="496967"/>
            <a:ext cx="11360800" cy="860000"/>
          </a:xfrm>
          <a:prstGeom prst="rect">
            <a:avLst/>
          </a:prstGeom>
        </p:spPr>
        <p:txBody>
          <a:bodyPr spcFirstLastPara="1" wrap="square" lIns="121900" tIns="121900" rIns="121900" bIns="121900" anchor="t" anchorCtr="0">
            <a:noAutofit/>
          </a:bodyPr>
          <a:lstStyle/>
          <a:p>
            <a:pPr algn="l"/>
            <a:r>
              <a:rPr lang="en"/>
              <a:t>ECG</a:t>
            </a:r>
            <a:endParaRPr/>
          </a:p>
        </p:txBody>
      </p:sp>
      <p:sp>
        <p:nvSpPr>
          <p:cNvPr id="170" name="Google Shape;170;p28"/>
          <p:cNvSpPr txBox="1">
            <a:spLocks noGrp="1"/>
          </p:cNvSpPr>
          <p:nvPr>
            <p:ph type="body" idx="1"/>
          </p:nvPr>
        </p:nvSpPr>
        <p:spPr>
          <a:xfrm>
            <a:off x="415600" y="1890400"/>
            <a:ext cx="11360800" cy="4201200"/>
          </a:xfrm>
          <a:prstGeom prst="rect">
            <a:avLst/>
          </a:prstGeom>
        </p:spPr>
        <p:txBody>
          <a:bodyPr spcFirstLastPara="1" wrap="square" lIns="121900" tIns="121900" rIns="121900" bIns="121900" anchor="t" anchorCtr="0">
            <a:noAutofit/>
          </a:bodyPr>
          <a:lstStyle/>
          <a:p>
            <a:pPr indent="-457189" algn="l">
              <a:spcBef>
                <a:spcPts val="0"/>
              </a:spcBef>
              <a:buSzPts val="1800"/>
              <a:buChar char="●"/>
            </a:pPr>
            <a:r>
              <a:rPr lang="en-IE" sz="2667" dirty="0"/>
              <a:t>P wave - atrial depolarization </a:t>
            </a:r>
          </a:p>
          <a:p>
            <a:pPr indent="-457189" algn="l">
              <a:spcBef>
                <a:spcPts val="0"/>
              </a:spcBef>
              <a:buSzPts val="1800"/>
              <a:buChar char="●"/>
            </a:pPr>
            <a:r>
              <a:rPr lang="en-IE" sz="2667" dirty="0"/>
              <a:t>QRS - ventricular depolarization </a:t>
            </a:r>
          </a:p>
          <a:p>
            <a:pPr indent="-457189" algn="l">
              <a:spcBef>
                <a:spcPts val="0"/>
              </a:spcBef>
              <a:buSzPts val="1800"/>
              <a:buChar char="●"/>
            </a:pPr>
            <a:r>
              <a:rPr lang="en-IE" sz="2667" dirty="0"/>
              <a:t>T wave - ventricular repolarization </a:t>
            </a:r>
          </a:p>
        </p:txBody>
      </p:sp>
      <p:pic>
        <p:nvPicPr>
          <p:cNvPr id="171" name="Google Shape;171;p28"/>
          <p:cNvPicPr preferRelativeResize="0"/>
          <p:nvPr/>
        </p:nvPicPr>
        <p:blipFill>
          <a:blip r:embed="rId3">
            <a:alphaModFix/>
          </a:blip>
          <a:stretch>
            <a:fillRect/>
          </a:stretch>
        </p:blipFill>
        <p:spPr>
          <a:xfrm>
            <a:off x="7086600" y="1208000"/>
            <a:ext cx="4989484" cy="5153033"/>
          </a:xfrm>
          <a:prstGeom prst="rect">
            <a:avLst/>
          </a:prstGeom>
          <a:noFill/>
          <a:ln>
            <a:noFill/>
          </a:ln>
        </p:spPr>
      </p:pic>
      <p:pic>
        <p:nvPicPr>
          <p:cNvPr id="2" name="Picture 1" descr="Logo, company name&#10;&#10;Description automatically generated">
            <a:extLst>
              <a:ext uri="{FF2B5EF4-FFF2-40B4-BE49-F238E27FC236}">
                <a16:creationId xmlns:a16="http://schemas.microsoft.com/office/drawing/2014/main" id="{1B3DAAED-4B95-1238-441C-F2338043120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344524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E5C6-846E-3946-B796-63E1CCD78522}"/>
              </a:ext>
            </a:extLst>
          </p:cNvPr>
          <p:cNvSpPr>
            <a:spLocks noGrp="1"/>
          </p:cNvSpPr>
          <p:nvPr>
            <p:ph type="title"/>
          </p:nvPr>
        </p:nvSpPr>
        <p:spPr/>
        <p:txBody>
          <a:bodyPr/>
          <a:lstStyle/>
          <a:p>
            <a:r>
              <a:rPr lang="en-US" dirty="0">
                <a:latin typeface="+mj-lt"/>
              </a:rPr>
              <a:t>Myocardial Infarction – ECG Changes </a:t>
            </a:r>
          </a:p>
        </p:txBody>
      </p:sp>
      <p:sp>
        <p:nvSpPr>
          <p:cNvPr id="4" name="Text Placeholder 3">
            <a:extLst>
              <a:ext uri="{FF2B5EF4-FFF2-40B4-BE49-F238E27FC236}">
                <a16:creationId xmlns:a16="http://schemas.microsoft.com/office/drawing/2014/main" id="{169022A9-B447-9E43-BB92-78530D82D882}"/>
              </a:ext>
            </a:extLst>
          </p:cNvPr>
          <p:cNvSpPr>
            <a:spLocks noGrp="1"/>
          </p:cNvSpPr>
          <p:nvPr>
            <p:ph type="body" sz="quarter" idx="10"/>
          </p:nvPr>
        </p:nvSpPr>
        <p:spPr/>
        <p:txBody>
          <a:bodyPr>
            <a:normAutofit/>
          </a:bodyPr>
          <a:lstStyle/>
          <a:p>
            <a:r>
              <a:rPr lang="en-US" b="0" dirty="0">
                <a:latin typeface="+mn-lt"/>
              </a:rPr>
              <a:t>The ECG Made Easy (2013) &amp; FA (2020)</a:t>
            </a:r>
          </a:p>
        </p:txBody>
      </p:sp>
      <p:sp>
        <p:nvSpPr>
          <p:cNvPr id="5" name="TextBox 4">
            <a:extLst>
              <a:ext uri="{FF2B5EF4-FFF2-40B4-BE49-F238E27FC236}">
                <a16:creationId xmlns:a16="http://schemas.microsoft.com/office/drawing/2014/main" id="{4A986B5F-D89E-BF48-B062-5047EBDBF112}"/>
              </a:ext>
            </a:extLst>
          </p:cNvPr>
          <p:cNvSpPr txBox="1"/>
          <p:nvPr/>
        </p:nvSpPr>
        <p:spPr>
          <a:xfrm>
            <a:off x="381001" y="1196779"/>
            <a:ext cx="5638801" cy="2031325"/>
          </a:xfrm>
          <a:prstGeom prst="rect">
            <a:avLst/>
          </a:prstGeom>
          <a:noFill/>
        </p:spPr>
        <p:txBody>
          <a:bodyPr wrap="square" rtlCol="0">
            <a:spAutoFit/>
          </a:bodyPr>
          <a:lstStyle/>
          <a:p>
            <a:pPr marL="342900" lvl="0" indent="-342900">
              <a:buFont typeface="Arial" panose="020B0604020202020204" pitchFamily="34" charset="0"/>
              <a:buChar char="•"/>
              <a:defRPr/>
            </a:pPr>
            <a:r>
              <a:rPr lang="en-US" sz="1600" dirty="0">
                <a:sym typeface="Wingdings" pitchFamily="2" charset="2"/>
              </a:rPr>
              <a:t>Left Anterior Descending Artery (LAD) = anterior wall &amp; anterior septum of LV (</a:t>
            </a:r>
            <a:r>
              <a:rPr lang="en-US" sz="1600" i="1" dirty="0">
                <a:sym typeface="Wingdings" pitchFamily="2" charset="2"/>
              </a:rPr>
              <a:t>45% of cases</a:t>
            </a:r>
            <a:r>
              <a:rPr lang="en-US" sz="1600" dirty="0">
                <a:sym typeface="Wingdings" pitchFamily="2" charset="2"/>
              </a:rPr>
              <a:t>)</a:t>
            </a:r>
          </a:p>
          <a:p>
            <a:pPr marL="342900" lvl="0" indent="-342900">
              <a:buFont typeface="Arial" panose="020B0604020202020204" pitchFamily="34" charset="0"/>
              <a:buChar char="•"/>
              <a:defRPr/>
            </a:pPr>
            <a:endParaRPr lang="en-US" sz="1600" dirty="0">
              <a:sym typeface="Wingdings" pitchFamily="2" charset="2"/>
            </a:endParaRPr>
          </a:p>
          <a:p>
            <a:pPr marL="342900" lvl="0" indent="-342900">
              <a:buFont typeface="Arial" panose="020B0604020202020204" pitchFamily="34" charset="0"/>
              <a:buChar char="•"/>
              <a:defRPr/>
            </a:pPr>
            <a:r>
              <a:rPr lang="en-US" sz="1600" dirty="0">
                <a:sym typeface="Wingdings" pitchFamily="2" charset="2"/>
              </a:rPr>
              <a:t>Right Coronary Artery (RCA): SA node, posterior wall &amp; posterior septum, papillary muscles of LV (2nd most common)</a:t>
            </a:r>
          </a:p>
          <a:p>
            <a:pPr marL="342900" lvl="0" indent="-342900">
              <a:buFont typeface="Arial" panose="020B0604020202020204" pitchFamily="34" charset="0"/>
              <a:buChar char="•"/>
              <a:defRPr/>
            </a:pPr>
            <a:endParaRPr lang="en-US" sz="1600" dirty="0">
              <a:sym typeface="Wingdings" pitchFamily="2" charset="2"/>
            </a:endParaRPr>
          </a:p>
          <a:p>
            <a:pPr marL="342900" lvl="0" indent="-342900">
              <a:buFont typeface="Arial" panose="020B0604020202020204" pitchFamily="34" charset="0"/>
              <a:buChar char="•"/>
              <a:defRPr/>
            </a:pPr>
            <a:r>
              <a:rPr lang="en-US" sz="1600" dirty="0">
                <a:sym typeface="Wingdings" pitchFamily="2" charset="2"/>
              </a:rPr>
              <a:t>Left Circumflex Artery (LCX) = lateral wall of LV </a:t>
            </a:r>
          </a:p>
          <a:p>
            <a:pPr marL="285750" indent="-285750">
              <a:buFont typeface="Arial" panose="020B0604020202020204" pitchFamily="34" charset="0"/>
              <a:buChar char="•"/>
            </a:pPr>
            <a:endParaRPr lang="en-US" sz="1400" dirty="0"/>
          </a:p>
        </p:txBody>
      </p:sp>
      <p:graphicFrame>
        <p:nvGraphicFramePr>
          <p:cNvPr id="8" name="Table 5">
            <a:extLst>
              <a:ext uri="{FF2B5EF4-FFF2-40B4-BE49-F238E27FC236}">
                <a16:creationId xmlns:a16="http://schemas.microsoft.com/office/drawing/2014/main" id="{1ACE7758-F912-044B-8BC1-34396FE97F02}"/>
              </a:ext>
            </a:extLst>
          </p:cNvPr>
          <p:cNvGraphicFramePr>
            <a:graphicFrameLocks noGrp="1"/>
          </p:cNvGraphicFramePr>
          <p:nvPr>
            <p:extLst>
              <p:ext uri="{D42A27DB-BD31-4B8C-83A1-F6EECF244321}">
                <p14:modId xmlns:p14="http://schemas.microsoft.com/office/powerpoint/2010/main" val="2338914452"/>
              </p:ext>
            </p:extLst>
          </p:nvPr>
        </p:nvGraphicFramePr>
        <p:xfrm>
          <a:off x="6095999" y="1603254"/>
          <a:ext cx="5715000" cy="3691564"/>
        </p:xfrm>
        <a:graphic>
          <a:graphicData uri="http://schemas.openxmlformats.org/drawingml/2006/table">
            <a:tbl>
              <a:tblPr firstRow="1" bandRow="1">
                <a:tableStyleId>{8A107856-5554-42FB-B03E-39F5DBC370BA}</a:tableStyleId>
              </a:tblPr>
              <a:tblGrid>
                <a:gridCol w="1738461">
                  <a:extLst>
                    <a:ext uri="{9D8B030D-6E8A-4147-A177-3AD203B41FA5}">
                      <a16:colId xmlns:a16="http://schemas.microsoft.com/office/drawing/2014/main" val="3173976294"/>
                    </a:ext>
                  </a:extLst>
                </a:gridCol>
                <a:gridCol w="1598675">
                  <a:extLst>
                    <a:ext uri="{9D8B030D-6E8A-4147-A177-3AD203B41FA5}">
                      <a16:colId xmlns:a16="http://schemas.microsoft.com/office/drawing/2014/main" val="4275349581"/>
                    </a:ext>
                  </a:extLst>
                </a:gridCol>
                <a:gridCol w="2377864">
                  <a:extLst>
                    <a:ext uri="{9D8B030D-6E8A-4147-A177-3AD203B41FA5}">
                      <a16:colId xmlns:a16="http://schemas.microsoft.com/office/drawing/2014/main" val="2712979147"/>
                    </a:ext>
                  </a:extLst>
                </a:gridCol>
              </a:tblGrid>
              <a:tr h="758329">
                <a:tc>
                  <a:txBody>
                    <a:bodyPr/>
                    <a:lstStyle/>
                    <a:p>
                      <a:pPr algn="ctr"/>
                      <a:r>
                        <a:rPr lang="en-US" dirty="0"/>
                        <a:t>View of the Heart</a:t>
                      </a:r>
                    </a:p>
                  </a:txBody>
                  <a:tcPr/>
                </a:tc>
                <a:tc>
                  <a:txBody>
                    <a:bodyPr/>
                    <a:lstStyle/>
                    <a:p>
                      <a:pPr algn="ctr"/>
                      <a:r>
                        <a:rPr lang="en-US" dirty="0"/>
                        <a:t>Leads</a:t>
                      </a:r>
                    </a:p>
                  </a:txBody>
                  <a:tcPr/>
                </a:tc>
                <a:tc>
                  <a:txBody>
                    <a:bodyPr/>
                    <a:lstStyle/>
                    <a:p>
                      <a:pPr algn="ctr"/>
                      <a:r>
                        <a:rPr lang="en-US" dirty="0"/>
                        <a:t>Supplying Coronary Artery </a:t>
                      </a:r>
                    </a:p>
                  </a:txBody>
                  <a:tcPr/>
                </a:tc>
                <a:extLst>
                  <a:ext uri="{0D108BD9-81ED-4DB2-BD59-A6C34878D82A}">
                    <a16:rowId xmlns:a16="http://schemas.microsoft.com/office/drawing/2014/main" val="1301190437"/>
                  </a:ext>
                </a:extLst>
              </a:tr>
              <a:tr h="658248">
                <a:tc>
                  <a:txBody>
                    <a:bodyPr/>
                    <a:lstStyle/>
                    <a:p>
                      <a:r>
                        <a:rPr lang="en-US" dirty="0"/>
                        <a:t>Inferior</a:t>
                      </a:r>
                    </a:p>
                  </a:txBody>
                  <a:tcPr/>
                </a:tc>
                <a:tc>
                  <a:txBody>
                    <a:bodyPr/>
                    <a:lstStyle/>
                    <a:p>
                      <a:r>
                        <a:rPr lang="en-US" dirty="0"/>
                        <a:t>II, III, </a:t>
                      </a:r>
                      <a:r>
                        <a:rPr lang="en-US" dirty="0" err="1"/>
                        <a:t>aVF</a:t>
                      </a:r>
                      <a:endParaRPr lang="en-US" dirty="0"/>
                    </a:p>
                  </a:txBody>
                  <a:tcPr/>
                </a:tc>
                <a:tc>
                  <a:txBody>
                    <a:bodyPr/>
                    <a:lstStyle/>
                    <a:p>
                      <a:r>
                        <a:rPr lang="en-US" dirty="0"/>
                        <a:t>Right Coronary</a:t>
                      </a:r>
                    </a:p>
                  </a:txBody>
                  <a:tcPr/>
                </a:tc>
                <a:extLst>
                  <a:ext uri="{0D108BD9-81ED-4DB2-BD59-A6C34878D82A}">
                    <a16:rowId xmlns:a16="http://schemas.microsoft.com/office/drawing/2014/main" val="3378710619"/>
                  </a:ext>
                </a:extLst>
              </a:tr>
              <a:tr h="758329">
                <a:tc>
                  <a:txBody>
                    <a:bodyPr/>
                    <a:lstStyle/>
                    <a:p>
                      <a:r>
                        <a:rPr lang="en-US" dirty="0"/>
                        <a:t>Lateral</a:t>
                      </a:r>
                    </a:p>
                  </a:txBody>
                  <a:tcPr/>
                </a:tc>
                <a:tc>
                  <a:txBody>
                    <a:bodyPr/>
                    <a:lstStyle/>
                    <a:p>
                      <a:r>
                        <a:rPr lang="en-US" dirty="0"/>
                        <a:t>I, </a:t>
                      </a:r>
                      <a:r>
                        <a:rPr lang="en-US" dirty="0" err="1"/>
                        <a:t>aVL</a:t>
                      </a:r>
                      <a:r>
                        <a:rPr lang="en-US" dirty="0"/>
                        <a:t>, </a:t>
                      </a:r>
                      <a:r>
                        <a:rPr lang="en-US" dirty="0" err="1"/>
                        <a:t>aVR</a:t>
                      </a:r>
                      <a:r>
                        <a:rPr lang="en-US" dirty="0"/>
                        <a:t>, V5, V6</a:t>
                      </a:r>
                    </a:p>
                  </a:txBody>
                  <a:tcPr/>
                </a:tc>
                <a:tc>
                  <a:txBody>
                    <a:bodyPr/>
                    <a:lstStyle/>
                    <a:p>
                      <a:r>
                        <a:rPr lang="en-US" dirty="0"/>
                        <a:t>Left Circumflex</a:t>
                      </a:r>
                    </a:p>
                  </a:txBody>
                  <a:tcPr/>
                </a:tc>
                <a:extLst>
                  <a:ext uri="{0D108BD9-81ED-4DB2-BD59-A6C34878D82A}">
                    <a16:rowId xmlns:a16="http://schemas.microsoft.com/office/drawing/2014/main" val="427416937"/>
                  </a:ext>
                </a:extLst>
              </a:tr>
              <a:tr h="758329">
                <a:tc>
                  <a:txBody>
                    <a:bodyPr/>
                    <a:lstStyle/>
                    <a:p>
                      <a:r>
                        <a:rPr lang="en-US" dirty="0"/>
                        <a:t>Anterior</a:t>
                      </a:r>
                    </a:p>
                  </a:txBody>
                  <a:tcPr/>
                </a:tc>
                <a:tc>
                  <a:txBody>
                    <a:bodyPr/>
                    <a:lstStyle/>
                    <a:p>
                      <a:r>
                        <a:rPr lang="en-US" dirty="0"/>
                        <a:t>V3, V4</a:t>
                      </a:r>
                    </a:p>
                  </a:txBody>
                  <a:tcPr/>
                </a:tc>
                <a:tc>
                  <a:txBody>
                    <a:bodyPr/>
                    <a:lstStyle/>
                    <a:p>
                      <a:r>
                        <a:rPr lang="en-US" dirty="0"/>
                        <a:t>Left Anterior Descending</a:t>
                      </a:r>
                    </a:p>
                  </a:txBody>
                  <a:tcPr/>
                </a:tc>
                <a:extLst>
                  <a:ext uri="{0D108BD9-81ED-4DB2-BD59-A6C34878D82A}">
                    <a16:rowId xmlns:a16="http://schemas.microsoft.com/office/drawing/2014/main" val="3862320327"/>
                  </a:ext>
                </a:extLst>
              </a:tr>
              <a:tr h="758329">
                <a:tc>
                  <a:txBody>
                    <a:bodyPr/>
                    <a:lstStyle/>
                    <a:p>
                      <a:r>
                        <a:rPr lang="en-US" dirty="0"/>
                        <a:t>Septal</a:t>
                      </a:r>
                    </a:p>
                  </a:txBody>
                  <a:tcPr/>
                </a:tc>
                <a:tc>
                  <a:txBody>
                    <a:bodyPr/>
                    <a:lstStyle/>
                    <a:p>
                      <a:r>
                        <a:rPr lang="en-US" dirty="0"/>
                        <a:t>V1, V2</a:t>
                      </a:r>
                    </a:p>
                  </a:txBody>
                  <a:tcPr/>
                </a:tc>
                <a:tc>
                  <a:txBody>
                    <a:bodyPr/>
                    <a:lstStyle/>
                    <a:p>
                      <a:r>
                        <a:rPr lang="en-US" dirty="0"/>
                        <a:t>Left Anterior Descending</a:t>
                      </a:r>
                    </a:p>
                  </a:txBody>
                  <a:tcPr/>
                </a:tc>
                <a:extLst>
                  <a:ext uri="{0D108BD9-81ED-4DB2-BD59-A6C34878D82A}">
                    <a16:rowId xmlns:a16="http://schemas.microsoft.com/office/drawing/2014/main" val="109545226"/>
                  </a:ext>
                </a:extLst>
              </a:tr>
            </a:tbl>
          </a:graphicData>
        </a:graphic>
      </p:graphicFrame>
      <p:sp>
        <p:nvSpPr>
          <p:cNvPr id="7" name="TextBox 6">
            <a:extLst>
              <a:ext uri="{FF2B5EF4-FFF2-40B4-BE49-F238E27FC236}">
                <a16:creationId xmlns:a16="http://schemas.microsoft.com/office/drawing/2014/main" id="{0E8302B4-D349-BE41-98FA-C81B83339E4B}"/>
              </a:ext>
            </a:extLst>
          </p:cNvPr>
          <p:cNvSpPr txBox="1"/>
          <p:nvPr/>
        </p:nvSpPr>
        <p:spPr>
          <a:xfrm>
            <a:off x="6087978" y="5491944"/>
            <a:ext cx="5951622" cy="584775"/>
          </a:xfrm>
          <a:prstGeom prst="rect">
            <a:avLst/>
          </a:prstGeom>
          <a:noFill/>
          <a:ln>
            <a:solidFill>
              <a:srgbClr val="C00000"/>
            </a:solidFill>
          </a:ln>
        </p:spPr>
        <p:txBody>
          <a:bodyPr wrap="square" rtlCol="0">
            <a:spAutoFit/>
          </a:bodyPr>
          <a:lstStyle/>
          <a:p>
            <a:r>
              <a:rPr lang="en-US" sz="1600" dirty="0">
                <a:solidFill>
                  <a:srgbClr val="FF0000"/>
                </a:solidFill>
              </a:rPr>
              <a:t>Q: If a patient has an infarct in the RCA, what clinical &amp; ECG findings may be present?</a:t>
            </a:r>
          </a:p>
        </p:txBody>
      </p:sp>
      <p:pic>
        <p:nvPicPr>
          <p:cNvPr id="12" name="Picture 11" descr="Logo, company name&#10;&#10;Description automatically generated">
            <a:extLst>
              <a:ext uri="{FF2B5EF4-FFF2-40B4-BE49-F238E27FC236}">
                <a16:creationId xmlns:a16="http://schemas.microsoft.com/office/drawing/2014/main" id="{707930CA-AFB6-854A-8236-E6B86B8C42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pic>
        <p:nvPicPr>
          <p:cNvPr id="2049" name="Picture 1" descr="aV1, &#10;aVF &#10;INFERIOR LEADS &#10;ANTEROSEPTAL LEADS &#10;LEFT LATERAL LEADS ">
            <a:extLst>
              <a:ext uri="{FF2B5EF4-FFF2-40B4-BE49-F238E27FC236}">
                <a16:creationId xmlns:a16="http://schemas.microsoft.com/office/drawing/2014/main" id="{E9E153E3-51BD-FA0D-5B1D-1A006FE192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800" y="2971800"/>
            <a:ext cx="4724400" cy="329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617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8455662" cy="689932"/>
          </a:xfrm>
          <a:prstGeom prst="rect">
            <a:avLst/>
          </a:prstGeom>
        </p:spPr>
        <p:txBody>
          <a:bodyPr vert="horz" wrap="square" lIns="0" tIns="12700" rIns="0" bIns="0" rtlCol="0">
            <a:spAutoFit/>
          </a:bodyPr>
          <a:lstStyle/>
          <a:p>
            <a:pPr marL="12700">
              <a:lnSpc>
                <a:spcPct val="100000"/>
              </a:lnSpc>
              <a:spcBef>
                <a:spcPts val="100"/>
              </a:spcBef>
            </a:pPr>
            <a:r>
              <a:rPr lang="en-US" dirty="0">
                <a:latin typeface="+mj-lt"/>
              </a:rPr>
              <a:t>Myocardial Infarction – ECG Changes </a:t>
            </a:r>
            <a:endParaRPr spc="-20" dirty="0">
              <a:latin typeface="+mj-lt"/>
            </a:endParaRPr>
          </a:p>
        </p:txBody>
      </p:sp>
      <p:sp>
        <p:nvSpPr>
          <p:cNvPr id="18" name="object 18"/>
          <p:cNvSpPr txBox="1"/>
          <p:nvPr/>
        </p:nvSpPr>
        <p:spPr>
          <a:xfrm>
            <a:off x="10924540" y="6511714"/>
            <a:ext cx="1419860"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a:t>
            </a:r>
            <a:endParaRPr sz="1700" dirty="0">
              <a:latin typeface="Calibri"/>
              <a:cs typeface="Calibri"/>
            </a:endParaRPr>
          </a:p>
        </p:txBody>
      </p:sp>
      <p:pic>
        <p:nvPicPr>
          <p:cNvPr id="19" name="Picture 18" descr="Chart&#10;&#10;Description automatically generated">
            <a:extLst>
              <a:ext uri="{FF2B5EF4-FFF2-40B4-BE49-F238E27FC236}">
                <a16:creationId xmlns:a16="http://schemas.microsoft.com/office/drawing/2014/main" id="{0A5FD0A6-0A8D-7F4B-A308-7F8C333C8C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519" y="1219200"/>
            <a:ext cx="7718961" cy="4953000"/>
          </a:xfrm>
          <a:prstGeom prst="rect">
            <a:avLst/>
          </a:prstGeom>
        </p:spPr>
      </p:pic>
    </p:spTree>
    <p:extLst>
      <p:ext uri="{BB962C8B-B14F-4D97-AF65-F5344CB8AC3E}">
        <p14:creationId xmlns:p14="http://schemas.microsoft.com/office/powerpoint/2010/main" val="36448392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E49466-C181-2F40-9218-7A3D3D8D5F58}"/>
              </a:ext>
            </a:extLst>
          </p:cNvPr>
          <p:cNvSpPr>
            <a:spLocks noGrp="1"/>
          </p:cNvSpPr>
          <p:nvPr>
            <p:ph type="title"/>
          </p:nvPr>
        </p:nvSpPr>
        <p:spPr/>
        <p:txBody>
          <a:bodyPr/>
          <a:lstStyle/>
          <a:p>
            <a:r>
              <a:rPr lang="en-US" dirty="0">
                <a:latin typeface="+mj-lt"/>
              </a:rPr>
              <a:t>Cardiac Biomarkers</a:t>
            </a:r>
          </a:p>
        </p:txBody>
      </p:sp>
      <p:sp>
        <p:nvSpPr>
          <p:cNvPr id="5" name="object 6">
            <a:extLst>
              <a:ext uri="{FF2B5EF4-FFF2-40B4-BE49-F238E27FC236}">
                <a16:creationId xmlns:a16="http://schemas.microsoft.com/office/drawing/2014/main" id="{B20D69F8-F9D9-FD44-B8ED-FEB857165876}"/>
              </a:ext>
            </a:extLst>
          </p:cNvPr>
          <p:cNvSpPr txBox="1"/>
          <p:nvPr/>
        </p:nvSpPr>
        <p:spPr>
          <a:xfrm>
            <a:off x="10820400" y="6511714"/>
            <a:ext cx="1371600" cy="263534"/>
          </a:xfrm>
          <a:prstGeom prst="rect">
            <a:avLst/>
          </a:prstGeom>
        </p:spPr>
        <p:txBody>
          <a:bodyPr vert="horz" wrap="square" lIns="0" tIns="1905" rIns="0" bIns="0" rtlCol="0">
            <a:spAutoFit/>
          </a:bodyPr>
          <a:lstStyle/>
          <a:p>
            <a:pPr marL="12700">
              <a:lnSpc>
                <a:spcPct val="100000"/>
              </a:lnSpc>
              <a:spcBef>
                <a:spcPts val="15"/>
              </a:spcBef>
            </a:pPr>
            <a:r>
              <a:rPr lang="en-US" sz="1700" dirty="0" err="1">
                <a:solidFill>
                  <a:srgbClr val="FFFFFF"/>
                </a:solidFill>
                <a:latin typeface="Calibri"/>
                <a:cs typeface="Calibri"/>
              </a:rPr>
              <a:t>Amboss</a:t>
            </a:r>
            <a:r>
              <a:rPr lang="en-US" sz="1700" dirty="0">
                <a:solidFill>
                  <a:srgbClr val="FFFFFF"/>
                </a:solidFill>
                <a:latin typeface="Calibri"/>
                <a:cs typeface="Calibri"/>
              </a:rPr>
              <a:t> (2021)</a:t>
            </a:r>
            <a:endParaRPr sz="1700" dirty="0">
              <a:latin typeface="Calibri"/>
              <a:cs typeface="Calibri"/>
            </a:endParaRPr>
          </a:p>
        </p:txBody>
      </p:sp>
      <p:pic>
        <p:nvPicPr>
          <p:cNvPr id="6" name="Picture 5" descr="Logo, company name&#10;&#10;Description automatically generated">
            <a:extLst>
              <a:ext uri="{FF2B5EF4-FFF2-40B4-BE49-F238E27FC236}">
                <a16:creationId xmlns:a16="http://schemas.microsoft.com/office/drawing/2014/main" id="{5218ECEB-DBD4-AC4A-9EBB-8FE0443907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pic>
        <p:nvPicPr>
          <p:cNvPr id="3073" name="Picture 1" descr="and CK &#10;20 &#10;10 &#10;Days after onset of AMI ">
            <a:extLst>
              <a:ext uri="{FF2B5EF4-FFF2-40B4-BE49-F238E27FC236}">
                <a16:creationId xmlns:a16="http://schemas.microsoft.com/office/drawing/2014/main" id="{9A40CB1C-367E-1C10-8759-88CC497729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19987"/>
            <a:ext cx="6400800" cy="5197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47056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85520" y="199560"/>
            <a:ext cx="10220960" cy="695960"/>
          </a:xfrm>
          <a:prstGeom prst="rect">
            <a:avLst/>
          </a:prstGeom>
        </p:spPr>
        <p:txBody>
          <a:bodyPr vert="horz" wrap="square" lIns="0" tIns="12700" rIns="0" bIns="0" rtlCol="0">
            <a:spAutoFit/>
          </a:bodyPr>
          <a:lstStyle/>
          <a:p>
            <a:pPr marL="12700">
              <a:lnSpc>
                <a:spcPct val="100000"/>
              </a:lnSpc>
              <a:spcBef>
                <a:spcPts val="100"/>
              </a:spcBef>
            </a:pPr>
            <a:r>
              <a:rPr spc="-20" dirty="0">
                <a:solidFill>
                  <a:schemeClr val="tx1"/>
                </a:solidFill>
                <a:latin typeface="+mj-lt"/>
              </a:rPr>
              <a:t>Myocardial Infarction</a:t>
            </a:r>
            <a:r>
              <a:rPr lang="en-US" spc="-20" dirty="0">
                <a:solidFill>
                  <a:schemeClr val="tx1"/>
                </a:solidFill>
                <a:latin typeface="+mj-lt"/>
              </a:rPr>
              <a:t> – Progression </a:t>
            </a:r>
            <a:endParaRPr spc="-20" dirty="0">
              <a:solidFill>
                <a:schemeClr val="tx1"/>
              </a:solidFill>
              <a:latin typeface="+mj-lt"/>
            </a:endParaRPr>
          </a:p>
        </p:txBody>
      </p:sp>
      <p:sp>
        <p:nvSpPr>
          <p:cNvPr id="8" name="object 8"/>
          <p:cNvSpPr txBox="1"/>
          <p:nvPr/>
        </p:nvSpPr>
        <p:spPr>
          <a:xfrm>
            <a:off x="10363200" y="6511714"/>
            <a:ext cx="17420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a:t>
            </a:r>
            <a:r>
              <a:rPr lang="en-CA" sz="1700" spc="-55" dirty="0" err="1">
                <a:solidFill>
                  <a:srgbClr val="FFFFFF"/>
                </a:solidFill>
                <a:latin typeface="Calibri"/>
                <a:cs typeface="Calibri"/>
              </a:rPr>
              <a:t>Pathoma</a:t>
            </a:r>
            <a:endParaRPr sz="1700" dirty="0">
              <a:latin typeface="Calibri"/>
              <a:cs typeface="Calibri"/>
            </a:endParaRPr>
          </a:p>
        </p:txBody>
      </p:sp>
      <p:graphicFrame>
        <p:nvGraphicFramePr>
          <p:cNvPr id="4" name="Diagram 3">
            <a:extLst>
              <a:ext uri="{FF2B5EF4-FFF2-40B4-BE49-F238E27FC236}">
                <a16:creationId xmlns:a16="http://schemas.microsoft.com/office/drawing/2014/main" id="{166223B9-6E90-C246-8839-C01C3C855168}"/>
              </a:ext>
            </a:extLst>
          </p:cNvPr>
          <p:cNvGraphicFramePr/>
          <p:nvPr>
            <p:extLst>
              <p:ext uri="{D42A27DB-BD31-4B8C-83A1-F6EECF244321}">
                <p14:modId xmlns:p14="http://schemas.microsoft.com/office/powerpoint/2010/main" val="1779848352"/>
              </p:ext>
            </p:extLst>
          </p:nvPr>
        </p:nvGraphicFramePr>
        <p:xfrm>
          <a:off x="381000" y="1219200"/>
          <a:ext cx="6400800" cy="50338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Diagram&#10;&#10;Description automatically generated">
            <a:extLst>
              <a:ext uri="{FF2B5EF4-FFF2-40B4-BE49-F238E27FC236}">
                <a16:creationId xmlns:a16="http://schemas.microsoft.com/office/drawing/2014/main" id="{D0E97378-A487-3241-B29C-35622236191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6300" y="1295400"/>
            <a:ext cx="1155700" cy="4800600"/>
          </a:xfrm>
          <a:prstGeom prst="rect">
            <a:avLst/>
          </a:prstGeom>
        </p:spPr>
      </p:pic>
      <p:sp>
        <p:nvSpPr>
          <p:cNvPr id="12" name="object 6">
            <a:extLst>
              <a:ext uri="{FF2B5EF4-FFF2-40B4-BE49-F238E27FC236}">
                <a16:creationId xmlns:a16="http://schemas.microsoft.com/office/drawing/2014/main" id="{CF705B81-45F2-2346-AB60-FC57C00DCABD}"/>
              </a:ext>
            </a:extLst>
          </p:cNvPr>
          <p:cNvSpPr/>
          <p:nvPr/>
        </p:nvSpPr>
        <p:spPr>
          <a:xfrm>
            <a:off x="9957020" y="1295400"/>
            <a:ext cx="1249460" cy="1256013"/>
          </a:xfrm>
          <a:prstGeom prst="rect">
            <a:avLst/>
          </a:prstGeom>
          <a:blipFill>
            <a:blip r:embed="rId9" cstate="print"/>
            <a:stretch>
              <a:fillRect/>
            </a:stretch>
          </a:blipFill>
        </p:spPr>
        <p:txBody>
          <a:bodyPr wrap="square" lIns="0" tIns="0" rIns="0" bIns="0" rtlCol="0"/>
          <a:lstStyle/>
          <a:p>
            <a:endParaRPr/>
          </a:p>
        </p:txBody>
      </p:sp>
      <p:pic>
        <p:nvPicPr>
          <p:cNvPr id="13" name="Picture 12" descr="A close-up of a bug&#10;&#10;Description automatically generated with medium confidence">
            <a:extLst>
              <a:ext uri="{FF2B5EF4-FFF2-40B4-BE49-F238E27FC236}">
                <a16:creationId xmlns:a16="http://schemas.microsoft.com/office/drawing/2014/main" id="{64A28A89-421C-6449-AAAC-26056A11CE1A}"/>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826217" y="2687759"/>
            <a:ext cx="1511786" cy="1180692"/>
          </a:xfrm>
          <a:prstGeom prst="rect">
            <a:avLst/>
          </a:prstGeom>
        </p:spPr>
      </p:pic>
      <p:pic>
        <p:nvPicPr>
          <p:cNvPr id="15" name="Picture 14" descr="A picture containing text&#10;&#10;Description automatically generated">
            <a:extLst>
              <a:ext uri="{FF2B5EF4-FFF2-40B4-BE49-F238E27FC236}">
                <a16:creationId xmlns:a16="http://schemas.microsoft.com/office/drawing/2014/main" id="{125BAFC7-38E2-D54B-9EC2-13F841B41C19}"/>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834170" y="4034278"/>
            <a:ext cx="1535953" cy="1170545"/>
          </a:xfrm>
          <a:prstGeom prst="rect">
            <a:avLst/>
          </a:prstGeom>
        </p:spPr>
      </p:pic>
      <p:sp>
        <p:nvSpPr>
          <p:cNvPr id="16" name="TextBox 15">
            <a:extLst>
              <a:ext uri="{FF2B5EF4-FFF2-40B4-BE49-F238E27FC236}">
                <a16:creationId xmlns:a16="http://schemas.microsoft.com/office/drawing/2014/main" id="{3A0C9107-B03E-A645-9B77-33964EC262F1}"/>
              </a:ext>
            </a:extLst>
          </p:cNvPr>
          <p:cNvSpPr txBox="1"/>
          <p:nvPr/>
        </p:nvSpPr>
        <p:spPr>
          <a:xfrm>
            <a:off x="9046379" y="5694472"/>
            <a:ext cx="2795327" cy="584775"/>
          </a:xfrm>
          <a:prstGeom prst="rect">
            <a:avLst/>
          </a:prstGeom>
          <a:noFill/>
          <a:ln>
            <a:solidFill>
              <a:srgbClr val="C00000"/>
            </a:solidFill>
          </a:ln>
        </p:spPr>
        <p:txBody>
          <a:bodyPr wrap="square" rtlCol="0">
            <a:spAutoFit/>
          </a:bodyPr>
          <a:lstStyle/>
          <a:p>
            <a:r>
              <a:rPr lang="en-US" sz="1600" dirty="0">
                <a:solidFill>
                  <a:srgbClr val="FF0000"/>
                </a:solidFill>
              </a:rPr>
              <a:t>Q: What is the leading cause of death post-MI? </a:t>
            </a:r>
          </a:p>
        </p:txBody>
      </p:sp>
      <p:sp>
        <p:nvSpPr>
          <p:cNvPr id="17" name="TextBox 16">
            <a:extLst>
              <a:ext uri="{FF2B5EF4-FFF2-40B4-BE49-F238E27FC236}">
                <a16:creationId xmlns:a16="http://schemas.microsoft.com/office/drawing/2014/main" id="{BDC549BA-3DBA-1E4A-AC8B-8849375A0A80}"/>
              </a:ext>
            </a:extLst>
          </p:cNvPr>
          <p:cNvSpPr txBox="1"/>
          <p:nvPr/>
        </p:nvSpPr>
        <p:spPr>
          <a:xfrm>
            <a:off x="9766267" y="2125821"/>
            <a:ext cx="1671758" cy="307777"/>
          </a:xfrm>
          <a:prstGeom prst="rect">
            <a:avLst/>
          </a:prstGeom>
          <a:solidFill>
            <a:schemeClr val="bg1"/>
          </a:solidFill>
        </p:spPr>
        <p:txBody>
          <a:bodyPr wrap="square" rtlCol="0">
            <a:spAutoFit/>
          </a:bodyPr>
          <a:lstStyle/>
          <a:p>
            <a:r>
              <a:rPr lang="en-US" sz="1400" dirty="0"/>
              <a:t>Fibrous Pericarditis </a:t>
            </a:r>
          </a:p>
        </p:txBody>
      </p:sp>
      <p:sp>
        <p:nvSpPr>
          <p:cNvPr id="18" name="TextBox 17">
            <a:extLst>
              <a:ext uri="{FF2B5EF4-FFF2-40B4-BE49-F238E27FC236}">
                <a16:creationId xmlns:a16="http://schemas.microsoft.com/office/drawing/2014/main" id="{C0A3E790-96E2-104D-B4FB-DB0C273BF902}"/>
              </a:ext>
            </a:extLst>
          </p:cNvPr>
          <p:cNvSpPr txBox="1"/>
          <p:nvPr/>
        </p:nvSpPr>
        <p:spPr>
          <a:xfrm>
            <a:off x="9448800" y="3657600"/>
            <a:ext cx="2392906" cy="317747"/>
          </a:xfrm>
          <a:prstGeom prst="rect">
            <a:avLst/>
          </a:prstGeom>
          <a:solidFill>
            <a:schemeClr val="bg1"/>
          </a:solidFill>
        </p:spPr>
        <p:txBody>
          <a:bodyPr wrap="square" rtlCol="0">
            <a:spAutoFit/>
          </a:bodyPr>
          <a:lstStyle/>
          <a:p>
            <a:r>
              <a:rPr lang="en-US" sz="1400" dirty="0"/>
              <a:t>Ventricular Free Wall Rupture</a:t>
            </a:r>
          </a:p>
        </p:txBody>
      </p:sp>
      <p:sp>
        <p:nvSpPr>
          <p:cNvPr id="19" name="TextBox 18">
            <a:extLst>
              <a:ext uri="{FF2B5EF4-FFF2-40B4-BE49-F238E27FC236}">
                <a16:creationId xmlns:a16="http://schemas.microsoft.com/office/drawing/2014/main" id="{0BB2F699-313B-8F46-A993-5136C3D48DCF}"/>
              </a:ext>
            </a:extLst>
          </p:cNvPr>
          <p:cNvSpPr txBox="1"/>
          <p:nvPr/>
        </p:nvSpPr>
        <p:spPr>
          <a:xfrm>
            <a:off x="9525000" y="5105400"/>
            <a:ext cx="2209800" cy="317747"/>
          </a:xfrm>
          <a:prstGeom prst="rect">
            <a:avLst/>
          </a:prstGeom>
          <a:solidFill>
            <a:schemeClr val="bg1"/>
          </a:solidFill>
        </p:spPr>
        <p:txBody>
          <a:bodyPr wrap="square" rtlCol="0">
            <a:spAutoFit/>
          </a:bodyPr>
          <a:lstStyle/>
          <a:p>
            <a:r>
              <a:rPr lang="en-US" sz="1400" dirty="0"/>
              <a:t>Rupture of papillary muscle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p29"/>
          <p:cNvSpPr txBox="1">
            <a:spLocks noGrp="1"/>
          </p:cNvSpPr>
          <p:nvPr>
            <p:ph type="title" idx="4294967295"/>
          </p:nvPr>
        </p:nvSpPr>
        <p:spPr>
          <a:xfrm>
            <a:off x="296935" y="241331"/>
            <a:ext cx="6419372" cy="341965"/>
          </a:xfrm>
          <a:prstGeom prst="rect">
            <a:avLst/>
          </a:prstGeom>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ga-IE" sz="3200" b="1" dirty="0">
                <a:latin typeface="Lato" panose="020F0502020204030203" pitchFamily="34" charset="0"/>
                <a:ea typeface="Lato" panose="020F0502020204030203" pitchFamily="34" charset="0"/>
                <a:cs typeface="Lato" panose="020F0502020204030203" pitchFamily="34" charset="0"/>
              </a:rPr>
              <a:t>Immediate Treatment of MI	</a:t>
            </a:r>
          </a:p>
        </p:txBody>
      </p:sp>
      <p:sp>
        <p:nvSpPr>
          <p:cNvPr id="4" name="TextBox 3"/>
          <p:cNvSpPr txBox="1"/>
          <p:nvPr/>
        </p:nvSpPr>
        <p:spPr>
          <a:xfrm>
            <a:off x="429781" y="1123129"/>
            <a:ext cx="5950297" cy="5858527"/>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lvl="0"/>
            <a:r>
              <a:rPr lang="ga-IE" sz="2000" b="1" dirty="0">
                <a:solidFill>
                  <a:schemeClr val="dk1"/>
                </a:solidFill>
                <a:latin typeface="Lato" panose="020F0502020204030203" pitchFamily="34" charset="0"/>
                <a:ea typeface="Lato" panose="020F0502020204030203" pitchFamily="34" charset="0"/>
                <a:cs typeface="Lato" panose="020F0502020204030203" pitchFamily="34" charset="0"/>
              </a:rPr>
              <a:t>Immediate assesment (</a:t>
            </a:r>
            <a:r>
              <a:rPr lang="ga-IE" sz="2000" b="1" dirty="0">
                <a:solidFill>
                  <a:schemeClr val="dk1"/>
                </a:solidFill>
                <a:highlight>
                  <a:srgbClr val="FFFF00"/>
                </a:highlight>
                <a:latin typeface="Lato" panose="020F0502020204030203" pitchFamily="34" charset="0"/>
                <a:ea typeface="Lato" panose="020F0502020204030203" pitchFamily="34" charset="0"/>
                <a:cs typeface="Lato" panose="020F0502020204030203" pitchFamily="34" charset="0"/>
              </a:rPr>
              <a:t>MONA)</a:t>
            </a:r>
          </a:p>
          <a:p>
            <a:pPr marL="228589" indent="-228589">
              <a:buFont typeface="Arial"/>
              <a:buChar char="•"/>
            </a:pPr>
            <a:r>
              <a:rPr lang="ga-IE" sz="2000" dirty="0">
                <a:solidFill>
                  <a:schemeClr val="dk1"/>
                </a:solidFill>
                <a:latin typeface="Lato" panose="020F0502020204030203" pitchFamily="34" charset="0"/>
                <a:ea typeface="Lato" panose="020F0502020204030203" pitchFamily="34" charset="0"/>
                <a:cs typeface="Lato" panose="020F0502020204030203" pitchFamily="34" charset="0"/>
              </a:rPr>
              <a:t>Morphine</a:t>
            </a:r>
          </a:p>
          <a:p>
            <a:pPr marL="228589" indent="-228589">
              <a:buFont typeface="Arial"/>
              <a:buChar char="•"/>
            </a:pPr>
            <a:r>
              <a:rPr lang="ga-IE" sz="2000" dirty="0">
                <a:solidFill>
                  <a:schemeClr val="dk1"/>
                </a:solidFill>
                <a:latin typeface="Lato" panose="020F0502020204030203" pitchFamily="34" charset="0"/>
                <a:ea typeface="Lato" panose="020F0502020204030203" pitchFamily="34" charset="0"/>
                <a:cs typeface="Lato" panose="020F0502020204030203" pitchFamily="34" charset="0"/>
              </a:rPr>
              <a:t>Oxygen</a:t>
            </a:r>
          </a:p>
          <a:p>
            <a:pPr marL="228589" indent="-228589">
              <a:buFont typeface="Arial"/>
              <a:buChar char="•"/>
            </a:pPr>
            <a:r>
              <a:rPr lang="ga-IE" sz="2000" dirty="0">
                <a:solidFill>
                  <a:schemeClr val="dk1"/>
                </a:solidFill>
                <a:latin typeface="Lato" panose="020F0502020204030203" pitchFamily="34" charset="0"/>
                <a:ea typeface="Lato" panose="020F0502020204030203" pitchFamily="34" charset="0"/>
                <a:cs typeface="Lato" panose="020F0502020204030203" pitchFamily="34" charset="0"/>
              </a:rPr>
              <a:t>Nitrate</a:t>
            </a:r>
          </a:p>
          <a:p>
            <a:pPr marL="228589" indent="-228589">
              <a:buFont typeface="Arial"/>
              <a:buChar char="•"/>
            </a:pPr>
            <a:r>
              <a:rPr lang="ga-IE" sz="2000" dirty="0">
                <a:solidFill>
                  <a:schemeClr val="dk1"/>
                </a:solidFill>
                <a:latin typeface="Lato" panose="020F0502020204030203" pitchFamily="34" charset="0"/>
                <a:ea typeface="Lato" panose="020F0502020204030203" pitchFamily="34" charset="0"/>
                <a:cs typeface="Lato" panose="020F0502020204030203" pitchFamily="34" charset="0"/>
              </a:rPr>
              <a:t>Aspirin </a:t>
            </a:r>
            <a:r>
              <a:rPr lang="en-IE" sz="2000" dirty="0">
                <a:solidFill>
                  <a:schemeClr val="dk1"/>
                </a:solidFill>
                <a:latin typeface="Lato" panose="020F0502020204030203" pitchFamily="34" charset="0"/>
                <a:ea typeface="Lato" panose="020F0502020204030203" pitchFamily="34" charset="0"/>
                <a:cs typeface="Lato" panose="020F0502020204030203" pitchFamily="34" charset="0"/>
              </a:rPr>
              <a:t>(300mg)</a:t>
            </a:r>
            <a:endParaRPr lang="ga-IE" sz="2000" dirty="0">
              <a:solidFill>
                <a:schemeClr val="dk1"/>
              </a:solidFill>
              <a:latin typeface="Lato" panose="020F0502020204030203" pitchFamily="34" charset="0"/>
              <a:ea typeface="Lato" panose="020F0502020204030203" pitchFamily="34" charset="0"/>
              <a:cs typeface="Lato" panose="020F0502020204030203" pitchFamily="34" charset="0"/>
            </a:endParaRPr>
          </a:p>
          <a:p>
            <a:pPr lvl="0"/>
            <a:endParaRPr lang="ga-IE" sz="14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lvl="0"/>
            <a:r>
              <a:rPr lang="ga-IE" sz="1400" b="1" dirty="0">
                <a:solidFill>
                  <a:schemeClr val="dk1"/>
                </a:solidFill>
                <a:latin typeface="Lato" panose="020F0502020204030203" pitchFamily="34" charset="0"/>
                <a:ea typeface="Lato" panose="020F0502020204030203" pitchFamily="34" charset="0"/>
                <a:cs typeface="Lato" panose="020F0502020204030203" pitchFamily="34" charset="0"/>
              </a:rPr>
              <a:t>Then stratify risk</a:t>
            </a:r>
            <a:r>
              <a:rPr lang="en-IE" sz="1400" b="1" dirty="0">
                <a:solidFill>
                  <a:schemeClr val="dk1"/>
                </a:solidFill>
                <a:latin typeface="Lato" panose="020F0502020204030203" pitchFamily="34" charset="0"/>
                <a:ea typeface="Lato" panose="020F0502020204030203" pitchFamily="34" charset="0"/>
                <a:cs typeface="Lato" panose="020F0502020204030203" pitchFamily="34" charset="0"/>
              </a:rPr>
              <a:t> - </a:t>
            </a:r>
            <a:r>
              <a:rPr lang="ga-IE" sz="1400" b="1" dirty="0">
                <a:solidFill>
                  <a:schemeClr val="dk1"/>
                </a:solidFill>
                <a:latin typeface="Lato" panose="020F0502020204030203" pitchFamily="34" charset="0"/>
                <a:ea typeface="Lato" panose="020F0502020204030203" pitchFamily="34" charset="0"/>
                <a:cs typeface="Lato" panose="020F0502020204030203" pitchFamily="34" charset="0"/>
              </a:rPr>
              <a:t>NSTEMI vs STEMI</a:t>
            </a:r>
          </a:p>
          <a:p>
            <a:pPr lvl="0"/>
            <a:endParaRPr lang="ga-IE" sz="14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lvl="0"/>
            <a:r>
              <a:rPr lang="ga-IE" sz="1400" b="1" dirty="0">
                <a:solidFill>
                  <a:schemeClr val="dk1"/>
                </a:solidFill>
                <a:latin typeface="Lato" panose="020F0502020204030203" pitchFamily="34" charset="0"/>
                <a:ea typeface="Lato" panose="020F0502020204030203" pitchFamily="34" charset="0"/>
                <a:cs typeface="Lato" panose="020F0502020204030203" pitchFamily="34" charset="0"/>
              </a:rPr>
              <a:t>STEMI (ST elevation)</a:t>
            </a:r>
          </a:p>
          <a:p>
            <a:pPr marL="228589" indent="-228589">
              <a:buFont typeface="Arial"/>
              <a:buChar char="•"/>
            </a:pPr>
            <a:r>
              <a:rPr lang="ga-IE" sz="1400" dirty="0">
                <a:solidFill>
                  <a:schemeClr val="dk1"/>
                </a:solidFill>
                <a:latin typeface="Lato" panose="020F0502020204030203" pitchFamily="34" charset="0"/>
                <a:ea typeface="Lato" panose="020F0502020204030203" pitchFamily="34" charset="0"/>
                <a:cs typeface="Lato" panose="020F0502020204030203" pitchFamily="34" charset="0"/>
              </a:rPr>
              <a:t>Rapid reperfusion (PCI</a:t>
            </a:r>
            <a:r>
              <a:rPr lang="en-IE" sz="1400" dirty="0">
                <a:solidFill>
                  <a:schemeClr val="dk1"/>
                </a:solidFill>
                <a:latin typeface="Lato" panose="020F0502020204030203" pitchFamily="34" charset="0"/>
                <a:ea typeface="Lato" panose="020F0502020204030203" pitchFamily="34" charset="0"/>
                <a:cs typeface="Lato" panose="020F0502020204030203" pitchFamily="34" charset="0"/>
              </a:rPr>
              <a:t> Percutaneous Coronary Intervention)</a:t>
            </a:r>
            <a:r>
              <a:rPr lang="ga-IE" sz="1400" dirty="0">
                <a:solidFill>
                  <a:schemeClr val="dk1"/>
                </a:solidFill>
                <a:latin typeface="Lato" panose="020F0502020204030203" pitchFamily="34" charset="0"/>
                <a:ea typeface="Lato" panose="020F0502020204030203" pitchFamily="34" charset="0"/>
                <a:cs typeface="Lato" panose="020F0502020204030203" pitchFamily="34" charset="0"/>
              </a:rPr>
              <a:t> </a:t>
            </a:r>
            <a:r>
              <a:rPr lang="en-IE" sz="1400" dirty="0">
                <a:solidFill>
                  <a:schemeClr val="dk1"/>
                </a:solidFill>
                <a:latin typeface="Lato" panose="020F0502020204030203" pitchFamily="34" charset="0"/>
                <a:ea typeface="Lato" panose="020F0502020204030203" pitchFamily="34" charset="0"/>
                <a:cs typeface="Lato" panose="020F0502020204030203" pitchFamily="34" charset="0"/>
              </a:rPr>
              <a:t> if immediately available </a:t>
            </a:r>
            <a:r>
              <a:rPr lang="ga-IE" sz="1400" dirty="0">
                <a:solidFill>
                  <a:schemeClr val="dk1"/>
                </a:solidFill>
                <a:latin typeface="Lato" panose="020F0502020204030203" pitchFamily="34" charset="0"/>
                <a:ea typeface="Lato" panose="020F0502020204030203" pitchFamily="34" charset="0"/>
                <a:cs typeface="Lato" panose="020F0502020204030203" pitchFamily="34" charset="0"/>
              </a:rPr>
              <a:t>v thrombolytics</a:t>
            </a:r>
            <a:r>
              <a:rPr lang="en-IE" sz="1400" dirty="0">
                <a:solidFill>
                  <a:schemeClr val="dk1"/>
                </a:solidFill>
                <a:latin typeface="Lato" panose="020F0502020204030203" pitchFamily="34" charset="0"/>
                <a:ea typeface="Lato" panose="020F0502020204030203" pitchFamily="34" charset="0"/>
                <a:cs typeface="Lato" panose="020F0502020204030203" pitchFamily="34" charset="0"/>
              </a:rPr>
              <a:t> (drugs to break down clot)</a:t>
            </a:r>
            <a:endParaRPr lang="ga-IE" sz="1400" dirty="0">
              <a:solidFill>
                <a:schemeClr val="dk1"/>
              </a:solidFill>
              <a:latin typeface="Lato" panose="020F0502020204030203" pitchFamily="34" charset="0"/>
              <a:ea typeface="Lato" panose="020F0502020204030203" pitchFamily="34" charset="0"/>
              <a:cs typeface="Lato" panose="020F0502020204030203" pitchFamily="34" charset="0"/>
            </a:endParaRPr>
          </a:p>
          <a:p>
            <a:pPr lvl="0"/>
            <a:endParaRPr lang="ga-IE" sz="14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lvl="0"/>
            <a:r>
              <a:rPr lang="ga-IE" sz="1400" b="1" dirty="0">
                <a:solidFill>
                  <a:schemeClr val="dk1"/>
                </a:solidFill>
                <a:latin typeface="Lato" panose="020F0502020204030203" pitchFamily="34" charset="0"/>
                <a:ea typeface="Lato" panose="020F0502020204030203" pitchFamily="34" charset="0"/>
                <a:cs typeface="Lato" panose="020F0502020204030203" pitchFamily="34" charset="0"/>
              </a:rPr>
              <a:t>NSTEMI (+/- St depression, minor ST elevation, T-wave inversion, Normal ECG)</a:t>
            </a:r>
          </a:p>
          <a:p>
            <a:pPr marL="228589" indent="-228589">
              <a:buFont typeface="Arial"/>
              <a:buChar char="•"/>
            </a:pPr>
            <a:r>
              <a:rPr lang="ga-IE" sz="1400" dirty="0">
                <a:solidFill>
                  <a:schemeClr val="dk1"/>
                </a:solidFill>
                <a:latin typeface="Lato" panose="020F0502020204030203" pitchFamily="34" charset="0"/>
                <a:ea typeface="Lato" panose="020F0502020204030203" pitchFamily="34" charset="0"/>
                <a:cs typeface="Lato" panose="020F0502020204030203" pitchFamily="34" charset="0"/>
              </a:rPr>
              <a:t>Conservative v invasive</a:t>
            </a:r>
            <a:r>
              <a:rPr lang="en-IE" sz="1400" dirty="0">
                <a:solidFill>
                  <a:schemeClr val="dk1"/>
                </a:solidFill>
                <a:latin typeface="Lato" panose="020F0502020204030203" pitchFamily="34" charset="0"/>
                <a:ea typeface="Lato" panose="020F0502020204030203" pitchFamily="34" charset="0"/>
                <a:cs typeface="Lato" panose="020F0502020204030203" pitchFamily="34" charset="0"/>
              </a:rPr>
              <a:t>.  Surgical = CABG – (Coronary Artery Bypass Surgery)</a:t>
            </a:r>
            <a:endParaRPr lang="ga-IE" sz="1400" dirty="0">
              <a:solidFill>
                <a:schemeClr val="dk1"/>
              </a:solidFill>
              <a:latin typeface="Lato" panose="020F0502020204030203" pitchFamily="34" charset="0"/>
              <a:ea typeface="Lato" panose="020F0502020204030203" pitchFamily="34" charset="0"/>
              <a:cs typeface="Lato" panose="020F0502020204030203" pitchFamily="34" charset="0"/>
            </a:endParaRPr>
          </a:p>
          <a:p>
            <a:pPr lvl="0"/>
            <a:endParaRPr lang="ga-IE" sz="1400" b="1" dirty="0">
              <a:solidFill>
                <a:schemeClr val="dk1"/>
              </a:solidFill>
              <a:latin typeface="Lato" panose="020F0502020204030203" pitchFamily="34" charset="0"/>
              <a:ea typeface="Lato" panose="020F0502020204030203" pitchFamily="34" charset="0"/>
              <a:cs typeface="Lato" panose="020F0502020204030203" pitchFamily="34" charset="0"/>
            </a:endParaRPr>
          </a:p>
          <a:p>
            <a:pPr lvl="0"/>
            <a:r>
              <a:rPr lang="en-IE" sz="1400" b="1" dirty="0">
                <a:solidFill>
                  <a:schemeClr val="dk1"/>
                </a:solidFill>
                <a:latin typeface="Lato" panose="020F0502020204030203" pitchFamily="34" charset="0"/>
                <a:ea typeface="Lato" panose="020F0502020204030203" pitchFamily="34" charset="0"/>
                <a:cs typeface="Lato" panose="020F0502020204030203" pitchFamily="34" charset="0"/>
              </a:rPr>
              <a:t>P</a:t>
            </a:r>
            <a:r>
              <a:rPr lang="ga-IE" sz="1400" b="1" dirty="0">
                <a:solidFill>
                  <a:schemeClr val="dk1"/>
                </a:solidFill>
                <a:latin typeface="Lato" panose="020F0502020204030203" pitchFamily="34" charset="0"/>
                <a:ea typeface="Lato" panose="020F0502020204030203" pitchFamily="34" charset="0"/>
                <a:cs typeface="Lato" panose="020F0502020204030203" pitchFamily="34" charset="0"/>
              </a:rPr>
              <a:t>revention</a:t>
            </a:r>
          </a:p>
          <a:p>
            <a:pPr marL="228589" indent="-228589">
              <a:buFont typeface="Arial"/>
              <a:buChar char="•"/>
            </a:pPr>
            <a:r>
              <a:rPr lang="ga-IE" sz="1400" dirty="0">
                <a:solidFill>
                  <a:schemeClr val="dk1"/>
                </a:solidFill>
                <a:latin typeface="Lato" panose="020F0502020204030203" pitchFamily="34" charset="0"/>
                <a:ea typeface="Lato" panose="020F0502020204030203" pitchFamily="34" charset="0"/>
                <a:cs typeface="Lato" panose="020F0502020204030203" pitchFamily="34" charset="0"/>
              </a:rPr>
              <a:t>Beta blockers, Ace-inhibitors, Statins</a:t>
            </a:r>
          </a:p>
          <a:p>
            <a:pPr>
              <a:lnSpc>
                <a:spcPct val="50000"/>
              </a:lnSpc>
              <a:spcBef>
                <a:spcPts val="2133"/>
              </a:spcBef>
              <a:spcAft>
                <a:spcPts val="2133"/>
              </a:spcAft>
            </a:pPr>
            <a:endParaRPr lang="ga-IE" sz="2489" dirty="0">
              <a:latin typeface="Lato" panose="020F0502020204030203" pitchFamily="34" charset="0"/>
              <a:ea typeface="Lato" panose="020F0502020204030203" pitchFamily="34" charset="0"/>
              <a:cs typeface="Lato" panose="020F0502020204030203" pitchFamily="34" charset="0"/>
            </a:endParaRPr>
          </a:p>
          <a:p>
            <a:pPr>
              <a:lnSpc>
                <a:spcPct val="50000"/>
              </a:lnSpc>
              <a:spcBef>
                <a:spcPts val="2133"/>
              </a:spcBef>
              <a:spcAft>
                <a:spcPts val="2133"/>
              </a:spcAft>
            </a:pPr>
            <a:endParaRPr lang="ga-IE" sz="2489" dirty="0">
              <a:latin typeface="Lato" panose="020F0502020204030203" pitchFamily="34" charset="0"/>
              <a:ea typeface="Lato" panose="020F0502020204030203" pitchFamily="34" charset="0"/>
              <a:cs typeface="Lato" panose="020F0502020204030203" pitchFamily="34" charset="0"/>
            </a:endParaRPr>
          </a:p>
        </p:txBody>
      </p:sp>
      <p:pic>
        <p:nvPicPr>
          <p:cNvPr id="8194" name="Picture 2" descr="Acute Myocardial Infarction (MI) - Cardiovascular Disorders - Merck Manuals  Professional Edition">
            <a:extLst>
              <a:ext uri="{FF2B5EF4-FFF2-40B4-BE49-F238E27FC236}">
                <a16:creationId xmlns:a16="http://schemas.microsoft.com/office/drawing/2014/main" id="{0A53BAA5-6F7A-4590-AD6F-A378262E3193}"/>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510707" y="583296"/>
            <a:ext cx="4791365" cy="5836179"/>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5121B93D-2194-4D95-F56C-7E404D7385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1775013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07096" y="1"/>
            <a:ext cx="6892229" cy="718964"/>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r>
              <a:rPr lang="en-US" sz="2800" b="1" dirty="0">
                <a:latin typeface="Lato" panose="020F0502020204030203" pitchFamily="34" charset="0"/>
                <a:ea typeface="Lato" panose="020F0502020204030203" pitchFamily="34" charset="0"/>
                <a:cs typeface="Lato" panose="020F0502020204030203" pitchFamily="34" charset="0"/>
              </a:rPr>
              <a:t>Reperfusion Therapy</a:t>
            </a:r>
          </a:p>
        </p:txBody>
      </p:sp>
      <p:sp>
        <p:nvSpPr>
          <p:cNvPr id="3" name="Text Placeholder 2"/>
          <p:cNvSpPr>
            <a:spLocks noGrp="1"/>
          </p:cNvSpPr>
          <p:nvPr>
            <p:ph type="body" idx="4294967295"/>
          </p:nvPr>
        </p:nvSpPr>
        <p:spPr>
          <a:xfrm>
            <a:off x="407096" y="1096029"/>
            <a:ext cx="6806504" cy="6365223"/>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152392"/>
            <a:r>
              <a:rPr lang="en-US" sz="1200" b="1" dirty="0">
                <a:highlight>
                  <a:srgbClr val="FFFF00"/>
                </a:highlight>
                <a:latin typeface="Lato" panose="020F0502020204030203" pitchFamily="34" charset="0"/>
                <a:ea typeface="Lato" panose="020F0502020204030203" pitchFamily="34" charset="0"/>
                <a:cs typeface="Lato" panose="020F0502020204030203" pitchFamily="34" charset="0"/>
              </a:rPr>
              <a:t>THROMBOLYTICS (emergencies…)</a:t>
            </a:r>
          </a:p>
          <a:p>
            <a:pPr marL="152392"/>
            <a:r>
              <a:rPr lang="en-US" sz="1200" b="1" dirty="0">
                <a:latin typeface="Lato" panose="020F0502020204030203" pitchFamily="34" charset="0"/>
                <a:ea typeface="Lato" panose="020F0502020204030203" pitchFamily="34" charset="0"/>
                <a:cs typeface="Lato" panose="020F0502020204030203" pitchFamily="34" charset="0"/>
              </a:rPr>
              <a:t>Indications: </a:t>
            </a:r>
            <a:r>
              <a:rPr lang="en-US" sz="1200" dirty="0" err="1">
                <a:latin typeface="Lato" panose="020F0502020204030203" pitchFamily="34" charset="0"/>
                <a:ea typeface="Lato" panose="020F0502020204030203" pitchFamily="34" charset="0"/>
                <a:cs typeface="Lato" panose="020F0502020204030203" pitchFamily="34" charset="0"/>
              </a:rPr>
              <a:t>ischaemic</a:t>
            </a:r>
            <a:r>
              <a:rPr lang="en-US" sz="1200" dirty="0">
                <a:latin typeface="Lato" panose="020F0502020204030203" pitchFamily="34" charset="0"/>
                <a:ea typeface="Lato" panose="020F0502020204030203" pitchFamily="34" charset="0"/>
                <a:cs typeface="Lato" panose="020F0502020204030203" pitchFamily="34" charset="0"/>
              </a:rPr>
              <a:t> chest pain &gt;30 mins that doesn’t resolve with GTN</a:t>
            </a:r>
          </a:p>
          <a:p>
            <a:pPr marL="152392"/>
            <a:r>
              <a:rPr lang="en-US" sz="1200" b="1" dirty="0">
                <a:latin typeface="Lato" panose="020F0502020204030203" pitchFamily="34" charset="0"/>
                <a:ea typeface="Lato" panose="020F0502020204030203" pitchFamily="34" charset="0"/>
                <a:cs typeface="Lato" panose="020F0502020204030203" pitchFamily="34" charset="0"/>
              </a:rPr>
              <a:t>      - </a:t>
            </a:r>
            <a:r>
              <a:rPr lang="en-US" sz="1200" dirty="0">
                <a:latin typeface="Lato" panose="020F0502020204030203" pitchFamily="34" charset="0"/>
                <a:ea typeface="Lato" panose="020F0502020204030203" pitchFamily="34" charset="0"/>
                <a:cs typeface="Lato" panose="020F0502020204030203" pitchFamily="34" charset="0"/>
              </a:rPr>
              <a:t>less than 12 hours from onset of pain</a:t>
            </a:r>
          </a:p>
          <a:p>
            <a:pPr marL="152392"/>
            <a:r>
              <a:rPr lang="en-US" sz="1200" dirty="0">
                <a:latin typeface="Lato" panose="020F0502020204030203" pitchFamily="34" charset="0"/>
                <a:ea typeface="Lato" panose="020F0502020204030203" pitchFamily="34" charset="0"/>
                <a:cs typeface="Lato" panose="020F0502020204030203" pitchFamily="34" charset="0"/>
              </a:rPr>
              <a:t>     - no contraindications present</a:t>
            </a:r>
          </a:p>
          <a:p>
            <a:pPr marL="152392"/>
            <a:r>
              <a:rPr lang="en-US" sz="1200" b="1" dirty="0">
                <a:latin typeface="Lato" panose="020F0502020204030203" pitchFamily="34" charset="0"/>
                <a:ea typeface="Lato" panose="020F0502020204030203" pitchFamily="34" charset="0"/>
                <a:cs typeface="Lato" panose="020F0502020204030203" pitchFamily="34" charset="0"/>
              </a:rPr>
              <a:t>     - ECG changes: </a:t>
            </a:r>
            <a:r>
              <a:rPr lang="en-US" sz="1200" dirty="0">
                <a:latin typeface="Lato" panose="020F0502020204030203" pitchFamily="34" charset="0"/>
                <a:ea typeface="Lato" panose="020F0502020204030203" pitchFamily="34" charset="0"/>
                <a:cs typeface="Lato" panose="020F0502020204030203" pitchFamily="34" charset="0"/>
              </a:rPr>
              <a:t>ST elevation (&gt;2mm) or new LBBB</a:t>
            </a:r>
          </a:p>
          <a:p>
            <a:pPr marL="152392"/>
            <a:endParaRPr lang="en-US" sz="1200" b="1" dirty="0">
              <a:latin typeface="Lato" panose="020F0502020204030203" pitchFamily="34" charset="0"/>
              <a:ea typeface="Lato" panose="020F0502020204030203" pitchFamily="34" charset="0"/>
              <a:cs typeface="Lato" panose="020F0502020204030203" pitchFamily="34" charset="0"/>
            </a:endParaRPr>
          </a:p>
          <a:p>
            <a:pPr marL="152392"/>
            <a:r>
              <a:rPr lang="en-US" sz="1200" dirty="0">
                <a:latin typeface="Lato" panose="020F0502020204030203" pitchFamily="34" charset="0"/>
                <a:ea typeface="Lato" panose="020F0502020204030203" pitchFamily="34" charset="0"/>
                <a:cs typeface="Lato" panose="020F0502020204030203" pitchFamily="34" charset="0"/>
              </a:rPr>
              <a:t>- In NSTEMI, artery may not be fully occluded so thrombolytics may not indicated (but lumen narrowing still present so PCI may be indicated)</a:t>
            </a:r>
            <a:endParaRPr lang="en-US" sz="1200" b="1" dirty="0">
              <a:latin typeface="Lato" panose="020F0502020204030203" pitchFamily="34" charset="0"/>
              <a:ea typeface="Lato" panose="020F0502020204030203" pitchFamily="34" charset="0"/>
              <a:cs typeface="Lato" panose="020F0502020204030203" pitchFamily="34" charset="0"/>
            </a:endParaRPr>
          </a:p>
          <a:p>
            <a:pPr marL="152392"/>
            <a:r>
              <a:rPr lang="en-US" sz="1200" dirty="0">
                <a:latin typeface="Lato" panose="020F0502020204030203" pitchFamily="34" charset="0"/>
                <a:ea typeface="Lato" panose="020F0502020204030203" pitchFamily="34" charset="0"/>
                <a:cs typeface="Lato" panose="020F0502020204030203" pitchFamily="34" charset="0"/>
              </a:rPr>
              <a:t>-  Sooner administered the better, target time &lt;30 mins after admission (thrombolysis  window 12 hours) </a:t>
            </a:r>
          </a:p>
          <a:p>
            <a:pPr marL="152392"/>
            <a:r>
              <a:rPr lang="en-US" sz="1200" b="1" dirty="0">
                <a:latin typeface="Lato" panose="020F0502020204030203" pitchFamily="34" charset="0"/>
                <a:ea typeface="Lato" panose="020F0502020204030203" pitchFamily="34" charset="0"/>
                <a:cs typeface="Lato" panose="020F0502020204030203" pitchFamily="34" charset="0"/>
              </a:rPr>
              <a:t>- </a:t>
            </a:r>
            <a:r>
              <a:rPr lang="en-US" sz="1200" dirty="0">
                <a:latin typeface="Lato" panose="020F0502020204030203" pitchFamily="34" charset="0"/>
                <a:ea typeface="Lato" panose="020F0502020204030203" pitchFamily="34" charset="0"/>
                <a:cs typeface="Lato" panose="020F0502020204030203" pitchFamily="34" charset="0"/>
              </a:rPr>
              <a:t>Repeat ECG at regular intervals after thrombolytics to check for ST elevation reduction</a:t>
            </a:r>
            <a:endParaRPr lang="en-US" sz="1200" b="1" dirty="0">
              <a:latin typeface="Lato" panose="020F0502020204030203" pitchFamily="34" charset="0"/>
              <a:ea typeface="Lato" panose="020F0502020204030203" pitchFamily="34" charset="0"/>
              <a:cs typeface="Lato" panose="020F0502020204030203" pitchFamily="34" charset="0"/>
            </a:endParaRPr>
          </a:p>
          <a:p>
            <a:pPr marL="152392"/>
            <a:r>
              <a:rPr lang="en-US" sz="1200" dirty="0">
                <a:latin typeface="Lato" panose="020F0502020204030203" pitchFamily="34" charset="0"/>
                <a:ea typeface="Lato" panose="020F0502020204030203" pitchFamily="34" charset="0"/>
                <a:cs typeface="Lato" panose="020F0502020204030203" pitchFamily="34" charset="0"/>
              </a:rPr>
              <a:t>- Repeat cardiac enzymes to check for change</a:t>
            </a:r>
          </a:p>
          <a:p>
            <a:pPr marL="152392"/>
            <a:endParaRPr lang="en-US" sz="1200" b="1" dirty="0">
              <a:latin typeface="Lato" panose="020F0502020204030203" pitchFamily="34" charset="0"/>
              <a:ea typeface="Lato" panose="020F0502020204030203" pitchFamily="34" charset="0"/>
              <a:cs typeface="Lato" panose="020F0502020204030203" pitchFamily="34" charset="0"/>
            </a:endParaRPr>
          </a:p>
          <a:p>
            <a:pPr marL="152392"/>
            <a:r>
              <a:rPr lang="en-US" sz="1200" b="1" dirty="0">
                <a:latin typeface="Lato" panose="020F0502020204030203" pitchFamily="34" charset="0"/>
                <a:ea typeface="Lato" panose="020F0502020204030203" pitchFamily="34" charset="0"/>
                <a:cs typeface="Lato" panose="020F0502020204030203" pitchFamily="34" charset="0"/>
              </a:rPr>
              <a:t>Contraindications: </a:t>
            </a:r>
            <a:r>
              <a:rPr lang="en-US" sz="1200" dirty="0">
                <a:latin typeface="Lato" panose="020F0502020204030203" pitchFamily="34" charset="0"/>
                <a:ea typeface="Lato" panose="020F0502020204030203" pitchFamily="34" charset="0"/>
                <a:cs typeface="Lato" panose="020F0502020204030203" pitchFamily="34" charset="0"/>
              </a:rPr>
              <a:t>any bleeding risk, recent trauma/surgery/head injury</a:t>
            </a:r>
          </a:p>
          <a:p>
            <a:pPr marL="152392"/>
            <a:endParaRPr lang="en-US" sz="1200" b="1" dirty="0">
              <a:latin typeface="Lato" panose="020F0502020204030203" pitchFamily="34" charset="0"/>
              <a:ea typeface="Lato" panose="020F0502020204030203" pitchFamily="34" charset="0"/>
              <a:cs typeface="Lato" panose="020F0502020204030203" pitchFamily="34" charset="0"/>
            </a:endParaRPr>
          </a:p>
          <a:p>
            <a:pPr marL="152392"/>
            <a:r>
              <a:rPr lang="en-US" sz="1200" b="1" dirty="0">
                <a:highlight>
                  <a:srgbClr val="FFFF00"/>
                </a:highlight>
                <a:latin typeface="Lato" panose="020F0502020204030203" pitchFamily="34" charset="0"/>
                <a:ea typeface="Lato" panose="020F0502020204030203" pitchFamily="34" charset="0"/>
                <a:cs typeface="Lato" panose="020F0502020204030203" pitchFamily="34" charset="0"/>
              </a:rPr>
              <a:t>PCI </a:t>
            </a:r>
            <a:r>
              <a:rPr lang="en-US" sz="1200" dirty="0">
                <a:highlight>
                  <a:srgbClr val="FFFF00"/>
                </a:highlight>
                <a:latin typeface="Lato" panose="020F0502020204030203" pitchFamily="34" charset="0"/>
                <a:ea typeface="Lato" panose="020F0502020204030203" pitchFamily="34" charset="0"/>
                <a:cs typeface="Lato" panose="020F0502020204030203" pitchFamily="34" charset="0"/>
              </a:rPr>
              <a:t>(Percutaneous Coronary Angioplasty) </a:t>
            </a:r>
          </a:p>
          <a:p>
            <a:pPr marL="152392"/>
            <a:r>
              <a:rPr lang="en-US" sz="1200" dirty="0">
                <a:latin typeface="Lato" panose="020F0502020204030203" pitchFamily="34" charset="0"/>
                <a:ea typeface="Lato" panose="020F0502020204030203" pitchFamily="34" charset="0"/>
                <a:cs typeface="Lato" panose="020F0502020204030203" pitchFamily="34" charset="0"/>
              </a:rPr>
              <a:t>- all patients with a STEMI (</a:t>
            </a:r>
            <a:r>
              <a:rPr lang="en-US" sz="1200" b="1" dirty="0">
                <a:latin typeface="Lato" panose="020F0502020204030203" pitchFamily="34" charset="0"/>
                <a:ea typeface="Lato" panose="020F0502020204030203" pitchFamily="34" charset="0"/>
                <a:cs typeface="Lato" panose="020F0502020204030203" pitchFamily="34" charset="0"/>
              </a:rPr>
              <a:t>ECG: ST elevation</a:t>
            </a:r>
            <a:r>
              <a:rPr lang="en-US" sz="1200" dirty="0">
                <a:latin typeface="Lato" panose="020F0502020204030203" pitchFamily="34" charset="0"/>
                <a:ea typeface="Lato" panose="020F0502020204030203" pitchFamily="34" charset="0"/>
                <a:cs typeface="Lato" panose="020F0502020204030203" pitchFamily="34" charset="0"/>
              </a:rPr>
              <a:t>) within 120 minutes, if longer administer thrombolytics and then go for PCI</a:t>
            </a:r>
          </a:p>
          <a:p>
            <a:pPr marL="152392"/>
            <a:r>
              <a:rPr lang="en-US" sz="1200" dirty="0">
                <a:latin typeface="Lato" panose="020F0502020204030203" pitchFamily="34" charset="0"/>
                <a:ea typeface="Lato" panose="020F0502020204030203" pitchFamily="34" charset="0"/>
                <a:cs typeface="Lato" panose="020F0502020204030203" pitchFamily="34" charset="0"/>
              </a:rPr>
              <a:t>- Contrast injected first to determine the vessels that are narrowed</a:t>
            </a:r>
          </a:p>
          <a:p>
            <a:pPr marL="152392"/>
            <a:r>
              <a:rPr lang="en-US" sz="1200" dirty="0">
                <a:latin typeface="Lato" panose="020F0502020204030203" pitchFamily="34" charset="0"/>
                <a:ea typeface="Lato" panose="020F0502020204030203" pitchFamily="34" charset="0"/>
                <a:cs typeface="Lato" panose="020F0502020204030203" pitchFamily="34" charset="0"/>
              </a:rPr>
              <a:t>- If degree of narrowing great enough, then a stent is inserted to widen the vessel</a:t>
            </a:r>
          </a:p>
          <a:p>
            <a:pPr marL="152392"/>
            <a:r>
              <a:rPr lang="en-US" sz="1200" b="1" dirty="0">
                <a:latin typeface="Lato" panose="020F0502020204030203" pitchFamily="34" charset="0"/>
                <a:ea typeface="Lato" panose="020F0502020204030203" pitchFamily="34" charset="0"/>
                <a:cs typeface="Lato" panose="020F0502020204030203" pitchFamily="34" charset="0"/>
              </a:rPr>
              <a:t>Less invasive than surgery, done in interventional suite (Cath lab)</a:t>
            </a:r>
          </a:p>
          <a:p>
            <a:pPr marL="152392"/>
            <a:endParaRPr lang="en-US" sz="1200" b="1" dirty="0">
              <a:latin typeface="Lato" panose="020F0502020204030203" pitchFamily="34" charset="0"/>
              <a:ea typeface="Lato" panose="020F0502020204030203" pitchFamily="34" charset="0"/>
              <a:cs typeface="Lato" panose="020F0502020204030203" pitchFamily="34" charset="0"/>
            </a:endParaRPr>
          </a:p>
          <a:p>
            <a:pPr marL="152392"/>
            <a:r>
              <a:rPr lang="en-US" sz="1200" b="1" dirty="0">
                <a:highlight>
                  <a:srgbClr val="FFFF00"/>
                </a:highlight>
                <a:latin typeface="Lato" panose="020F0502020204030203" pitchFamily="34" charset="0"/>
                <a:ea typeface="Lato" panose="020F0502020204030203" pitchFamily="34" charset="0"/>
                <a:cs typeface="Lato" panose="020F0502020204030203" pitchFamily="34" charset="0"/>
              </a:rPr>
              <a:t>CABG</a:t>
            </a:r>
            <a:r>
              <a:rPr lang="en-US" sz="1200" dirty="0">
                <a:highlight>
                  <a:srgbClr val="FFFF00"/>
                </a:highlight>
                <a:latin typeface="Lato" panose="020F0502020204030203" pitchFamily="34" charset="0"/>
                <a:ea typeface="Lato" panose="020F0502020204030203" pitchFamily="34" charset="0"/>
                <a:cs typeface="Lato" panose="020F0502020204030203" pitchFamily="34" charset="0"/>
              </a:rPr>
              <a:t> (more common in the past) </a:t>
            </a:r>
          </a:p>
          <a:p>
            <a:pPr marL="101597"/>
            <a:r>
              <a:rPr lang="en-US" sz="1200" b="1" dirty="0">
                <a:latin typeface="Lato" panose="020F0502020204030203" pitchFamily="34" charset="0"/>
                <a:ea typeface="Lato" panose="020F0502020204030203" pitchFamily="34" charset="0"/>
                <a:cs typeface="Lato" panose="020F0502020204030203" pitchFamily="34" charset="0"/>
              </a:rPr>
              <a:t>Indications </a:t>
            </a:r>
          </a:p>
          <a:p>
            <a:pPr marL="152392"/>
            <a:r>
              <a:rPr lang="en-US" sz="1200" dirty="0">
                <a:latin typeface="Lato" panose="020F0502020204030203" pitchFamily="34" charset="0"/>
                <a:ea typeface="Lato" panose="020F0502020204030203" pitchFamily="34" charset="0"/>
                <a:cs typeface="Lato" panose="020F0502020204030203" pitchFamily="34" charset="0"/>
              </a:rPr>
              <a:t>- Triple vessel disease (stenosis of RCA, LAD, LCX)</a:t>
            </a:r>
          </a:p>
          <a:p>
            <a:pPr marL="152392"/>
            <a:r>
              <a:rPr lang="en-US" sz="1200" dirty="0">
                <a:latin typeface="Lato" panose="020F0502020204030203" pitchFamily="34" charset="0"/>
                <a:ea typeface="Lato" panose="020F0502020204030203" pitchFamily="34" charset="0"/>
                <a:cs typeface="Lato" panose="020F0502020204030203" pitchFamily="34" charset="0"/>
              </a:rPr>
              <a:t>- Fails medical management</a:t>
            </a:r>
          </a:p>
          <a:p>
            <a:pPr marL="152392"/>
            <a:endParaRPr lang="en-US" sz="1200" dirty="0">
              <a:latin typeface="Lato" panose="020F0502020204030203" pitchFamily="34" charset="0"/>
              <a:ea typeface="Lato" panose="020F0502020204030203" pitchFamily="34" charset="0"/>
              <a:cs typeface="Lato" panose="020F0502020204030203" pitchFamily="34" charset="0"/>
            </a:endParaRPr>
          </a:p>
          <a:p>
            <a:pPr marL="101597"/>
            <a:r>
              <a:rPr lang="en-US" sz="1200" dirty="0">
                <a:latin typeface="Lato" panose="020F0502020204030203" pitchFamily="34" charset="0"/>
                <a:ea typeface="Lato" panose="020F0502020204030203" pitchFamily="34" charset="0"/>
                <a:cs typeface="Lato" panose="020F0502020204030203" pitchFamily="34" charset="0"/>
              </a:rPr>
              <a:t>- Surgery to increase blood flow to the myocardium, by connect the aorta/ branches of it to the arteries of the heart.</a:t>
            </a:r>
          </a:p>
          <a:p>
            <a:pPr marL="101597"/>
            <a:r>
              <a:rPr lang="en-US" sz="1200" dirty="0">
                <a:latin typeface="Lato" panose="020F0502020204030203" pitchFamily="34" charset="0"/>
                <a:ea typeface="Lato" panose="020F0502020204030203" pitchFamily="34" charset="0"/>
                <a:cs typeface="Lato" panose="020F0502020204030203" pitchFamily="34" charset="0"/>
              </a:rPr>
              <a:t>- Usually take a graft from the saphenous veins in the leg.</a:t>
            </a:r>
          </a:p>
          <a:p>
            <a:pPr marL="152392"/>
            <a:endParaRPr lang="en-US" sz="1333" dirty="0">
              <a:latin typeface="Lato" panose="020F0502020204030203" pitchFamily="34" charset="0"/>
              <a:ea typeface="Lato" panose="020F0502020204030203" pitchFamily="34" charset="0"/>
              <a:cs typeface="Lato" panose="020F0502020204030203" pitchFamily="34" charset="0"/>
            </a:endParaRPr>
          </a:p>
        </p:txBody>
      </p:sp>
      <p:pic>
        <p:nvPicPr>
          <p:cNvPr id="5" name="Picture 4" descr="pcardio20140402v0001.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79137" y="3696483"/>
            <a:ext cx="4025619" cy="2972248"/>
          </a:xfrm>
          <a:prstGeom prst="rect">
            <a:avLst/>
          </a:prstGeom>
        </p:spPr>
      </p:pic>
      <p:pic>
        <p:nvPicPr>
          <p:cNvPr id="6" name="Picture 2">
            <a:extLst>
              <a:ext uri="{FF2B5EF4-FFF2-40B4-BE49-F238E27FC236}">
                <a16:creationId xmlns:a16="http://schemas.microsoft.com/office/drawing/2014/main" id="{B847BF34-C4C0-D3E8-F36C-A237D85E8F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9378" y="1428462"/>
            <a:ext cx="4489278" cy="2268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Logo, company name&#10;&#10;Description automatically generated">
            <a:extLst>
              <a:ext uri="{FF2B5EF4-FFF2-40B4-BE49-F238E27FC236}">
                <a16:creationId xmlns:a16="http://schemas.microsoft.com/office/drawing/2014/main" id="{1273EE87-BED2-59D1-0BCA-108378FED3B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13277533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916940" y="838200"/>
            <a:ext cx="10358120" cy="830997"/>
          </a:xfrm>
        </p:spPr>
        <p:txBody>
          <a:bodyPr/>
          <a:lstStyle/>
          <a:p>
            <a:pPr algn="ctr"/>
            <a:r>
              <a:rPr lang="en-US" sz="5400" b="1" dirty="0"/>
              <a:t>Congenital Heart Defects</a:t>
            </a:r>
          </a:p>
        </p:txBody>
      </p:sp>
      <p:pic>
        <p:nvPicPr>
          <p:cNvPr id="48130" name="Picture 2" descr="I&amp;#39;m the Doctor Who Brings the Cards I&amp;#39;m a Cardiologist GET GLASBERGEN the  Hallmark of a Caring Physician #UnKNOWN_PUNster | Doctor Meme on ME.ME">
            <a:extLst>
              <a:ext uri="{FF2B5EF4-FFF2-40B4-BE49-F238E27FC236}">
                <a16:creationId xmlns:a16="http://schemas.microsoft.com/office/drawing/2014/main" id="{F80D5303-4E01-FC4E-8EC9-62F10A7494A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21111"/>
          <a:stretch/>
        </p:blipFill>
        <p:spPr bwMode="auto">
          <a:xfrm>
            <a:off x="4321968" y="2057400"/>
            <a:ext cx="3548063" cy="4260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3895438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793DA7-BB1C-0C41-9A33-55FE21BF2C8E}"/>
              </a:ext>
            </a:extLst>
          </p:cNvPr>
          <p:cNvSpPr>
            <a:spLocks noGrp="1"/>
          </p:cNvSpPr>
          <p:nvPr>
            <p:ph type="title"/>
          </p:nvPr>
        </p:nvSpPr>
        <p:spPr/>
        <p:txBody>
          <a:bodyPr/>
          <a:lstStyle/>
          <a:p>
            <a:r>
              <a:rPr lang="en-US" dirty="0">
                <a:solidFill>
                  <a:schemeClr val="tx1"/>
                </a:solidFill>
                <a:latin typeface="+mj-lt"/>
              </a:rPr>
              <a:t>Tonight’s Agenda</a:t>
            </a:r>
          </a:p>
        </p:txBody>
      </p:sp>
      <p:sp>
        <p:nvSpPr>
          <p:cNvPr id="3" name="Text Placeholder 2">
            <a:extLst>
              <a:ext uri="{FF2B5EF4-FFF2-40B4-BE49-F238E27FC236}">
                <a16:creationId xmlns:a16="http://schemas.microsoft.com/office/drawing/2014/main" id="{95448636-3CEF-6043-AE16-7BA735FD343A}"/>
              </a:ext>
            </a:extLst>
          </p:cNvPr>
          <p:cNvSpPr>
            <a:spLocks noGrp="1"/>
          </p:cNvSpPr>
          <p:nvPr>
            <p:ph type="body" idx="1"/>
          </p:nvPr>
        </p:nvSpPr>
        <p:spPr>
          <a:xfrm>
            <a:off x="1485899" y="1705451"/>
            <a:ext cx="9220200" cy="3447098"/>
          </a:xfrm>
        </p:spPr>
        <p:txBody>
          <a:bodyPr/>
          <a:lstStyle/>
          <a:p>
            <a:pPr marL="285750" indent="-285750" algn="l">
              <a:buFont typeface="Arial" panose="020B0604020202020204" pitchFamily="34" charset="0"/>
              <a:buChar char="•"/>
            </a:pPr>
            <a:r>
              <a:rPr lang="en-US" sz="3200" b="0" dirty="0">
                <a:latin typeface="+mn-lt"/>
                <a:cs typeface="Calibri" panose="020F0502020204030204" pitchFamily="34" charset="0"/>
              </a:rPr>
              <a:t>Acute Coronary Syndrome &amp; Myocardial Infarctions</a:t>
            </a:r>
          </a:p>
          <a:p>
            <a:pPr marL="285750" indent="-285750" algn="l">
              <a:buFont typeface="Arial" panose="020B0604020202020204" pitchFamily="34" charset="0"/>
              <a:buChar char="•"/>
            </a:pPr>
            <a:r>
              <a:rPr lang="en-US" sz="3200" b="0" dirty="0">
                <a:latin typeface="+mn-lt"/>
                <a:cs typeface="Calibri" panose="020F0502020204030204" pitchFamily="34" charset="0"/>
              </a:rPr>
              <a:t>Congenital Heart Defects</a:t>
            </a:r>
          </a:p>
          <a:p>
            <a:pPr marL="285750" indent="-285750" algn="l">
              <a:buFont typeface="Arial" panose="020B0604020202020204" pitchFamily="34" charset="0"/>
              <a:buChar char="•"/>
            </a:pPr>
            <a:r>
              <a:rPr lang="en-US" sz="3200" b="0" dirty="0">
                <a:latin typeface="+mn-lt"/>
                <a:cs typeface="Calibri" panose="020F0502020204030204" pitchFamily="34" charset="0"/>
              </a:rPr>
              <a:t>Inflammatory Cardiac Diseases </a:t>
            </a:r>
          </a:p>
          <a:p>
            <a:pPr marL="285750" indent="-285750" algn="l">
              <a:buFont typeface="Arial" panose="020B0604020202020204" pitchFamily="34" charset="0"/>
              <a:buChar char="•"/>
            </a:pPr>
            <a:r>
              <a:rPr lang="en-US" sz="3200" b="0" dirty="0">
                <a:latin typeface="+mn-lt"/>
                <a:cs typeface="Calibri" panose="020F0502020204030204" pitchFamily="34" charset="0"/>
              </a:rPr>
              <a:t>Murmurs </a:t>
            </a:r>
          </a:p>
          <a:p>
            <a:pPr marL="285750" indent="-285750" algn="l">
              <a:buFont typeface="Arial" panose="020B0604020202020204" pitchFamily="34" charset="0"/>
              <a:buChar char="•"/>
            </a:pPr>
            <a:r>
              <a:rPr lang="en-US" sz="3200" b="0" dirty="0">
                <a:latin typeface="+mn-lt"/>
                <a:cs typeface="Calibri" panose="020F0502020204030204" pitchFamily="34" charset="0"/>
              </a:rPr>
              <a:t>Arrythmias &amp; Atrial Fibrillation </a:t>
            </a:r>
          </a:p>
          <a:p>
            <a:pPr marL="285750" indent="-285750" algn="l">
              <a:buFont typeface="Arial" panose="020B0604020202020204" pitchFamily="34" charset="0"/>
              <a:buChar char="•"/>
            </a:pPr>
            <a:r>
              <a:rPr lang="en-US" sz="3200" b="0" dirty="0">
                <a:latin typeface="+mn-lt"/>
                <a:cs typeface="Calibri" panose="020F0502020204030204" pitchFamily="34" charset="0"/>
              </a:rPr>
              <a:t>Anti-Arrhythmic Therapies </a:t>
            </a:r>
          </a:p>
          <a:p>
            <a:pPr marL="285750" indent="-285750" algn="l">
              <a:buFont typeface="Arial" panose="020B0604020202020204" pitchFamily="34" charset="0"/>
              <a:buChar char="•"/>
            </a:pPr>
            <a:endParaRPr lang="en-US" sz="3200" b="0" dirty="0">
              <a:latin typeface="+mn-lt"/>
              <a:cs typeface="Calibri" panose="020F0502020204030204" pitchFamily="34" charset="0"/>
            </a:endParaRPr>
          </a:p>
        </p:txBody>
      </p:sp>
      <p:pic>
        <p:nvPicPr>
          <p:cNvPr id="54274" name="Picture 2" descr="Cute illustration of cartoon happy human heart | Cartoon heart, Cute  illustration, Heart illustration">
            <a:extLst>
              <a:ext uri="{FF2B5EF4-FFF2-40B4-BE49-F238E27FC236}">
                <a16:creationId xmlns:a16="http://schemas.microsoft.com/office/drawing/2014/main" id="{2F0D1F38-5720-5240-8EB9-B149C3C7691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7143"/>
          <a:stretch/>
        </p:blipFill>
        <p:spPr bwMode="auto">
          <a:xfrm>
            <a:off x="7973059" y="2636013"/>
            <a:ext cx="3302000" cy="330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85949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E5C6-846E-3946-B796-63E1CCD78522}"/>
              </a:ext>
            </a:extLst>
          </p:cNvPr>
          <p:cNvSpPr>
            <a:spLocks noGrp="1"/>
          </p:cNvSpPr>
          <p:nvPr>
            <p:ph type="title"/>
          </p:nvPr>
        </p:nvSpPr>
        <p:spPr>
          <a:xfrm>
            <a:off x="916939" y="224027"/>
            <a:ext cx="10358120" cy="677108"/>
          </a:xfrm>
        </p:spPr>
        <p:txBody>
          <a:bodyPr/>
          <a:lstStyle/>
          <a:p>
            <a:r>
              <a:rPr lang="en-US" dirty="0">
                <a:solidFill>
                  <a:schemeClr val="tx1"/>
                </a:solidFill>
                <a:latin typeface="+mj-lt"/>
              </a:rPr>
              <a:t>Review – Prenatal Circulation</a:t>
            </a:r>
          </a:p>
        </p:txBody>
      </p:sp>
      <p:pic>
        <p:nvPicPr>
          <p:cNvPr id="4" name="Picture 3" descr="Diagram&#10;&#10;Description automatically generated">
            <a:extLst>
              <a:ext uri="{FF2B5EF4-FFF2-40B4-BE49-F238E27FC236}">
                <a16:creationId xmlns:a16="http://schemas.microsoft.com/office/drawing/2014/main" id="{48E04C3C-6A0E-5742-B321-37C14AB868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46953" y="1143000"/>
            <a:ext cx="7498093" cy="5123947"/>
          </a:xfrm>
          <a:prstGeom prst="rect">
            <a:avLst/>
          </a:prstGeom>
        </p:spPr>
      </p:pic>
      <p:sp>
        <p:nvSpPr>
          <p:cNvPr id="7" name="object 8">
            <a:extLst>
              <a:ext uri="{FF2B5EF4-FFF2-40B4-BE49-F238E27FC236}">
                <a16:creationId xmlns:a16="http://schemas.microsoft.com/office/drawing/2014/main" id="{CF1778E4-1CF8-7F44-BBF2-DCACA38C959C}"/>
              </a:ext>
            </a:extLst>
          </p:cNvPr>
          <p:cNvSpPr txBox="1"/>
          <p:nvPr/>
        </p:nvSpPr>
        <p:spPr>
          <a:xfrm>
            <a:off x="10363200" y="6523514"/>
            <a:ext cx="1903377"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Toronto Notes (2017)</a:t>
            </a:r>
            <a:endParaRPr sz="1700" dirty="0">
              <a:latin typeface="Calibri"/>
              <a:cs typeface="Calibri"/>
            </a:endParaRPr>
          </a:p>
        </p:txBody>
      </p:sp>
      <p:pic>
        <p:nvPicPr>
          <p:cNvPr id="8" name="Picture 7" descr="Logo, company name&#10;&#10;Description automatically generated">
            <a:extLst>
              <a:ext uri="{FF2B5EF4-FFF2-40B4-BE49-F238E27FC236}">
                <a16:creationId xmlns:a16="http://schemas.microsoft.com/office/drawing/2014/main" id="{2330DBC5-B30E-B341-81D3-079EC732999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13513302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254;p19">
            <a:extLst>
              <a:ext uri="{FF2B5EF4-FFF2-40B4-BE49-F238E27FC236}">
                <a16:creationId xmlns:a16="http://schemas.microsoft.com/office/drawing/2014/main" id="{3B28EAD0-9E87-274A-B312-F6D0B48B4BBC}"/>
              </a:ext>
            </a:extLst>
          </p:cNvPr>
          <p:cNvSpPr txBox="1">
            <a:spLocks noGrp="1"/>
          </p:cNvSpPr>
          <p:nvPr>
            <p:ph type="title"/>
          </p:nvPr>
        </p:nvSpPr>
        <p:spPr>
          <a:xfrm>
            <a:off x="817755" y="284034"/>
            <a:ext cx="10058400" cy="564540"/>
          </a:xfrm>
          <a:prstGeom prst="rect">
            <a:avLst/>
          </a:prstGeom>
          <a:noFill/>
          <a:ln>
            <a:noFill/>
          </a:ln>
        </p:spPr>
        <p:txBody>
          <a:bodyPr spcFirstLastPara="1" wrap="square" lIns="35700" tIns="35700" rIns="35700" bIns="35700" anchor="ctr" anchorCtr="0">
            <a:spAutoFit/>
          </a:bodyPr>
          <a:lstStyle/>
          <a:p>
            <a:pPr algn="ctr">
              <a:buClr>
                <a:srgbClr val="000000"/>
              </a:buClr>
              <a:buSzPts val="2109"/>
            </a:pPr>
            <a:r>
              <a:rPr lang="en-CA" sz="3200" b="1">
                <a:solidFill>
                  <a:srgbClr val="000000"/>
                </a:solidFill>
                <a:latin typeface="Calibri"/>
                <a:ea typeface="Calibri"/>
                <a:cs typeface="Calibri"/>
                <a:sym typeface="Calibri"/>
              </a:rPr>
              <a:t>CHANGES IN FETAL CIRCULATION AT BIRTH</a:t>
            </a:r>
            <a:endParaRPr lang="en-CA" sz="3200"/>
          </a:p>
        </p:txBody>
      </p:sp>
      <p:sp>
        <p:nvSpPr>
          <p:cNvPr id="6" name="Rectangle 5">
            <a:extLst>
              <a:ext uri="{FF2B5EF4-FFF2-40B4-BE49-F238E27FC236}">
                <a16:creationId xmlns:a16="http://schemas.microsoft.com/office/drawing/2014/main" id="{1993EEF6-FDB4-7643-ABC9-37BE5F32C6D2}"/>
              </a:ext>
            </a:extLst>
          </p:cNvPr>
          <p:cNvSpPr/>
          <p:nvPr/>
        </p:nvSpPr>
        <p:spPr>
          <a:xfrm>
            <a:off x="539979" y="1018695"/>
            <a:ext cx="7400523" cy="4401205"/>
          </a:xfrm>
          <a:prstGeom prst="rect">
            <a:avLst/>
          </a:prstGeom>
        </p:spPr>
        <p:txBody>
          <a:bodyPr wrap="square">
            <a:spAutoFit/>
          </a:bodyPr>
          <a:lstStyle/>
          <a:p>
            <a:pPr marL="139697">
              <a:buSzPts val="1400"/>
            </a:pPr>
            <a:r>
              <a:rPr lang="en-IE" sz="1400" dirty="0">
                <a:latin typeface="Lato" panose="020F0502020204030203" pitchFamily="34" charset="0"/>
                <a:ea typeface="Lato" panose="020F0502020204030203" pitchFamily="34" charset="0"/>
                <a:cs typeface="Lato" panose="020F0502020204030203" pitchFamily="34" charset="0"/>
              </a:rPr>
              <a:t>Baby </a:t>
            </a:r>
            <a:r>
              <a:rPr lang="en-IE" sz="1400" i="1" dirty="0">
                <a:latin typeface="Lato" panose="020F0502020204030203" pitchFamily="34" charset="0"/>
                <a:ea typeface="Lato" panose="020F0502020204030203" pitchFamily="34" charset="0"/>
                <a:cs typeface="Lato" panose="020F0502020204030203" pitchFamily="34" charset="0"/>
              </a:rPr>
              <a:t>is out &amp; umbilical cord is clamped </a:t>
            </a:r>
          </a:p>
          <a:p>
            <a:pPr marL="139697">
              <a:buSzPts val="1400"/>
            </a:pPr>
            <a:endParaRPr lang="en-IE" sz="1400" dirty="0">
              <a:latin typeface="Lato" panose="020F0502020204030203" pitchFamily="34" charset="0"/>
              <a:ea typeface="Lato" panose="020F0502020204030203" pitchFamily="34" charset="0"/>
              <a:cs typeface="Lato" panose="020F0502020204030203" pitchFamily="34" charset="0"/>
            </a:endParaRPr>
          </a:p>
          <a:p>
            <a:pPr marL="228589" indent="-228589">
              <a:buFont typeface="Arial"/>
              <a:buChar char="•"/>
            </a:pPr>
            <a:r>
              <a:rPr lang="en-US" sz="1400" b="1" dirty="0">
                <a:solidFill>
                  <a:srgbClr val="FF0000"/>
                </a:solidFill>
                <a:latin typeface="Lato" panose="020F0502020204030203" pitchFamily="34" charset="0"/>
                <a:ea typeface="Lato" panose="020F0502020204030203" pitchFamily="34" charset="0"/>
                <a:cs typeface="Lato" panose="020F0502020204030203" pitchFamily="34" charset="0"/>
              </a:rPr>
              <a:t>Hypoxia</a:t>
            </a:r>
            <a:r>
              <a:rPr lang="en-US" sz="1400" b="1" dirty="0">
                <a:latin typeface="Lato" panose="020F0502020204030203" pitchFamily="34" charset="0"/>
                <a:ea typeface="Lato" panose="020F0502020204030203" pitchFamily="34" charset="0"/>
                <a:cs typeface="Lato" panose="020F0502020204030203" pitchFamily="34" charset="0"/>
              </a:rPr>
              <a:t> </a:t>
            </a:r>
            <a:r>
              <a:rPr lang="en-US" sz="1400" dirty="0">
                <a:latin typeface="Lato" panose="020F0502020204030203" pitchFamily="34" charset="0"/>
                <a:ea typeface="Lato" panose="020F0502020204030203" pitchFamily="34" charset="0"/>
                <a:cs typeface="Lato" panose="020F0502020204030203" pitchFamily="34" charset="0"/>
              </a:rPr>
              <a:t>&gt; increase blood CO2</a:t>
            </a:r>
          </a:p>
          <a:p>
            <a:pPr marL="228589" indent="-228589">
              <a:buFont typeface="Arial"/>
              <a:buChar char="•"/>
            </a:pPr>
            <a:r>
              <a:rPr lang="en-US" sz="1400" dirty="0">
                <a:latin typeface="Lato" panose="020F0502020204030203" pitchFamily="34" charset="0"/>
                <a:ea typeface="Lato" panose="020F0502020204030203" pitchFamily="34" charset="0"/>
                <a:cs typeface="Lato" panose="020F0502020204030203" pitchFamily="34" charset="0"/>
              </a:rPr>
              <a:t>Triggers </a:t>
            </a:r>
            <a:r>
              <a:rPr lang="en-US" sz="1400" b="1" dirty="0">
                <a:solidFill>
                  <a:srgbClr val="FF0000"/>
                </a:solidFill>
                <a:latin typeface="Lato" panose="020F0502020204030203" pitchFamily="34" charset="0"/>
                <a:ea typeface="Lato" panose="020F0502020204030203" pitchFamily="34" charset="0"/>
                <a:cs typeface="Lato" panose="020F0502020204030203" pitchFamily="34" charset="0"/>
              </a:rPr>
              <a:t>respiratory center </a:t>
            </a:r>
            <a:r>
              <a:rPr lang="en-US" sz="1400" dirty="0">
                <a:latin typeface="Lato" panose="020F0502020204030203" pitchFamily="34" charset="0"/>
                <a:ea typeface="Lato" panose="020F0502020204030203" pitchFamily="34" charset="0"/>
                <a:cs typeface="Lato" panose="020F0502020204030203" pitchFamily="34" charset="0"/>
              </a:rPr>
              <a:t>in the medulla</a:t>
            </a:r>
          </a:p>
          <a:p>
            <a:pPr marL="228589" indent="-228589">
              <a:buFont typeface="Arial"/>
              <a:buChar char="•"/>
            </a:pPr>
            <a:r>
              <a:rPr lang="en-US" sz="1400" dirty="0">
                <a:latin typeface="Lato" panose="020F0502020204030203" pitchFamily="34" charset="0"/>
                <a:ea typeface="Lato" panose="020F0502020204030203" pitchFamily="34" charset="0"/>
                <a:cs typeface="Lato" panose="020F0502020204030203" pitchFamily="34" charset="0"/>
              </a:rPr>
              <a:t>Stimulate diaphragm to take </a:t>
            </a:r>
            <a:r>
              <a:rPr lang="en-US" sz="1400" b="1" dirty="0">
                <a:solidFill>
                  <a:srgbClr val="FF0000"/>
                </a:solidFill>
                <a:latin typeface="Lato" panose="020F0502020204030203" pitchFamily="34" charset="0"/>
                <a:ea typeface="Lato" panose="020F0502020204030203" pitchFamily="34" charset="0"/>
                <a:cs typeface="Lato" panose="020F0502020204030203" pitchFamily="34" charset="0"/>
              </a:rPr>
              <a:t>first breath</a:t>
            </a:r>
            <a:endParaRPr lang="en-IE" sz="1400" dirty="0">
              <a:latin typeface="Lato" panose="020F0502020204030203" pitchFamily="34" charset="0"/>
              <a:ea typeface="Lato" panose="020F0502020204030203" pitchFamily="34" charset="0"/>
              <a:cs typeface="Lato" panose="020F0502020204030203" pitchFamily="34" charset="0"/>
            </a:endParaRPr>
          </a:p>
          <a:p>
            <a:pPr marL="457189" indent="-317492">
              <a:buSzPts val="1400"/>
              <a:buChar char="●"/>
            </a:pPr>
            <a:r>
              <a:rPr lang="en-IE" sz="1400" dirty="0">
                <a:latin typeface="Lato" panose="020F0502020204030203" pitchFamily="34" charset="0"/>
                <a:ea typeface="Lato" panose="020F0502020204030203" pitchFamily="34" charset="0"/>
                <a:cs typeface="Lato" panose="020F0502020204030203" pitchFamily="34" charset="0"/>
              </a:rPr>
              <a:t>Closure of </a:t>
            </a:r>
            <a:r>
              <a:rPr lang="en-IE" sz="1400" b="1" dirty="0">
                <a:latin typeface="Lato" panose="020F0502020204030203" pitchFamily="34" charset="0"/>
                <a:ea typeface="Lato" panose="020F0502020204030203" pitchFamily="34" charset="0"/>
                <a:cs typeface="Lato" panose="020F0502020204030203" pitchFamily="34" charset="0"/>
              </a:rPr>
              <a:t>umbilical vein</a:t>
            </a:r>
            <a:r>
              <a:rPr lang="en-IE" sz="1400" dirty="0">
                <a:latin typeface="Lato" panose="020F0502020204030203" pitchFamily="34" charset="0"/>
                <a:ea typeface="Lato" panose="020F0502020204030203" pitchFamily="34" charset="0"/>
                <a:cs typeface="Lato" panose="020F0502020204030203" pitchFamily="34" charset="0"/>
              </a:rPr>
              <a:t> → </a:t>
            </a:r>
            <a:r>
              <a:rPr lang="en-IE" sz="1400" b="1" i="1" dirty="0">
                <a:latin typeface="Lato" panose="020F0502020204030203" pitchFamily="34" charset="0"/>
                <a:ea typeface="Lato" panose="020F0502020204030203" pitchFamily="34" charset="0"/>
                <a:cs typeface="Lato" panose="020F0502020204030203" pitchFamily="34" charset="0"/>
              </a:rPr>
              <a:t>ligamentum teres </a:t>
            </a:r>
            <a:r>
              <a:rPr lang="en-IE" sz="1400" i="1" dirty="0">
                <a:latin typeface="Lato" panose="020F0502020204030203" pitchFamily="34" charset="0"/>
                <a:ea typeface="Lato" panose="020F0502020204030203" pitchFamily="34" charset="0"/>
                <a:cs typeface="Lato" panose="020F0502020204030203" pitchFamily="34" charset="0"/>
              </a:rPr>
              <a:t>(“round ligament of the liver”)</a:t>
            </a:r>
            <a:r>
              <a:rPr lang="en-IE" sz="1400" dirty="0">
                <a:latin typeface="Lato" panose="020F0502020204030203" pitchFamily="34" charset="0"/>
                <a:ea typeface="Lato" panose="020F0502020204030203" pitchFamily="34" charset="0"/>
                <a:cs typeface="Lato" panose="020F0502020204030203" pitchFamily="34" charset="0"/>
              </a:rPr>
              <a:t>,  and </a:t>
            </a:r>
          </a:p>
          <a:p>
            <a:pPr marL="457189" indent="-317492">
              <a:buSzPts val="1400"/>
              <a:buChar char="●"/>
            </a:pPr>
            <a:r>
              <a:rPr lang="en-IE" sz="1400" b="1" dirty="0">
                <a:latin typeface="Lato" panose="020F0502020204030203" pitchFamily="34" charset="0"/>
                <a:ea typeface="Lato" panose="020F0502020204030203" pitchFamily="34" charset="0"/>
                <a:cs typeface="Lato" panose="020F0502020204030203" pitchFamily="34" charset="0"/>
              </a:rPr>
              <a:t>Ductus venosus →  </a:t>
            </a:r>
            <a:r>
              <a:rPr lang="en-IE" sz="1400" b="1" i="1" dirty="0">
                <a:latin typeface="Lato" panose="020F0502020204030203" pitchFamily="34" charset="0"/>
                <a:ea typeface="Lato" panose="020F0502020204030203" pitchFamily="34" charset="0"/>
                <a:cs typeface="Lato" panose="020F0502020204030203" pitchFamily="34" charset="0"/>
              </a:rPr>
              <a:t>ligamentum venosum</a:t>
            </a:r>
          </a:p>
          <a:p>
            <a:pPr marL="914377" lvl="1" indent="-311143">
              <a:buSzPts val="1300"/>
              <a:buChar char="○"/>
            </a:pPr>
            <a:r>
              <a:rPr lang="en-IE" sz="1400" dirty="0">
                <a:latin typeface="Lato" panose="020F0502020204030203" pitchFamily="34" charset="0"/>
                <a:ea typeface="Lato" panose="020F0502020204030203" pitchFamily="34" charset="0"/>
                <a:cs typeface="Lato" panose="020F0502020204030203" pitchFamily="34" charset="0"/>
              </a:rPr>
              <a:t>Smooth muscle contraction </a:t>
            </a:r>
          </a:p>
          <a:p>
            <a:pPr marL="457189" indent="-317492">
              <a:buSzPts val="1400"/>
              <a:buChar char="●"/>
            </a:pPr>
            <a:r>
              <a:rPr lang="en-IE" sz="1400" dirty="0">
                <a:latin typeface="Lato" panose="020F0502020204030203" pitchFamily="34" charset="0"/>
                <a:ea typeface="Lato" panose="020F0502020204030203" pitchFamily="34" charset="0"/>
                <a:cs typeface="Lato" panose="020F0502020204030203" pitchFamily="34" charset="0"/>
              </a:rPr>
              <a:t>Clearance of </a:t>
            </a:r>
            <a:r>
              <a:rPr lang="en-IE" sz="1400" b="1" dirty="0" err="1">
                <a:latin typeface="Lato" panose="020F0502020204030203" pitchFamily="34" charset="0"/>
                <a:ea typeface="Lato" panose="020F0502020204030203" pitchFamily="34" charset="0"/>
                <a:cs typeface="Lato" panose="020F0502020204030203" pitchFamily="34" charset="0"/>
              </a:rPr>
              <a:t>fetal</a:t>
            </a:r>
            <a:r>
              <a:rPr lang="en-IE" sz="1400" b="1" dirty="0">
                <a:latin typeface="Lato" panose="020F0502020204030203" pitchFamily="34" charset="0"/>
                <a:ea typeface="Lato" panose="020F0502020204030203" pitchFamily="34" charset="0"/>
                <a:cs typeface="Lato" panose="020F0502020204030203" pitchFamily="34" charset="0"/>
              </a:rPr>
              <a:t> lung fluid </a:t>
            </a:r>
            <a:r>
              <a:rPr lang="en-IE" sz="1400" dirty="0">
                <a:latin typeface="Lato" panose="020F0502020204030203" pitchFamily="34" charset="0"/>
                <a:ea typeface="Lato" panose="020F0502020204030203" pitchFamily="34" charset="0"/>
                <a:cs typeface="Lato" panose="020F0502020204030203" pitchFamily="34" charset="0"/>
              </a:rPr>
              <a:t>(decreased resistance in lung capillaries)</a:t>
            </a:r>
            <a:endParaRPr lang="en-IE" sz="1400" b="1" dirty="0">
              <a:latin typeface="Lato" panose="020F0502020204030203" pitchFamily="34" charset="0"/>
              <a:ea typeface="Lato" panose="020F0502020204030203" pitchFamily="34" charset="0"/>
              <a:cs typeface="Lato" panose="020F0502020204030203" pitchFamily="34" charset="0"/>
            </a:endParaRPr>
          </a:p>
          <a:p>
            <a:pPr marL="457189" indent="-317492">
              <a:buSzPts val="1400"/>
              <a:buChar char="●"/>
            </a:pPr>
            <a:r>
              <a:rPr lang="en-IE" sz="1400" dirty="0">
                <a:latin typeface="Lato" panose="020F0502020204030203" pitchFamily="34" charset="0"/>
                <a:ea typeface="Lato" panose="020F0502020204030203" pitchFamily="34" charset="0"/>
                <a:cs typeface="Lato" panose="020F0502020204030203" pitchFamily="34" charset="0"/>
              </a:rPr>
              <a:t>Closure of </a:t>
            </a:r>
            <a:r>
              <a:rPr lang="en-IE" sz="1400" b="1" dirty="0">
                <a:latin typeface="Lato" panose="020F0502020204030203" pitchFamily="34" charset="0"/>
                <a:ea typeface="Lato" panose="020F0502020204030203" pitchFamily="34" charset="0"/>
                <a:cs typeface="Lato" panose="020F0502020204030203" pitchFamily="34" charset="0"/>
              </a:rPr>
              <a:t>foramen </a:t>
            </a:r>
            <a:r>
              <a:rPr lang="en-IE" sz="1400" b="1" dirty="0" err="1">
                <a:latin typeface="Lato" panose="020F0502020204030203" pitchFamily="34" charset="0"/>
                <a:ea typeface="Lato" panose="020F0502020204030203" pitchFamily="34" charset="0"/>
                <a:cs typeface="Lato" panose="020F0502020204030203" pitchFamily="34" charset="0"/>
              </a:rPr>
              <a:t>ovale</a:t>
            </a:r>
            <a:r>
              <a:rPr lang="en-IE" sz="1400" b="1" dirty="0">
                <a:latin typeface="Lato" panose="020F0502020204030203" pitchFamily="34" charset="0"/>
                <a:ea typeface="Lato" panose="020F0502020204030203" pitchFamily="34" charset="0"/>
                <a:cs typeface="Lato" panose="020F0502020204030203" pitchFamily="34" charset="0"/>
              </a:rPr>
              <a:t> → </a:t>
            </a:r>
            <a:r>
              <a:rPr lang="en-IE" sz="1400" b="1" i="1" dirty="0">
                <a:latin typeface="Lato" panose="020F0502020204030203" pitchFamily="34" charset="0"/>
                <a:ea typeface="Lato" panose="020F0502020204030203" pitchFamily="34" charset="0"/>
                <a:cs typeface="Lato" panose="020F0502020204030203" pitchFamily="34" charset="0"/>
              </a:rPr>
              <a:t>fossa ovalis</a:t>
            </a:r>
          </a:p>
          <a:p>
            <a:pPr marL="914377" lvl="1" indent="-311143">
              <a:buSzPts val="1300"/>
              <a:buChar char="○"/>
            </a:pPr>
            <a:r>
              <a:rPr lang="en-IE" sz="1400" dirty="0">
                <a:latin typeface="Lato" panose="020F0502020204030203" pitchFamily="34" charset="0"/>
                <a:ea typeface="Lato" panose="020F0502020204030203" pitchFamily="34" charset="0"/>
                <a:cs typeface="Lato" panose="020F0502020204030203" pitchFamily="34" charset="0"/>
              </a:rPr>
              <a:t>Closure of ductus arteriosus → blood flowing through lungs → increased pressure in left atrium</a:t>
            </a:r>
          </a:p>
          <a:p>
            <a:pPr marL="914377" lvl="1" indent="-311143">
              <a:buSzPts val="1300"/>
              <a:buChar char="○"/>
            </a:pPr>
            <a:r>
              <a:rPr lang="en-IE" sz="1400" dirty="0">
                <a:latin typeface="Lato" panose="020F0502020204030203" pitchFamily="34" charset="0"/>
                <a:ea typeface="Lato" panose="020F0502020204030203" pitchFamily="34" charset="0"/>
                <a:cs typeface="Lato" panose="020F0502020204030203" pitchFamily="34" charset="0"/>
              </a:rPr>
              <a:t>1 year for complete fusion </a:t>
            </a:r>
          </a:p>
          <a:p>
            <a:pPr marL="457189" indent="-317492">
              <a:buSzPts val="1400"/>
              <a:buChar char="●"/>
            </a:pPr>
            <a:r>
              <a:rPr lang="en-IE" sz="1400" dirty="0">
                <a:latin typeface="Lato" panose="020F0502020204030203" pitchFamily="34" charset="0"/>
                <a:ea typeface="Lato" panose="020F0502020204030203" pitchFamily="34" charset="0"/>
                <a:cs typeface="Lato" panose="020F0502020204030203" pitchFamily="34" charset="0"/>
              </a:rPr>
              <a:t>Closure of </a:t>
            </a:r>
            <a:r>
              <a:rPr lang="en-IE" sz="1400" b="1" dirty="0">
                <a:latin typeface="Lato" panose="020F0502020204030203" pitchFamily="34" charset="0"/>
                <a:ea typeface="Lato" panose="020F0502020204030203" pitchFamily="34" charset="0"/>
                <a:cs typeface="Lato" panose="020F0502020204030203" pitchFamily="34" charset="0"/>
              </a:rPr>
              <a:t>ductus arteriosus → </a:t>
            </a:r>
            <a:r>
              <a:rPr lang="en-IE" sz="1400" b="1" i="1" dirty="0">
                <a:latin typeface="Lato" panose="020F0502020204030203" pitchFamily="34" charset="0"/>
                <a:ea typeface="Lato" panose="020F0502020204030203" pitchFamily="34" charset="0"/>
                <a:cs typeface="Lato" panose="020F0502020204030203" pitchFamily="34" charset="0"/>
              </a:rPr>
              <a:t>ligamentum arteriosum </a:t>
            </a:r>
          </a:p>
          <a:p>
            <a:pPr marL="914377" lvl="1" indent="-311143">
              <a:buSzPts val="1300"/>
              <a:buChar char="○"/>
            </a:pPr>
            <a:r>
              <a:rPr lang="en-IE" sz="1400" dirty="0">
                <a:latin typeface="Lato" panose="020F0502020204030203" pitchFamily="34" charset="0"/>
                <a:ea typeface="Lato" panose="020F0502020204030203" pitchFamily="34" charset="0"/>
                <a:cs typeface="Lato" panose="020F0502020204030203" pitchFamily="34" charset="0"/>
              </a:rPr>
              <a:t>Smooth muscle contraction from decrease in maternal supply of prostaglandin E1/E2</a:t>
            </a:r>
          </a:p>
          <a:p>
            <a:pPr marL="914377" lvl="1" indent="-311143">
              <a:buSzPts val="1300"/>
              <a:buChar char="○"/>
            </a:pPr>
            <a:r>
              <a:rPr lang="en-IE" sz="1400" dirty="0">
                <a:latin typeface="Lato" panose="020F0502020204030203" pitchFamily="34" charset="0"/>
                <a:ea typeface="Lato" panose="020F0502020204030203" pitchFamily="34" charset="0"/>
                <a:cs typeface="Lato" panose="020F0502020204030203" pitchFamily="34" charset="0"/>
              </a:rPr>
              <a:t>Bradykinin </a:t>
            </a:r>
          </a:p>
          <a:p>
            <a:pPr marL="914377" lvl="1" indent="-311143">
              <a:buSzPts val="1300"/>
              <a:buChar char="○"/>
            </a:pPr>
            <a:r>
              <a:rPr lang="en-IE" sz="1400" dirty="0">
                <a:latin typeface="Lato" panose="020F0502020204030203" pitchFamily="34" charset="0"/>
                <a:ea typeface="Lato" panose="020F0502020204030203" pitchFamily="34" charset="0"/>
                <a:cs typeface="Lato" panose="020F0502020204030203" pitchFamily="34" charset="0"/>
              </a:rPr>
              <a:t>1-3 months for complete closure </a:t>
            </a:r>
          </a:p>
          <a:p>
            <a:pPr marL="457189" indent="-317492">
              <a:buSzPts val="1400"/>
              <a:buChar char="●"/>
            </a:pPr>
            <a:r>
              <a:rPr lang="en-IE" sz="1400" dirty="0">
                <a:latin typeface="Lato" panose="020F0502020204030203" pitchFamily="34" charset="0"/>
                <a:ea typeface="Lato" panose="020F0502020204030203" pitchFamily="34" charset="0"/>
                <a:cs typeface="Lato" panose="020F0502020204030203" pitchFamily="34" charset="0"/>
              </a:rPr>
              <a:t>Closure of </a:t>
            </a:r>
            <a:r>
              <a:rPr lang="en-IE" sz="1400" b="1" dirty="0">
                <a:latin typeface="Lato" panose="020F0502020204030203" pitchFamily="34" charset="0"/>
                <a:ea typeface="Lato" panose="020F0502020204030203" pitchFamily="34" charset="0"/>
                <a:cs typeface="Lato" panose="020F0502020204030203" pitchFamily="34" charset="0"/>
              </a:rPr>
              <a:t>umbilical arteries </a:t>
            </a:r>
            <a:r>
              <a:rPr lang="en-IE" sz="1400" dirty="0">
                <a:latin typeface="Lato" panose="020F0502020204030203" pitchFamily="34" charset="0"/>
                <a:ea typeface="Lato" panose="020F0502020204030203" pitchFamily="34" charset="0"/>
                <a:cs typeface="Lato" panose="020F0502020204030203" pitchFamily="34" charset="0"/>
              </a:rPr>
              <a:t>→ </a:t>
            </a:r>
            <a:r>
              <a:rPr lang="en-IE" sz="1400" b="1" i="1" dirty="0">
                <a:latin typeface="Lato" panose="020F0502020204030203" pitchFamily="34" charset="0"/>
                <a:ea typeface="Lato" panose="020F0502020204030203" pitchFamily="34" charset="0"/>
                <a:cs typeface="Lato" panose="020F0502020204030203" pitchFamily="34" charset="0"/>
              </a:rPr>
              <a:t>medial umbilical ligaments</a:t>
            </a:r>
          </a:p>
          <a:p>
            <a:pPr marL="914377" lvl="1" indent="-311143">
              <a:buSzPts val="1300"/>
              <a:buChar char="○"/>
            </a:pPr>
            <a:r>
              <a:rPr lang="en-IE" sz="1400" dirty="0">
                <a:latin typeface="Lato" panose="020F0502020204030203" pitchFamily="34" charset="0"/>
                <a:ea typeface="Lato" panose="020F0502020204030203" pitchFamily="34" charset="0"/>
                <a:cs typeface="Lato" panose="020F0502020204030203" pitchFamily="34" charset="0"/>
              </a:rPr>
              <a:t>Smooth muscle contraction  due to decreased prostaglandins</a:t>
            </a:r>
          </a:p>
        </p:txBody>
      </p:sp>
      <p:pic>
        <p:nvPicPr>
          <p:cNvPr id="3" name="Picture 2">
            <a:extLst>
              <a:ext uri="{FF2B5EF4-FFF2-40B4-BE49-F238E27FC236}">
                <a16:creationId xmlns:a16="http://schemas.microsoft.com/office/drawing/2014/main" id="{70DEEAD9-3447-A543-B27A-B375B9A56C7B}"/>
              </a:ext>
            </a:extLst>
          </p:cNvPr>
          <p:cNvPicPr>
            <a:picLocks noChangeAspect="1"/>
          </p:cNvPicPr>
          <p:nvPr/>
        </p:nvPicPr>
        <p:blipFill>
          <a:blip r:embed="rId3"/>
          <a:stretch>
            <a:fillRect/>
          </a:stretch>
        </p:blipFill>
        <p:spPr>
          <a:xfrm>
            <a:off x="7940502" y="1295400"/>
            <a:ext cx="3711523" cy="5036284"/>
          </a:xfrm>
          <a:prstGeom prst="rect">
            <a:avLst/>
          </a:prstGeom>
        </p:spPr>
      </p:pic>
    </p:spTree>
    <p:extLst>
      <p:ext uri="{BB962C8B-B14F-4D97-AF65-F5344CB8AC3E}">
        <p14:creationId xmlns:p14="http://schemas.microsoft.com/office/powerpoint/2010/main" val="23015032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p17"/>
          <p:cNvSpPr txBox="1">
            <a:spLocks noGrp="1"/>
          </p:cNvSpPr>
          <p:nvPr>
            <p:ph type="title"/>
          </p:nvPr>
        </p:nvSpPr>
        <p:spPr>
          <a:xfrm>
            <a:off x="0" y="0"/>
            <a:ext cx="6735779" cy="860000"/>
          </a:xfrm>
          <a:prstGeom prst="rect">
            <a:avLst/>
          </a:prstGeom>
        </p:spPr>
        <p:txBody>
          <a:bodyPr spcFirstLastPara="1" wrap="square" lIns="121900" tIns="121900" rIns="121900" bIns="121900" anchor="t" anchorCtr="0">
            <a:noAutofit/>
          </a:bodyPr>
          <a:lstStyle/>
          <a:p>
            <a:pPr algn="l"/>
            <a:r>
              <a:rPr lang="en" dirty="0"/>
              <a:t>Circulatory Changes at Birth</a:t>
            </a:r>
            <a:endParaRPr dirty="0"/>
          </a:p>
        </p:txBody>
      </p:sp>
      <p:pic>
        <p:nvPicPr>
          <p:cNvPr id="95" name="Google Shape;95;p17"/>
          <p:cNvPicPr preferRelativeResize="0"/>
          <p:nvPr/>
        </p:nvPicPr>
        <p:blipFill>
          <a:blip r:embed="rId3">
            <a:alphaModFix/>
          </a:blip>
          <a:stretch>
            <a:fillRect/>
          </a:stretch>
        </p:blipFill>
        <p:spPr>
          <a:xfrm>
            <a:off x="1" y="860000"/>
            <a:ext cx="9398967" cy="2343800"/>
          </a:xfrm>
          <a:prstGeom prst="rect">
            <a:avLst/>
          </a:prstGeom>
          <a:noFill/>
          <a:ln>
            <a:noFill/>
          </a:ln>
        </p:spPr>
      </p:pic>
      <p:pic>
        <p:nvPicPr>
          <p:cNvPr id="96" name="Google Shape;96;p17"/>
          <p:cNvPicPr preferRelativeResize="0"/>
          <p:nvPr/>
        </p:nvPicPr>
        <p:blipFill>
          <a:blip r:embed="rId4">
            <a:alphaModFix/>
          </a:blip>
          <a:stretch>
            <a:fillRect/>
          </a:stretch>
        </p:blipFill>
        <p:spPr>
          <a:xfrm>
            <a:off x="9431052" y="2286000"/>
            <a:ext cx="2793033" cy="4086273"/>
          </a:xfrm>
          <a:prstGeom prst="rect">
            <a:avLst/>
          </a:prstGeom>
          <a:noFill/>
          <a:ln>
            <a:noFill/>
          </a:ln>
        </p:spPr>
      </p:pic>
      <p:pic>
        <p:nvPicPr>
          <p:cNvPr id="3" name="Picture 2" descr="Table&#10;&#10;Description automatically generated">
            <a:extLst>
              <a:ext uri="{FF2B5EF4-FFF2-40B4-BE49-F238E27FC236}">
                <a16:creationId xmlns:a16="http://schemas.microsoft.com/office/drawing/2014/main" id="{A76DC31E-42EB-384A-963E-D159A14FF387}"/>
              </a:ext>
            </a:extLst>
          </p:cNvPr>
          <p:cNvPicPr>
            <a:picLocks noChangeAspect="1"/>
          </p:cNvPicPr>
          <p:nvPr/>
        </p:nvPicPr>
        <p:blipFill>
          <a:blip r:embed="rId5"/>
          <a:stretch>
            <a:fillRect/>
          </a:stretch>
        </p:blipFill>
        <p:spPr>
          <a:xfrm>
            <a:off x="1" y="3820216"/>
            <a:ext cx="5136351" cy="3037785"/>
          </a:xfrm>
          <a:prstGeom prst="rect">
            <a:avLst/>
          </a:prstGeom>
        </p:spPr>
      </p:pic>
      <p:sp>
        <p:nvSpPr>
          <p:cNvPr id="6" name="Google Shape;94;p17">
            <a:extLst>
              <a:ext uri="{FF2B5EF4-FFF2-40B4-BE49-F238E27FC236}">
                <a16:creationId xmlns:a16="http://schemas.microsoft.com/office/drawing/2014/main" id="{67478BB1-444E-C64A-8343-B2A4F523ED10}"/>
              </a:ext>
            </a:extLst>
          </p:cNvPr>
          <p:cNvSpPr txBox="1">
            <a:spLocks/>
          </p:cNvSpPr>
          <p:nvPr/>
        </p:nvSpPr>
        <p:spPr>
          <a:xfrm>
            <a:off x="1" y="3249632"/>
            <a:ext cx="2052119" cy="52475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1pPr>
            <a:lvl2pPr marR="0" lvl="1"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2pPr>
            <a:lvl3pPr marR="0" lvl="2"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3pPr>
            <a:lvl4pPr marR="0" lvl="3"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4pPr>
            <a:lvl5pPr marR="0" lvl="4"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5pPr>
            <a:lvl6pPr marR="0" lvl="5"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6pPr>
            <a:lvl7pPr marR="0" lvl="6"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7pPr>
            <a:lvl8pPr marR="0" lvl="7"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8pPr>
            <a:lvl9pPr marR="0" lvl="8" algn="l" rtl="0">
              <a:lnSpc>
                <a:spcPct val="100000"/>
              </a:lnSpc>
              <a:spcBef>
                <a:spcPts val="0"/>
              </a:spcBef>
              <a:spcAft>
                <a:spcPts val="0"/>
              </a:spcAft>
              <a:buClr>
                <a:schemeClr val="dk1"/>
              </a:buClr>
              <a:buSzPts val="3000"/>
              <a:buFont typeface="Lato Black"/>
              <a:buNone/>
              <a:defRPr sz="3000" b="0" i="0" u="none" strike="noStrike" cap="none">
                <a:solidFill>
                  <a:schemeClr val="dk1"/>
                </a:solidFill>
                <a:latin typeface="Lato Black"/>
                <a:ea typeface="Lato Black"/>
                <a:cs typeface="Lato Black"/>
                <a:sym typeface="Lato Black"/>
              </a:defRPr>
            </a:lvl9pPr>
          </a:lstStyle>
          <a:p>
            <a:r>
              <a:rPr lang="en-IE" sz="2667" dirty="0"/>
              <a:t>Derivatives:</a:t>
            </a:r>
          </a:p>
        </p:txBody>
      </p:sp>
      <p:pic>
        <p:nvPicPr>
          <p:cNvPr id="2" name="Picture 1" descr="Logo, company name&#10;&#10;Description automatically generated">
            <a:extLst>
              <a:ext uri="{FF2B5EF4-FFF2-40B4-BE49-F238E27FC236}">
                <a16:creationId xmlns:a16="http://schemas.microsoft.com/office/drawing/2014/main" id="{76DFA754-B114-F91A-3B65-BBE288D076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860001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6703061" cy="689932"/>
          </a:xfrm>
          <a:prstGeom prst="rect">
            <a:avLst/>
          </a:prstGeom>
        </p:spPr>
        <p:txBody>
          <a:bodyPr vert="horz" wrap="square" lIns="0" tIns="12700" rIns="0" bIns="0" rtlCol="0">
            <a:spAutoFit/>
          </a:bodyPr>
          <a:lstStyle/>
          <a:p>
            <a:pPr marL="12700">
              <a:lnSpc>
                <a:spcPct val="100000"/>
              </a:lnSpc>
              <a:spcBef>
                <a:spcPts val="100"/>
              </a:spcBef>
            </a:pPr>
            <a:r>
              <a:rPr spc="-10" dirty="0">
                <a:solidFill>
                  <a:schemeClr val="tx1"/>
                </a:solidFill>
                <a:latin typeface="+mj-lt"/>
              </a:rPr>
              <a:t>Congenital </a:t>
            </a:r>
            <a:r>
              <a:rPr spc="-5" dirty="0">
                <a:solidFill>
                  <a:schemeClr val="tx1"/>
                </a:solidFill>
                <a:latin typeface="+mj-lt"/>
              </a:rPr>
              <a:t>Heart</a:t>
            </a:r>
            <a:r>
              <a:rPr spc="-20" dirty="0">
                <a:solidFill>
                  <a:schemeClr val="tx1"/>
                </a:solidFill>
                <a:latin typeface="+mj-lt"/>
              </a:rPr>
              <a:t> </a:t>
            </a:r>
            <a:r>
              <a:rPr spc="-30" dirty="0">
                <a:solidFill>
                  <a:schemeClr val="tx1"/>
                </a:solidFill>
                <a:latin typeface="+mj-lt"/>
              </a:rPr>
              <a:t>Defects</a:t>
            </a:r>
          </a:p>
        </p:txBody>
      </p:sp>
      <p:graphicFrame>
        <p:nvGraphicFramePr>
          <p:cNvPr id="8" name="Diagram 7">
            <a:extLst>
              <a:ext uri="{FF2B5EF4-FFF2-40B4-BE49-F238E27FC236}">
                <a16:creationId xmlns:a16="http://schemas.microsoft.com/office/drawing/2014/main" id="{09459782-3195-4A42-A520-35E7863B02BB}"/>
              </a:ext>
            </a:extLst>
          </p:cNvPr>
          <p:cNvGraphicFramePr/>
          <p:nvPr>
            <p:extLst>
              <p:ext uri="{D42A27DB-BD31-4B8C-83A1-F6EECF244321}">
                <p14:modId xmlns:p14="http://schemas.microsoft.com/office/powerpoint/2010/main" val="1815045018"/>
              </p:ext>
            </p:extLst>
          </p:nvPr>
        </p:nvGraphicFramePr>
        <p:xfrm>
          <a:off x="1638300" y="681227"/>
          <a:ext cx="8915400" cy="61767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object 8">
            <a:extLst>
              <a:ext uri="{FF2B5EF4-FFF2-40B4-BE49-F238E27FC236}">
                <a16:creationId xmlns:a16="http://schemas.microsoft.com/office/drawing/2014/main" id="{0B45ACE6-228D-B844-9F3C-8EAFF5823AE0}"/>
              </a:ext>
            </a:extLst>
          </p:cNvPr>
          <p:cNvSpPr txBox="1"/>
          <p:nvPr/>
        </p:nvSpPr>
        <p:spPr>
          <a:xfrm>
            <a:off x="10363200" y="6511714"/>
            <a:ext cx="17420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a:t>
            </a:r>
            <a:r>
              <a:rPr lang="en-CA" sz="1700" spc="-55" dirty="0" err="1">
                <a:solidFill>
                  <a:srgbClr val="FFFFFF"/>
                </a:solidFill>
                <a:latin typeface="Calibri"/>
                <a:cs typeface="Calibri"/>
              </a:rPr>
              <a:t>Pathoma</a:t>
            </a:r>
            <a:endParaRPr sz="1700" dirty="0">
              <a:latin typeface="Calibri"/>
              <a:cs typeface="Calibri"/>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8803005" cy="689932"/>
          </a:xfrm>
          <a:prstGeom prst="rect">
            <a:avLst/>
          </a:prstGeom>
        </p:spPr>
        <p:txBody>
          <a:bodyPr vert="horz" wrap="square" lIns="0" tIns="12700" rIns="0" bIns="0" rtlCol="0">
            <a:spAutoFit/>
          </a:bodyPr>
          <a:lstStyle/>
          <a:p>
            <a:pPr marL="12700">
              <a:lnSpc>
                <a:spcPct val="100000"/>
              </a:lnSpc>
              <a:spcBef>
                <a:spcPts val="100"/>
              </a:spcBef>
            </a:pPr>
            <a:r>
              <a:rPr spc="-10" dirty="0">
                <a:latin typeface="+mj-lt"/>
              </a:rPr>
              <a:t>Cyanotic </a:t>
            </a:r>
            <a:r>
              <a:rPr spc="-5" dirty="0">
                <a:latin typeface="+mj-lt"/>
              </a:rPr>
              <a:t>Heart </a:t>
            </a:r>
            <a:r>
              <a:rPr spc="-30" dirty="0">
                <a:latin typeface="+mj-lt"/>
              </a:rPr>
              <a:t>Defects</a:t>
            </a:r>
            <a:r>
              <a:rPr lang="en-US" spc="-30" dirty="0">
                <a:latin typeface="+mj-lt"/>
              </a:rPr>
              <a:t> (R</a:t>
            </a:r>
            <a:r>
              <a:rPr lang="en-US" spc="-30" dirty="0">
                <a:latin typeface="+mj-lt"/>
                <a:sym typeface="Wingdings" pitchFamily="2" charset="2"/>
              </a:rPr>
              <a:t>L Shunt)</a:t>
            </a:r>
            <a:endParaRPr sz="4300" dirty="0">
              <a:latin typeface="+mj-lt"/>
            </a:endParaRPr>
          </a:p>
        </p:txBody>
      </p:sp>
      <p:sp>
        <p:nvSpPr>
          <p:cNvPr id="15" name="TextBox 14">
            <a:extLst>
              <a:ext uri="{FF2B5EF4-FFF2-40B4-BE49-F238E27FC236}">
                <a16:creationId xmlns:a16="http://schemas.microsoft.com/office/drawing/2014/main" id="{19DDA8CF-22B8-6241-B0C0-422E122D0623}"/>
              </a:ext>
            </a:extLst>
          </p:cNvPr>
          <p:cNvSpPr txBox="1"/>
          <p:nvPr/>
        </p:nvSpPr>
        <p:spPr>
          <a:xfrm>
            <a:off x="419100" y="1371600"/>
            <a:ext cx="11353800" cy="3323987"/>
          </a:xfrm>
          <a:prstGeom prst="rect">
            <a:avLst/>
          </a:prstGeom>
          <a:noFill/>
        </p:spPr>
        <p:txBody>
          <a:bodyPr wrap="square" numCol="4" spcCol="180000" rtlCol="0">
            <a:spAutoFit/>
          </a:bodyPr>
          <a:lstStyle/>
          <a:p>
            <a:pPr marL="285750" indent="-285750">
              <a:buFont typeface="Arial" panose="020B0604020202020204" pitchFamily="34" charset="0"/>
              <a:buChar char="•"/>
            </a:pPr>
            <a:r>
              <a:rPr lang="en-US" sz="1500" b="1" dirty="0"/>
              <a:t>Truncus Arteriosus</a:t>
            </a:r>
          </a:p>
          <a:p>
            <a:pPr marL="742950" lvl="1" indent="-285750">
              <a:buFont typeface="Arial" panose="020B0604020202020204" pitchFamily="34" charset="0"/>
              <a:buChar char="•"/>
            </a:pPr>
            <a:r>
              <a:rPr lang="en-US" sz="1500" dirty="0"/>
              <a:t>Single large vessel arising from both ventricles </a:t>
            </a:r>
          </a:p>
          <a:p>
            <a:pPr marL="742950" lvl="1" indent="-285750">
              <a:buFont typeface="Arial" panose="020B0604020202020204" pitchFamily="34" charset="0"/>
              <a:buChar char="•"/>
            </a:pPr>
            <a:r>
              <a:rPr lang="en-US" sz="1500" dirty="0"/>
              <a:t>Truncus fails to divide into pulmonary trunk and aorta (failure of aortopulmonary septum formation) </a:t>
            </a:r>
          </a:p>
          <a:p>
            <a:pPr marL="742950" lvl="1" indent="-285750">
              <a:buFont typeface="Arial" panose="020B0604020202020204" pitchFamily="34" charset="0"/>
              <a:buChar char="•"/>
            </a:pPr>
            <a:r>
              <a:rPr lang="en-US" sz="1500" dirty="0"/>
              <a:t>Most patients have </a:t>
            </a:r>
            <a:r>
              <a:rPr lang="en-US" sz="1500" b="1" dirty="0"/>
              <a:t>accompanying VSD </a:t>
            </a:r>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b="1" dirty="0"/>
              <a:t>Transposition of Great Vessels</a:t>
            </a:r>
          </a:p>
          <a:p>
            <a:pPr marL="742950" lvl="1" indent="-285750">
              <a:buFont typeface="Arial" panose="020B0604020202020204" pitchFamily="34" charset="0"/>
              <a:buChar char="•"/>
            </a:pPr>
            <a:r>
              <a:rPr lang="en-US" sz="1500" dirty="0">
                <a:sym typeface="Wingdings" pitchFamily="2" charset="2"/>
              </a:rPr>
              <a:t>No aorticopulmonary septum spiraling  aorta leaves RV and  pulmonary trunk leaves LV</a:t>
            </a:r>
          </a:p>
          <a:p>
            <a:pPr marL="742950" lvl="1" indent="-285750">
              <a:buFont typeface="Arial" panose="020B0604020202020204" pitchFamily="34" charset="0"/>
              <a:buChar char="•"/>
            </a:pPr>
            <a:r>
              <a:rPr lang="en-US" sz="1500" dirty="0">
                <a:sym typeface="Wingdings" pitchFamily="2" charset="2"/>
              </a:rPr>
              <a:t>Hypertrophy of RV, atrophy of LV </a:t>
            </a:r>
          </a:p>
          <a:p>
            <a:pPr marL="742950" lvl="1" indent="-285750">
              <a:buFont typeface="Arial" panose="020B0604020202020204" pitchFamily="34" charset="0"/>
              <a:buChar char="•"/>
            </a:pPr>
            <a:r>
              <a:rPr lang="en-US" sz="1500" dirty="0">
                <a:sym typeface="Wingdings" pitchFamily="2" charset="2"/>
              </a:rPr>
              <a:t>Associated with </a:t>
            </a:r>
            <a:r>
              <a:rPr lang="en-US" sz="1500" b="1" dirty="0">
                <a:sym typeface="Wingdings" pitchFamily="2" charset="2"/>
              </a:rPr>
              <a:t>gestational diabetes</a:t>
            </a:r>
          </a:p>
          <a:p>
            <a:pPr marL="742950" lvl="1" indent="-285750">
              <a:buFont typeface="Arial" panose="020B0604020202020204" pitchFamily="34" charset="0"/>
              <a:buChar char="•"/>
            </a:pPr>
            <a:r>
              <a:rPr lang="en-US" sz="1500" dirty="0">
                <a:sym typeface="Wingdings" pitchFamily="2" charset="2"/>
              </a:rPr>
              <a:t>Not compatible with life  unless shunt present</a:t>
            </a:r>
          </a:p>
          <a:p>
            <a:pPr marL="742950" lvl="1" indent="-285750">
              <a:buFont typeface="Arial" panose="020B0604020202020204" pitchFamily="34" charset="0"/>
              <a:buChar char="•"/>
            </a:pPr>
            <a:endParaRPr lang="en-US" sz="1500" dirty="0">
              <a:sym typeface="Wingdings" pitchFamily="2" charset="2"/>
            </a:endParaRPr>
          </a:p>
          <a:p>
            <a:pPr marL="742950" lvl="1"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b="1" dirty="0"/>
              <a:t>Tricuspid Atresia</a:t>
            </a:r>
          </a:p>
          <a:p>
            <a:pPr marL="742950" lvl="1" indent="-285750">
              <a:buFont typeface="Arial" panose="020B0604020202020204" pitchFamily="34" charset="0"/>
              <a:buChar char="•"/>
            </a:pPr>
            <a:r>
              <a:rPr lang="en-US" sz="1500" dirty="0"/>
              <a:t>Failure of tricuspid valve orifice to develop</a:t>
            </a:r>
          </a:p>
          <a:p>
            <a:pPr marL="742950" lvl="1" indent="-285750">
              <a:buFont typeface="Arial" panose="020B0604020202020204" pitchFamily="34" charset="0"/>
              <a:buChar char="•"/>
            </a:pPr>
            <a:r>
              <a:rPr lang="en-US" sz="1500" dirty="0"/>
              <a:t>Hypoplastic RV</a:t>
            </a:r>
          </a:p>
          <a:p>
            <a:pPr marL="742950" lvl="1" indent="-285750">
              <a:buFont typeface="Arial" panose="020B0604020202020204" pitchFamily="34" charset="0"/>
              <a:buChar char="•"/>
            </a:pPr>
            <a:r>
              <a:rPr lang="en-US" sz="1500" dirty="0"/>
              <a:t>Often associated with ASD but </a:t>
            </a:r>
            <a:r>
              <a:rPr lang="en-US" sz="1500" b="1" dirty="0"/>
              <a:t>requires ASD &amp; VSD</a:t>
            </a:r>
            <a:r>
              <a:rPr lang="en-US" sz="1500" dirty="0"/>
              <a:t> for viability</a:t>
            </a:r>
          </a:p>
          <a:p>
            <a:pPr lvl="1"/>
            <a:r>
              <a:rPr lang="en-US" sz="1500" dirty="0"/>
              <a:t> </a:t>
            </a:r>
          </a:p>
          <a:p>
            <a:pPr lvl="1"/>
            <a:endParaRPr lang="en-US" sz="1500" dirty="0"/>
          </a:p>
          <a:p>
            <a:pPr lvl="1"/>
            <a:endParaRPr lang="en-US" sz="1500" dirty="0"/>
          </a:p>
          <a:p>
            <a:pPr lvl="1"/>
            <a:endParaRPr lang="en-US" sz="1500" dirty="0"/>
          </a:p>
          <a:p>
            <a:pPr lvl="1"/>
            <a:endParaRPr lang="en-US" sz="1500" dirty="0"/>
          </a:p>
          <a:p>
            <a:pPr lvl="1"/>
            <a:endParaRPr lang="en-US" sz="1500" dirty="0"/>
          </a:p>
          <a:p>
            <a:pPr lvl="1"/>
            <a:endParaRPr lang="en-US" sz="1500" dirty="0"/>
          </a:p>
          <a:p>
            <a:pPr marL="285750" indent="-285750">
              <a:buFont typeface="Arial" panose="020B0604020202020204" pitchFamily="34" charset="0"/>
              <a:buChar char="•"/>
            </a:pPr>
            <a:r>
              <a:rPr lang="en-US" sz="1500" b="1" dirty="0"/>
              <a:t> TAPVR </a:t>
            </a:r>
          </a:p>
          <a:p>
            <a:pPr marL="742950" lvl="1" indent="-285750">
              <a:buFont typeface="Arial" panose="020B0604020202020204" pitchFamily="34" charset="0"/>
              <a:buChar char="•"/>
            </a:pPr>
            <a:r>
              <a:rPr lang="en-US" sz="1500" dirty="0"/>
              <a:t>Pulmonary veins drain into R heart circulation </a:t>
            </a:r>
          </a:p>
          <a:p>
            <a:pPr marL="742950" lvl="1" indent="-285750">
              <a:buFont typeface="Arial" panose="020B0604020202020204" pitchFamily="34" charset="0"/>
              <a:buChar char="•"/>
            </a:pPr>
            <a:r>
              <a:rPr lang="en-US" sz="1500" dirty="0"/>
              <a:t>Associated with </a:t>
            </a:r>
            <a:r>
              <a:rPr lang="en-US" sz="1500" b="1" dirty="0"/>
              <a:t>ASD &amp; PDA to allow for R</a:t>
            </a:r>
            <a:r>
              <a:rPr lang="en-US" sz="1500" b="1" dirty="0">
                <a:sym typeface="Wingdings" pitchFamily="2" charset="2"/>
              </a:rPr>
              <a:t>L shunting to maintain CO </a:t>
            </a:r>
            <a:endParaRPr lang="en-US" sz="1500" b="1" dirty="0"/>
          </a:p>
          <a:p>
            <a:pPr marL="285750" indent="-285750">
              <a:buFont typeface="Arial" panose="020B0604020202020204" pitchFamily="34" charset="0"/>
              <a:buChar char="•"/>
            </a:pPr>
            <a:endParaRPr lang="en-US" sz="1500" dirty="0"/>
          </a:p>
        </p:txBody>
      </p:sp>
      <p:pic>
        <p:nvPicPr>
          <p:cNvPr id="6146" name="Picture 2" descr="Truncus Arteriosus | Children&amp;#39;s Hospital of Philadelphia">
            <a:extLst>
              <a:ext uri="{FF2B5EF4-FFF2-40B4-BE49-F238E27FC236}">
                <a16:creationId xmlns:a16="http://schemas.microsoft.com/office/drawing/2014/main" id="{908CA4F1-7E3D-EC4D-AC99-9271B7AFDC7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692" r="29112"/>
          <a:stretch/>
        </p:blipFill>
        <p:spPr bwMode="auto">
          <a:xfrm>
            <a:off x="762000" y="4064228"/>
            <a:ext cx="1981200" cy="2178000"/>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Transposition of the Great Arteries (TGA) With Intact Ventricular Septum">
            <a:extLst>
              <a:ext uri="{FF2B5EF4-FFF2-40B4-BE49-F238E27FC236}">
                <a16:creationId xmlns:a16="http://schemas.microsoft.com/office/drawing/2014/main" id="{F6E1344F-7079-D149-A42F-33CE4CAD4582}"/>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1462" b="23034"/>
          <a:stretch/>
        </p:blipFill>
        <p:spPr bwMode="auto">
          <a:xfrm>
            <a:off x="3698636" y="4378744"/>
            <a:ext cx="2549764" cy="1912323"/>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tricuspid atresia">
            <a:extLst>
              <a:ext uri="{FF2B5EF4-FFF2-40B4-BE49-F238E27FC236}">
                <a16:creationId xmlns:a16="http://schemas.microsoft.com/office/drawing/2014/main" id="{15567A2F-0FBB-3F41-8283-1478B301E65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5556" b="23333"/>
          <a:stretch/>
        </p:blipFill>
        <p:spPr bwMode="auto">
          <a:xfrm>
            <a:off x="6553200" y="3429000"/>
            <a:ext cx="2838774" cy="2178000"/>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ongenital Heart Defects - Facts about TAVPR | CDC">
            <a:extLst>
              <a:ext uri="{FF2B5EF4-FFF2-40B4-BE49-F238E27FC236}">
                <a16:creationId xmlns:a16="http://schemas.microsoft.com/office/drawing/2014/main" id="{8BD289DA-2773-0147-A690-16D67E4E6F3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552" b="10689"/>
          <a:stretch/>
        </p:blipFill>
        <p:spPr bwMode="auto">
          <a:xfrm>
            <a:off x="9470024" y="3275639"/>
            <a:ext cx="2302876" cy="2210761"/>
          </a:xfrm>
          <a:prstGeom prst="rect">
            <a:avLst/>
          </a:prstGeom>
          <a:noFill/>
          <a:extLst>
            <a:ext uri="{909E8E84-426E-40DD-AFC4-6F175D3DCCD1}">
              <a14:hiddenFill xmlns:a14="http://schemas.microsoft.com/office/drawing/2010/main">
                <a:solidFill>
                  <a:srgbClr val="FFFFFF"/>
                </a:solidFill>
              </a14:hiddenFill>
            </a:ext>
          </a:extLst>
        </p:spPr>
      </p:pic>
      <p:sp>
        <p:nvSpPr>
          <p:cNvPr id="26" name="object 8">
            <a:extLst>
              <a:ext uri="{FF2B5EF4-FFF2-40B4-BE49-F238E27FC236}">
                <a16:creationId xmlns:a16="http://schemas.microsoft.com/office/drawing/2014/main" id="{1CD997AF-3EB0-3640-83E1-537D6FDED1F4}"/>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5331461" cy="689932"/>
          </a:xfrm>
          <a:prstGeom prst="rect">
            <a:avLst/>
          </a:prstGeom>
        </p:spPr>
        <p:txBody>
          <a:bodyPr vert="horz" wrap="square" lIns="0" tIns="12700" rIns="0" bIns="0" rtlCol="0">
            <a:spAutoFit/>
          </a:bodyPr>
          <a:lstStyle/>
          <a:p>
            <a:pPr marL="12700">
              <a:lnSpc>
                <a:spcPct val="100000"/>
              </a:lnSpc>
              <a:spcBef>
                <a:spcPts val="100"/>
              </a:spcBef>
            </a:pPr>
            <a:r>
              <a:rPr spc="-60" dirty="0">
                <a:solidFill>
                  <a:schemeClr val="tx1"/>
                </a:solidFill>
                <a:latin typeface="+mj-lt"/>
              </a:rPr>
              <a:t>Tetralogy </a:t>
            </a:r>
            <a:r>
              <a:rPr dirty="0">
                <a:solidFill>
                  <a:schemeClr val="tx1"/>
                </a:solidFill>
                <a:latin typeface="+mj-lt"/>
              </a:rPr>
              <a:t>of</a:t>
            </a:r>
            <a:r>
              <a:rPr spc="-5" dirty="0">
                <a:solidFill>
                  <a:schemeClr val="tx1"/>
                </a:solidFill>
                <a:latin typeface="+mj-lt"/>
              </a:rPr>
              <a:t> </a:t>
            </a:r>
            <a:r>
              <a:rPr spc="-20" dirty="0">
                <a:solidFill>
                  <a:schemeClr val="tx1"/>
                </a:solidFill>
                <a:latin typeface="+mj-lt"/>
              </a:rPr>
              <a:t>Fallot</a:t>
            </a:r>
          </a:p>
        </p:txBody>
      </p:sp>
      <p:sp>
        <p:nvSpPr>
          <p:cNvPr id="7" name="object 8">
            <a:extLst>
              <a:ext uri="{FF2B5EF4-FFF2-40B4-BE49-F238E27FC236}">
                <a16:creationId xmlns:a16="http://schemas.microsoft.com/office/drawing/2014/main" id="{DF60A08A-8B20-48D7-867D-C750B9E1685F}"/>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
        <p:nvSpPr>
          <p:cNvPr id="8" name="TextBox 7">
            <a:extLst>
              <a:ext uri="{FF2B5EF4-FFF2-40B4-BE49-F238E27FC236}">
                <a16:creationId xmlns:a16="http://schemas.microsoft.com/office/drawing/2014/main" id="{98EA6048-4DBA-8B40-8C66-6F3304596E18}"/>
              </a:ext>
            </a:extLst>
          </p:cNvPr>
          <p:cNvSpPr txBox="1"/>
          <p:nvPr/>
        </p:nvSpPr>
        <p:spPr>
          <a:xfrm>
            <a:off x="380999" y="1156402"/>
            <a:ext cx="6019801" cy="4524315"/>
          </a:xfrm>
          <a:prstGeom prst="rect">
            <a:avLst/>
          </a:prstGeom>
          <a:noFill/>
        </p:spPr>
        <p:txBody>
          <a:bodyPr wrap="square" rtlCol="0">
            <a:spAutoFit/>
          </a:bodyPr>
          <a:lstStyle/>
          <a:p>
            <a:r>
              <a:rPr lang="en-US" b="1" dirty="0"/>
              <a:t>Tetralogy of Fallot: (4)  </a:t>
            </a:r>
          </a:p>
          <a:p>
            <a:pPr marL="800100" lvl="1" indent="-342900">
              <a:buFont typeface="+mj-lt"/>
              <a:buAutoNum type="arabicPeriod"/>
            </a:pPr>
            <a:r>
              <a:rPr lang="en-US" dirty="0" err="1"/>
              <a:t>VSD</a:t>
            </a:r>
            <a:r>
              <a:rPr lang="en-US" dirty="0"/>
              <a:t> (ventricular septal defect)</a:t>
            </a:r>
          </a:p>
          <a:p>
            <a:pPr marL="800100" lvl="1" indent="-342900">
              <a:buFont typeface="+mj-lt"/>
              <a:buAutoNum type="arabicPeriod"/>
            </a:pPr>
            <a:r>
              <a:rPr lang="en-US" dirty="0" err="1"/>
              <a:t>RVOTO</a:t>
            </a:r>
            <a:r>
              <a:rPr lang="en-US" dirty="0"/>
              <a:t> (right ventricular outflow tract obstruction)</a:t>
            </a:r>
          </a:p>
          <a:p>
            <a:pPr marL="800100" lvl="1" indent="-342900">
              <a:buFont typeface="+mj-lt"/>
              <a:buAutoNum type="arabicPeriod"/>
            </a:pPr>
            <a:r>
              <a:rPr lang="en-US" dirty="0"/>
              <a:t>Aortic root overriding VSD</a:t>
            </a:r>
          </a:p>
          <a:p>
            <a:pPr marL="800100" lvl="1" indent="-342900">
              <a:buFont typeface="+mj-lt"/>
              <a:buAutoNum type="arabicPeriod"/>
            </a:pPr>
            <a:r>
              <a:rPr lang="en-US" dirty="0"/>
              <a:t>RVH (right ventricular hypertrophy)</a:t>
            </a:r>
          </a:p>
          <a:p>
            <a:pPr marL="342900" indent="-342900">
              <a:buFont typeface="+mj-lt"/>
              <a:buAutoNum type="arabicPeriod"/>
            </a:pPr>
            <a:endParaRPr lang="en-US" dirty="0"/>
          </a:p>
          <a:p>
            <a:pPr marL="285750" indent="-285750">
              <a:buFont typeface="Arial" panose="020B0604020202020204" pitchFamily="34" charset="0"/>
              <a:buChar char="•"/>
            </a:pPr>
            <a:r>
              <a:rPr lang="en-US" u="sng" dirty="0"/>
              <a:t>Most common </a:t>
            </a:r>
            <a:r>
              <a:rPr lang="en-US" dirty="0"/>
              <a:t>cyanotic heart defect</a:t>
            </a:r>
          </a:p>
          <a:p>
            <a:pPr marL="285750" indent="-285750">
              <a:buFont typeface="Arial" panose="020B0604020202020204" pitchFamily="34" charset="0"/>
              <a:buChar char="•"/>
            </a:pPr>
            <a:r>
              <a:rPr lang="en-US" dirty="0"/>
              <a:t>Anterosuperior displacement of infundibular septum (outlet septum)</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Hypoxic </a:t>
            </a:r>
            <a:r>
              <a:rPr lang="en-US" i="1" dirty="0"/>
              <a:t>“Tet Spells” (episodic cyanotic </a:t>
            </a:r>
            <a:r>
              <a:rPr lang="en-US" i="1" dirty="0" err="1"/>
              <a:t>cpells</a:t>
            </a:r>
            <a:r>
              <a:rPr lang="en-US" i="1" dirty="0"/>
              <a:t>)</a:t>
            </a:r>
            <a:r>
              <a:rPr lang="en-US" dirty="0"/>
              <a:t>: </a:t>
            </a:r>
          </a:p>
          <a:p>
            <a:pPr marL="742950" lvl="1" indent="-285750">
              <a:buFont typeface="Arial" panose="020B0604020202020204" pitchFamily="34" charset="0"/>
              <a:buChar char="•"/>
            </a:pPr>
            <a:r>
              <a:rPr lang="en-US" dirty="0"/>
              <a:t>Exertion (crying, fever, exercise) </a:t>
            </a:r>
            <a:r>
              <a:rPr lang="en-US" b="1" dirty="0"/>
              <a:t>↑ pulmonary vascular resistanc</a:t>
            </a:r>
            <a:r>
              <a:rPr lang="en-US" dirty="0"/>
              <a:t>e and </a:t>
            </a:r>
            <a:r>
              <a:rPr lang="en-US" b="1" dirty="0"/>
              <a:t>↓ SVR </a:t>
            </a:r>
            <a:r>
              <a:rPr lang="en-US" dirty="0"/>
              <a:t>= </a:t>
            </a:r>
            <a:r>
              <a:rPr lang="en-US" i="1" dirty="0"/>
              <a:t>R</a:t>
            </a:r>
            <a:r>
              <a:rPr lang="en-US" i="1" dirty="0">
                <a:sym typeface="Wingdings" pitchFamily="2" charset="2"/>
              </a:rPr>
              <a:t>L shunting</a:t>
            </a:r>
            <a:r>
              <a:rPr lang="en-US" i="1" dirty="0"/>
              <a:t> </a:t>
            </a:r>
          </a:p>
          <a:p>
            <a:pPr marL="742950" lvl="1" indent="-285750">
              <a:buFont typeface="Arial" panose="020B0604020202020204" pitchFamily="34" charset="0"/>
              <a:buChar char="•"/>
            </a:pPr>
            <a:r>
              <a:rPr lang="en-US" dirty="0"/>
              <a:t>Exacerbation of RV outflow obstruction  </a:t>
            </a:r>
          </a:p>
          <a:p>
            <a:pPr marL="742950" lvl="1" indent="-285750">
              <a:buFont typeface="Arial" panose="020B0604020202020204" pitchFamily="34" charset="0"/>
              <a:buChar char="•"/>
            </a:pPr>
            <a:r>
              <a:rPr lang="en-US" dirty="0"/>
              <a:t>If severe, can cause ↓ LOC, seizures, death </a:t>
            </a:r>
          </a:p>
          <a:p>
            <a:pPr marL="285750" indent="-285750">
              <a:buFont typeface="Arial" panose="020B0604020202020204" pitchFamily="34" charset="0"/>
              <a:buChar char="•"/>
            </a:pPr>
            <a:endParaRPr lang="en-US" dirty="0"/>
          </a:p>
        </p:txBody>
      </p:sp>
      <p:pic>
        <p:nvPicPr>
          <p:cNvPr id="7170" name="Picture 2" descr="Tetralogy of Fallot : Cause, Symptom, Diagnosis, Treatment,">
            <a:extLst>
              <a:ext uri="{FF2B5EF4-FFF2-40B4-BE49-F238E27FC236}">
                <a16:creationId xmlns:a16="http://schemas.microsoft.com/office/drawing/2014/main" id="{C6682504-7CDA-6243-BDF7-F1CB8E6A2CC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7511" y="1156402"/>
            <a:ext cx="5029200" cy="25146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Tetralogy of Fallot (TOF) | Children&amp;#39;s Hospital of Philadelphia">
            <a:extLst>
              <a:ext uri="{FF2B5EF4-FFF2-40B4-BE49-F238E27FC236}">
                <a16:creationId xmlns:a16="http://schemas.microsoft.com/office/drawing/2014/main" id="{99EB9F6E-8920-0344-84E5-3399912A5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33674"/>
          <a:stretch/>
        </p:blipFill>
        <p:spPr bwMode="auto">
          <a:xfrm>
            <a:off x="6629400" y="3708844"/>
            <a:ext cx="2440477" cy="2624410"/>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Tetralogy of Fallot | Radiology Case | Radiopaedia.org">
            <a:extLst>
              <a:ext uri="{FF2B5EF4-FFF2-40B4-BE49-F238E27FC236}">
                <a16:creationId xmlns:a16="http://schemas.microsoft.com/office/drawing/2014/main" id="{83466126-B9B0-544D-BE25-F1F0DA613D2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1111" b="9805"/>
          <a:stretch/>
        </p:blipFill>
        <p:spPr bwMode="auto">
          <a:xfrm>
            <a:off x="9372600" y="3657600"/>
            <a:ext cx="2440477" cy="1249663"/>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Cyanotic &amp;#39;Tet spell&amp;#39;: MedlinePlus Medical Encyclopedia Image">
            <a:extLst>
              <a:ext uri="{FF2B5EF4-FFF2-40B4-BE49-F238E27FC236}">
                <a16:creationId xmlns:a16="http://schemas.microsoft.com/office/drawing/2014/main" id="{B997719E-F156-904F-A966-DFB1694FFC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125" b="3125"/>
          <a:stretch/>
        </p:blipFill>
        <p:spPr bwMode="auto">
          <a:xfrm>
            <a:off x="9677399" y="5003236"/>
            <a:ext cx="2133601" cy="134416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5712461" cy="689932"/>
          </a:xfrm>
          <a:prstGeom prst="rect">
            <a:avLst/>
          </a:prstGeom>
        </p:spPr>
        <p:txBody>
          <a:bodyPr vert="horz" wrap="square" lIns="0" tIns="12700" rIns="0" bIns="0" rtlCol="0">
            <a:spAutoFit/>
          </a:bodyPr>
          <a:lstStyle/>
          <a:p>
            <a:pPr marL="12700">
              <a:lnSpc>
                <a:spcPct val="100000"/>
              </a:lnSpc>
              <a:spcBef>
                <a:spcPts val="100"/>
              </a:spcBef>
            </a:pPr>
            <a:r>
              <a:rPr spc="-20" dirty="0">
                <a:solidFill>
                  <a:schemeClr val="tx1"/>
                </a:solidFill>
                <a:latin typeface="+mj-lt"/>
              </a:rPr>
              <a:t>Ebstein</a:t>
            </a:r>
            <a:r>
              <a:rPr spc="-60" dirty="0">
                <a:solidFill>
                  <a:schemeClr val="tx1"/>
                </a:solidFill>
                <a:latin typeface="+mj-lt"/>
              </a:rPr>
              <a:t> </a:t>
            </a:r>
            <a:r>
              <a:rPr spc="-5" dirty="0">
                <a:solidFill>
                  <a:schemeClr val="tx1"/>
                </a:solidFill>
                <a:latin typeface="+mj-lt"/>
              </a:rPr>
              <a:t>Anomaly</a:t>
            </a:r>
          </a:p>
        </p:txBody>
      </p:sp>
      <p:pic>
        <p:nvPicPr>
          <p:cNvPr id="3074" name="Picture 2" descr="Ebstein's Anomaly - ACHA">
            <a:extLst>
              <a:ext uri="{FF2B5EF4-FFF2-40B4-BE49-F238E27FC236}">
                <a16:creationId xmlns:a16="http://schemas.microsoft.com/office/drawing/2014/main" id="{31D26F6D-5CB8-4979-A7A8-238697F7B9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43248" y="1219200"/>
            <a:ext cx="4267200" cy="503394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64A32E7-1FCB-4747-9CAD-AFD126275809}"/>
              </a:ext>
            </a:extLst>
          </p:cNvPr>
          <p:cNvSpPr txBox="1"/>
          <p:nvPr/>
        </p:nvSpPr>
        <p:spPr>
          <a:xfrm>
            <a:off x="762000" y="1616811"/>
            <a:ext cx="5334000" cy="4154984"/>
          </a:xfrm>
          <a:prstGeom prst="rect">
            <a:avLst/>
          </a:prstGeom>
          <a:noFill/>
        </p:spPr>
        <p:txBody>
          <a:bodyPr wrap="square" rtlCol="0">
            <a:spAutoFit/>
          </a:bodyPr>
          <a:lstStyle/>
          <a:p>
            <a:pPr marL="285750" indent="-285750">
              <a:buFont typeface="Arial" panose="020B0604020202020204" pitchFamily="34" charset="0"/>
              <a:buChar char="•"/>
            </a:pPr>
            <a:r>
              <a:rPr lang="en-US" sz="2400" dirty="0"/>
              <a:t>Septal and posterior leaflets of tricuspid valve are malformed &amp; displaced downwards into the RV</a:t>
            </a:r>
          </a:p>
          <a:p>
            <a:pPr marL="285750" indent="-285750">
              <a:buFont typeface="Arial" panose="020B0604020202020204" pitchFamily="34" charset="0"/>
              <a:buChar char="•"/>
            </a:pPr>
            <a:r>
              <a:rPr lang="en-US" sz="2400" i="1" dirty="0"/>
              <a:t>“</a:t>
            </a:r>
            <a:r>
              <a:rPr lang="en-US" sz="2400" i="1" dirty="0" err="1"/>
              <a:t>Atrializing</a:t>
            </a:r>
            <a:r>
              <a:rPr lang="en-US" sz="2400" i="1" dirty="0"/>
              <a:t>” </a:t>
            </a:r>
            <a:r>
              <a:rPr lang="en-US" sz="2400" dirty="0"/>
              <a:t>the ventricle </a:t>
            </a:r>
          </a:p>
          <a:p>
            <a:pPr marL="285750" indent="-285750">
              <a:buFont typeface="Arial" panose="020B0604020202020204" pitchFamily="34" charset="0"/>
              <a:buChar char="•"/>
            </a:pPr>
            <a:r>
              <a:rPr lang="en-US" sz="2400" dirty="0"/>
              <a:t>RV dysfunction, tricuspid stenosis, tricuspid regurgitation, functional pulmonary atresia</a:t>
            </a:r>
          </a:p>
          <a:p>
            <a:pPr marL="285750" indent="-285750">
              <a:buFont typeface="Arial" panose="020B0604020202020204" pitchFamily="34" charset="0"/>
              <a:buChar char="•"/>
            </a:pPr>
            <a:r>
              <a:rPr lang="en-US" sz="2400" dirty="0"/>
              <a:t>Accessory conduction pathway (</a:t>
            </a:r>
            <a:r>
              <a:rPr lang="en-US" sz="2400" b="1" dirty="0"/>
              <a:t>Wolff-Parkinson-White</a:t>
            </a:r>
            <a:r>
              <a:rPr lang="en-US" sz="2400" dirty="0"/>
              <a:t> </a:t>
            </a:r>
            <a:r>
              <a:rPr lang="en-US" sz="2400" dirty="0">
                <a:sym typeface="Wingdings" pitchFamily="2" charset="2"/>
              </a:rPr>
              <a:t> arrythmias) </a:t>
            </a:r>
          </a:p>
          <a:p>
            <a:pPr marL="285750" indent="-285750">
              <a:buFont typeface="Arial" panose="020B0604020202020204" pitchFamily="34" charset="0"/>
              <a:buChar char="•"/>
            </a:pPr>
            <a:r>
              <a:rPr lang="en-US" sz="2400" dirty="0">
                <a:sym typeface="Wingdings" pitchFamily="2" charset="2"/>
              </a:rPr>
              <a:t>Associated with in utero lithium and benzodiazepine exposure </a:t>
            </a:r>
            <a:endParaRPr lang="en-US" sz="2400" dirty="0"/>
          </a:p>
        </p:txBody>
      </p:sp>
      <p:sp>
        <p:nvSpPr>
          <p:cNvPr id="10" name="object 8">
            <a:extLst>
              <a:ext uri="{FF2B5EF4-FFF2-40B4-BE49-F238E27FC236}">
                <a16:creationId xmlns:a16="http://schemas.microsoft.com/office/drawing/2014/main" id="{8126969E-8844-4644-A370-CCFA79878215}"/>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9057640" cy="689932"/>
          </a:xfrm>
          <a:prstGeom prst="rect">
            <a:avLst/>
          </a:prstGeom>
        </p:spPr>
        <p:txBody>
          <a:bodyPr vert="horz" wrap="square" lIns="0" tIns="12700" rIns="0" bIns="0" rtlCol="0">
            <a:spAutoFit/>
          </a:bodyPr>
          <a:lstStyle/>
          <a:p>
            <a:pPr marL="12700">
              <a:lnSpc>
                <a:spcPct val="100000"/>
              </a:lnSpc>
              <a:spcBef>
                <a:spcPts val="100"/>
              </a:spcBef>
            </a:pPr>
            <a:r>
              <a:rPr spc="-10" dirty="0">
                <a:solidFill>
                  <a:schemeClr val="tx1"/>
                </a:solidFill>
                <a:latin typeface="+mj-lt"/>
              </a:rPr>
              <a:t>Acyanotic </a:t>
            </a:r>
            <a:r>
              <a:rPr spc="-5" dirty="0">
                <a:solidFill>
                  <a:schemeClr val="tx1"/>
                </a:solidFill>
                <a:latin typeface="+mj-lt"/>
              </a:rPr>
              <a:t>Heart </a:t>
            </a:r>
            <a:r>
              <a:rPr spc="-25" dirty="0">
                <a:solidFill>
                  <a:schemeClr val="tx1"/>
                </a:solidFill>
                <a:latin typeface="+mj-lt"/>
              </a:rPr>
              <a:t>Defects </a:t>
            </a:r>
            <a:r>
              <a:rPr sz="4300" spc="30" dirty="0">
                <a:solidFill>
                  <a:schemeClr val="tx1"/>
                </a:solidFill>
                <a:latin typeface="+mj-lt"/>
              </a:rPr>
              <a:t>(L</a:t>
            </a:r>
            <a:r>
              <a:rPr lang="en-US" sz="4300" spc="40" dirty="0">
                <a:solidFill>
                  <a:schemeClr val="tx1"/>
                </a:solidFill>
                <a:latin typeface="+mj-lt"/>
                <a:sym typeface="Wingdings" pitchFamily="2" charset="2"/>
              </a:rPr>
              <a:t></a:t>
            </a:r>
            <a:r>
              <a:rPr sz="4300" spc="50" dirty="0">
                <a:solidFill>
                  <a:schemeClr val="tx1"/>
                </a:solidFill>
                <a:latin typeface="+mj-lt"/>
              </a:rPr>
              <a:t>R </a:t>
            </a:r>
            <a:r>
              <a:rPr sz="4300" spc="45" dirty="0">
                <a:solidFill>
                  <a:schemeClr val="tx1"/>
                </a:solidFill>
                <a:latin typeface="+mj-lt"/>
              </a:rPr>
              <a:t>S</a:t>
            </a:r>
            <a:r>
              <a:rPr lang="en-US" sz="4300" spc="45" dirty="0">
                <a:solidFill>
                  <a:schemeClr val="tx1"/>
                </a:solidFill>
                <a:latin typeface="+mj-lt"/>
              </a:rPr>
              <a:t>hunt</a:t>
            </a:r>
            <a:r>
              <a:rPr sz="4300" spc="45" dirty="0">
                <a:solidFill>
                  <a:schemeClr val="tx1"/>
                </a:solidFill>
                <a:latin typeface="+mj-lt"/>
              </a:rPr>
              <a:t>)</a:t>
            </a:r>
            <a:endParaRPr sz="4300" dirty="0">
              <a:solidFill>
                <a:schemeClr val="tx1"/>
              </a:solidFill>
              <a:latin typeface="+mj-lt"/>
            </a:endParaRPr>
          </a:p>
        </p:txBody>
      </p:sp>
      <p:sp>
        <p:nvSpPr>
          <p:cNvPr id="3" name="object 3"/>
          <p:cNvSpPr txBox="1"/>
          <p:nvPr/>
        </p:nvSpPr>
        <p:spPr>
          <a:xfrm>
            <a:off x="7033837" y="5943600"/>
            <a:ext cx="1640205" cy="299720"/>
          </a:xfrm>
          <a:prstGeom prst="rect">
            <a:avLst/>
          </a:prstGeom>
        </p:spPr>
        <p:txBody>
          <a:bodyPr vert="horz" wrap="square" lIns="0" tIns="12700" rIns="0" bIns="0" rtlCol="0">
            <a:spAutoFit/>
          </a:bodyPr>
          <a:lstStyle/>
          <a:p>
            <a:pPr marL="12700">
              <a:lnSpc>
                <a:spcPct val="100000"/>
              </a:lnSpc>
              <a:spcBef>
                <a:spcPts val="100"/>
              </a:spcBef>
            </a:pPr>
            <a:r>
              <a:rPr sz="1800" b="1" spc="-10" dirty="0">
                <a:latin typeface="Calibri"/>
                <a:cs typeface="Calibri"/>
              </a:rPr>
              <a:t>VSD </a:t>
            </a:r>
            <a:r>
              <a:rPr sz="1800" b="1" dirty="0">
                <a:latin typeface="Calibri"/>
                <a:cs typeface="Calibri"/>
              </a:rPr>
              <a:t>&gt; </a:t>
            </a:r>
            <a:r>
              <a:rPr sz="1800" b="1" spc="-5" dirty="0">
                <a:latin typeface="Calibri"/>
                <a:cs typeface="Calibri"/>
              </a:rPr>
              <a:t>ASD </a:t>
            </a:r>
            <a:r>
              <a:rPr sz="1800" b="1" dirty="0">
                <a:latin typeface="Calibri"/>
                <a:cs typeface="Calibri"/>
              </a:rPr>
              <a:t>&gt;</a:t>
            </a:r>
            <a:r>
              <a:rPr sz="1800" b="1" spc="-35" dirty="0">
                <a:latin typeface="Calibri"/>
                <a:cs typeface="Calibri"/>
              </a:rPr>
              <a:t> </a:t>
            </a:r>
            <a:r>
              <a:rPr sz="1800" b="1" spc="-15" dirty="0">
                <a:latin typeface="Calibri"/>
                <a:cs typeface="Calibri"/>
              </a:rPr>
              <a:t>PDA</a:t>
            </a:r>
            <a:endParaRPr sz="1800" dirty="0">
              <a:latin typeface="Calibri"/>
              <a:cs typeface="Calibri"/>
            </a:endParaRPr>
          </a:p>
        </p:txBody>
      </p:sp>
      <p:sp>
        <p:nvSpPr>
          <p:cNvPr id="19" name="TextBox 18">
            <a:extLst>
              <a:ext uri="{FF2B5EF4-FFF2-40B4-BE49-F238E27FC236}">
                <a16:creationId xmlns:a16="http://schemas.microsoft.com/office/drawing/2014/main" id="{E9F6EB9F-81FD-454C-B612-85C22F9687C5}"/>
              </a:ext>
            </a:extLst>
          </p:cNvPr>
          <p:cNvSpPr txBox="1"/>
          <p:nvPr/>
        </p:nvSpPr>
        <p:spPr>
          <a:xfrm>
            <a:off x="419100" y="1371600"/>
            <a:ext cx="11353800" cy="3293209"/>
          </a:xfrm>
          <a:prstGeom prst="rect">
            <a:avLst/>
          </a:prstGeom>
          <a:noFill/>
        </p:spPr>
        <p:txBody>
          <a:bodyPr wrap="square" numCol="4" spcCol="180000" rtlCol="0">
            <a:spAutoFit/>
          </a:bodyPr>
          <a:lstStyle/>
          <a:p>
            <a:pPr marL="285750" indent="-285750">
              <a:buFont typeface="Arial" panose="020B0604020202020204" pitchFamily="34" charset="0"/>
              <a:buChar char="•"/>
            </a:pPr>
            <a:r>
              <a:rPr lang="en-US" sz="1500" b="1" dirty="0"/>
              <a:t>Ventricular Septal  Defect (VSD) </a:t>
            </a:r>
          </a:p>
          <a:p>
            <a:pPr marL="755650" lvl="1" indent="-285750">
              <a:spcBef>
                <a:spcPts val="100"/>
              </a:spcBef>
              <a:buFont typeface="Arial"/>
              <a:buChar char="•"/>
              <a:tabLst>
                <a:tab pos="297815" algn="l"/>
                <a:tab pos="298450" algn="l"/>
              </a:tabLst>
            </a:pPr>
            <a:r>
              <a:rPr lang="en-CA" sz="1400" spc="-5" dirty="0">
                <a:cs typeface="Calibri"/>
              </a:rPr>
              <a:t>Most </a:t>
            </a:r>
            <a:r>
              <a:rPr lang="en-CA" sz="1400" spc="-10" dirty="0">
                <a:cs typeface="Calibri"/>
              </a:rPr>
              <a:t>common </a:t>
            </a:r>
            <a:r>
              <a:rPr lang="en-CA" sz="1400" spc="-5" dirty="0">
                <a:cs typeface="Calibri"/>
              </a:rPr>
              <a:t>congenital</a:t>
            </a:r>
            <a:r>
              <a:rPr lang="en-CA" sz="1400" spc="-10" dirty="0">
                <a:cs typeface="Calibri"/>
              </a:rPr>
              <a:t> defect</a:t>
            </a:r>
            <a:endParaRPr lang="en-CA" sz="1400" dirty="0">
              <a:cs typeface="Calibri"/>
            </a:endParaRPr>
          </a:p>
          <a:p>
            <a:pPr marL="755650" marR="137795" lvl="1" indent="-285750">
              <a:spcBef>
                <a:spcPts val="25"/>
              </a:spcBef>
              <a:buFont typeface="Arial"/>
              <a:buChar char="•"/>
              <a:tabLst>
                <a:tab pos="297815" algn="l"/>
                <a:tab pos="298450" algn="l"/>
              </a:tabLst>
            </a:pPr>
            <a:r>
              <a:rPr lang="en-CA" sz="1400" spc="-5" dirty="0">
                <a:cs typeface="Calibri"/>
              </a:rPr>
              <a:t>Most </a:t>
            </a:r>
            <a:r>
              <a:rPr lang="en-CA" sz="1400" spc="-10" dirty="0">
                <a:cs typeface="Calibri"/>
              </a:rPr>
              <a:t>self-resolve, </a:t>
            </a:r>
            <a:r>
              <a:rPr lang="en-CA" sz="1400" spc="-5" dirty="0">
                <a:cs typeface="Calibri"/>
              </a:rPr>
              <a:t>others </a:t>
            </a:r>
            <a:r>
              <a:rPr lang="en-CA" sz="1400" dirty="0">
                <a:latin typeface="Wingdings"/>
                <a:cs typeface="Wingdings"/>
              </a:rPr>
              <a:t></a:t>
            </a:r>
            <a:r>
              <a:rPr lang="en-CA" sz="1400" dirty="0">
                <a:latin typeface="Times New Roman"/>
                <a:cs typeface="Times New Roman"/>
              </a:rPr>
              <a:t> </a:t>
            </a:r>
            <a:r>
              <a:rPr lang="en-CA" sz="1400" spc="-5" dirty="0">
                <a:cs typeface="Calibri"/>
              </a:rPr>
              <a:t>Eisenmenger  </a:t>
            </a:r>
            <a:r>
              <a:rPr lang="en-CA" sz="1400" spc="-10" dirty="0">
                <a:cs typeface="Calibri"/>
              </a:rPr>
              <a:t>complex </a:t>
            </a:r>
            <a:r>
              <a:rPr lang="en-CA" sz="1400" dirty="0">
                <a:cs typeface="Calibri"/>
              </a:rPr>
              <a:t>+ </a:t>
            </a:r>
            <a:r>
              <a:rPr lang="en-CA" sz="1400" spc="-10" dirty="0">
                <a:cs typeface="Calibri"/>
              </a:rPr>
              <a:t>irreversible</a:t>
            </a:r>
            <a:r>
              <a:rPr lang="en-CA" sz="1400" dirty="0">
                <a:cs typeface="Calibri"/>
              </a:rPr>
              <a:t> </a:t>
            </a:r>
            <a:r>
              <a:rPr lang="en-CA" sz="1400" spc="-5" dirty="0">
                <a:cs typeface="Calibri"/>
              </a:rPr>
              <a:t>damage</a:t>
            </a:r>
            <a:endParaRPr lang="en-CA" sz="1400" dirty="0">
              <a:cs typeface="Calibri"/>
            </a:endParaRPr>
          </a:p>
          <a:p>
            <a:pPr marL="755650" lvl="1" indent="-285750">
              <a:spcBef>
                <a:spcPts val="20"/>
              </a:spcBef>
              <a:buFont typeface="Arial"/>
              <a:buChar char="•"/>
              <a:tabLst>
                <a:tab pos="297815" algn="l"/>
                <a:tab pos="298450" algn="l"/>
              </a:tabLst>
            </a:pPr>
            <a:r>
              <a:rPr lang="en-CA" sz="1400" spc="-5" dirty="0">
                <a:cs typeface="Calibri"/>
              </a:rPr>
              <a:t>Holosystolic murmur (LLSB) with thrill</a:t>
            </a:r>
          </a:p>
          <a:p>
            <a:pPr marL="755650" lvl="1" indent="-285750">
              <a:spcBef>
                <a:spcPts val="20"/>
              </a:spcBef>
              <a:buFont typeface="Arial"/>
              <a:buChar char="•"/>
              <a:tabLst>
                <a:tab pos="297815" algn="l"/>
                <a:tab pos="298450" algn="l"/>
              </a:tabLst>
            </a:pPr>
            <a:r>
              <a:rPr lang="en-CA" sz="1400" spc="-5" dirty="0">
                <a:cs typeface="Calibri"/>
              </a:rPr>
              <a:t>Associated with </a:t>
            </a:r>
            <a:r>
              <a:rPr lang="en-CA" sz="1400" b="1" spc="-5" dirty="0">
                <a:cs typeface="Calibri"/>
              </a:rPr>
              <a:t>Fetal Alcohol Syndrome </a:t>
            </a: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b="1" dirty="0"/>
              <a:t>Atrial Septal  Defect (ASD) </a:t>
            </a:r>
          </a:p>
          <a:p>
            <a:pPr marL="755650" lvl="1" indent="-285750">
              <a:spcBef>
                <a:spcPts val="100"/>
              </a:spcBef>
              <a:buFont typeface="Arial"/>
              <a:buChar char="•"/>
              <a:tabLst>
                <a:tab pos="297815" algn="l"/>
                <a:tab pos="298450" algn="l"/>
              </a:tabLst>
            </a:pPr>
            <a:r>
              <a:rPr lang="en-CA" sz="1400" spc="-5" dirty="0">
                <a:cs typeface="Calibri"/>
              </a:rPr>
              <a:t>Ostium secundum </a:t>
            </a:r>
            <a:r>
              <a:rPr lang="en-CA" sz="1400" spc="-10" dirty="0">
                <a:cs typeface="Calibri"/>
              </a:rPr>
              <a:t>defects most common </a:t>
            </a:r>
            <a:endParaRPr lang="en-CA" sz="1400" dirty="0">
              <a:cs typeface="Calibri"/>
            </a:endParaRPr>
          </a:p>
          <a:p>
            <a:pPr marL="755650" marR="262255" lvl="1" indent="-285750">
              <a:spcBef>
                <a:spcPts val="20"/>
              </a:spcBef>
              <a:buFont typeface="Arial"/>
              <a:buChar char="•"/>
              <a:tabLst>
                <a:tab pos="297815" algn="l"/>
                <a:tab pos="298450" algn="l"/>
              </a:tabLst>
            </a:pPr>
            <a:r>
              <a:rPr lang="en-CA" sz="1400" spc="-5" dirty="0">
                <a:cs typeface="Calibri"/>
              </a:rPr>
              <a:t>Ostium primum </a:t>
            </a:r>
            <a:r>
              <a:rPr lang="en-CA" sz="1400" spc="-10" dirty="0">
                <a:cs typeface="Calibri"/>
              </a:rPr>
              <a:t>defects </a:t>
            </a:r>
            <a:r>
              <a:rPr lang="en-CA" sz="1400" dirty="0">
                <a:cs typeface="Calibri"/>
              </a:rPr>
              <a:t>usually </a:t>
            </a:r>
            <a:r>
              <a:rPr lang="en-CA" sz="1400" spc="-5" dirty="0">
                <a:cs typeface="Calibri"/>
              </a:rPr>
              <a:t>occur </a:t>
            </a:r>
            <a:r>
              <a:rPr lang="en-CA" sz="1400" dirty="0">
                <a:cs typeface="Calibri"/>
              </a:rPr>
              <a:t>with  other </a:t>
            </a:r>
            <a:r>
              <a:rPr lang="en-CA" sz="1400" spc="-10" dirty="0">
                <a:cs typeface="Calibri"/>
              </a:rPr>
              <a:t>cardiac</a:t>
            </a:r>
            <a:r>
              <a:rPr lang="en-CA" sz="1400" spc="-25" dirty="0">
                <a:cs typeface="Calibri"/>
              </a:rPr>
              <a:t> </a:t>
            </a:r>
            <a:r>
              <a:rPr lang="en-CA" sz="1400" spc="-5" dirty="0">
                <a:cs typeface="Calibri"/>
              </a:rPr>
              <a:t>anomalies</a:t>
            </a:r>
            <a:endParaRPr lang="en-CA" sz="1400" dirty="0">
              <a:cs typeface="Calibri"/>
            </a:endParaRPr>
          </a:p>
          <a:p>
            <a:pPr marL="755650" lvl="1" indent="-285750">
              <a:lnSpc>
                <a:spcPts val="1645"/>
              </a:lnSpc>
              <a:spcBef>
                <a:spcPts val="25"/>
              </a:spcBef>
              <a:buFont typeface="Arial"/>
              <a:buChar char="•"/>
              <a:tabLst>
                <a:tab pos="297815" algn="l"/>
                <a:tab pos="298450" algn="l"/>
              </a:tabLst>
            </a:pPr>
            <a:r>
              <a:rPr lang="en-CA" sz="1400" spc="-5" dirty="0">
                <a:cs typeface="Calibri"/>
              </a:rPr>
              <a:t>Increased O2 </a:t>
            </a:r>
            <a:r>
              <a:rPr lang="en-CA" sz="1400" spc="-5" dirty="0" err="1">
                <a:cs typeface="Calibri"/>
              </a:rPr>
              <a:t>sats</a:t>
            </a:r>
            <a:r>
              <a:rPr lang="en-CA" sz="1400" spc="-5" dirty="0">
                <a:cs typeface="Calibri"/>
              </a:rPr>
              <a:t> </a:t>
            </a:r>
            <a:r>
              <a:rPr lang="en-CA" sz="1400" dirty="0">
                <a:cs typeface="Calibri"/>
              </a:rPr>
              <a:t>in RA, </a:t>
            </a:r>
            <a:r>
              <a:rPr lang="en-CA" sz="1400" spc="-45" dirty="0">
                <a:cs typeface="Calibri"/>
              </a:rPr>
              <a:t>RV, </a:t>
            </a:r>
            <a:r>
              <a:rPr lang="en-CA" sz="1400" spc="-5" dirty="0">
                <a:cs typeface="Calibri"/>
              </a:rPr>
              <a:t>pulmonary</a:t>
            </a:r>
            <a:r>
              <a:rPr lang="en-CA" sz="1400" spc="25" dirty="0">
                <a:cs typeface="Calibri"/>
              </a:rPr>
              <a:t> </a:t>
            </a:r>
            <a:r>
              <a:rPr lang="en-CA" sz="1400" spc="-5" dirty="0">
                <a:cs typeface="Calibri"/>
              </a:rPr>
              <a:t>artery</a:t>
            </a:r>
            <a:endParaRPr lang="en-CA" sz="1400" dirty="0">
              <a:cs typeface="Calibri"/>
            </a:endParaRPr>
          </a:p>
          <a:p>
            <a:pPr marL="755650" lvl="1" indent="-285750">
              <a:lnSpc>
                <a:spcPts val="1645"/>
              </a:lnSpc>
              <a:buFont typeface="Arial"/>
              <a:buChar char="•"/>
              <a:tabLst>
                <a:tab pos="297815" algn="l"/>
                <a:tab pos="298450" algn="l"/>
              </a:tabLst>
            </a:pPr>
            <a:r>
              <a:rPr lang="en-CA" sz="1400" spc="-5" dirty="0">
                <a:cs typeface="Calibri"/>
              </a:rPr>
              <a:t>Associated </a:t>
            </a:r>
            <a:r>
              <a:rPr lang="en-CA" sz="1400" dirty="0">
                <a:cs typeface="Calibri"/>
              </a:rPr>
              <a:t>with </a:t>
            </a:r>
            <a:r>
              <a:rPr lang="en-CA" sz="1400" b="1" spc="-5" dirty="0">
                <a:cs typeface="Calibri"/>
              </a:rPr>
              <a:t>Down’s</a:t>
            </a:r>
            <a:r>
              <a:rPr lang="en-CA" sz="1400" b="1" spc="-20" dirty="0">
                <a:cs typeface="Calibri"/>
              </a:rPr>
              <a:t> </a:t>
            </a:r>
            <a:r>
              <a:rPr lang="en-CA" sz="1400" b="1" spc="-10" dirty="0">
                <a:cs typeface="Calibri"/>
              </a:rPr>
              <a:t>Syndrome</a:t>
            </a:r>
            <a:endParaRPr lang="en-CA" sz="1400" b="1" dirty="0">
              <a:cs typeface="Calibri"/>
            </a:endParaRPr>
          </a:p>
          <a:p>
            <a:pPr marL="755650" lvl="1" indent="-285750">
              <a:spcBef>
                <a:spcPts val="25"/>
              </a:spcBef>
              <a:buFont typeface="Arial"/>
              <a:buChar char="•"/>
              <a:tabLst>
                <a:tab pos="297815" algn="l"/>
                <a:tab pos="298450" algn="l"/>
              </a:tabLst>
            </a:pPr>
            <a:r>
              <a:rPr lang="en-CA" sz="1400" spc="-5" dirty="0">
                <a:cs typeface="Calibri"/>
              </a:rPr>
              <a:t>Loud S1, </a:t>
            </a:r>
            <a:r>
              <a:rPr lang="en-CA" sz="1400" dirty="0">
                <a:cs typeface="Calibri"/>
              </a:rPr>
              <a:t>Wide, </a:t>
            </a:r>
            <a:r>
              <a:rPr lang="en-CA" sz="1400" spc="-10" dirty="0">
                <a:cs typeface="Calibri"/>
              </a:rPr>
              <a:t>fixed</a:t>
            </a:r>
            <a:r>
              <a:rPr lang="en-CA" sz="1400" spc="-20" dirty="0">
                <a:cs typeface="Calibri"/>
              </a:rPr>
              <a:t> </a:t>
            </a:r>
            <a:r>
              <a:rPr lang="en-CA" sz="1400" spc="-5" dirty="0">
                <a:cs typeface="Calibri"/>
              </a:rPr>
              <a:t>S2</a:t>
            </a:r>
          </a:p>
          <a:p>
            <a:pPr marL="742950" lvl="1" indent="-285750">
              <a:buFont typeface="Arial" panose="020B0604020202020204" pitchFamily="34" charset="0"/>
              <a:buChar char="•"/>
            </a:pPr>
            <a:endParaRPr lang="en-US" sz="1500" dirty="0">
              <a:sym typeface="Wingdings" pitchFamily="2" charset="2"/>
            </a:endParaRPr>
          </a:p>
          <a:p>
            <a:pPr marL="742950" lvl="1" indent="-285750">
              <a:buFont typeface="Arial" panose="020B0604020202020204" pitchFamily="34" charset="0"/>
              <a:buChar char="•"/>
            </a:pPr>
            <a:endParaRPr lang="en-US" sz="1500" dirty="0"/>
          </a:p>
          <a:p>
            <a:pPr marL="285750" indent="-285750">
              <a:buFont typeface="Arial" panose="020B0604020202020204" pitchFamily="34" charset="0"/>
              <a:buChar char="•"/>
            </a:pPr>
            <a:r>
              <a:rPr lang="en-US" sz="1500" b="1" dirty="0"/>
              <a:t>Patent Foramen  </a:t>
            </a:r>
            <a:r>
              <a:rPr lang="en-US" sz="1500" b="1" dirty="0" err="1"/>
              <a:t>Ovale</a:t>
            </a:r>
            <a:r>
              <a:rPr lang="en-US" sz="1500" b="1" dirty="0"/>
              <a:t> (PFO)</a:t>
            </a:r>
          </a:p>
          <a:p>
            <a:pPr marL="742950" lvl="1" indent="-285750">
              <a:buFont typeface="Arial" panose="020B0604020202020204" pitchFamily="34" charset="0"/>
              <a:buChar char="•"/>
            </a:pPr>
            <a:r>
              <a:rPr lang="en-US" sz="1500" dirty="0"/>
              <a:t>Failure of foramen </a:t>
            </a:r>
            <a:r>
              <a:rPr lang="en-US" sz="1500" dirty="0" err="1"/>
              <a:t>ovale</a:t>
            </a:r>
            <a:r>
              <a:rPr lang="en-US" sz="1500" dirty="0"/>
              <a:t> to functionally  close</a:t>
            </a:r>
          </a:p>
          <a:p>
            <a:pPr marL="742950" lvl="1" indent="-285750">
              <a:buFont typeface="Arial" panose="020B0604020202020204" pitchFamily="34" charset="0"/>
              <a:buChar char="•"/>
            </a:pPr>
            <a:r>
              <a:rPr lang="en-US" sz="1500" dirty="0"/>
              <a:t> Same findings as ASD (but is a distinct condition)</a:t>
            </a:r>
          </a:p>
          <a:p>
            <a:pPr lvl="1"/>
            <a:r>
              <a:rPr lang="en-US" sz="1500" dirty="0"/>
              <a:t> </a:t>
            </a:r>
          </a:p>
          <a:p>
            <a:pPr lvl="1"/>
            <a:endParaRPr lang="en-US" sz="1500" dirty="0"/>
          </a:p>
          <a:p>
            <a:pPr lvl="1"/>
            <a:endParaRPr lang="en-US" sz="1500" dirty="0"/>
          </a:p>
          <a:p>
            <a:pPr lvl="1"/>
            <a:endParaRPr lang="en-US" sz="1500" dirty="0"/>
          </a:p>
          <a:p>
            <a:pPr lvl="1"/>
            <a:endParaRPr lang="en-US" sz="1500" dirty="0"/>
          </a:p>
          <a:p>
            <a:pPr lvl="1"/>
            <a:endParaRPr lang="en-US" sz="1500" dirty="0"/>
          </a:p>
          <a:p>
            <a:pPr lvl="1"/>
            <a:endParaRPr lang="en-US" sz="1500" dirty="0"/>
          </a:p>
          <a:p>
            <a:pPr marL="336550" indent="-285750">
              <a:lnSpc>
                <a:spcPct val="100000"/>
              </a:lnSpc>
              <a:spcBef>
                <a:spcPts val="100"/>
              </a:spcBef>
              <a:buFont typeface="Arial"/>
              <a:buChar char="•"/>
              <a:tabLst>
                <a:tab pos="335915" algn="l"/>
                <a:tab pos="336550" algn="l"/>
              </a:tabLst>
            </a:pPr>
            <a:r>
              <a:rPr lang="en-US" sz="1500" b="1" dirty="0"/>
              <a:t> Patent Ductus  Arteriosus  (PDA)</a:t>
            </a:r>
          </a:p>
          <a:p>
            <a:pPr marL="793750" lvl="1" indent="-285750">
              <a:spcBef>
                <a:spcPts val="100"/>
              </a:spcBef>
              <a:buFont typeface="Arial"/>
              <a:buChar char="•"/>
              <a:tabLst>
                <a:tab pos="335915" algn="l"/>
                <a:tab pos="336550" algn="l"/>
              </a:tabLst>
            </a:pPr>
            <a:r>
              <a:rPr lang="en-CA" sz="1500" spc="-5" dirty="0">
                <a:cs typeface="Calibri"/>
              </a:rPr>
              <a:t>Normal in </a:t>
            </a:r>
            <a:r>
              <a:rPr lang="en-CA" sz="1500" spc="-15" dirty="0">
                <a:cs typeface="Calibri"/>
              </a:rPr>
              <a:t>utero, </a:t>
            </a:r>
            <a:r>
              <a:rPr lang="en-CA" sz="1500" spc="-5" dirty="0">
                <a:cs typeface="Calibri"/>
              </a:rPr>
              <a:t>should </a:t>
            </a:r>
            <a:r>
              <a:rPr lang="en-CA" sz="1500" dirty="0">
                <a:cs typeface="Calibri"/>
              </a:rPr>
              <a:t>close </a:t>
            </a:r>
            <a:r>
              <a:rPr lang="en-CA" sz="1500" spc="-10" dirty="0">
                <a:cs typeface="Calibri"/>
              </a:rPr>
              <a:t>after</a:t>
            </a:r>
            <a:r>
              <a:rPr lang="en-CA" sz="1500" spc="15" dirty="0">
                <a:cs typeface="Calibri"/>
              </a:rPr>
              <a:t> </a:t>
            </a:r>
            <a:r>
              <a:rPr lang="en-CA" sz="1500" spc="-10" dirty="0">
                <a:cs typeface="Calibri"/>
              </a:rPr>
              <a:t>birth</a:t>
            </a:r>
            <a:endParaRPr lang="en-CA" sz="1500" dirty="0">
              <a:cs typeface="Calibri"/>
            </a:endParaRPr>
          </a:p>
          <a:p>
            <a:pPr marL="793750" lvl="1" indent="-285750">
              <a:lnSpc>
                <a:spcPts val="1430"/>
              </a:lnSpc>
              <a:spcBef>
                <a:spcPts val="45"/>
              </a:spcBef>
              <a:buFont typeface="Arial"/>
              <a:buChar char="•"/>
              <a:tabLst>
                <a:tab pos="335915" algn="l"/>
                <a:tab pos="336550" algn="l"/>
              </a:tabLst>
            </a:pPr>
            <a:r>
              <a:rPr lang="en-CA" sz="1500" spc="-5" dirty="0">
                <a:cs typeface="Calibri"/>
              </a:rPr>
              <a:t>In </a:t>
            </a:r>
            <a:r>
              <a:rPr lang="en-CA" sz="1500" spc="-10" dirty="0">
                <a:cs typeface="Calibri"/>
              </a:rPr>
              <a:t>neonate </a:t>
            </a:r>
            <a:r>
              <a:rPr lang="en-CA" sz="1500" spc="-5" dirty="0">
                <a:cs typeface="Calibri"/>
              </a:rPr>
              <a:t>with PDA, </a:t>
            </a:r>
            <a:r>
              <a:rPr lang="en-CA" sz="1500" spc="-10" dirty="0">
                <a:cs typeface="Calibri"/>
              </a:rPr>
              <a:t>shunt </a:t>
            </a:r>
            <a:r>
              <a:rPr lang="en-CA" sz="1500" spc="-5" dirty="0">
                <a:cs typeface="Calibri"/>
              </a:rPr>
              <a:t>becomes</a:t>
            </a:r>
            <a:r>
              <a:rPr lang="en-CA" sz="1500" spc="25" dirty="0">
                <a:cs typeface="Calibri"/>
              </a:rPr>
              <a:t> </a:t>
            </a:r>
            <a:r>
              <a:rPr lang="en-CA" sz="1500" spc="-5" dirty="0">
                <a:cs typeface="Calibri"/>
              </a:rPr>
              <a:t>L</a:t>
            </a:r>
            <a:r>
              <a:rPr lang="en-CA" sz="1500" spc="-5" dirty="0">
                <a:cs typeface="Calibri"/>
                <a:sym typeface="Wingdings" pitchFamily="2" charset="2"/>
              </a:rPr>
              <a:t>R</a:t>
            </a:r>
            <a:endParaRPr lang="en-CA" sz="1500" dirty="0">
              <a:cs typeface="Calibri"/>
            </a:endParaRPr>
          </a:p>
          <a:p>
            <a:pPr marL="793750" marR="149225" lvl="1" indent="-285750">
              <a:lnSpc>
                <a:spcPts val="1390"/>
              </a:lnSpc>
              <a:spcBef>
                <a:spcPts val="75"/>
              </a:spcBef>
              <a:buFont typeface="Arial"/>
              <a:buChar char="•"/>
              <a:tabLst>
                <a:tab pos="335915" algn="l"/>
                <a:tab pos="336550" algn="l"/>
              </a:tabLst>
            </a:pPr>
            <a:r>
              <a:rPr lang="en-CA" sz="1500" spc="-5" dirty="0">
                <a:cs typeface="Calibri"/>
              </a:rPr>
              <a:t>Give </a:t>
            </a:r>
            <a:r>
              <a:rPr lang="en-CA" sz="1500" i="1" dirty="0">
                <a:cs typeface="Calibri"/>
              </a:rPr>
              <a:t>PG</a:t>
            </a:r>
            <a:r>
              <a:rPr lang="en-CA" sz="1500" i="1" baseline="-13888" dirty="0">
                <a:cs typeface="Calibri"/>
              </a:rPr>
              <a:t>E2</a:t>
            </a:r>
            <a:r>
              <a:rPr lang="en-CA" sz="1500" baseline="-13888" dirty="0">
                <a:cs typeface="Calibri"/>
              </a:rPr>
              <a:t> </a:t>
            </a:r>
            <a:r>
              <a:rPr lang="en-CA" sz="1500" spc="-10" dirty="0">
                <a:cs typeface="Calibri"/>
              </a:rPr>
              <a:t>to keep </a:t>
            </a:r>
            <a:r>
              <a:rPr lang="en-CA" sz="1500" spc="-5" dirty="0">
                <a:cs typeface="Calibri"/>
              </a:rPr>
              <a:t>open, give </a:t>
            </a:r>
            <a:r>
              <a:rPr lang="en-CA" sz="1500" i="1" spc="-5" dirty="0">
                <a:cs typeface="Calibri"/>
              </a:rPr>
              <a:t>indomethacin</a:t>
            </a:r>
            <a:r>
              <a:rPr lang="en-CA" sz="1500" spc="-5" dirty="0">
                <a:cs typeface="Calibri"/>
              </a:rPr>
              <a:t> </a:t>
            </a:r>
            <a:r>
              <a:rPr lang="en-CA" sz="1500" spc="-10" dirty="0">
                <a:cs typeface="Calibri"/>
              </a:rPr>
              <a:t>to  </a:t>
            </a:r>
            <a:r>
              <a:rPr lang="en-CA" sz="1500" dirty="0">
                <a:cs typeface="Calibri"/>
              </a:rPr>
              <a:t>close</a:t>
            </a:r>
          </a:p>
          <a:p>
            <a:pPr marL="793750" lvl="1" indent="-285750">
              <a:lnSpc>
                <a:spcPts val="1415"/>
              </a:lnSpc>
              <a:spcBef>
                <a:spcPts val="40"/>
              </a:spcBef>
              <a:buFont typeface="Arial"/>
              <a:buChar char="•"/>
              <a:tabLst>
                <a:tab pos="335915" algn="l"/>
                <a:tab pos="336550" algn="l"/>
              </a:tabLst>
            </a:pPr>
            <a:r>
              <a:rPr lang="en-CA" sz="1500" spc="-5" dirty="0">
                <a:cs typeface="Calibri"/>
              </a:rPr>
              <a:t>Associated with in </a:t>
            </a:r>
            <a:r>
              <a:rPr lang="en-CA" sz="1500" spc="-15" dirty="0">
                <a:cs typeface="Calibri"/>
              </a:rPr>
              <a:t>utero </a:t>
            </a:r>
            <a:r>
              <a:rPr lang="en-CA" sz="1500" spc="-10" dirty="0">
                <a:cs typeface="Calibri"/>
              </a:rPr>
              <a:t>infection </a:t>
            </a:r>
            <a:r>
              <a:rPr lang="en-CA" sz="1500" spc="-5" dirty="0">
                <a:cs typeface="Calibri"/>
              </a:rPr>
              <a:t>with</a:t>
            </a:r>
            <a:r>
              <a:rPr lang="en-CA" sz="1500" spc="15" dirty="0">
                <a:cs typeface="Calibri"/>
              </a:rPr>
              <a:t> </a:t>
            </a:r>
            <a:r>
              <a:rPr lang="en-CA" sz="1500" b="1" spc="-5" dirty="0">
                <a:cs typeface="Calibri"/>
              </a:rPr>
              <a:t>Rubella</a:t>
            </a:r>
            <a:endParaRPr lang="en-CA" sz="1500" b="1" dirty="0">
              <a:cs typeface="Calibri"/>
            </a:endParaRPr>
          </a:p>
          <a:p>
            <a:pPr marL="793750" lvl="1" indent="-285750">
              <a:lnSpc>
                <a:spcPts val="1415"/>
              </a:lnSpc>
              <a:buFont typeface="Arial"/>
              <a:buChar char="•"/>
              <a:tabLst>
                <a:tab pos="335915" algn="l"/>
                <a:tab pos="336550" algn="l"/>
              </a:tabLst>
            </a:pPr>
            <a:r>
              <a:rPr lang="en-CA" sz="1500" spc="-5" dirty="0">
                <a:cs typeface="Calibri"/>
              </a:rPr>
              <a:t>Continuous </a:t>
            </a:r>
            <a:r>
              <a:rPr lang="en-CA" sz="1500" spc="-10" dirty="0">
                <a:cs typeface="Calibri"/>
              </a:rPr>
              <a:t>“machine-like”</a:t>
            </a:r>
            <a:r>
              <a:rPr lang="en-CA" sz="1500" spc="5" dirty="0">
                <a:cs typeface="Calibri"/>
              </a:rPr>
              <a:t> </a:t>
            </a:r>
            <a:r>
              <a:rPr lang="en-CA" sz="1500" spc="-5" dirty="0">
                <a:cs typeface="Calibri"/>
              </a:rPr>
              <a:t>murmur</a:t>
            </a:r>
            <a:endParaRPr lang="en-CA" sz="1500" dirty="0">
              <a:cs typeface="Calibri"/>
            </a:endParaRPr>
          </a:p>
          <a:p>
            <a:pPr marL="285750" indent="-285750">
              <a:buFont typeface="Arial" panose="020B0604020202020204" pitchFamily="34" charset="0"/>
              <a:buChar char="•"/>
            </a:pPr>
            <a:endParaRPr lang="en-US" sz="1500" dirty="0"/>
          </a:p>
        </p:txBody>
      </p:sp>
      <p:pic>
        <p:nvPicPr>
          <p:cNvPr id="8196" name="Picture 4" descr="Ventricular Septal Defect Illustration">
            <a:extLst>
              <a:ext uri="{FF2B5EF4-FFF2-40B4-BE49-F238E27FC236}">
                <a16:creationId xmlns:a16="http://schemas.microsoft.com/office/drawing/2014/main" id="{A2D82781-55BD-8545-A772-A7041164AD52}"/>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7778" b="25555"/>
          <a:stretch/>
        </p:blipFill>
        <p:spPr bwMode="auto">
          <a:xfrm>
            <a:off x="419100" y="4109720"/>
            <a:ext cx="2900363" cy="2133600"/>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Atrial Septal Defect">
            <a:extLst>
              <a:ext uri="{FF2B5EF4-FFF2-40B4-BE49-F238E27FC236}">
                <a16:creationId xmlns:a16="http://schemas.microsoft.com/office/drawing/2014/main" id="{B3E3A59A-56CE-1F4D-BF58-0D80DF65C3D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7778" b="24444"/>
          <a:stretch/>
        </p:blipFill>
        <p:spPr bwMode="auto">
          <a:xfrm>
            <a:off x="3581400" y="4091939"/>
            <a:ext cx="2900364" cy="2169161"/>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Patent foramen ovale - Symptoms and causes - Mayo Clinic">
            <a:extLst>
              <a:ext uri="{FF2B5EF4-FFF2-40B4-BE49-F238E27FC236}">
                <a16:creationId xmlns:a16="http://schemas.microsoft.com/office/drawing/2014/main" id="{1E20643B-FB35-8E46-953B-6A25B94689B2}"/>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5093"/>
          <a:stretch/>
        </p:blipFill>
        <p:spPr bwMode="auto">
          <a:xfrm>
            <a:off x="6481763" y="3018204"/>
            <a:ext cx="2511805" cy="2286000"/>
          </a:xfrm>
          <a:prstGeom prst="rect">
            <a:avLst/>
          </a:prstGeom>
          <a:noFill/>
          <a:extLst>
            <a:ext uri="{909E8E84-426E-40DD-AFC4-6F175D3DCCD1}">
              <a14:hiddenFill xmlns:a14="http://schemas.microsoft.com/office/drawing/2010/main">
                <a:solidFill>
                  <a:srgbClr val="FFFFFF"/>
                </a:solidFill>
              </a14:hiddenFill>
            </a:ext>
          </a:extLst>
        </p:spPr>
      </p:pic>
      <p:pic>
        <p:nvPicPr>
          <p:cNvPr id="8202" name="Picture 10" descr="Patent Ductus Arteriosus Illustration">
            <a:extLst>
              <a:ext uri="{FF2B5EF4-FFF2-40B4-BE49-F238E27FC236}">
                <a16:creationId xmlns:a16="http://schemas.microsoft.com/office/drawing/2014/main" id="{18AF5E96-BF97-DA4A-8CB8-F002E898932D}"/>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6666" b="22657"/>
          <a:stretch/>
        </p:blipFill>
        <p:spPr bwMode="auto">
          <a:xfrm>
            <a:off x="9372600" y="4114800"/>
            <a:ext cx="2653523" cy="2169161"/>
          </a:xfrm>
          <a:prstGeom prst="rect">
            <a:avLst/>
          </a:prstGeom>
          <a:noFill/>
          <a:extLst>
            <a:ext uri="{909E8E84-426E-40DD-AFC4-6F175D3DCCD1}">
              <a14:hiddenFill xmlns:a14="http://schemas.microsoft.com/office/drawing/2010/main">
                <a:solidFill>
                  <a:srgbClr val="FFFFFF"/>
                </a:solidFill>
              </a14:hiddenFill>
            </a:ext>
          </a:extLst>
        </p:spPr>
      </p:pic>
      <p:sp>
        <p:nvSpPr>
          <p:cNvPr id="25" name="object 8">
            <a:extLst>
              <a:ext uri="{FF2B5EF4-FFF2-40B4-BE49-F238E27FC236}">
                <a16:creationId xmlns:a16="http://schemas.microsoft.com/office/drawing/2014/main" id="{3C8AA0AE-8ED4-9941-AFEB-1333D791DB56}"/>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6878999" cy="689932"/>
          </a:xfrm>
          <a:prstGeom prst="rect">
            <a:avLst/>
          </a:prstGeom>
        </p:spPr>
        <p:txBody>
          <a:bodyPr vert="horz" wrap="square" lIns="0" tIns="12700" rIns="0" bIns="0" rtlCol="0">
            <a:spAutoFit/>
          </a:bodyPr>
          <a:lstStyle/>
          <a:p>
            <a:pPr marL="12700">
              <a:lnSpc>
                <a:spcPct val="100000"/>
              </a:lnSpc>
              <a:spcBef>
                <a:spcPts val="100"/>
              </a:spcBef>
            </a:pPr>
            <a:r>
              <a:rPr spc="-5" dirty="0">
                <a:solidFill>
                  <a:schemeClr val="tx1"/>
                </a:solidFill>
                <a:latin typeface="+mj-lt"/>
              </a:rPr>
              <a:t>Eisenmenger</a:t>
            </a:r>
            <a:r>
              <a:rPr spc="-65" dirty="0">
                <a:solidFill>
                  <a:schemeClr val="tx1"/>
                </a:solidFill>
                <a:latin typeface="+mj-lt"/>
              </a:rPr>
              <a:t> </a:t>
            </a:r>
            <a:r>
              <a:rPr spc="-25" dirty="0">
                <a:solidFill>
                  <a:schemeClr val="tx1"/>
                </a:solidFill>
                <a:latin typeface="+mj-lt"/>
              </a:rPr>
              <a:t>Syndrome</a:t>
            </a:r>
          </a:p>
        </p:txBody>
      </p:sp>
      <p:sp>
        <p:nvSpPr>
          <p:cNvPr id="23" name="object 23"/>
          <p:cNvSpPr/>
          <p:nvPr/>
        </p:nvSpPr>
        <p:spPr>
          <a:xfrm>
            <a:off x="3675369" y="3570635"/>
            <a:ext cx="4841260" cy="2466255"/>
          </a:xfrm>
          <a:prstGeom prst="rect">
            <a:avLst/>
          </a:prstGeom>
          <a:blipFill>
            <a:blip r:embed="rId2" cstate="print"/>
            <a:stretch>
              <a:fillRect/>
            </a:stretch>
          </a:blipFill>
        </p:spPr>
        <p:txBody>
          <a:bodyPr wrap="square" lIns="0" tIns="0" rIns="0" bIns="0" rtlCol="0"/>
          <a:lstStyle/>
          <a:p>
            <a:endParaRPr dirty="0"/>
          </a:p>
        </p:txBody>
      </p:sp>
      <p:sp>
        <p:nvSpPr>
          <p:cNvPr id="24" name="object 8">
            <a:extLst>
              <a:ext uri="{FF2B5EF4-FFF2-40B4-BE49-F238E27FC236}">
                <a16:creationId xmlns:a16="http://schemas.microsoft.com/office/drawing/2014/main" id="{00F3C9B1-0A12-4955-8AB5-27B437759AB1}"/>
              </a:ext>
            </a:extLst>
          </p:cNvPr>
          <p:cNvSpPr txBox="1"/>
          <p:nvPr/>
        </p:nvSpPr>
        <p:spPr>
          <a:xfrm>
            <a:off x="10907104" y="6511714"/>
            <a:ext cx="1589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First Aid (2020)</a:t>
            </a:r>
            <a:endParaRPr sz="1700" dirty="0">
              <a:latin typeface="Calibri"/>
              <a:cs typeface="Calibri"/>
            </a:endParaRPr>
          </a:p>
        </p:txBody>
      </p:sp>
      <p:sp>
        <p:nvSpPr>
          <p:cNvPr id="25" name="TextBox 24">
            <a:extLst>
              <a:ext uri="{FF2B5EF4-FFF2-40B4-BE49-F238E27FC236}">
                <a16:creationId xmlns:a16="http://schemas.microsoft.com/office/drawing/2014/main" id="{99ADF422-A206-7C44-A100-70D995DEAA07}"/>
              </a:ext>
            </a:extLst>
          </p:cNvPr>
          <p:cNvSpPr txBox="1"/>
          <p:nvPr/>
        </p:nvSpPr>
        <p:spPr>
          <a:xfrm>
            <a:off x="763268" y="1395705"/>
            <a:ext cx="7186337" cy="1631216"/>
          </a:xfrm>
          <a:prstGeom prst="rect">
            <a:avLst/>
          </a:prstGeom>
          <a:noFill/>
        </p:spPr>
        <p:txBody>
          <a:bodyPr wrap="square" rtlCol="0">
            <a:spAutoFit/>
          </a:bodyPr>
          <a:lstStyle/>
          <a:p>
            <a:pPr marL="285750" indent="-285750">
              <a:buFont typeface="Arial" panose="020B0604020202020204" pitchFamily="34" charset="0"/>
              <a:buChar char="•"/>
            </a:pPr>
            <a:r>
              <a:rPr lang="en-US" sz="2000" dirty="0"/>
              <a:t>Uncorrected </a:t>
            </a:r>
            <a:r>
              <a:rPr lang="en-US" sz="2000" b="1" dirty="0"/>
              <a:t>L</a:t>
            </a:r>
            <a:r>
              <a:rPr lang="en-US" sz="2000" b="1" dirty="0">
                <a:sym typeface="Wingdings" pitchFamily="2" charset="2"/>
              </a:rPr>
              <a:t>R </a:t>
            </a:r>
            <a:r>
              <a:rPr lang="en-US" sz="2000" dirty="0">
                <a:sym typeface="Wingdings" pitchFamily="2" charset="2"/>
              </a:rPr>
              <a:t>shunt (VSD, ASD, PDA) </a:t>
            </a:r>
          </a:p>
          <a:p>
            <a:pPr marL="285750" indent="-285750">
              <a:buFont typeface="Arial" panose="020B0604020202020204" pitchFamily="34" charset="0"/>
              <a:buChar char="•"/>
            </a:pPr>
            <a:r>
              <a:rPr lang="en-US" sz="2000" dirty="0">
                <a:sym typeface="Wingdings" pitchFamily="2" charset="2"/>
              </a:rPr>
              <a:t>Increased pulmonary blood flow  pathologic remodeling of vasculature  increased pulmonary vascular resistance  PAH </a:t>
            </a:r>
          </a:p>
          <a:p>
            <a:pPr marL="285750" indent="-285750">
              <a:buFont typeface="Arial" panose="020B0604020202020204" pitchFamily="34" charset="0"/>
              <a:buChar char="•"/>
            </a:pPr>
            <a:r>
              <a:rPr lang="en-US" sz="2000" dirty="0">
                <a:sym typeface="Wingdings" pitchFamily="2" charset="2"/>
              </a:rPr>
              <a:t>RV hypertrophies (compensate)  shifts shunt to </a:t>
            </a:r>
            <a:r>
              <a:rPr lang="en-US" sz="2000" b="1" dirty="0">
                <a:sym typeface="Wingdings" pitchFamily="2" charset="2"/>
              </a:rPr>
              <a:t>RL </a:t>
            </a:r>
          </a:p>
          <a:p>
            <a:pPr marL="285750" indent="-285750">
              <a:buFont typeface="Arial" panose="020B0604020202020204" pitchFamily="34" charset="0"/>
              <a:buChar char="•"/>
            </a:pPr>
            <a:r>
              <a:rPr lang="en-US" sz="2000" dirty="0">
                <a:sym typeface="Wingdings" pitchFamily="2" charset="2"/>
              </a:rPr>
              <a:t>Variable age of onset, late cyanosis, clubbing, polycythemia</a:t>
            </a:r>
            <a:endParaRPr lang="en-US" sz="2000"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sp>
        <p:nvSpPr>
          <p:cNvPr id="204" name="Google Shape;204;p34"/>
          <p:cNvSpPr txBox="1">
            <a:spLocks noGrp="1"/>
          </p:cNvSpPr>
          <p:nvPr>
            <p:ph type="title"/>
          </p:nvPr>
        </p:nvSpPr>
        <p:spPr>
          <a:xfrm>
            <a:off x="0" y="281834"/>
            <a:ext cx="7729728" cy="747047"/>
          </a:xfrm>
          <a:prstGeom prst="rect">
            <a:avLst/>
          </a:prstGeom>
        </p:spPr>
        <p:txBody>
          <a:bodyPr spcFirstLastPara="1" vert="horz" wrap="square" lIns="121900" tIns="121900" rIns="121900" bIns="121900" rtlCol="0" anchor="t" anchorCtr="0">
            <a:noAutofit/>
          </a:bodyPr>
          <a:lstStyle/>
          <a:p>
            <a:r>
              <a:rPr lang="en-GB" dirty="0"/>
              <a:t>Coarctation of the Aorta </a:t>
            </a:r>
            <a:endParaRPr dirty="0"/>
          </a:p>
        </p:txBody>
      </p:sp>
      <p:sp>
        <p:nvSpPr>
          <p:cNvPr id="205" name="Google Shape;205;p34"/>
          <p:cNvSpPr txBox="1">
            <a:spLocks noGrp="1"/>
          </p:cNvSpPr>
          <p:nvPr>
            <p:ph idx="1"/>
          </p:nvPr>
        </p:nvSpPr>
        <p:spPr>
          <a:xfrm>
            <a:off x="0" y="880069"/>
            <a:ext cx="9381643" cy="6393261"/>
          </a:xfrm>
          <a:prstGeom prst="rect">
            <a:avLst/>
          </a:prstGeom>
        </p:spPr>
        <p:txBody>
          <a:bodyPr spcFirstLastPara="1" vert="horz" wrap="square" lIns="121900" tIns="121900" rIns="121900" bIns="121900" rtlCol="0" anchor="t" anchorCtr="0">
            <a:noAutofit/>
          </a:bodyPr>
          <a:lstStyle/>
          <a:p>
            <a:pPr marL="101597">
              <a:lnSpc>
                <a:spcPct val="150000"/>
              </a:lnSpc>
            </a:pPr>
            <a:r>
              <a:rPr lang="en-GB" sz="2000" dirty="0"/>
              <a:t>= Narrowing of the aorta, usually just distal to the ligamentum arteriosum</a:t>
            </a:r>
          </a:p>
          <a:p>
            <a:pPr>
              <a:lnSpc>
                <a:spcPct val="150000"/>
              </a:lnSpc>
            </a:pPr>
            <a:r>
              <a:rPr lang="en-GB" sz="2000" dirty="0"/>
              <a:t>Narrowing causes increased resistance to blood flow and can lead to left ventricular hypertrophy</a:t>
            </a:r>
            <a:endParaRPr sz="2000" dirty="0"/>
          </a:p>
          <a:p>
            <a:pPr lvl="1">
              <a:lnSpc>
                <a:spcPct val="150000"/>
              </a:lnSpc>
              <a:spcBef>
                <a:spcPts val="1333"/>
              </a:spcBef>
            </a:pPr>
            <a:r>
              <a:rPr lang="en-GB" dirty="0">
                <a:solidFill>
                  <a:schemeClr val="tx1"/>
                </a:solidFill>
              </a:rPr>
              <a:t>Congenital condition</a:t>
            </a:r>
            <a:endParaRPr dirty="0">
              <a:solidFill>
                <a:schemeClr val="tx1"/>
              </a:solidFill>
            </a:endParaRPr>
          </a:p>
          <a:p>
            <a:pPr lvl="1">
              <a:lnSpc>
                <a:spcPct val="150000"/>
              </a:lnSpc>
              <a:buSzPts val="1700"/>
            </a:pPr>
            <a:r>
              <a:rPr lang="en-GB" dirty="0">
                <a:solidFill>
                  <a:schemeClr val="tx1"/>
                </a:solidFill>
              </a:rPr>
              <a:t>Blood supply to the upper limb, head and neck is not compromised</a:t>
            </a:r>
          </a:p>
          <a:p>
            <a:pPr lvl="2">
              <a:lnSpc>
                <a:spcPct val="150000"/>
              </a:lnSpc>
              <a:buSzPts val="1700"/>
            </a:pPr>
            <a:r>
              <a:rPr lang="en-GB" dirty="0">
                <a:solidFill>
                  <a:schemeClr val="tx1"/>
                </a:solidFill>
              </a:rPr>
              <a:t>May have HTN in upper limb </a:t>
            </a:r>
            <a:endParaRPr dirty="0">
              <a:solidFill>
                <a:schemeClr val="tx1"/>
              </a:solidFill>
            </a:endParaRPr>
          </a:p>
          <a:p>
            <a:pPr lvl="1">
              <a:lnSpc>
                <a:spcPct val="150000"/>
              </a:lnSpc>
              <a:buSzPts val="1700"/>
            </a:pPr>
            <a:r>
              <a:rPr lang="en-GB" dirty="0">
                <a:solidFill>
                  <a:schemeClr val="tx1"/>
                </a:solidFill>
              </a:rPr>
              <a:t>Blood supply to the rest of the body is reduced:  weak, delayed femoral pulses </a:t>
            </a:r>
          </a:p>
          <a:p>
            <a:pPr lvl="2">
              <a:lnSpc>
                <a:spcPct val="150000"/>
              </a:lnSpc>
              <a:buSzPts val="1700"/>
            </a:pPr>
            <a:r>
              <a:rPr lang="en-GB" dirty="0">
                <a:solidFill>
                  <a:schemeClr val="tx1"/>
                </a:solidFill>
              </a:rPr>
              <a:t>Hypotension in lower limb </a:t>
            </a:r>
          </a:p>
          <a:p>
            <a:pPr lvl="1">
              <a:lnSpc>
                <a:spcPct val="150000"/>
              </a:lnSpc>
              <a:buSzPts val="1700"/>
            </a:pPr>
            <a:r>
              <a:rPr lang="en-GB" dirty="0">
                <a:solidFill>
                  <a:schemeClr val="tx1"/>
                </a:solidFill>
              </a:rPr>
              <a:t>Blood finds an alternative collateral route with less pressure </a:t>
            </a:r>
            <a:endParaRPr dirty="0">
              <a:solidFill>
                <a:schemeClr val="tx1"/>
              </a:solidFill>
            </a:endParaRPr>
          </a:p>
          <a:p>
            <a:pPr lvl="1">
              <a:lnSpc>
                <a:spcPct val="150000"/>
              </a:lnSpc>
              <a:buSzPts val="1700"/>
            </a:pPr>
            <a:r>
              <a:rPr lang="en-GB" dirty="0">
                <a:solidFill>
                  <a:schemeClr val="tx1"/>
                </a:solidFill>
              </a:rPr>
              <a:t>Goes through intercostal arteries and can cause </a:t>
            </a:r>
            <a:r>
              <a:rPr lang="en-GB" b="1" dirty="0">
                <a:solidFill>
                  <a:schemeClr val="tx1"/>
                </a:solidFill>
              </a:rPr>
              <a:t>rib notching </a:t>
            </a:r>
            <a:r>
              <a:rPr lang="en-GB" dirty="0">
                <a:solidFill>
                  <a:schemeClr val="tx1"/>
                </a:solidFill>
              </a:rPr>
              <a:t>with age </a:t>
            </a:r>
            <a:endParaRPr dirty="0">
              <a:solidFill>
                <a:schemeClr val="tx1"/>
              </a:solidFill>
            </a:endParaRPr>
          </a:p>
          <a:p>
            <a:pPr>
              <a:spcBef>
                <a:spcPts val="2133"/>
              </a:spcBef>
              <a:spcAft>
                <a:spcPts val="2133"/>
              </a:spcAft>
            </a:pPr>
            <a:endParaRPr sz="2267" dirty="0"/>
          </a:p>
        </p:txBody>
      </p:sp>
      <p:pic>
        <p:nvPicPr>
          <p:cNvPr id="206" name="Google Shape;206;p34"/>
          <p:cNvPicPr preferRelativeResize="0"/>
          <p:nvPr/>
        </p:nvPicPr>
        <p:blipFill>
          <a:blip r:embed="rId3">
            <a:alphaModFix/>
          </a:blip>
          <a:stretch>
            <a:fillRect/>
          </a:stretch>
        </p:blipFill>
        <p:spPr>
          <a:xfrm>
            <a:off x="8458200" y="1905000"/>
            <a:ext cx="3581400" cy="4343400"/>
          </a:xfrm>
          <a:prstGeom prst="rect">
            <a:avLst/>
          </a:prstGeom>
          <a:noFill/>
          <a:ln>
            <a:noFill/>
          </a:ln>
        </p:spPr>
      </p:pic>
    </p:spTree>
    <p:extLst>
      <p:ext uri="{BB962C8B-B14F-4D97-AF65-F5344CB8AC3E}">
        <p14:creationId xmlns:p14="http://schemas.microsoft.com/office/powerpoint/2010/main" val="1794820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916939" y="838200"/>
            <a:ext cx="10358120" cy="830997"/>
          </a:xfrm>
        </p:spPr>
        <p:txBody>
          <a:bodyPr/>
          <a:lstStyle/>
          <a:p>
            <a:pPr algn="ctr"/>
            <a:r>
              <a:rPr lang="en-US" sz="5400" b="1" dirty="0">
                <a:solidFill>
                  <a:schemeClr val="tx1"/>
                </a:solidFill>
              </a:rPr>
              <a:t>ACS &amp; MI</a:t>
            </a:r>
          </a:p>
        </p:txBody>
      </p:sp>
      <p:pic>
        <p:nvPicPr>
          <p:cNvPr id="46082" name="Picture 2" descr="20 Fun Who Would Win Memes - Ultima Status">
            <a:extLst>
              <a:ext uri="{FF2B5EF4-FFF2-40B4-BE49-F238E27FC236}">
                <a16:creationId xmlns:a16="http://schemas.microsoft.com/office/drawing/2014/main" id="{0B897760-CD32-2E43-AB07-6E03A81CAC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2190" y="2438400"/>
            <a:ext cx="6047619"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3759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9903461" cy="689932"/>
          </a:xfrm>
          <a:prstGeom prst="rect">
            <a:avLst/>
          </a:prstGeom>
        </p:spPr>
        <p:txBody>
          <a:bodyPr vert="horz" wrap="square" lIns="0" tIns="12700" rIns="0" bIns="0" rtlCol="0">
            <a:spAutoFit/>
          </a:bodyPr>
          <a:lstStyle/>
          <a:p>
            <a:pPr marL="12700">
              <a:lnSpc>
                <a:spcPct val="100000"/>
              </a:lnSpc>
              <a:spcBef>
                <a:spcPts val="100"/>
              </a:spcBef>
            </a:pPr>
            <a:r>
              <a:rPr spc="-15" dirty="0">
                <a:latin typeface="+mj-lt"/>
              </a:rPr>
              <a:t>Coarctation </a:t>
            </a:r>
            <a:r>
              <a:rPr dirty="0">
                <a:latin typeface="+mj-lt"/>
              </a:rPr>
              <a:t>of the</a:t>
            </a:r>
            <a:r>
              <a:rPr spc="-60" dirty="0">
                <a:latin typeface="+mj-lt"/>
              </a:rPr>
              <a:t> </a:t>
            </a:r>
            <a:r>
              <a:rPr spc="-15" dirty="0">
                <a:latin typeface="+mj-lt"/>
              </a:rPr>
              <a:t>Aorta</a:t>
            </a:r>
            <a:r>
              <a:rPr lang="en-CA" spc="-15" dirty="0">
                <a:latin typeface="+mj-lt"/>
              </a:rPr>
              <a:t> </a:t>
            </a:r>
            <a:endParaRPr spc="-15" dirty="0">
              <a:latin typeface="+mj-lt"/>
            </a:endParaRPr>
          </a:p>
        </p:txBody>
      </p:sp>
      <p:sp>
        <p:nvSpPr>
          <p:cNvPr id="3" name="object 3"/>
          <p:cNvSpPr txBox="1"/>
          <p:nvPr/>
        </p:nvSpPr>
        <p:spPr>
          <a:xfrm>
            <a:off x="304800" y="1308686"/>
            <a:ext cx="6246650" cy="1667123"/>
          </a:xfrm>
          <a:prstGeom prst="rect">
            <a:avLst/>
          </a:prstGeom>
        </p:spPr>
        <p:txBody>
          <a:bodyPr vert="horz" wrap="square" lIns="0" tIns="12700" rIns="0" bIns="0" rtlCol="0">
            <a:spAutoFit/>
          </a:bodyPr>
          <a:lstStyle/>
          <a:p>
            <a:pPr marL="927100" lvl="1" indent="-457200">
              <a:lnSpc>
                <a:spcPct val="100000"/>
              </a:lnSpc>
              <a:spcBef>
                <a:spcPts val="20"/>
              </a:spcBef>
              <a:buFont typeface="Arial" panose="020B0604020202020204" pitchFamily="34" charset="0"/>
              <a:buChar char="•"/>
              <a:tabLst>
                <a:tab pos="755015" algn="l"/>
                <a:tab pos="755650" algn="l"/>
              </a:tabLst>
            </a:pPr>
            <a:r>
              <a:rPr lang="en-US" spc="-10" dirty="0">
                <a:highlight>
                  <a:srgbClr val="FFD5EA"/>
                </a:highlight>
                <a:latin typeface="Calibri"/>
                <a:cs typeface="Calibri"/>
              </a:rPr>
              <a:t>INFANTILE (A): </a:t>
            </a:r>
          </a:p>
          <a:p>
            <a:pPr marL="1384300" lvl="2" indent="-457200">
              <a:spcBef>
                <a:spcPts val="20"/>
              </a:spcBef>
              <a:buFont typeface="Arial" panose="020B0604020202020204" pitchFamily="34" charset="0"/>
              <a:buChar char="•"/>
              <a:tabLst>
                <a:tab pos="755015" algn="l"/>
                <a:tab pos="755650" algn="l"/>
              </a:tabLst>
            </a:pPr>
            <a:r>
              <a:rPr spc="-10" dirty="0">
                <a:latin typeface="Calibri"/>
                <a:cs typeface="Calibri"/>
              </a:rPr>
              <a:t>Associated </a:t>
            </a:r>
            <a:r>
              <a:rPr spc="-5" dirty="0">
                <a:latin typeface="Calibri"/>
                <a:cs typeface="Calibri"/>
              </a:rPr>
              <a:t>with </a:t>
            </a:r>
            <a:r>
              <a:rPr dirty="0">
                <a:latin typeface="Calibri"/>
                <a:cs typeface="Calibri"/>
              </a:rPr>
              <a:t>a</a:t>
            </a:r>
            <a:r>
              <a:rPr spc="20" dirty="0">
                <a:latin typeface="Calibri"/>
                <a:cs typeface="Calibri"/>
              </a:rPr>
              <a:t> </a:t>
            </a:r>
            <a:r>
              <a:rPr spc="-15" dirty="0">
                <a:latin typeface="Calibri"/>
                <a:cs typeface="Calibri"/>
              </a:rPr>
              <a:t>PDA</a:t>
            </a:r>
            <a:endParaRPr lang="en-US" dirty="0">
              <a:latin typeface="Calibri"/>
              <a:cs typeface="Calibri"/>
            </a:endParaRPr>
          </a:p>
          <a:p>
            <a:pPr marL="1384300" lvl="2" indent="-457200">
              <a:spcBef>
                <a:spcPts val="20"/>
              </a:spcBef>
              <a:buFont typeface="Arial" panose="020B0604020202020204" pitchFamily="34" charset="0"/>
              <a:buChar char="•"/>
              <a:tabLst>
                <a:tab pos="755015" algn="l"/>
                <a:tab pos="755650" algn="l"/>
              </a:tabLst>
            </a:pPr>
            <a:r>
              <a:rPr spc="-10" dirty="0">
                <a:latin typeface="Calibri"/>
                <a:cs typeface="Calibri"/>
              </a:rPr>
              <a:t>Occurs after </a:t>
            </a:r>
            <a:r>
              <a:rPr spc="-5" dirty="0">
                <a:latin typeface="Calibri"/>
                <a:cs typeface="Calibri"/>
              </a:rPr>
              <a:t>the aortic </a:t>
            </a:r>
            <a:r>
              <a:rPr spc="-10" dirty="0">
                <a:latin typeface="Calibri"/>
                <a:cs typeface="Calibri"/>
              </a:rPr>
              <a:t>arch </a:t>
            </a:r>
            <a:r>
              <a:rPr spc="-5" dirty="0">
                <a:latin typeface="Calibri"/>
                <a:cs typeface="Calibri"/>
              </a:rPr>
              <a:t>but </a:t>
            </a:r>
            <a:r>
              <a:rPr spc="-15" dirty="0">
                <a:latin typeface="Calibri"/>
                <a:cs typeface="Calibri"/>
              </a:rPr>
              <a:t>before</a:t>
            </a:r>
            <a:r>
              <a:rPr spc="35" dirty="0">
                <a:latin typeface="Calibri"/>
                <a:cs typeface="Calibri"/>
              </a:rPr>
              <a:t> </a:t>
            </a:r>
            <a:r>
              <a:rPr spc="-15" dirty="0">
                <a:latin typeface="Calibri"/>
                <a:cs typeface="Calibri"/>
              </a:rPr>
              <a:t>PDA</a:t>
            </a:r>
            <a:endParaRPr lang="en-CA" spc="-15" dirty="0">
              <a:latin typeface="Calibri"/>
              <a:cs typeface="Calibri"/>
            </a:endParaRPr>
          </a:p>
          <a:p>
            <a:pPr marL="1384300" lvl="2" indent="-457200">
              <a:spcBef>
                <a:spcPts val="20"/>
              </a:spcBef>
              <a:buFont typeface="Arial" panose="020B0604020202020204" pitchFamily="34" charset="0"/>
              <a:buChar char="•"/>
              <a:tabLst>
                <a:tab pos="755015" algn="l"/>
                <a:tab pos="755650" algn="l"/>
              </a:tabLst>
            </a:pPr>
            <a:r>
              <a:rPr lang="en-CA" spc="-15" dirty="0">
                <a:latin typeface="Calibri"/>
                <a:cs typeface="Calibri"/>
              </a:rPr>
              <a:t>Lower extremity cyanosis </a:t>
            </a:r>
          </a:p>
          <a:p>
            <a:pPr marL="1384300" lvl="2" indent="-457200">
              <a:spcBef>
                <a:spcPts val="20"/>
              </a:spcBef>
              <a:buFont typeface="Arial" panose="020B0604020202020204" pitchFamily="34" charset="0"/>
              <a:buChar char="•"/>
              <a:tabLst>
                <a:tab pos="755015" algn="l"/>
                <a:tab pos="755650" algn="l"/>
              </a:tabLst>
            </a:pPr>
            <a:r>
              <a:rPr lang="en-CA" spc="-10" dirty="0">
                <a:cs typeface="Calibri"/>
              </a:rPr>
              <a:t>Associated </a:t>
            </a:r>
            <a:r>
              <a:rPr lang="en-CA" spc="-5" dirty="0">
                <a:cs typeface="Calibri"/>
              </a:rPr>
              <a:t>with </a:t>
            </a:r>
            <a:r>
              <a:rPr lang="en-CA" b="1" spc="-25" dirty="0">
                <a:cs typeface="Calibri"/>
              </a:rPr>
              <a:t>Turner</a:t>
            </a:r>
            <a:r>
              <a:rPr lang="en-CA" b="1" spc="30" dirty="0">
                <a:cs typeface="Calibri"/>
              </a:rPr>
              <a:t> </a:t>
            </a:r>
            <a:r>
              <a:rPr lang="en-CA" b="1" spc="-15" dirty="0">
                <a:cs typeface="Calibri"/>
              </a:rPr>
              <a:t>syndrome</a:t>
            </a:r>
            <a:endParaRPr lang="en-CA" b="1" dirty="0">
              <a:cs typeface="Calibri"/>
            </a:endParaRPr>
          </a:p>
          <a:p>
            <a:pPr marL="755650" lvl="1" indent="-285750">
              <a:lnSpc>
                <a:spcPts val="2135"/>
              </a:lnSpc>
              <a:buChar char="-"/>
              <a:tabLst>
                <a:tab pos="755015" algn="l"/>
                <a:tab pos="755650" algn="l"/>
              </a:tabLst>
            </a:pPr>
            <a:endParaRPr dirty="0">
              <a:latin typeface="Calibri"/>
              <a:cs typeface="Calibri"/>
            </a:endParaRPr>
          </a:p>
        </p:txBody>
      </p:sp>
      <p:sp>
        <p:nvSpPr>
          <p:cNvPr id="15" name="object 8">
            <a:extLst>
              <a:ext uri="{FF2B5EF4-FFF2-40B4-BE49-F238E27FC236}">
                <a16:creationId xmlns:a16="http://schemas.microsoft.com/office/drawing/2014/main" id="{CD177BEE-586E-4ED8-AF8D-73A4D04A8988}"/>
              </a:ext>
            </a:extLst>
          </p:cNvPr>
          <p:cNvSpPr txBox="1"/>
          <p:nvPr/>
        </p:nvSpPr>
        <p:spPr>
          <a:xfrm>
            <a:off x="10907104" y="6511714"/>
            <a:ext cx="1589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First Aid (2020)</a:t>
            </a:r>
            <a:endParaRPr sz="1700" dirty="0">
              <a:latin typeface="Calibri"/>
              <a:cs typeface="Calibri"/>
            </a:endParaRPr>
          </a:p>
        </p:txBody>
      </p:sp>
      <p:sp>
        <p:nvSpPr>
          <p:cNvPr id="4" name="Rectangle 3">
            <a:extLst>
              <a:ext uri="{FF2B5EF4-FFF2-40B4-BE49-F238E27FC236}">
                <a16:creationId xmlns:a16="http://schemas.microsoft.com/office/drawing/2014/main" id="{1039060A-4E76-1741-BCF5-73EBB36E45CF}"/>
              </a:ext>
            </a:extLst>
          </p:cNvPr>
          <p:cNvSpPr/>
          <p:nvPr/>
        </p:nvSpPr>
        <p:spPr>
          <a:xfrm>
            <a:off x="5902787" y="1308686"/>
            <a:ext cx="6096000" cy="2310889"/>
          </a:xfrm>
          <a:prstGeom prst="rect">
            <a:avLst/>
          </a:prstGeom>
        </p:spPr>
        <p:txBody>
          <a:bodyPr>
            <a:spAutoFit/>
          </a:bodyPr>
          <a:lstStyle/>
          <a:p>
            <a:pPr marL="755650" lvl="1" indent="-285750">
              <a:lnSpc>
                <a:spcPts val="2135"/>
              </a:lnSpc>
              <a:buFont typeface="Arial" panose="020B0604020202020204" pitchFamily="34" charset="0"/>
              <a:buChar char="•"/>
              <a:tabLst>
                <a:tab pos="755015" algn="l"/>
                <a:tab pos="755650" algn="l"/>
              </a:tabLst>
            </a:pPr>
            <a:r>
              <a:rPr lang="en-CA" spc="-10" dirty="0">
                <a:highlight>
                  <a:srgbClr val="D2EAFE"/>
                </a:highlight>
                <a:cs typeface="Calibri"/>
              </a:rPr>
              <a:t>ADULT (C): </a:t>
            </a:r>
          </a:p>
          <a:p>
            <a:pPr marL="1212850" lvl="2" indent="-285750">
              <a:lnSpc>
                <a:spcPts val="2135"/>
              </a:lnSpc>
              <a:buFont typeface="Arial" panose="020B0604020202020204" pitchFamily="34" charset="0"/>
              <a:buChar char="•"/>
              <a:tabLst>
                <a:tab pos="755015" algn="l"/>
                <a:tab pos="755650" algn="l"/>
              </a:tabLst>
            </a:pPr>
            <a:r>
              <a:rPr lang="en-CA" spc="-10" dirty="0">
                <a:cs typeface="Calibri"/>
              </a:rPr>
              <a:t>Occurs after </a:t>
            </a:r>
            <a:r>
              <a:rPr lang="en-CA" spc="-5" dirty="0">
                <a:cs typeface="Calibri"/>
              </a:rPr>
              <a:t>the aortic</a:t>
            </a:r>
            <a:r>
              <a:rPr lang="en-CA" spc="15" dirty="0">
                <a:cs typeface="Calibri"/>
              </a:rPr>
              <a:t> </a:t>
            </a:r>
            <a:r>
              <a:rPr lang="en-CA" spc="-10" dirty="0">
                <a:cs typeface="Calibri"/>
              </a:rPr>
              <a:t>arch</a:t>
            </a:r>
          </a:p>
          <a:p>
            <a:pPr marL="1212850" lvl="2" indent="-285750">
              <a:lnSpc>
                <a:spcPts val="2135"/>
              </a:lnSpc>
              <a:buFont typeface="Arial" panose="020B0604020202020204" pitchFamily="34" charset="0"/>
              <a:buChar char="•"/>
              <a:tabLst>
                <a:tab pos="755015" algn="l"/>
                <a:tab pos="755650" algn="l"/>
              </a:tabLst>
            </a:pPr>
            <a:r>
              <a:rPr lang="en-CA" spc="-5" dirty="0">
                <a:cs typeface="Calibri"/>
              </a:rPr>
              <a:t>Hypertension in upper extremities, weak pulses in lower extremities </a:t>
            </a:r>
          </a:p>
          <a:p>
            <a:pPr marL="1212850" lvl="2" indent="-285750">
              <a:lnSpc>
                <a:spcPts val="2135"/>
              </a:lnSpc>
              <a:buFont typeface="Arial" panose="020B0604020202020204" pitchFamily="34" charset="0"/>
              <a:buChar char="•"/>
              <a:tabLst>
                <a:tab pos="755015" algn="l"/>
                <a:tab pos="755650" algn="l"/>
              </a:tabLst>
            </a:pPr>
            <a:r>
              <a:rPr lang="en-CA" spc="-5" dirty="0">
                <a:cs typeface="Calibri"/>
              </a:rPr>
              <a:t>Discovered in adulthood </a:t>
            </a:r>
          </a:p>
          <a:p>
            <a:pPr marL="1212850" lvl="2" indent="-285750">
              <a:lnSpc>
                <a:spcPts val="2135"/>
              </a:lnSpc>
              <a:buFont typeface="Arial" panose="020B0604020202020204" pitchFamily="34" charset="0"/>
              <a:buChar char="•"/>
              <a:tabLst>
                <a:tab pos="755015" algn="l"/>
                <a:tab pos="755650" algn="l"/>
              </a:tabLst>
            </a:pPr>
            <a:r>
              <a:rPr lang="en-CA" spc="-5" dirty="0">
                <a:cs typeface="Calibri"/>
              </a:rPr>
              <a:t>Collateral circulation develops across intercostal arteries </a:t>
            </a:r>
            <a:r>
              <a:rPr lang="en-CA" spc="-5" dirty="0">
                <a:cs typeface="Calibri"/>
                <a:sym typeface="Wingdings" panose="05000000000000000000" pitchFamily="2" charset="2"/>
              </a:rPr>
              <a:t> cause ‘notching of ribs’ on x-ray </a:t>
            </a:r>
          </a:p>
          <a:p>
            <a:pPr marL="1212850" lvl="2" indent="-285750">
              <a:lnSpc>
                <a:spcPts val="2135"/>
              </a:lnSpc>
              <a:buFont typeface="Arial" panose="020B0604020202020204" pitchFamily="34" charset="0"/>
              <a:buChar char="•"/>
              <a:tabLst>
                <a:tab pos="755015" algn="l"/>
                <a:tab pos="755650" algn="l"/>
              </a:tabLst>
            </a:pPr>
            <a:r>
              <a:rPr lang="en-CA" spc="-5" dirty="0">
                <a:cs typeface="Calibri"/>
                <a:sym typeface="Wingdings" panose="05000000000000000000" pitchFamily="2" charset="2"/>
              </a:rPr>
              <a:t>Associated with </a:t>
            </a:r>
            <a:r>
              <a:rPr lang="en-CA" b="1" spc="-5" dirty="0">
                <a:cs typeface="Calibri"/>
                <a:sym typeface="Wingdings" panose="05000000000000000000" pitchFamily="2" charset="2"/>
              </a:rPr>
              <a:t>bicuspid aortic valve </a:t>
            </a:r>
            <a:endParaRPr lang="en-CA" b="1" spc="-5" dirty="0">
              <a:cs typeface="Calibri"/>
            </a:endParaRPr>
          </a:p>
        </p:txBody>
      </p:sp>
      <p:sp>
        <p:nvSpPr>
          <p:cNvPr id="12" name="object 4">
            <a:extLst>
              <a:ext uri="{FF2B5EF4-FFF2-40B4-BE49-F238E27FC236}">
                <a16:creationId xmlns:a16="http://schemas.microsoft.com/office/drawing/2014/main" id="{69A9D63D-9746-EA40-9382-44101CA38D1F}"/>
              </a:ext>
            </a:extLst>
          </p:cNvPr>
          <p:cNvSpPr/>
          <p:nvPr/>
        </p:nvSpPr>
        <p:spPr>
          <a:xfrm>
            <a:off x="7427696" y="3592279"/>
            <a:ext cx="3388041" cy="2643274"/>
          </a:xfrm>
          <a:prstGeom prst="rect">
            <a:avLst/>
          </a:prstGeom>
          <a:blipFill>
            <a:blip r:embed="rId3" cstate="print"/>
            <a:stretch>
              <a:fillRect/>
            </a:stretch>
          </a:blipFill>
        </p:spPr>
        <p:txBody>
          <a:bodyPr wrap="square" lIns="0" tIns="0" rIns="0" bIns="0" rtlCol="0"/>
          <a:lstStyle/>
          <a:p>
            <a:endParaRPr dirty="0"/>
          </a:p>
        </p:txBody>
      </p:sp>
      <p:pic>
        <p:nvPicPr>
          <p:cNvPr id="13" name="Picture 4" descr="Coarctation of the Aorta | Radiology Key">
            <a:extLst>
              <a:ext uri="{FF2B5EF4-FFF2-40B4-BE49-F238E27FC236}">
                <a16:creationId xmlns:a16="http://schemas.microsoft.com/office/drawing/2014/main" id="{FD76EA9A-8CA9-0543-AE3F-0F18490613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8665" y="3130082"/>
            <a:ext cx="4118919" cy="304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8CA87734-68E1-D846-BF51-AE3C9117B926}"/>
                  </a:ext>
                </a:extLst>
              </p14:cNvPr>
              <p14:cNvContentPartPr/>
              <p14:nvPr/>
            </p14:nvContentPartPr>
            <p14:xfrm>
              <a:off x="4278944" y="3643286"/>
              <a:ext cx="86760" cy="360"/>
            </p14:xfrm>
          </p:contentPart>
        </mc:Choice>
        <mc:Fallback xmlns="">
          <p:pic>
            <p:nvPicPr>
              <p:cNvPr id="8" name="Ink 7">
                <a:extLst>
                  <a:ext uri="{FF2B5EF4-FFF2-40B4-BE49-F238E27FC236}">
                    <a16:creationId xmlns:a16="http://schemas.microsoft.com/office/drawing/2014/main" id="{8CA87734-68E1-D846-BF51-AE3C9117B926}"/>
                  </a:ext>
                </a:extLst>
              </p:cNvPr>
              <p:cNvPicPr/>
              <p:nvPr/>
            </p:nvPicPr>
            <p:blipFill>
              <a:blip r:embed="rId6"/>
              <a:stretch>
                <a:fillRect/>
              </a:stretch>
            </p:blipFill>
            <p:spPr>
              <a:xfrm>
                <a:off x="4224944" y="3535286"/>
                <a:ext cx="1944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7" name="Ink 16">
                <a:extLst>
                  <a:ext uri="{FF2B5EF4-FFF2-40B4-BE49-F238E27FC236}">
                    <a16:creationId xmlns:a16="http://schemas.microsoft.com/office/drawing/2014/main" id="{2E097B62-10D2-7447-ABA5-DDB51DF51035}"/>
                  </a:ext>
                </a:extLst>
              </p14:cNvPr>
              <p14:cNvContentPartPr/>
              <p14:nvPr/>
            </p14:nvContentPartPr>
            <p14:xfrm>
              <a:off x="4702664" y="4482446"/>
              <a:ext cx="115200" cy="7560"/>
            </p14:xfrm>
          </p:contentPart>
        </mc:Choice>
        <mc:Fallback xmlns="">
          <p:pic>
            <p:nvPicPr>
              <p:cNvPr id="17" name="Ink 16">
                <a:extLst>
                  <a:ext uri="{FF2B5EF4-FFF2-40B4-BE49-F238E27FC236}">
                    <a16:creationId xmlns:a16="http://schemas.microsoft.com/office/drawing/2014/main" id="{2E097B62-10D2-7447-ABA5-DDB51DF51035}"/>
                  </a:ext>
                </a:extLst>
              </p:cNvPr>
              <p:cNvPicPr/>
              <p:nvPr/>
            </p:nvPicPr>
            <p:blipFill>
              <a:blip r:embed="rId8"/>
              <a:stretch>
                <a:fillRect/>
              </a:stretch>
            </p:blipFill>
            <p:spPr>
              <a:xfrm>
                <a:off x="4648664" y="4374446"/>
                <a:ext cx="222840" cy="223200"/>
              </a:xfrm>
              <a:prstGeom prst="rect">
                <a:avLst/>
              </a:prstGeom>
            </p:spPr>
          </p:pic>
        </mc:Fallback>
      </mc:AlternateContent>
    </p:spTree>
    <p:extLst>
      <p:ext uri="{BB962C8B-B14F-4D97-AF65-F5344CB8AC3E}">
        <p14:creationId xmlns:p14="http://schemas.microsoft.com/office/powerpoint/2010/main" val="1548233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916940" y="914400"/>
            <a:ext cx="10358120" cy="830997"/>
          </a:xfrm>
        </p:spPr>
        <p:txBody>
          <a:bodyPr/>
          <a:lstStyle/>
          <a:p>
            <a:pPr algn="ctr"/>
            <a:r>
              <a:rPr lang="en-US" sz="5400" b="1" dirty="0"/>
              <a:t>Inflammatory Cardiac Disease</a:t>
            </a:r>
          </a:p>
        </p:txBody>
      </p:sp>
      <p:pic>
        <p:nvPicPr>
          <p:cNvPr id="47106" name="Picture 2" descr="meme] Cramming for my cardiology exam: medicalschool">
            <a:extLst>
              <a:ext uri="{FF2B5EF4-FFF2-40B4-BE49-F238E27FC236}">
                <a16:creationId xmlns:a16="http://schemas.microsoft.com/office/drawing/2014/main" id="{5C7C28B8-A25E-504C-B56F-B7705DDDAA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6650" y="2267499"/>
            <a:ext cx="4838700" cy="36326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44728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5712461" cy="689932"/>
          </a:xfrm>
          <a:prstGeom prst="rect">
            <a:avLst/>
          </a:prstGeom>
        </p:spPr>
        <p:txBody>
          <a:bodyPr vert="horz" wrap="square" lIns="0" tIns="12700" rIns="0" bIns="0" rtlCol="0">
            <a:spAutoFit/>
          </a:bodyPr>
          <a:lstStyle/>
          <a:p>
            <a:pPr marL="12700">
              <a:lnSpc>
                <a:spcPct val="100000"/>
              </a:lnSpc>
              <a:spcBef>
                <a:spcPts val="100"/>
              </a:spcBef>
            </a:pPr>
            <a:r>
              <a:rPr lang="en-US" spc="-20" dirty="0">
                <a:solidFill>
                  <a:schemeClr val="tx1"/>
                </a:solidFill>
                <a:latin typeface="+mj-lt"/>
              </a:rPr>
              <a:t>Pericardial Disease</a:t>
            </a:r>
            <a:endParaRPr spc="-5" dirty="0">
              <a:solidFill>
                <a:schemeClr val="tx1"/>
              </a:solidFill>
              <a:latin typeface="+mj-lt"/>
            </a:endParaRPr>
          </a:p>
        </p:txBody>
      </p:sp>
      <p:sp>
        <p:nvSpPr>
          <p:cNvPr id="5" name="object 8">
            <a:extLst>
              <a:ext uri="{FF2B5EF4-FFF2-40B4-BE49-F238E27FC236}">
                <a16:creationId xmlns:a16="http://schemas.microsoft.com/office/drawing/2014/main" id="{2E3FF9FF-0AAF-4247-9321-124A761ABADD}"/>
              </a:ext>
            </a:extLst>
          </p:cNvPr>
          <p:cNvSpPr txBox="1"/>
          <p:nvPr/>
        </p:nvSpPr>
        <p:spPr>
          <a:xfrm>
            <a:off x="10310204" y="6511714"/>
            <a:ext cx="18817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Toronto Notes (2017) </a:t>
            </a:r>
            <a:endParaRPr sz="1700" dirty="0">
              <a:latin typeface="Calibri"/>
              <a:cs typeface="Calibri"/>
            </a:endParaRPr>
          </a:p>
        </p:txBody>
      </p:sp>
      <p:graphicFrame>
        <p:nvGraphicFramePr>
          <p:cNvPr id="3" name="Diagram 2">
            <a:extLst>
              <a:ext uri="{FF2B5EF4-FFF2-40B4-BE49-F238E27FC236}">
                <a16:creationId xmlns:a16="http://schemas.microsoft.com/office/drawing/2014/main" id="{2B7C80AE-C87A-7840-A869-B044661713CE}"/>
              </a:ext>
            </a:extLst>
          </p:cNvPr>
          <p:cNvGraphicFramePr/>
          <p:nvPr>
            <p:extLst>
              <p:ext uri="{D42A27DB-BD31-4B8C-83A1-F6EECF244321}">
                <p14:modId xmlns:p14="http://schemas.microsoft.com/office/powerpoint/2010/main" val="4261444360"/>
              </p:ext>
            </p:extLst>
          </p:nvPr>
        </p:nvGraphicFramePr>
        <p:xfrm>
          <a:off x="1968500" y="1253067"/>
          <a:ext cx="8255000" cy="5071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909301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916940" y="762000"/>
            <a:ext cx="10358120" cy="830997"/>
          </a:xfrm>
        </p:spPr>
        <p:txBody>
          <a:bodyPr/>
          <a:lstStyle/>
          <a:p>
            <a:pPr algn="ctr"/>
            <a:r>
              <a:rPr lang="en-US" sz="5400" b="1" dirty="0">
                <a:solidFill>
                  <a:schemeClr val="tx1"/>
                </a:solidFill>
              </a:rPr>
              <a:t>Cardiac Auscultation</a:t>
            </a:r>
          </a:p>
        </p:txBody>
      </p:sp>
      <p:pic>
        <p:nvPicPr>
          <p:cNvPr id="6" name="Picture 4" descr="Heart murmur | Heart murmur, Comics, Graphic novel">
            <a:extLst>
              <a:ext uri="{FF2B5EF4-FFF2-40B4-BE49-F238E27FC236}">
                <a16:creationId xmlns:a16="http://schemas.microsoft.com/office/drawing/2014/main" id="{0F8827E2-39F7-A649-A26F-79785438F46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37000" y="1981200"/>
            <a:ext cx="4318000" cy="4351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8613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F4CB9DE-FACC-CD40-9333-E8AB2AB527D1}"/>
              </a:ext>
            </a:extLst>
          </p:cNvPr>
          <p:cNvSpPr>
            <a:spLocks noGrp="1"/>
          </p:cNvSpPr>
          <p:nvPr>
            <p:ph type="title"/>
          </p:nvPr>
        </p:nvSpPr>
        <p:spPr>
          <a:xfrm>
            <a:off x="643467" y="224938"/>
            <a:ext cx="9948333" cy="1073287"/>
          </a:xfrm>
          <a:noFill/>
          <a:ln>
            <a:solidFill>
              <a:schemeClr val="bg1"/>
            </a:solidFill>
          </a:ln>
        </p:spPr>
        <p:txBody>
          <a:bodyPr vert="horz" wrap="square" lIns="182880" tIns="182880" rIns="182880" bIns="182880" rtlCol="0" anchor="ctr">
            <a:normAutofit/>
          </a:bodyPr>
          <a:lstStyle/>
          <a:p>
            <a:r>
              <a:rPr lang="en-US" sz="3467" dirty="0">
                <a:solidFill>
                  <a:schemeClr val="tx1"/>
                </a:solidFill>
                <a:latin typeface="Lato" panose="020F0502020204030203" pitchFamily="34" charset="0"/>
                <a:ea typeface="Lato" panose="020F0502020204030203" pitchFamily="34" charset="0"/>
                <a:cs typeface="Lato" panose="020F0502020204030203" pitchFamily="34" charset="0"/>
              </a:rPr>
              <a:t>Areas to Auscultate the Valves</a:t>
            </a:r>
          </a:p>
        </p:txBody>
      </p:sp>
      <p:pic>
        <p:nvPicPr>
          <p:cNvPr id="1026" name="Picture 2" descr="Anatomical locations and auscultatory sites for heart valves">
            <a:extLst>
              <a:ext uri="{FF2B5EF4-FFF2-40B4-BE49-F238E27FC236}">
                <a16:creationId xmlns:a16="http://schemas.microsoft.com/office/drawing/2014/main" id="{A8293B6C-9A56-4016-BBEC-79A2ADD8AE0B}"/>
              </a:ext>
            </a:extLst>
          </p:cNvPr>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5940425" y="1136650"/>
            <a:ext cx="6251575" cy="44227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AE17D4-406A-3E46-9ECF-F6D0BAF57F19}"/>
              </a:ext>
            </a:extLst>
          </p:cNvPr>
          <p:cNvSpPr txBox="1"/>
          <p:nvPr/>
        </p:nvSpPr>
        <p:spPr>
          <a:xfrm>
            <a:off x="643467" y="1392767"/>
            <a:ext cx="4309533" cy="4072467"/>
          </a:xfrm>
          <a:prstGeom prst="rect">
            <a:avLst/>
          </a:prstGeom>
        </p:spPr>
        <p:txBody>
          <a:bodyPr vert="horz" lIns="91440" tIns="45720" rIns="91440" bIns="45720" rtlCol="0">
            <a:noAutofit/>
          </a:bodyPr>
          <a:lstStyle/>
          <a:p>
            <a:pPr marL="57149" defTabSz="914377">
              <a:spcBef>
                <a:spcPts val="1000"/>
              </a:spcBef>
              <a:buClr>
                <a:srgbClr val="9BAFB5"/>
              </a:buClr>
            </a:pPr>
            <a:r>
              <a:rPr lang="en-US" sz="2133" dirty="0">
                <a:solidFill>
                  <a:srgbClr val="FF0000"/>
                </a:solidFill>
                <a:latin typeface="Lato" panose="020F0502020204030203" pitchFamily="34" charset="0"/>
                <a:ea typeface="Lato" panose="020F0502020204030203" pitchFamily="34" charset="0"/>
                <a:cs typeface="Lato" panose="020F0502020204030203" pitchFamily="34" charset="0"/>
              </a:rPr>
              <a:t>‘However, NOT exactly where they are truly located’</a:t>
            </a:r>
          </a:p>
          <a:p>
            <a:pPr marL="57149" defTabSz="914377">
              <a:spcBef>
                <a:spcPts val="1000"/>
              </a:spcBef>
              <a:buClr>
                <a:srgbClr val="9BAFB5"/>
              </a:buClr>
            </a:pPr>
            <a:endParaRPr lang="en-US" sz="2133" b="1" dirty="0">
              <a:latin typeface="Lato" panose="020F0502020204030203" pitchFamily="34" charset="0"/>
              <a:ea typeface="Lato" panose="020F0502020204030203" pitchFamily="34" charset="0"/>
              <a:cs typeface="Lato" panose="020F0502020204030203" pitchFamily="34" charset="0"/>
            </a:endParaRPr>
          </a:p>
          <a:p>
            <a:pPr marL="285744" indent="-228594" defTabSz="914377">
              <a:spcBef>
                <a:spcPts val="1000"/>
              </a:spcBef>
              <a:buClr>
                <a:srgbClr val="9BAFB5"/>
              </a:buClr>
              <a:buFont typeface="Arial" panose="020B0604020202020204" pitchFamily="34" charset="0"/>
              <a:buChar char="•"/>
            </a:pPr>
            <a:r>
              <a:rPr lang="en-US" sz="2133" b="1" dirty="0">
                <a:latin typeface="Lato" panose="020F0502020204030203" pitchFamily="34" charset="0"/>
                <a:ea typeface="Lato" panose="020F0502020204030203" pitchFamily="34" charset="0"/>
                <a:cs typeface="Lato" panose="020F0502020204030203" pitchFamily="34" charset="0"/>
              </a:rPr>
              <a:t>A</a:t>
            </a:r>
            <a:r>
              <a:rPr lang="en-US" sz="2133" dirty="0">
                <a:latin typeface="Lato" panose="020F0502020204030203" pitchFamily="34" charset="0"/>
                <a:ea typeface="Lato" panose="020F0502020204030203" pitchFamily="34" charset="0"/>
                <a:cs typeface="Lato" panose="020F0502020204030203" pitchFamily="34" charset="0"/>
              </a:rPr>
              <a:t>ortic area = 2</a:t>
            </a:r>
            <a:r>
              <a:rPr lang="en-US" sz="2133" baseline="30000" dirty="0">
                <a:latin typeface="Lato" panose="020F0502020204030203" pitchFamily="34" charset="0"/>
                <a:ea typeface="Lato" panose="020F0502020204030203" pitchFamily="34" charset="0"/>
                <a:cs typeface="Lato" panose="020F0502020204030203" pitchFamily="34" charset="0"/>
              </a:rPr>
              <a:t>nd</a:t>
            </a:r>
            <a:r>
              <a:rPr lang="en-US" sz="2133" dirty="0">
                <a:latin typeface="Lato" panose="020F0502020204030203" pitchFamily="34" charset="0"/>
                <a:ea typeface="Lato" panose="020F0502020204030203" pitchFamily="34" charset="0"/>
                <a:cs typeface="Lato" panose="020F0502020204030203" pitchFamily="34" charset="0"/>
              </a:rPr>
              <a:t> ICS right sternal border</a:t>
            </a:r>
          </a:p>
          <a:p>
            <a:pPr marL="285744" indent="-228594" defTabSz="914377">
              <a:spcBef>
                <a:spcPts val="1000"/>
              </a:spcBef>
              <a:buClr>
                <a:srgbClr val="9BAFB5"/>
              </a:buClr>
              <a:buFont typeface="Arial" panose="020B0604020202020204" pitchFamily="34" charset="0"/>
              <a:buChar char="•"/>
            </a:pPr>
            <a:r>
              <a:rPr lang="en-US" sz="2133" b="1" dirty="0">
                <a:latin typeface="Lato" panose="020F0502020204030203" pitchFamily="34" charset="0"/>
                <a:ea typeface="Lato" panose="020F0502020204030203" pitchFamily="34" charset="0"/>
                <a:cs typeface="Lato" panose="020F0502020204030203" pitchFamily="34" charset="0"/>
              </a:rPr>
              <a:t>P</a:t>
            </a:r>
            <a:r>
              <a:rPr lang="en-US" sz="2133" dirty="0">
                <a:latin typeface="Lato" panose="020F0502020204030203" pitchFamily="34" charset="0"/>
                <a:ea typeface="Lato" panose="020F0502020204030203" pitchFamily="34" charset="0"/>
                <a:cs typeface="Lato" panose="020F0502020204030203" pitchFamily="34" charset="0"/>
              </a:rPr>
              <a:t>ulmonary area = 2</a:t>
            </a:r>
            <a:r>
              <a:rPr lang="en-US" sz="2133" baseline="30000" dirty="0">
                <a:latin typeface="Lato" panose="020F0502020204030203" pitchFamily="34" charset="0"/>
                <a:ea typeface="Lato" panose="020F0502020204030203" pitchFamily="34" charset="0"/>
                <a:cs typeface="Lato" panose="020F0502020204030203" pitchFamily="34" charset="0"/>
              </a:rPr>
              <a:t>nd</a:t>
            </a:r>
            <a:r>
              <a:rPr lang="en-US" sz="2133" dirty="0">
                <a:latin typeface="Lato" panose="020F0502020204030203" pitchFamily="34" charset="0"/>
                <a:ea typeface="Lato" panose="020F0502020204030203" pitchFamily="34" charset="0"/>
                <a:cs typeface="Lato" panose="020F0502020204030203" pitchFamily="34" charset="0"/>
              </a:rPr>
              <a:t> ICS left sternal border</a:t>
            </a:r>
          </a:p>
          <a:p>
            <a:pPr marL="285744" indent="-228594" defTabSz="914377">
              <a:spcBef>
                <a:spcPts val="1000"/>
              </a:spcBef>
              <a:buClr>
                <a:srgbClr val="9BAFB5"/>
              </a:buClr>
              <a:buFont typeface="Arial" panose="020B0604020202020204" pitchFamily="34" charset="0"/>
              <a:buChar char="•"/>
            </a:pPr>
            <a:r>
              <a:rPr lang="en-US" sz="2133" b="1" dirty="0">
                <a:latin typeface="Lato" panose="020F0502020204030203" pitchFamily="34" charset="0"/>
                <a:ea typeface="Lato" panose="020F0502020204030203" pitchFamily="34" charset="0"/>
                <a:cs typeface="Lato" panose="020F0502020204030203" pitchFamily="34" charset="0"/>
              </a:rPr>
              <a:t>T</a:t>
            </a:r>
            <a:r>
              <a:rPr lang="en-US" sz="2133" dirty="0">
                <a:latin typeface="Lato" panose="020F0502020204030203" pitchFamily="34" charset="0"/>
                <a:ea typeface="Lato" panose="020F0502020204030203" pitchFamily="34" charset="0"/>
                <a:cs typeface="Lato" panose="020F0502020204030203" pitchFamily="34" charset="0"/>
              </a:rPr>
              <a:t>ricuspid area = 4</a:t>
            </a:r>
            <a:r>
              <a:rPr lang="en-US" sz="2133" baseline="30000" dirty="0">
                <a:latin typeface="Lato" panose="020F0502020204030203" pitchFamily="34" charset="0"/>
                <a:ea typeface="Lato" panose="020F0502020204030203" pitchFamily="34" charset="0"/>
                <a:cs typeface="Lato" panose="020F0502020204030203" pitchFamily="34" charset="0"/>
              </a:rPr>
              <a:t>th</a:t>
            </a:r>
            <a:r>
              <a:rPr lang="en-US" sz="2133" dirty="0">
                <a:latin typeface="Lato" panose="020F0502020204030203" pitchFamily="34" charset="0"/>
                <a:ea typeface="Lato" panose="020F0502020204030203" pitchFamily="34" charset="0"/>
                <a:cs typeface="Lato" panose="020F0502020204030203" pitchFamily="34" charset="0"/>
              </a:rPr>
              <a:t> ICS left sternal border</a:t>
            </a:r>
          </a:p>
          <a:p>
            <a:pPr marL="285744" indent="-228594" defTabSz="914377">
              <a:spcBef>
                <a:spcPts val="1000"/>
              </a:spcBef>
              <a:buClr>
                <a:srgbClr val="9BAFB5"/>
              </a:buClr>
              <a:buFont typeface="Arial" panose="020B0604020202020204" pitchFamily="34" charset="0"/>
              <a:buChar char="•"/>
            </a:pPr>
            <a:r>
              <a:rPr lang="en-US" sz="2133" b="1" dirty="0">
                <a:latin typeface="Lato" panose="020F0502020204030203" pitchFamily="34" charset="0"/>
                <a:ea typeface="Lato" panose="020F0502020204030203" pitchFamily="34" charset="0"/>
                <a:cs typeface="Lato" panose="020F0502020204030203" pitchFamily="34" charset="0"/>
              </a:rPr>
              <a:t>M</a:t>
            </a:r>
            <a:r>
              <a:rPr lang="en-US" sz="2133" dirty="0">
                <a:latin typeface="Lato" panose="020F0502020204030203" pitchFamily="34" charset="0"/>
                <a:ea typeface="Lato" panose="020F0502020204030203" pitchFamily="34" charset="0"/>
                <a:cs typeface="Lato" panose="020F0502020204030203" pitchFamily="34" charset="0"/>
              </a:rPr>
              <a:t>itral area = 5</a:t>
            </a:r>
            <a:r>
              <a:rPr lang="en-US" sz="2133" baseline="30000" dirty="0">
                <a:latin typeface="Lato" panose="020F0502020204030203" pitchFamily="34" charset="0"/>
                <a:ea typeface="Lato" panose="020F0502020204030203" pitchFamily="34" charset="0"/>
                <a:cs typeface="Lato" panose="020F0502020204030203" pitchFamily="34" charset="0"/>
              </a:rPr>
              <a:t>th</a:t>
            </a:r>
            <a:r>
              <a:rPr lang="en-US" sz="2133" dirty="0">
                <a:latin typeface="Lato" panose="020F0502020204030203" pitchFamily="34" charset="0"/>
                <a:ea typeface="Lato" panose="020F0502020204030203" pitchFamily="34" charset="0"/>
                <a:cs typeface="Lato" panose="020F0502020204030203" pitchFamily="34" charset="0"/>
              </a:rPr>
              <a:t> ICS MCL</a:t>
            </a:r>
          </a:p>
          <a:p>
            <a:pPr marL="285744" indent="-228594" defTabSz="914377">
              <a:spcBef>
                <a:spcPts val="1000"/>
              </a:spcBef>
              <a:buClr>
                <a:srgbClr val="9BAFB5"/>
              </a:buClr>
              <a:buFont typeface="Arial" panose="020B0604020202020204" pitchFamily="34" charset="0"/>
              <a:buChar char="•"/>
            </a:pPr>
            <a:endParaRPr lang="en-US" sz="2133" dirty="0">
              <a:latin typeface="Lato" panose="020F0502020204030203" pitchFamily="34" charset="0"/>
              <a:ea typeface="Lato" panose="020F0502020204030203" pitchFamily="34" charset="0"/>
              <a:cs typeface="Lato" panose="020F0502020204030203" pitchFamily="34" charset="0"/>
            </a:endParaRPr>
          </a:p>
          <a:p>
            <a:pPr defTabSz="914377">
              <a:spcBef>
                <a:spcPts val="1000"/>
              </a:spcBef>
              <a:buClr>
                <a:srgbClr val="9BAFB5"/>
              </a:buClr>
            </a:pPr>
            <a:endParaRPr lang="en-US" sz="2133" dirty="0">
              <a:latin typeface="Lato" panose="020F0502020204030203" pitchFamily="34" charset="0"/>
              <a:ea typeface="Lato" panose="020F0502020204030203" pitchFamily="34" charset="0"/>
              <a:cs typeface="Lato" panose="020F0502020204030203" pitchFamily="34" charset="0"/>
            </a:endParaRPr>
          </a:p>
        </p:txBody>
      </p:sp>
      <p:sp>
        <p:nvSpPr>
          <p:cNvPr id="2" name="TextBox 1">
            <a:extLst>
              <a:ext uri="{FF2B5EF4-FFF2-40B4-BE49-F238E27FC236}">
                <a16:creationId xmlns:a16="http://schemas.microsoft.com/office/drawing/2014/main" id="{03DB2F51-C387-0E48-838E-893837DA18EB}"/>
              </a:ext>
            </a:extLst>
          </p:cNvPr>
          <p:cNvSpPr txBox="1"/>
          <p:nvPr/>
        </p:nvSpPr>
        <p:spPr>
          <a:xfrm>
            <a:off x="6913582" y="5856643"/>
            <a:ext cx="4460837" cy="584775"/>
          </a:xfrm>
          <a:prstGeom prst="rect">
            <a:avLst/>
          </a:prstGeom>
          <a:noFill/>
        </p:spPr>
        <p:txBody>
          <a:bodyPr wrap="square" rtlCol="0">
            <a:spAutoFit/>
          </a:bodyPr>
          <a:lstStyle/>
          <a:p>
            <a:r>
              <a:rPr lang="en-US" sz="1600" dirty="0"/>
              <a:t>How do we </a:t>
            </a:r>
            <a:r>
              <a:rPr lang="en-US" sz="1600" dirty="0" err="1"/>
              <a:t>ausculate</a:t>
            </a:r>
            <a:r>
              <a:rPr lang="en-US" sz="1600" dirty="0"/>
              <a:t> for each valve (location, bell/diaphragm, expiration/inspiration)?</a:t>
            </a:r>
          </a:p>
        </p:txBody>
      </p:sp>
      <p:sp>
        <p:nvSpPr>
          <p:cNvPr id="4" name="TextBox 3">
            <a:extLst>
              <a:ext uri="{FF2B5EF4-FFF2-40B4-BE49-F238E27FC236}">
                <a16:creationId xmlns:a16="http://schemas.microsoft.com/office/drawing/2014/main" id="{0A3DD018-24AB-F3CC-59A1-8F59C77A9747}"/>
              </a:ext>
            </a:extLst>
          </p:cNvPr>
          <p:cNvSpPr txBox="1"/>
          <p:nvPr/>
        </p:nvSpPr>
        <p:spPr>
          <a:xfrm>
            <a:off x="643467" y="5559425"/>
            <a:ext cx="6093994" cy="369332"/>
          </a:xfrm>
          <a:prstGeom prst="rect">
            <a:avLst/>
          </a:prstGeom>
          <a:noFill/>
        </p:spPr>
        <p:txBody>
          <a:bodyPr wrap="square">
            <a:spAutoFit/>
          </a:bodyPr>
          <a:lstStyle/>
          <a:p>
            <a:pPr defTabSz="914377">
              <a:spcBef>
                <a:spcPts val="1000"/>
              </a:spcBef>
              <a:buClr>
                <a:srgbClr val="9BAFB5"/>
              </a:buClr>
            </a:pPr>
            <a:r>
              <a:rPr lang="en-US" sz="1800" dirty="0">
                <a:latin typeface="Lato" panose="020F0502020204030203" pitchFamily="34" charset="0"/>
                <a:ea typeface="Lato" panose="020F0502020204030203" pitchFamily="34" charset="0"/>
                <a:cs typeface="Lato" panose="020F0502020204030203" pitchFamily="34" charset="0"/>
              </a:rPr>
              <a:t>(</a:t>
            </a:r>
            <a:r>
              <a:rPr lang="en-US" sz="1800" b="1" dirty="0">
                <a:latin typeface="Lato" panose="020F0502020204030203" pitchFamily="34" charset="0"/>
                <a:ea typeface="Lato" panose="020F0502020204030203" pitchFamily="34" charset="0"/>
                <a:cs typeface="Lato" panose="020F0502020204030203" pitchFamily="34" charset="0"/>
              </a:rPr>
              <a:t>A</a:t>
            </a:r>
            <a:r>
              <a:rPr lang="en-US" sz="1800" dirty="0">
                <a:latin typeface="Lato" panose="020F0502020204030203" pitchFamily="34" charset="0"/>
                <a:ea typeface="Lato" panose="020F0502020204030203" pitchFamily="34" charset="0"/>
                <a:cs typeface="Lato" panose="020F0502020204030203" pitchFamily="34" charset="0"/>
              </a:rPr>
              <a:t>ll </a:t>
            </a:r>
            <a:r>
              <a:rPr lang="en-US" sz="1800" b="1" dirty="0">
                <a:latin typeface="Lato" panose="020F0502020204030203" pitchFamily="34" charset="0"/>
                <a:ea typeface="Lato" panose="020F0502020204030203" pitchFamily="34" charset="0"/>
                <a:cs typeface="Lato" panose="020F0502020204030203" pitchFamily="34" charset="0"/>
              </a:rPr>
              <a:t>P</a:t>
            </a:r>
            <a:r>
              <a:rPr lang="en-US" sz="1800" dirty="0">
                <a:latin typeface="Lato" panose="020F0502020204030203" pitchFamily="34" charset="0"/>
                <a:ea typeface="Lato" panose="020F0502020204030203" pitchFamily="34" charset="0"/>
                <a:cs typeface="Lato" panose="020F0502020204030203" pitchFamily="34" charset="0"/>
              </a:rPr>
              <a:t>hysicians </a:t>
            </a:r>
            <a:r>
              <a:rPr lang="en-US" sz="1800" b="1" dirty="0">
                <a:latin typeface="Lato" panose="020F0502020204030203" pitchFamily="34" charset="0"/>
                <a:ea typeface="Lato" panose="020F0502020204030203" pitchFamily="34" charset="0"/>
                <a:cs typeface="Lato" panose="020F0502020204030203" pitchFamily="34" charset="0"/>
              </a:rPr>
              <a:t>T</a:t>
            </a:r>
            <a:r>
              <a:rPr lang="en-US" sz="1800" dirty="0">
                <a:latin typeface="Lato" panose="020F0502020204030203" pitchFamily="34" charset="0"/>
                <a:ea typeface="Lato" panose="020F0502020204030203" pitchFamily="34" charset="0"/>
                <a:cs typeface="Lato" panose="020F0502020204030203" pitchFamily="34" charset="0"/>
              </a:rPr>
              <a:t>ake </a:t>
            </a:r>
            <a:r>
              <a:rPr lang="en-US" sz="1800" b="1" dirty="0">
                <a:latin typeface="Lato" panose="020F0502020204030203" pitchFamily="34" charset="0"/>
                <a:ea typeface="Lato" panose="020F0502020204030203" pitchFamily="34" charset="0"/>
                <a:cs typeface="Lato" panose="020F0502020204030203" pitchFamily="34" charset="0"/>
              </a:rPr>
              <a:t>M</a:t>
            </a:r>
            <a:r>
              <a:rPr lang="en-US" sz="1800" dirty="0">
                <a:latin typeface="Lato" panose="020F0502020204030203" pitchFamily="34" charset="0"/>
                <a:ea typeface="Lato" panose="020F0502020204030203" pitchFamily="34" charset="0"/>
                <a:cs typeface="Lato" panose="020F0502020204030203" pitchFamily="34" charset="0"/>
              </a:rPr>
              <a:t>oney or </a:t>
            </a:r>
            <a:r>
              <a:rPr lang="en-US" sz="1800" b="1" dirty="0" err="1">
                <a:latin typeface="Lato" panose="020F0502020204030203" pitchFamily="34" charset="0"/>
                <a:ea typeface="Lato" panose="020F0502020204030203" pitchFamily="34" charset="0"/>
                <a:cs typeface="Lato" panose="020F0502020204030203" pitchFamily="34" charset="0"/>
              </a:rPr>
              <a:t>AP</a:t>
            </a:r>
            <a:r>
              <a:rPr lang="en-US" sz="1800" dirty="0" err="1">
                <a:latin typeface="Lato" panose="020F0502020204030203" pitchFamily="34" charset="0"/>
                <a:ea typeface="Lato" panose="020F0502020204030203" pitchFamily="34" charset="0"/>
                <a:cs typeface="Lato" panose="020F0502020204030203" pitchFamily="34" charset="0"/>
              </a:rPr>
              <a:t>ar</a:t>
            </a:r>
            <a:r>
              <a:rPr lang="en-US" sz="1800" b="1" dirty="0" err="1">
                <a:latin typeface="Lato" panose="020F0502020204030203" pitchFamily="34" charset="0"/>
                <a:ea typeface="Lato" panose="020F0502020204030203" pitchFamily="34" charset="0"/>
                <a:cs typeface="Lato" panose="020F0502020204030203" pitchFamily="34" charset="0"/>
              </a:rPr>
              <a:t>TM</a:t>
            </a:r>
            <a:r>
              <a:rPr lang="en-US" sz="1800" dirty="0" err="1">
                <a:latin typeface="Lato" panose="020F0502020204030203" pitchFamily="34" charset="0"/>
                <a:ea typeface="Lato" panose="020F0502020204030203" pitchFamily="34" charset="0"/>
                <a:cs typeface="Lato" panose="020F0502020204030203" pitchFamily="34" charset="0"/>
              </a:rPr>
              <a:t>ent</a:t>
            </a:r>
            <a:r>
              <a:rPr lang="en-US" sz="1800" dirty="0">
                <a:latin typeface="Lato" panose="020F0502020204030203" pitchFamily="34" charset="0"/>
                <a:ea typeface="Lato" panose="020F0502020204030203" pitchFamily="34" charset="0"/>
                <a:cs typeface="Lato" panose="020F0502020204030203" pitchFamily="34" charset="0"/>
              </a:rPr>
              <a:t>)</a:t>
            </a:r>
          </a:p>
        </p:txBody>
      </p:sp>
    </p:spTree>
    <p:extLst>
      <p:ext uri="{BB962C8B-B14F-4D97-AF65-F5344CB8AC3E}">
        <p14:creationId xmlns:p14="http://schemas.microsoft.com/office/powerpoint/2010/main" val="39952634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5864861" cy="689932"/>
          </a:xfrm>
          <a:prstGeom prst="rect">
            <a:avLst/>
          </a:prstGeom>
        </p:spPr>
        <p:txBody>
          <a:bodyPr vert="horz" wrap="square" lIns="0" tIns="12700" rIns="0" bIns="0" rtlCol="0">
            <a:spAutoFit/>
          </a:bodyPr>
          <a:lstStyle/>
          <a:p>
            <a:pPr marL="12700">
              <a:lnSpc>
                <a:spcPct val="100000"/>
              </a:lnSpc>
              <a:spcBef>
                <a:spcPts val="100"/>
              </a:spcBef>
            </a:pPr>
            <a:r>
              <a:rPr spc="-10" dirty="0">
                <a:solidFill>
                  <a:schemeClr val="tx1"/>
                </a:solidFill>
                <a:latin typeface="+mj-lt"/>
              </a:rPr>
              <a:t>Cardiac</a:t>
            </a:r>
            <a:r>
              <a:rPr spc="-65" dirty="0">
                <a:solidFill>
                  <a:schemeClr val="tx1"/>
                </a:solidFill>
                <a:latin typeface="+mj-lt"/>
              </a:rPr>
              <a:t> </a:t>
            </a:r>
            <a:r>
              <a:rPr spc="-10" dirty="0">
                <a:solidFill>
                  <a:schemeClr val="tx1"/>
                </a:solidFill>
                <a:latin typeface="+mj-lt"/>
              </a:rPr>
              <a:t>Auscultation</a:t>
            </a:r>
          </a:p>
        </p:txBody>
      </p:sp>
      <p:sp>
        <p:nvSpPr>
          <p:cNvPr id="14" name="object 14"/>
          <p:cNvSpPr txBox="1"/>
          <p:nvPr/>
        </p:nvSpPr>
        <p:spPr>
          <a:xfrm>
            <a:off x="10896600" y="6511714"/>
            <a:ext cx="1419860"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 </a:t>
            </a:r>
            <a:endParaRPr sz="1700" dirty="0">
              <a:latin typeface="Calibri"/>
              <a:cs typeface="Calibri"/>
            </a:endParaRPr>
          </a:p>
        </p:txBody>
      </p:sp>
      <p:pic>
        <p:nvPicPr>
          <p:cNvPr id="10" name="Picture 9" descr="Diagram&#10;&#10;Description automatically generated">
            <a:extLst>
              <a:ext uri="{FF2B5EF4-FFF2-40B4-BE49-F238E27FC236}">
                <a16:creationId xmlns:a16="http://schemas.microsoft.com/office/drawing/2014/main" id="{FD1BC3E0-7CFB-6743-8BBA-56D345212FB7}"/>
              </a:ext>
            </a:extLst>
          </p:cNvPr>
          <p:cNvPicPr>
            <a:picLocks noChangeAspect="1"/>
          </p:cNvPicPr>
          <p:nvPr/>
        </p:nvPicPr>
        <p:blipFill rotWithShape="1">
          <a:blip r:embed="rId3">
            <a:extLst>
              <a:ext uri="{28A0092B-C50C-407E-A947-70E740481C1C}">
                <a14:useLocalDpi xmlns:a14="http://schemas.microsoft.com/office/drawing/2010/main" val="0"/>
              </a:ext>
            </a:extLst>
          </a:blip>
          <a:srcRect l="7094"/>
          <a:stretch/>
        </p:blipFill>
        <p:spPr>
          <a:xfrm>
            <a:off x="141790" y="1404013"/>
            <a:ext cx="6284202" cy="4457700"/>
          </a:xfrm>
          <a:prstGeom prst="rect">
            <a:avLst/>
          </a:prstGeom>
        </p:spPr>
      </p:pic>
      <p:sp>
        <p:nvSpPr>
          <p:cNvPr id="11" name="TextBox 10">
            <a:extLst>
              <a:ext uri="{FF2B5EF4-FFF2-40B4-BE49-F238E27FC236}">
                <a16:creationId xmlns:a16="http://schemas.microsoft.com/office/drawing/2014/main" id="{F92C6926-C8D9-AB4A-B570-2561B17FEFBD}"/>
              </a:ext>
            </a:extLst>
          </p:cNvPr>
          <p:cNvSpPr txBox="1"/>
          <p:nvPr/>
        </p:nvSpPr>
        <p:spPr>
          <a:xfrm>
            <a:off x="6185349" y="1295400"/>
            <a:ext cx="5864861" cy="5078313"/>
          </a:xfrm>
          <a:prstGeom prst="rect">
            <a:avLst/>
          </a:prstGeom>
          <a:noFill/>
        </p:spPr>
        <p:txBody>
          <a:bodyPr wrap="square" rtlCol="0">
            <a:spAutoFit/>
          </a:bodyPr>
          <a:lstStyle/>
          <a:p>
            <a:pPr marL="285750" indent="-285750">
              <a:buFont typeface="Arial" panose="020B0604020202020204" pitchFamily="34" charset="0"/>
              <a:buChar char="•"/>
            </a:pPr>
            <a:r>
              <a:rPr lang="en-US" b="1" dirty="0"/>
              <a:t>S1</a:t>
            </a:r>
            <a:r>
              <a:rPr lang="en-US" dirty="0"/>
              <a:t> = mitral &amp; tricuspid valves close </a:t>
            </a:r>
            <a:r>
              <a:rPr lang="en-US" dirty="0">
                <a:sym typeface="Wingdings" pitchFamily="2" charset="2"/>
              </a:rPr>
              <a:t> </a:t>
            </a:r>
            <a:r>
              <a:rPr lang="en-US" b="1" dirty="0">
                <a:sym typeface="Wingdings" pitchFamily="2" charset="2"/>
              </a:rPr>
              <a:t>SYSTOLE</a:t>
            </a:r>
            <a:r>
              <a:rPr lang="en-US" dirty="0">
                <a:sym typeface="Wingdings" pitchFamily="2" charset="2"/>
              </a:rPr>
              <a:t> (“</a:t>
            </a:r>
            <a:r>
              <a:rPr lang="en-US" i="1" dirty="0">
                <a:sym typeface="Wingdings" pitchFamily="2" charset="2"/>
              </a:rPr>
              <a:t>LUB</a:t>
            </a:r>
            <a:r>
              <a:rPr lang="en-US" dirty="0">
                <a:sym typeface="Wingdings" pitchFamily="2" charset="2"/>
              </a:rPr>
              <a:t>”) </a:t>
            </a:r>
          </a:p>
          <a:p>
            <a:pPr marL="742950" lvl="1" indent="-285750">
              <a:buFont typeface="Arial" panose="020B0604020202020204" pitchFamily="34" charset="0"/>
              <a:buChar char="•"/>
            </a:pPr>
            <a:r>
              <a:rPr lang="en-US" dirty="0">
                <a:sym typeface="Wingdings" pitchFamily="2" charset="2"/>
              </a:rPr>
              <a:t>Loudest @ mitral area</a:t>
            </a:r>
            <a:r>
              <a:rPr lang="en-US" dirty="0"/>
              <a:t> </a:t>
            </a:r>
          </a:p>
          <a:p>
            <a:pPr marL="742950" lvl="1" indent="-285750">
              <a:buFont typeface="Arial" panose="020B0604020202020204" pitchFamily="34" charset="0"/>
              <a:buChar char="•"/>
            </a:pPr>
            <a:r>
              <a:rPr lang="en-US" dirty="0"/>
              <a:t>Low pitched </a:t>
            </a:r>
          </a:p>
          <a:p>
            <a:pPr marL="742950" lvl="1" indent="-285750">
              <a:buFont typeface="Arial" panose="020B0604020202020204" pitchFamily="34" charset="0"/>
              <a:buChar char="•"/>
            </a:pPr>
            <a:r>
              <a:rPr lang="en-US" dirty="0"/>
              <a:t>Precedes pulse</a:t>
            </a:r>
          </a:p>
          <a:p>
            <a:pPr marL="285750" indent="-285750">
              <a:buFont typeface="Arial" panose="020B0604020202020204" pitchFamily="34" charset="0"/>
              <a:buChar char="•"/>
            </a:pPr>
            <a:r>
              <a:rPr lang="en-US" b="1" dirty="0"/>
              <a:t>S2</a:t>
            </a:r>
            <a:r>
              <a:rPr lang="en-US" dirty="0"/>
              <a:t> = aortic &amp; pulmonic valves close </a:t>
            </a:r>
            <a:r>
              <a:rPr lang="en-US" dirty="0">
                <a:sym typeface="Wingdings" pitchFamily="2" charset="2"/>
              </a:rPr>
              <a:t> </a:t>
            </a:r>
            <a:r>
              <a:rPr lang="en-US" b="1" dirty="0">
                <a:sym typeface="Wingdings" pitchFamily="2" charset="2"/>
              </a:rPr>
              <a:t>DIASTOLE</a:t>
            </a:r>
            <a:r>
              <a:rPr lang="en-US" dirty="0">
                <a:sym typeface="Wingdings" pitchFamily="2" charset="2"/>
              </a:rPr>
              <a:t> (“</a:t>
            </a:r>
            <a:r>
              <a:rPr lang="en-US" i="1" dirty="0">
                <a:sym typeface="Wingdings" pitchFamily="2" charset="2"/>
              </a:rPr>
              <a:t>DUB</a:t>
            </a:r>
            <a:r>
              <a:rPr lang="en-US" dirty="0">
                <a:sym typeface="Wingdings" pitchFamily="2" charset="2"/>
              </a:rPr>
              <a:t>”)</a:t>
            </a:r>
          </a:p>
          <a:p>
            <a:pPr marL="742950" lvl="1" indent="-285750">
              <a:buFont typeface="Arial" panose="020B0604020202020204" pitchFamily="34" charset="0"/>
              <a:buChar char="•"/>
            </a:pPr>
            <a:r>
              <a:rPr lang="en-US" dirty="0">
                <a:sym typeface="Wingdings" pitchFamily="2" charset="2"/>
              </a:rPr>
              <a:t>Loudest @ left upper sternal border (pulmonic)</a:t>
            </a:r>
          </a:p>
          <a:p>
            <a:pPr marL="742950" lvl="1" indent="-285750">
              <a:buFont typeface="Arial" panose="020B0604020202020204" pitchFamily="34" charset="0"/>
              <a:buChar char="•"/>
            </a:pPr>
            <a:r>
              <a:rPr lang="en-US" dirty="0">
                <a:sym typeface="Wingdings" pitchFamily="2" charset="2"/>
              </a:rPr>
              <a:t>Aortic may close before pulmonic (splitting)  </a:t>
            </a:r>
          </a:p>
          <a:p>
            <a:pPr marL="285750" indent="-285750">
              <a:buFont typeface="Arial" panose="020B0604020202020204" pitchFamily="34" charset="0"/>
              <a:buChar char="•"/>
            </a:pPr>
            <a:r>
              <a:rPr lang="en-US" dirty="0">
                <a:sym typeface="Wingdings" pitchFamily="2" charset="2"/>
              </a:rPr>
              <a:t> </a:t>
            </a:r>
            <a:r>
              <a:rPr lang="en-US" b="1" dirty="0">
                <a:sym typeface="Wingdings" pitchFamily="2" charset="2"/>
              </a:rPr>
              <a:t>S3</a:t>
            </a:r>
            <a:r>
              <a:rPr lang="en-US" dirty="0">
                <a:sym typeface="Wingdings" pitchFamily="2" charset="2"/>
              </a:rPr>
              <a:t> = </a:t>
            </a:r>
            <a:r>
              <a:rPr lang="en-US" i="1" dirty="0">
                <a:sym typeface="Wingdings" pitchFamily="2" charset="2"/>
              </a:rPr>
              <a:t>early diastole</a:t>
            </a:r>
            <a:r>
              <a:rPr lang="en-US" dirty="0">
                <a:sym typeface="Wingdings" pitchFamily="2" charset="2"/>
              </a:rPr>
              <a:t>, rapid ventricular filling phase </a:t>
            </a:r>
          </a:p>
          <a:p>
            <a:pPr marL="742950" lvl="1" indent="-285750">
              <a:buFont typeface="Arial" panose="020B0604020202020204" pitchFamily="34" charset="0"/>
              <a:buChar char="•"/>
            </a:pPr>
            <a:r>
              <a:rPr lang="en-US" dirty="0">
                <a:sym typeface="Wingdings" pitchFamily="2" charset="2"/>
              </a:rPr>
              <a:t>Loudest @ apex (left lateral decubitus) </a:t>
            </a:r>
          </a:p>
          <a:p>
            <a:pPr marL="742950" lvl="1" indent="-285750">
              <a:buFont typeface="Arial" panose="020B0604020202020204" pitchFamily="34" charset="0"/>
              <a:buChar char="•"/>
            </a:pPr>
            <a:r>
              <a:rPr lang="en-US" dirty="0">
                <a:sym typeface="Wingdings" pitchFamily="2" charset="2"/>
              </a:rPr>
              <a:t>Pathological = increased filling pressures (MR, AR, CHF, thyrotoxicosis) </a:t>
            </a:r>
          </a:p>
          <a:p>
            <a:pPr marL="742950" lvl="1" indent="-285750">
              <a:buFont typeface="Arial" panose="020B0604020202020204" pitchFamily="34" charset="0"/>
              <a:buChar char="•"/>
            </a:pPr>
            <a:r>
              <a:rPr lang="en-US" dirty="0">
                <a:sym typeface="Wingdings" pitchFamily="2" charset="2"/>
              </a:rPr>
              <a:t>Physiological = children/young adults, athletes, pregnancy</a:t>
            </a:r>
          </a:p>
          <a:p>
            <a:pPr marL="285750" indent="-285750">
              <a:buFont typeface="Arial" panose="020B0604020202020204" pitchFamily="34" charset="0"/>
              <a:buChar char="•"/>
            </a:pPr>
            <a:r>
              <a:rPr lang="en-US" b="1" dirty="0">
                <a:sym typeface="Wingdings" pitchFamily="2" charset="2"/>
              </a:rPr>
              <a:t>S4</a:t>
            </a:r>
            <a:r>
              <a:rPr lang="en-US" dirty="0">
                <a:sym typeface="Wingdings" pitchFamily="2" charset="2"/>
              </a:rPr>
              <a:t> = </a:t>
            </a:r>
            <a:r>
              <a:rPr lang="en-US" i="1" dirty="0">
                <a:sym typeface="Wingdings" pitchFamily="2" charset="2"/>
              </a:rPr>
              <a:t>late diastole</a:t>
            </a:r>
            <a:r>
              <a:rPr lang="en-US" dirty="0">
                <a:sym typeface="Wingdings" pitchFamily="2" charset="2"/>
              </a:rPr>
              <a:t>, “</a:t>
            </a:r>
            <a:r>
              <a:rPr lang="en-US" b="1" dirty="0">
                <a:sym typeface="Wingdings" pitchFamily="2" charset="2"/>
              </a:rPr>
              <a:t>atrial kick</a:t>
            </a:r>
            <a:r>
              <a:rPr lang="en-US" dirty="0">
                <a:sym typeface="Wingdings" pitchFamily="2" charset="2"/>
              </a:rPr>
              <a:t>” </a:t>
            </a:r>
          </a:p>
          <a:p>
            <a:pPr marL="742950" lvl="1" indent="-285750">
              <a:buFont typeface="Arial" panose="020B0604020202020204" pitchFamily="34" charset="0"/>
              <a:buChar char="•"/>
            </a:pPr>
            <a:r>
              <a:rPr lang="en-US" dirty="0">
                <a:sym typeface="Wingdings" pitchFamily="2" charset="2"/>
              </a:rPr>
              <a:t>Loudest @ apex (left lateral decubitus) </a:t>
            </a:r>
          </a:p>
          <a:p>
            <a:pPr marL="742950" lvl="1" indent="-285750">
              <a:buFont typeface="Arial" panose="020B0604020202020204" pitchFamily="34" charset="0"/>
              <a:buChar char="•"/>
            </a:pPr>
            <a:r>
              <a:rPr lang="en-US" dirty="0">
                <a:sym typeface="Wingdings" pitchFamily="2" charset="2"/>
              </a:rPr>
              <a:t>Stiff, noncompliant left ventricle  high atrial pressure </a:t>
            </a:r>
          </a:p>
          <a:p>
            <a:pPr marL="742950" lvl="1" indent="-285750">
              <a:buFont typeface="Arial" panose="020B0604020202020204" pitchFamily="34" charset="0"/>
              <a:buChar char="•"/>
            </a:pPr>
            <a:r>
              <a:rPr lang="en-US" dirty="0">
                <a:sym typeface="Wingdings" pitchFamily="2" charset="2"/>
              </a:rPr>
              <a:t>ALWAYS PATHOLOGICAL!</a:t>
            </a:r>
            <a:endParaRPr lang="en-US" dirty="0"/>
          </a:p>
        </p:txBody>
      </p:sp>
    </p:spTree>
    <p:extLst>
      <p:ext uri="{BB962C8B-B14F-4D97-AF65-F5344CB8AC3E}">
        <p14:creationId xmlns:p14="http://schemas.microsoft.com/office/powerpoint/2010/main" val="4431125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3045461" cy="689932"/>
          </a:xfrm>
          <a:prstGeom prst="rect">
            <a:avLst/>
          </a:prstGeom>
        </p:spPr>
        <p:txBody>
          <a:bodyPr vert="horz" wrap="square" lIns="0" tIns="12700" rIns="0" bIns="0" rtlCol="0">
            <a:spAutoFit/>
          </a:bodyPr>
          <a:lstStyle/>
          <a:p>
            <a:pPr marL="12700">
              <a:lnSpc>
                <a:spcPct val="100000"/>
              </a:lnSpc>
              <a:spcBef>
                <a:spcPts val="100"/>
              </a:spcBef>
            </a:pPr>
            <a:r>
              <a:rPr spc="-10" dirty="0">
                <a:solidFill>
                  <a:schemeClr val="tx1"/>
                </a:solidFill>
                <a:latin typeface="+mj-lt"/>
              </a:rPr>
              <a:t>Splitting</a:t>
            </a:r>
          </a:p>
        </p:txBody>
      </p:sp>
      <p:sp>
        <p:nvSpPr>
          <p:cNvPr id="3" name="object 3"/>
          <p:cNvSpPr/>
          <p:nvPr/>
        </p:nvSpPr>
        <p:spPr>
          <a:xfrm>
            <a:off x="8448813" y="1306360"/>
            <a:ext cx="1817495" cy="1132040"/>
          </a:xfrm>
          <a:prstGeom prst="rect">
            <a:avLst/>
          </a:prstGeom>
          <a:blipFill>
            <a:blip r:embed="rId3" cstate="print"/>
            <a:stretch>
              <a:fillRect/>
            </a:stretch>
          </a:blipFill>
        </p:spPr>
        <p:txBody>
          <a:bodyPr wrap="square" lIns="0" tIns="0" rIns="0" bIns="0" rtlCol="0"/>
          <a:lstStyle/>
          <a:p>
            <a:endParaRPr dirty="0"/>
          </a:p>
        </p:txBody>
      </p:sp>
      <p:sp>
        <p:nvSpPr>
          <p:cNvPr id="4" name="object 4"/>
          <p:cNvSpPr/>
          <p:nvPr/>
        </p:nvSpPr>
        <p:spPr>
          <a:xfrm>
            <a:off x="8448813" y="2590800"/>
            <a:ext cx="1907293" cy="1124236"/>
          </a:xfrm>
          <a:prstGeom prst="rect">
            <a:avLst/>
          </a:prstGeom>
          <a:blipFill>
            <a:blip r:embed="rId4" cstate="print"/>
            <a:stretch>
              <a:fillRect/>
            </a:stretch>
          </a:blipFill>
        </p:spPr>
        <p:txBody>
          <a:bodyPr wrap="square" lIns="0" tIns="0" rIns="0" bIns="0" rtlCol="0"/>
          <a:lstStyle/>
          <a:p>
            <a:endParaRPr dirty="0"/>
          </a:p>
        </p:txBody>
      </p:sp>
      <p:sp>
        <p:nvSpPr>
          <p:cNvPr id="5" name="object 5"/>
          <p:cNvSpPr/>
          <p:nvPr/>
        </p:nvSpPr>
        <p:spPr>
          <a:xfrm>
            <a:off x="8448813" y="3876407"/>
            <a:ext cx="1960000" cy="1152793"/>
          </a:xfrm>
          <a:prstGeom prst="rect">
            <a:avLst/>
          </a:prstGeom>
          <a:blipFill>
            <a:blip r:embed="rId5" cstate="print"/>
            <a:stretch>
              <a:fillRect/>
            </a:stretch>
          </a:blipFill>
        </p:spPr>
        <p:txBody>
          <a:bodyPr wrap="square" lIns="0" tIns="0" rIns="0" bIns="0" rtlCol="0"/>
          <a:lstStyle/>
          <a:p>
            <a:endParaRPr dirty="0"/>
          </a:p>
        </p:txBody>
      </p:sp>
      <p:sp>
        <p:nvSpPr>
          <p:cNvPr id="6" name="object 6"/>
          <p:cNvSpPr txBox="1"/>
          <p:nvPr/>
        </p:nvSpPr>
        <p:spPr>
          <a:xfrm>
            <a:off x="1143000" y="1227628"/>
            <a:ext cx="7305813" cy="4888518"/>
          </a:xfrm>
          <a:prstGeom prst="rect">
            <a:avLst/>
          </a:prstGeom>
        </p:spPr>
        <p:txBody>
          <a:bodyPr vert="horz" wrap="square" lIns="0" tIns="12700" rIns="0" bIns="0" rtlCol="0">
            <a:spAutoFit/>
          </a:bodyPr>
          <a:lstStyle/>
          <a:p>
            <a:pPr marL="12700">
              <a:lnSpc>
                <a:spcPts val="1910"/>
              </a:lnSpc>
              <a:spcBef>
                <a:spcPts val="100"/>
              </a:spcBef>
            </a:pPr>
            <a:r>
              <a:rPr lang="en-US" b="1" spc="-5" dirty="0">
                <a:latin typeface="Calibri"/>
                <a:cs typeface="Calibri"/>
              </a:rPr>
              <a:t>Normal/Physiological Splitting</a:t>
            </a:r>
            <a:endParaRPr dirty="0">
              <a:latin typeface="Calibri"/>
              <a:cs typeface="Calibri"/>
            </a:endParaRPr>
          </a:p>
          <a:p>
            <a:r>
              <a:rPr lang="en-CA" dirty="0"/>
              <a:t>1) Right ventricle overfilled </a:t>
            </a:r>
            <a:r>
              <a:rPr lang="en-CA" dirty="0">
                <a:sym typeface="Wingdings" panose="05000000000000000000" pitchFamily="2" charset="2"/>
              </a:rPr>
              <a:t> increased ejection time  delayed P2</a:t>
            </a:r>
          </a:p>
          <a:p>
            <a:r>
              <a:rPr lang="en-CA" dirty="0">
                <a:sym typeface="Wingdings" panose="05000000000000000000" pitchFamily="2" charset="2"/>
              </a:rPr>
              <a:t>2) During inspiration, lungs expand  pulmonary circulation opens  decreased resistance towards forward flow  decreased impedance  prolonged flow of blood into pulmonary system </a:t>
            </a:r>
            <a:endParaRPr lang="en-CA" dirty="0"/>
          </a:p>
          <a:p>
            <a:pPr>
              <a:lnSpc>
                <a:spcPct val="100000"/>
              </a:lnSpc>
              <a:spcBef>
                <a:spcPts val="5"/>
              </a:spcBef>
            </a:pPr>
            <a:endParaRPr dirty="0">
              <a:latin typeface="Times New Roman"/>
              <a:cs typeface="Times New Roman"/>
            </a:endParaRPr>
          </a:p>
          <a:p>
            <a:pPr marL="12700">
              <a:lnSpc>
                <a:spcPts val="1910"/>
              </a:lnSpc>
            </a:pPr>
            <a:r>
              <a:rPr b="1" spc="-5" dirty="0">
                <a:latin typeface="Calibri"/>
                <a:cs typeface="Calibri"/>
              </a:rPr>
              <a:t>Wide</a:t>
            </a:r>
            <a:r>
              <a:rPr b="1" spc="-10" dirty="0">
                <a:latin typeface="Calibri"/>
                <a:cs typeface="Calibri"/>
              </a:rPr>
              <a:t> Splitting</a:t>
            </a:r>
            <a:endParaRPr dirty="0">
              <a:latin typeface="Calibri"/>
              <a:cs typeface="Calibri"/>
            </a:endParaRPr>
          </a:p>
          <a:p>
            <a:pPr marL="298450" indent="-285750">
              <a:lnSpc>
                <a:spcPts val="1895"/>
              </a:lnSpc>
              <a:buFont typeface="Arial"/>
              <a:buChar char="•"/>
              <a:tabLst>
                <a:tab pos="297815" algn="l"/>
                <a:tab pos="298450" algn="l"/>
              </a:tabLst>
            </a:pPr>
            <a:r>
              <a:rPr lang="en-US" dirty="0">
                <a:latin typeface="Calibri"/>
                <a:cs typeface="Calibri"/>
              </a:rPr>
              <a:t>C</a:t>
            </a:r>
            <a:r>
              <a:rPr spc="-5" dirty="0">
                <a:latin typeface="Calibri"/>
                <a:cs typeface="Calibri"/>
              </a:rPr>
              <a:t>onditions </a:t>
            </a:r>
            <a:r>
              <a:rPr spc="-10" dirty="0">
                <a:latin typeface="Calibri"/>
                <a:cs typeface="Calibri"/>
              </a:rPr>
              <a:t>that delay RV</a:t>
            </a:r>
            <a:r>
              <a:rPr spc="20" dirty="0">
                <a:latin typeface="Calibri"/>
                <a:cs typeface="Calibri"/>
              </a:rPr>
              <a:t> </a:t>
            </a:r>
            <a:r>
              <a:rPr spc="-5" dirty="0">
                <a:latin typeface="Calibri"/>
                <a:cs typeface="Calibri"/>
              </a:rPr>
              <a:t>emptying</a:t>
            </a:r>
            <a:r>
              <a:rPr lang="en-CA" spc="-5" dirty="0">
                <a:latin typeface="Calibri"/>
                <a:cs typeface="Calibri"/>
                <a:sym typeface="Wingdings" panose="05000000000000000000" pitchFamily="2" charset="2"/>
              </a:rPr>
              <a:t> (pulmonary stenosis, RBBB)</a:t>
            </a:r>
            <a:endParaRPr dirty="0">
              <a:latin typeface="Calibri"/>
              <a:cs typeface="Calibri"/>
            </a:endParaRPr>
          </a:p>
          <a:p>
            <a:pPr marL="298450" indent="-285750">
              <a:lnSpc>
                <a:spcPts val="1910"/>
              </a:lnSpc>
              <a:buFont typeface="Arial"/>
              <a:buChar char="•"/>
              <a:tabLst>
                <a:tab pos="297815" algn="l"/>
                <a:tab pos="298450" algn="l"/>
              </a:tabLst>
            </a:pPr>
            <a:r>
              <a:rPr spc="-10" dirty="0">
                <a:latin typeface="Calibri"/>
                <a:cs typeface="Calibri"/>
              </a:rPr>
              <a:t>Delayed </a:t>
            </a:r>
            <a:r>
              <a:rPr spc="-5" dirty="0">
                <a:latin typeface="Calibri"/>
                <a:cs typeface="Calibri"/>
              </a:rPr>
              <a:t>pulmonic sound </a:t>
            </a:r>
            <a:r>
              <a:rPr lang="en-US" spc="-5" dirty="0">
                <a:latin typeface="Calibri"/>
                <a:cs typeface="Calibri"/>
              </a:rPr>
              <a:t>(</a:t>
            </a:r>
            <a:r>
              <a:rPr spc="-5" dirty="0">
                <a:latin typeface="Calibri"/>
                <a:cs typeface="Calibri"/>
              </a:rPr>
              <a:t>more </a:t>
            </a:r>
            <a:r>
              <a:rPr lang="en-US" spc="-5" dirty="0">
                <a:latin typeface="Calibri"/>
                <a:cs typeface="Calibri"/>
              </a:rPr>
              <a:t>on inspiration) </a:t>
            </a:r>
            <a:endParaRPr dirty="0">
              <a:latin typeface="Calibri"/>
              <a:cs typeface="Calibri"/>
            </a:endParaRPr>
          </a:p>
          <a:p>
            <a:pPr>
              <a:lnSpc>
                <a:spcPct val="100000"/>
              </a:lnSpc>
              <a:spcBef>
                <a:spcPts val="30"/>
              </a:spcBef>
            </a:pPr>
            <a:endParaRPr dirty="0">
              <a:cs typeface="Times New Roman"/>
            </a:endParaRPr>
          </a:p>
          <a:p>
            <a:pPr marL="12700">
              <a:lnSpc>
                <a:spcPts val="1910"/>
              </a:lnSpc>
            </a:pPr>
            <a:r>
              <a:rPr b="1" spc="-15" dirty="0">
                <a:cs typeface="Calibri"/>
              </a:rPr>
              <a:t>Fixed</a:t>
            </a:r>
            <a:r>
              <a:rPr b="1" dirty="0">
                <a:cs typeface="Calibri"/>
              </a:rPr>
              <a:t> </a:t>
            </a:r>
            <a:r>
              <a:rPr b="1" spc="-10" dirty="0">
                <a:cs typeface="Calibri"/>
              </a:rPr>
              <a:t>Splitting</a:t>
            </a:r>
            <a:endParaRPr dirty="0">
              <a:cs typeface="Calibri"/>
            </a:endParaRPr>
          </a:p>
          <a:p>
            <a:pPr marL="298450" indent="-285750">
              <a:lnSpc>
                <a:spcPts val="1910"/>
              </a:lnSpc>
              <a:buFont typeface="Arial"/>
              <a:buChar char="•"/>
              <a:tabLst>
                <a:tab pos="297815" algn="l"/>
                <a:tab pos="298450" algn="l"/>
              </a:tabLst>
            </a:pPr>
            <a:r>
              <a:rPr spc="-5" dirty="0">
                <a:cs typeface="Calibri"/>
              </a:rPr>
              <a:t>Heard in </a:t>
            </a:r>
            <a:r>
              <a:rPr b="1" dirty="0">
                <a:cs typeface="Calibri"/>
              </a:rPr>
              <a:t>ASD</a:t>
            </a:r>
            <a:r>
              <a:rPr lang="en-US" b="1" dirty="0">
                <a:cs typeface="Calibri"/>
              </a:rPr>
              <a:t> </a:t>
            </a:r>
            <a:r>
              <a:rPr lang="en-US" dirty="0">
                <a:cs typeface="Calibri"/>
                <a:sym typeface="Wingdings" pitchFamily="2" charset="2"/>
              </a:rPr>
              <a:t></a:t>
            </a:r>
            <a:r>
              <a:rPr dirty="0">
                <a:cs typeface="Times New Roman"/>
              </a:rPr>
              <a:t> </a:t>
            </a:r>
            <a:r>
              <a:rPr spc="-5" dirty="0">
                <a:cs typeface="Calibri"/>
              </a:rPr>
              <a:t>Increased </a:t>
            </a:r>
            <a:r>
              <a:rPr dirty="0">
                <a:cs typeface="Calibri"/>
              </a:rPr>
              <a:t>RA </a:t>
            </a:r>
            <a:r>
              <a:rPr spc="-5" dirty="0">
                <a:cs typeface="Calibri"/>
              </a:rPr>
              <a:t>and </a:t>
            </a:r>
            <a:r>
              <a:rPr spc="-10" dirty="0">
                <a:cs typeface="Calibri"/>
              </a:rPr>
              <a:t>RV </a:t>
            </a:r>
            <a:r>
              <a:rPr spc="-5" dirty="0">
                <a:cs typeface="Calibri"/>
              </a:rPr>
              <a:t>volumes</a:t>
            </a:r>
            <a:r>
              <a:rPr spc="-25" dirty="0">
                <a:cs typeface="Calibri"/>
              </a:rPr>
              <a:t> </a:t>
            </a:r>
            <a:r>
              <a:rPr lang="en-US" dirty="0">
                <a:cs typeface="Calibri"/>
                <a:sym typeface="Wingdings" pitchFamily="2" charset="2"/>
              </a:rPr>
              <a:t></a:t>
            </a:r>
            <a:r>
              <a:rPr lang="en-US" dirty="0">
                <a:cs typeface="Wingdings"/>
              </a:rPr>
              <a:t> </a:t>
            </a:r>
            <a:r>
              <a:rPr spc="-5" dirty="0">
                <a:cs typeface="Calibri"/>
              </a:rPr>
              <a:t>increased flow through pulmonic </a:t>
            </a:r>
            <a:r>
              <a:rPr spc="-10" dirty="0">
                <a:cs typeface="Calibri"/>
              </a:rPr>
              <a:t>valve </a:t>
            </a:r>
            <a:r>
              <a:rPr lang="en-CA" spc="-10" dirty="0">
                <a:cs typeface="Calibri"/>
              </a:rPr>
              <a:t>(regardless of breath) </a:t>
            </a:r>
            <a:r>
              <a:rPr lang="en-CA" dirty="0">
                <a:cs typeface="Calibri"/>
                <a:sym typeface="Wingdings" pitchFamily="2" charset="2"/>
              </a:rPr>
              <a:t></a:t>
            </a:r>
            <a:r>
              <a:rPr dirty="0">
                <a:cs typeface="Times New Roman"/>
              </a:rPr>
              <a:t> </a:t>
            </a:r>
            <a:r>
              <a:rPr spc="-5" dirty="0">
                <a:cs typeface="Calibri"/>
              </a:rPr>
              <a:t>pulmonic </a:t>
            </a:r>
            <a:r>
              <a:rPr spc="-10" dirty="0">
                <a:cs typeface="Calibri"/>
              </a:rPr>
              <a:t>valve </a:t>
            </a:r>
            <a:r>
              <a:rPr spc="-5" dirty="0">
                <a:cs typeface="Calibri"/>
              </a:rPr>
              <a:t>closure</a:t>
            </a:r>
            <a:r>
              <a:rPr spc="-60" dirty="0">
                <a:cs typeface="Calibri"/>
              </a:rPr>
              <a:t> </a:t>
            </a:r>
            <a:r>
              <a:rPr spc="-10" dirty="0">
                <a:cs typeface="Calibri"/>
              </a:rPr>
              <a:t>delayed</a:t>
            </a:r>
            <a:endParaRPr dirty="0">
              <a:cs typeface="Calibri"/>
            </a:endParaRPr>
          </a:p>
          <a:p>
            <a:pPr>
              <a:lnSpc>
                <a:spcPct val="100000"/>
              </a:lnSpc>
              <a:spcBef>
                <a:spcPts val="45"/>
              </a:spcBef>
            </a:pPr>
            <a:endParaRPr dirty="0">
              <a:latin typeface="Times New Roman"/>
              <a:cs typeface="Times New Roman"/>
            </a:endParaRPr>
          </a:p>
          <a:p>
            <a:pPr marL="12700">
              <a:lnSpc>
                <a:spcPts val="1910"/>
              </a:lnSpc>
              <a:spcBef>
                <a:spcPts val="5"/>
              </a:spcBef>
            </a:pPr>
            <a:r>
              <a:rPr b="1" spc="-15" dirty="0">
                <a:latin typeface="Calibri"/>
                <a:cs typeface="Calibri"/>
              </a:rPr>
              <a:t>Paradoxical</a:t>
            </a:r>
            <a:r>
              <a:rPr b="1" spc="-10" dirty="0">
                <a:latin typeface="Calibri"/>
                <a:cs typeface="Calibri"/>
              </a:rPr>
              <a:t> </a:t>
            </a:r>
            <a:r>
              <a:rPr b="1" spc="-5" dirty="0">
                <a:latin typeface="Calibri"/>
                <a:cs typeface="Calibri"/>
              </a:rPr>
              <a:t>Splitting</a:t>
            </a:r>
            <a:endParaRPr dirty="0">
              <a:latin typeface="Calibri"/>
              <a:cs typeface="Calibri"/>
            </a:endParaRPr>
          </a:p>
          <a:p>
            <a:pPr marL="298450" indent="-285750">
              <a:lnSpc>
                <a:spcPts val="1895"/>
              </a:lnSpc>
              <a:buFont typeface="Arial"/>
              <a:buChar char="•"/>
              <a:tabLst>
                <a:tab pos="297815" algn="l"/>
                <a:tab pos="298450" algn="l"/>
              </a:tabLst>
            </a:pPr>
            <a:r>
              <a:rPr spc="-5" dirty="0">
                <a:latin typeface="Calibri"/>
                <a:cs typeface="Calibri"/>
              </a:rPr>
              <a:t>Conditions </a:t>
            </a:r>
            <a:r>
              <a:rPr dirty="0">
                <a:latin typeface="Calibri"/>
                <a:cs typeface="Calibri"/>
              </a:rPr>
              <a:t>with </a:t>
            </a:r>
            <a:r>
              <a:rPr spc="-10" dirty="0">
                <a:latin typeface="Calibri"/>
                <a:cs typeface="Calibri"/>
              </a:rPr>
              <a:t>delayed </a:t>
            </a:r>
            <a:r>
              <a:rPr spc="-5" dirty="0">
                <a:latin typeface="Calibri"/>
                <a:cs typeface="Calibri"/>
              </a:rPr>
              <a:t>aortic </a:t>
            </a:r>
            <a:r>
              <a:rPr spc="-10" dirty="0">
                <a:latin typeface="Calibri"/>
                <a:cs typeface="Calibri"/>
              </a:rPr>
              <a:t>valve </a:t>
            </a:r>
            <a:r>
              <a:rPr spc="-5" dirty="0">
                <a:latin typeface="Calibri"/>
                <a:cs typeface="Calibri"/>
              </a:rPr>
              <a:t>closure </a:t>
            </a:r>
            <a:r>
              <a:rPr spc="-10" dirty="0">
                <a:latin typeface="Calibri"/>
                <a:cs typeface="Calibri"/>
              </a:rPr>
              <a:t>(stenosis,</a:t>
            </a:r>
            <a:r>
              <a:rPr spc="20" dirty="0">
                <a:latin typeface="Calibri"/>
                <a:cs typeface="Calibri"/>
              </a:rPr>
              <a:t> </a:t>
            </a:r>
            <a:r>
              <a:rPr dirty="0">
                <a:latin typeface="Calibri"/>
                <a:cs typeface="Calibri"/>
              </a:rPr>
              <a:t>LBBB)</a:t>
            </a:r>
          </a:p>
          <a:p>
            <a:pPr marL="298450" indent="-285750">
              <a:lnSpc>
                <a:spcPts val="1910"/>
              </a:lnSpc>
              <a:buFont typeface="Arial"/>
              <a:buChar char="•"/>
              <a:tabLst>
                <a:tab pos="297815" algn="l"/>
                <a:tab pos="298450" algn="l"/>
              </a:tabLst>
            </a:pPr>
            <a:r>
              <a:rPr spc="-5" dirty="0">
                <a:latin typeface="Calibri"/>
                <a:cs typeface="Calibri"/>
              </a:rPr>
              <a:t>A2 and P2</a:t>
            </a:r>
            <a:r>
              <a:rPr dirty="0">
                <a:latin typeface="Calibri"/>
                <a:cs typeface="Calibri"/>
              </a:rPr>
              <a:t> </a:t>
            </a:r>
            <a:r>
              <a:rPr spc="-10" dirty="0">
                <a:latin typeface="Calibri"/>
                <a:cs typeface="Calibri"/>
              </a:rPr>
              <a:t>reversed</a:t>
            </a:r>
            <a:endParaRPr dirty="0">
              <a:latin typeface="Calibri"/>
              <a:cs typeface="Calibri"/>
            </a:endParaRPr>
          </a:p>
          <a:p>
            <a:pPr marL="298450" indent="-285750">
              <a:lnSpc>
                <a:spcPts val="1910"/>
              </a:lnSpc>
              <a:spcBef>
                <a:spcPts val="95"/>
              </a:spcBef>
              <a:buFont typeface="Arial"/>
              <a:buChar char="•"/>
              <a:tabLst>
                <a:tab pos="297815" algn="l"/>
                <a:tab pos="298450" algn="l"/>
              </a:tabLst>
            </a:pPr>
            <a:r>
              <a:rPr lang="en-US" spc="-10" dirty="0">
                <a:latin typeface="Calibri"/>
                <a:cs typeface="Calibri"/>
              </a:rPr>
              <a:t>On inspiration, </a:t>
            </a:r>
            <a:r>
              <a:rPr spc="-5" dirty="0">
                <a:latin typeface="Calibri"/>
                <a:cs typeface="Calibri"/>
              </a:rPr>
              <a:t>P2 closes </a:t>
            </a:r>
            <a:r>
              <a:rPr spc="-10" dirty="0">
                <a:latin typeface="Calibri"/>
                <a:cs typeface="Calibri"/>
              </a:rPr>
              <a:t>later </a:t>
            </a:r>
            <a:r>
              <a:rPr spc="-5" dirty="0">
                <a:latin typeface="Calibri"/>
                <a:cs typeface="Calibri"/>
              </a:rPr>
              <a:t>and moves closer </a:t>
            </a:r>
            <a:r>
              <a:rPr spc="-10" dirty="0">
                <a:latin typeface="Calibri"/>
                <a:cs typeface="Calibri"/>
              </a:rPr>
              <a:t>to</a:t>
            </a:r>
            <a:r>
              <a:rPr spc="40" dirty="0">
                <a:latin typeface="Calibri"/>
                <a:cs typeface="Calibri"/>
              </a:rPr>
              <a:t> </a:t>
            </a:r>
            <a:r>
              <a:rPr spc="-5" dirty="0">
                <a:latin typeface="Calibri"/>
                <a:cs typeface="Calibri"/>
              </a:rPr>
              <a:t>A2</a:t>
            </a:r>
            <a:endParaRPr dirty="0">
              <a:latin typeface="Calibri"/>
              <a:cs typeface="Calibri"/>
            </a:endParaRPr>
          </a:p>
          <a:p>
            <a:pPr marL="755650" lvl="1" indent="-286385">
              <a:lnSpc>
                <a:spcPts val="1910"/>
              </a:lnSpc>
              <a:buFont typeface="Arial"/>
              <a:buChar char="•"/>
              <a:tabLst>
                <a:tab pos="755015" algn="l"/>
                <a:tab pos="755650" algn="l"/>
              </a:tabLst>
            </a:pPr>
            <a:r>
              <a:rPr spc="-15" dirty="0">
                <a:latin typeface="Calibri"/>
                <a:cs typeface="Calibri"/>
              </a:rPr>
              <a:t>Paradoxically </a:t>
            </a:r>
            <a:r>
              <a:rPr spc="-10" dirty="0">
                <a:latin typeface="Calibri"/>
                <a:cs typeface="Calibri"/>
              </a:rPr>
              <a:t>eliminates </a:t>
            </a:r>
            <a:r>
              <a:rPr spc="-5" dirty="0">
                <a:latin typeface="Calibri"/>
                <a:cs typeface="Calibri"/>
              </a:rPr>
              <a:t>the</a:t>
            </a:r>
            <a:r>
              <a:rPr spc="25" dirty="0">
                <a:latin typeface="Calibri"/>
                <a:cs typeface="Calibri"/>
              </a:rPr>
              <a:t> </a:t>
            </a:r>
            <a:r>
              <a:rPr spc="-5" dirty="0">
                <a:latin typeface="Calibri"/>
                <a:cs typeface="Calibri"/>
              </a:rPr>
              <a:t>split</a:t>
            </a:r>
            <a:endParaRPr dirty="0">
              <a:latin typeface="Calibri"/>
              <a:cs typeface="Calibri"/>
            </a:endParaRPr>
          </a:p>
        </p:txBody>
      </p:sp>
      <p:sp>
        <p:nvSpPr>
          <p:cNvPr id="7" name="object 7"/>
          <p:cNvSpPr/>
          <p:nvPr/>
        </p:nvSpPr>
        <p:spPr>
          <a:xfrm>
            <a:off x="8475099" y="5239031"/>
            <a:ext cx="1854719" cy="1009369"/>
          </a:xfrm>
          <a:prstGeom prst="rect">
            <a:avLst/>
          </a:prstGeom>
          <a:blipFill>
            <a:blip r:embed="rId6" cstate="print"/>
            <a:stretch>
              <a:fillRect/>
            </a:stretch>
          </a:blipFill>
        </p:spPr>
        <p:txBody>
          <a:bodyPr wrap="square" lIns="0" tIns="0" rIns="0" bIns="0" rtlCol="0"/>
          <a:lstStyle/>
          <a:p>
            <a:endParaRPr/>
          </a:p>
        </p:txBody>
      </p:sp>
      <p:sp>
        <p:nvSpPr>
          <p:cNvPr id="12" name="object 14">
            <a:extLst>
              <a:ext uri="{FF2B5EF4-FFF2-40B4-BE49-F238E27FC236}">
                <a16:creationId xmlns:a16="http://schemas.microsoft.com/office/drawing/2014/main" id="{69DE5A53-AE43-B241-B859-14AEBE9507BB}"/>
              </a:ext>
            </a:extLst>
          </p:cNvPr>
          <p:cNvSpPr txBox="1"/>
          <p:nvPr/>
        </p:nvSpPr>
        <p:spPr>
          <a:xfrm>
            <a:off x="10896600" y="6511714"/>
            <a:ext cx="1419860"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 </a:t>
            </a:r>
            <a:endParaRPr sz="1700" dirty="0">
              <a:latin typeface="Calibri"/>
              <a:cs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fade">
                                      <p:cBhvr>
                                        <p:cTn id="10" dur="500"/>
                                        <p:tgtEl>
                                          <p:spTgt spid="6">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fade">
                                      <p:cBhvr>
                                        <p:cTn id="13" dur="500"/>
                                        <p:tgtEl>
                                          <p:spTgt spid="6">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animEffect transition="in" filter="fade">
                                      <p:cBhvr>
                                        <p:cTn id="23" dur="500"/>
                                        <p:tgtEl>
                                          <p:spTgt spid="6">
                                            <p:txEl>
                                              <p:pRg st="4" end="4"/>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xEl>
                                              <p:pRg st="5" end="5"/>
                                            </p:txEl>
                                          </p:spTgt>
                                        </p:tgtEl>
                                        <p:attrNameLst>
                                          <p:attrName>style.visibility</p:attrName>
                                        </p:attrNameLst>
                                      </p:cBhvr>
                                      <p:to>
                                        <p:strVal val="visible"/>
                                      </p:to>
                                    </p:set>
                                    <p:animEffect transition="in" filter="fade">
                                      <p:cBhvr>
                                        <p:cTn id="26" dur="500"/>
                                        <p:tgtEl>
                                          <p:spTgt spid="6">
                                            <p:txEl>
                                              <p:pRg st="5" end="5"/>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6">
                                            <p:txEl>
                                              <p:pRg st="6" end="6"/>
                                            </p:txEl>
                                          </p:spTgt>
                                        </p:tgtEl>
                                        <p:attrNameLst>
                                          <p:attrName>style.visibility</p:attrName>
                                        </p:attrNameLst>
                                      </p:cBhvr>
                                      <p:to>
                                        <p:strVal val="visible"/>
                                      </p:to>
                                    </p:set>
                                    <p:animEffect transition="in" filter="fade">
                                      <p:cBhvr>
                                        <p:cTn id="29" dur="500"/>
                                        <p:tgtEl>
                                          <p:spTgt spid="6">
                                            <p:txEl>
                                              <p:pRg st="6" end="6"/>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500"/>
                                        <p:tgtEl>
                                          <p:spTgt spid="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animEffect transition="in" filter="fade">
                                      <p:cBhvr>
                                        <p:cTn id="39" dur="500"/>
                                        <p:tgtEl>
                                          <p:spTgt spid="6">
                                            <p:txEl>
                                              <p:pRg st="8" end="8"/>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6">
                                            <p:txEl>
                                              <p:pRg st="9" end="9"/>
                                            </p:txEl>
                                          </p:spTgt>
                                        </p:tgtEl>
                                        <p:attrNameLst>
                                          <p:attrName>style.visibility</p:attrName>
                                        </p:attrNameLst>
                                      </p:cBhvr>
                                      <p:to>
                                        <p:strVal val="visible"/>
                                      </p:to>
                                    </p:set>
                                    <p:animEffect transition="in" filter="fade">
                                      <p:cBhvr>
                                        <p:cTn id="42" dur="500"/>
                                        <p:tgtEl>
                                          <p:spTgt spid="6">
                                            <p:txEl>
                                              <p:pRg st="9" end="9"/>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11" end="11"/>
                                            </p:txEl>
                                          </p:spTgt>
                                        </p:tgtEl>
                                        <p:attrNameLst>
                                          <p:attrName>style.visibility</p:attrName>
                                        </p:attrNameLst>
                                      </p:cBhvr>
                                      <p:to>
                                        <p:strVal val="visible"/>
                                      </p:to>
                                    </p:set>
                                    <p:animEffect transition="in" filter="fade">
                                      <p:cBhvr>
                                        <p:cTn id="52" dur="500"/>
                                        <p:tgtEl>
                                          <p:spTgt spid="6">
                                            <p:txEl>
                                              <p:pRg st="11" end="11"/>
                                            </p:txEl>
                                          </p:spTgt>
                                        </p:tgtEl>
                                      </p:cBhvr>
                                    </p:animEffect>
                                  </p:childTnLst>
                                </p:cTn>
                              </p:par>
                              <p:par>
                                <p:cTn id="53" presetID="10" presetClass="entr" presetSubtype="0" fill="hold" nodeType="withEffect">
                                  <p:stCondLst>
                                    <p:cond delay="0"/>
                                  </p:stCondLst>
                                  <p:childTnLst>
                                    <p:set>
                                      <p:cBhvr>
                                        <p:cTn id="54" dur="1" fill="hold">
                                          <p:stCondLst>
                                            <p:cond delay="0"/>
                                          </p:stCondLst>
                                        </p:cTn>
                                        <p:tgtEl>
                                          <p:spTgt spid="6">
                                            <p:txEl>
                                              <p:pRg st="12" end="12"/>
                                            </p:txEl>
                                          </p:spTgt>
                                        </p:tgtEl>
                                        <p:attrNameLst>
                                          <p:attrName>style.visibility</p:attrName>
                                        </p:attrNameLst>
                                      </p:cBhvr>
                                      <p:to>
                                        <p:strVal val="visible"/>
                                      </p:to>
                                    </p:set>
                                    <p:animEffect transition="in" filter="fade">
                                      <p:cBhvr>
                                        <p:cTn id="55" dur="500"/>
                                        <p:tgtEl>
                                          <p:spTgt spid="6">
                                            <p:txEl>
                                              <p:pRg st="12" end="12"/>
                                            </p:txEl>
                                          </p:spTgt>
                                        </p:tgtEl>
                                      </p:cBhvr>
                                    </p:animEffect>
                                  </p:childTnLst>
                                </p:cTn>
                              </p:par>
                              <p:par>
                                <p:cTn id="56" presetID="10" presetClass="entr" presetSubtype="0" fill="hold" nodeType="withEffect">
                                  <p:stCondLst>
                                    <p:cond delay="0"/>
                                  </p:stCondLst>
                                  <p:childTnLst>
                                    <p:set>
                                      <p:cBhvr>
                                        <p:cTn id="57" dur="1" fill="hold">
                                          <p:stCondLst>
                                            <p:cond delay="0"/>
                                          </p:stCondLst>
                                        </p:cTn>
                                        <p:tgtEl>
                                          <p:spTgt spid="6">
                                            <p:txEl>
                                              <p:pRg st="13" end="13"/>
                                            </p:txEl>
                                          </p:spTgt>
                                        </p:tgtEl>
                                        <p:attrNameLst>
                                          <p:attrName>style.visibility</p:attrName>
                                        </p:attrNameLst>
                                      </p:cBhvr>
                                      <p:to>
                                        <p:strVal val="visible"/>
                                      </p:to>
                                    </p:set>
                                    <p:animEffect transition="in" filter="fade">
                                      <p:cBhvr>
                                        <p:cTn id="58" dur="500"/>
                                        <p:tgtEl>
                                          <p:spTgt spid="6">
                                            <p:txEl>
                                              <p:pRg st="13" end="13"/>
                                            </p:txEl>
                                          </p:spTgt>
                                        </p:tgtEl>
                                      </p:cBhvr>
                                    </p:animEffect>
                                  </p:childTnLst>
                                </p:cTn>
                              </p:par>
                              <p:par>
                                <p:cTn id="59" presetID="10" presetClass="entr" presetSubtype="0" fill="hold" nodeType="withEffect">
                                  <p:stCondLst>
                                    <p:cond delay="0"/>
                                  </p:stCondLst>
                                  <p:childTnLst>
                                    <p:set>
                                      <p:cBhvr>
                                        <p:cTn id="60" dur="1" fill="hold">
                                          <p:stCondLst>
                                            <p:cond delay="0"/>
                                          </p:stCondLst>
                                        </p:cTn>
                                        <p:tgtEl>
                                          <p:spTgt spid="6">
                                            <p:txEl>
                                              <p:pRg st="14" end="14"/>
                                            </p:txEl>
                                          </p:spTgt>
                                        </p:tgtEl>
                                        <p:attrNameLst>
                                          <p:attrName>style.visibility</p:attrName>
                                        </p:attrNameLst>
                                      </p:cBhvr>
                                      <p:to>
                                        <p:strVal val="visible"/>
                                      </p:to>
                                    </p:set>
                                    <p:animEffect transition="in" filter="fade">
                                      <p:cBhvr>
                                        <p:cTn id="61" dur="500"/>
                                        <p:tgtEl>
                                          <p:spTgt spid="6">
                                            <p:txEl>
                                              <p:pRg st="14" end="14"/>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6">
                                            <p:txEl>
                                              <p:pRg st="15" end="15"/>
                                            </p:txEl>
                                          </p:spTgt>
                                        </p:tgtEl>
                                        <p:attrNameLst>
                                          <p:attrName>style.visibility</p:attrName>
                                        </p:attrNameLst>
                                      </p:cBhvr>
                                      <p:to>
                                        <p:strVal val="visible"/>
                                      </p:to>
                                    </p:set>
                                    <p:animEffect transition="in" filter="fade">
                                      <p:cBhvr>
                                        <p:cTn id="64" dur="500"/>
                                        <p:tgtEl>
                                          <p:spTgt spid="6">
                                            <p:txEl>
                                              <p:pRg st="15" end="15"/>
                                            </p:txEl>
                                          </p:spTgt>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7"/>
                                        </p:tgtEl>
                                        <p:attrNameLst>
                                          <p:attrName>style.visibility</p:attrName>
                                        </p:attrNameLst>
                                      </p:cBhvr>
                                      <p:to>
                                        <p:strVal val="visible"/>
                                      </p:to>
                                    </p:set>
                                    <p:animEffect transition="in" filter="fade">
                                      <p:cBhvr>
                                        <p:cTn id="6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5864861" cy="689932"/>
          </a:xfrm>
          <a:prstGeom prst="rect">
            <a:avLst/>
          </a:prstGeom>
        </p:spPr>
        <p:txBody>
          <a:bodyPr vert="horz" wrap="square" lIns="0" tIns="12700" rIns="0" bIns="0" rtlCol="0">
            <a:spAutoFit/>
          </a:bodyPr>
          <a:lstStyle/>
          <a:p>
            <a:pPr marL="12700">
              <a:lnSpc>
                <a:spcPct val="100000"/>
              </a:lnSpc>
              <a:spcBef>
                <a:spcPts val="100"/>
              </a:spcBef>
            </a:pPr>
            <a:r>
              <a:rPr lang="en-US" spc="-10" dirty="0">
                <a:latin typeface="+mj-lt"/>
              </a:rPr>
              <a:t>Murmurs – The Basics </a:t>
            </a:r>
            <a:endParaRPr spc="-10" dirty="0">
              <a:latin typeface="+mj-lt"/>
            </a:endParaRPr>
          </a:p>
        </p:txBody>
      </p:sp>
      <p:sp>
        <p:nvSpPr>
          <p:cNvPr id="14" name="object 14"/>
          <p:cNvSpPr txBox="1"/>
          <p:nvPr/>
        </p:nvSpPr>
        <p:spPr>
          <a:xfrm>
            <a:off x="10373704" y="6511714"/>
            <a:ext cx="1970696"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err="1">
                <a:solidFill>
                  <a:srgbClr val="FFFFFF"/>
                </a:solidFill>
                <a:latin typeface="Calibri"/>
                <a:cs typeface="Calibri"/>
              </a:rPr>
              <a:t>GeekyMedics</a:t>
            </a:r>
            <a:r>
              <a:rPr lang="en-US" sz="1700" spc="-55" dirty="0">
                <a:solidFill>
                  <a:srgbClr val="FFFFFF"/>
                </a:solidFill>
                <a:latin typeface="Calibri"/>
                <a:cs typeface="Calibri"/>
              </a:rPr>
              <a:t> (2021)</a:t>
            </a:r>
            <a:endParaRPr sz="1700" dirty="0">
              <a:latin typeface="Calibri"/>
              <a:cs typeface="Calibri"/>
            </a:endParaRPr>
          </a:p>
        </p:txBody>
      </p:sp>
      <p:sp>
        <p:nvSpPr>
          <p:cNvPr id="11" name="TextBox 10">
            <a:extLst>
              <a:ext uri="{FF2B5EF4-FFF2-40B4-BE49-F238E27FC236}">
                <a16:creationId xmlns:a16="http://schemas.microsoft.com/office/drawing/2014/main" id="{F92C6926-C8D9-AB4A-B570-2561B17FEFBD}"/>
              </a:ext>
            </a:extLst>
          </p:cNvPr>
          <p:cNvSpPr txBox="1"/>
          <p:nvPr/>
        </p:nvSpPr>
        <p:spPr>
          <a:xfrm>
            <a:off x="322762" y="1219200"/>
            <a:ext cx="9583238" cy="3970318"/>
          </a:xfrm>
          <a:prstGeom prst="rect">
            <a:avLst/>
          </a:prstGeom>
          <a:noFill/>
        </p:spPr>
        <p:txBody>
          <a:bodyPr wrap="square" rtlCol="0">
            <a:spAutoFit/>
          </a:bodyPr>
          <a:lstStyle/>
          <a:p>
            <a:pPr marL="285750" indent="-285750">
              <a:buFont typeface="Arial" panose="020B0604020202020204" pitchFamily="34" charset="0"/>
              <a:buChar char="•"/>
            </a:pPr>
            <a:r>
              <a:rPr lang="en-US" b="1" dirty="0"/>
              <a:t>Stenosis</a:t>
            </a:r>
            <a:r>
              <a:rPr lang="en-US" dirty="0"/>
              <a:t> = valve doesn’t open normally</a:t>
            </a:r>
          </a:p>
          <a:p>
            <a:pPr marL="285750" indent="-285750">
              <a:buFont typeface="Arial" panose="020B0604020202020204" pitchFamily="34" charset="0"/>
              <a:buChar char="•"/>
            </a:pPr>
            <a:r>
              <a:rPr lang="en-US" b="1" dirty="0"/>
              <a:t>Regurgitation</a:t>
            </a:r>
            <a:r>
              <a:rPr lang="en-US" dirty="0"/>
              <a:t> = valve doesn’t close normally (</a:t>
            </a:r>
            <a:r>
              <a:rPr lang="en-US" b="1" dirty="0"/>
              <a:t>insufficiency</a:t>
            </a:r>
            <a:r>
              <a:rPr lang="en-US" dirty="0"/>
              <a:t>) </a:t>
            </a:r>
          </a:p>
          <a:p>
            <a:pPr marL="285750" indent="-285750">
              <a:buFont typeface="Arial" panose="020B0604020202020204" pitchFamily="34" charset="0"/>
              <a:buChar char="•"/>
            </a:pPr>
            <a:endParaRPr lang="en-US" dirty="0"/>
          </a:p>
          <a:p>
            <a:r>
              <a:rPr lang="en-US" i="1" dirty="0"/>
              <a:t>Remember what happens in a normal cardiac cycle: </a:t>
            </a:r>
          </a:p>
          <a:p>
            <a:pPr marL="285750" indent="-285750">
              <a:buFont typeface="Arial" panose="020B0604020202020204" pitchFamily="34" charset="0"/>
              <a:buChar char="•"/>
            </a:pPr>
            <a:r>
              <a:rPr lang="en-US" i="1" dirty="0"/>
              <a:t>Systole = mitral &amp; tricuspid close, aortic &amp; pulmonic open </a:t>
            </a:r>
          </a:p>
          <a:p>
            <a:pPr marL="285750" indent="-285750">
              <a:buFont typeface="Arial" panose="020B0604020202020204" pitchFamily="34" charset="0"/>
              <a:buChar char="•"/>
            </a:pPr>
            <a:r>
              <a:rPr lang="en-US" i="1" dirty="0"/>
              <a:t>Diastole =  aortic &amp; pulmonic close, mitral &amp; tricuspid open</a:t>
            </a:r>
          </a:p>
          <a:p>
            <a:endParaRPr lang="en-US" dirty="0"/>
          </a:p>
          <a:p>
            <a:r>
              <a:rPr lang="en-US" u="sng" dirty="0"/>
              <a:t>Approach to Murmurs: </a:t>
            </a:r>
          </a:p>
          <a:p>
            <a:pPr marL="285750" indent="-285750">
              <a:buFont typeface="Arial" panose="020B0604020202020204" pitchFamily="34" charset="0"/>
              <a:buChar char="•"/>
            </a:pPr>
            <a:r>
              <a:rPr lang="en-US" dirty="0"/>
              <a:t>Site (loudest) </a:t>
            </a:r>
          </a:p>
          <a:p>
            <a:pPr marL="285750" indent="-285750">
              <a:buFont typeface="Arial" panose="020B0604020202020204" pitchFamily="34" charset="0"/>
              <a:buChar char="•"/>
            </a:pPr>
            <a:r>
              <a:rPr lang="en-US" dirty="0"/>
              <a:t>Radiation</a:t>
            </a:r>
          </a:p>
          <a:p>
            <a:pPr marL="285750" indent="-285750">
              <a:buFont typeface="Arial" panose="020B0604020202020204" pitchFamily="34" charset="0"/>
              <a:buChar char="•"/>
            </a:pPr>
            <a:r>
              <a:rPr lang="en-US" dirty="0"/>
              <a:t>Pitch (crescendo/decrescendo) </a:t>
            </a:r>
          </a:p>
          <a:p>
            <a:pPr marL="285750" indent="-285750">
              <a:buFont typeface="Arial" panose="020B0604020202020204" pitchFamily="34" charset="0"/>
              <a:buChar char="•"/>
            </a:pPr>
            <a:r>
              <a:rPr lang="en-US" dirty="0"/>
              <a:t>Inspiration/Expiration (or maneuvers/exercise) </a:t>
            </a:r>
          </a:p>
          <a:p>
            <a:pPr marL="285750" indent="-285750">
              <a:buFont typeface="Arial" panose="020B0604020202020204" pitchFamily="34" charset="0"/>
              <a:buChar char="•"/>
            </a:pPr>
            <a:r>
              <a:rPr lang="en-US" dirty="0"/>
              <a:t>Position</a:t>
            </a:r>
          </a:p>
          <a:p>
            <a:pPr marL="285750" indent="-285750">
              <a:buFont typeface="Arial" panose="020B0604020202020204" pitchFamily="34" charset="0"/>
              <a:buChar char="•"/>
            </a:pPr>
            <a:r>
              <a:rPr lang="en-US" dirty="0"/>
              <a:t>Character (timing &amp; grade) </a:t>
            </a:r>
          </a:p>
        </p:txBody>
      </p:sp>
      <p:pic>
        <p:nvPicPr>
          <p:cNvPr id="9218" name="Picture 2" descr="What Is Heart Valve Disease? - Heart Foundation">
            <a:extLst>
              <a:ext uri="{FF2B5EF4-FFF2-40B4-BE49-F238E27FC236}">
                <a16:creationId xmlns:a16="http://schemas.microsoft.com/office/drawing/2014/main" id="{A197B300-384E-C94B-8E3A-BD7280B1B5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81600" y="3071760"/>
            <a:ext cx="3676650" cy="275892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Table&#10;&#10;Description automatically generated">
            <a:extLst>
              <a:ext uri="{FF2B5EF4-FFF2-40B4-BE49-F238E27FC236}">
                <a16:creationId xmlns:a16="http://schemas.microsoft.com/office/drawing/2014/main" id="{625E13ED-D709-FF4A-9D78-E5C2D0247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68501" y="3171825"/>
            <a:ext cx="2819400" cy="2819400"/>
          </a:xfrm>
          <a:prstGeom prst="rect">
            <a:avLst/>
          </a:prstGeom>
        </p:spPr>
      </p:pic>
      <p:pic>
        <p:nvPicPr>
          <p:cNvPr id="9222" name="Picture 6" descr="Updates on Vinou&amp;#39;s heart condition - BALINESIS - Balinese and Siamese Cats">
            <a:extLst>
              <a:ext uri="{FF2B5EF4-FFF2-40B4-BE49-F238E27FC236}">
                <a16:creationId xmlns:a16="http://schemas.microsoft.com/office/drawing/2014/main" id="{BF9BE3D5-3376-584B-B5F6-14DDCF1F1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853890" y="224027"/>
            <a:ext cx="2898695" cy="2819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4831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A3A16-F4AC-9743-159A-0248A2EB1A2B}"/>
              </a:ext>
            </a:extLst>
          </p:cNvPr>
          <p:cNvSpPr>
            <a:spLocks noGrp="1"/>
          </p:cNvSpPr>
          <p:nvPr>
            <p:ph type="title"/>
          </p:nvPr>
        </p:nvSpPr>
        <p:spPr/>
        <p:txBody>
          <a:bodyPr/>
          <a:lstStyle/>
          <a:p>
            <a:r>
              <a:rPr lang="en-CA" dirty="0"/>
              <a:t>Grading and Character of Murmurs </a:t>
            </a:r>
          </a:p>
        </p:txBody>
      </p:sp>
      <p:sp>
        <p:nvSpPr>
          <p:cNvPr id="3" name="Text Placeholder 2">
            <a:extLst>
              <a:ext uri="{FF2B5EF4-FFF2-40B4-BE49-F238E27FC236}">
                <a16:creationId xmlns:a16="http://schemas.microsoft.com/office/drawing/2014/main" id="{2E6FC849-08E4-7CE1-E4F5-587F5ABFB095}"/>
              </a:ext>
            </a:extLst>
          </p:cNvPr>
          <p:cNvSpPr>
            <a:spLocks noGrp="1"/>
          </p:cNvSpPr>
          <p:nvPr>
            <p:ph type="body" idx="1"/>
          </p:nvPr>
        </p:nvSpPr>
        <p:spPr>
          <a:xfrm>
            <a:off x="916938" y="1219200"/>
            <a:ext cx="10055861" cy="5663089"/>
          </a:xfrm>
        </p:spPr>
        <p:txBody>
          <a:bodyPr/>
          <a:lstStyle/>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Grade 1 = faintest murmur that can be heart under optimal conditions (very quiet room, relaxed patient, etc.)</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Grade 2 = soft but readily audible murmur </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Grade 3 = loudness equal to normal heart sounds </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Grade 4 = very loud murmur that is palpable (thrill)</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Grade 5 = louder still (thrill)</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Grade 6 = murmur heard without a stethoscope </a:t>
            </a:r>
          </a:p>
          <a:p>
            <a:pPr rtl="0" fontAlgn="ctr">
              <a:spcBef>
                <a:spcPts val="0"/>
              </a:spcBef>
              <a:spcAft>
                <a:spcPts val="0"/>
              </a:spcAft>
            </a:pPr>
            <a:endParaRPr lang="en-CA" sz="1600" dirty="0">
              <a:latin typeface="Arial" panose="020B0604020202020204" pitchFamily="34" charset="0"/>
              <a:cs typeface="Arial" panose="020B0604020202020204" pitchFamily="34" charset="0"/>
            </a:endParaRPr>
          </a:p>
          <a:p>
            <a:pPr rtl="0" fontAlgn="ctr">
              <a:spcBef>
                <a:spcPts val="0"/>
              </a:spcBef>
              <a:spcAft>
                <a:spcPts val="0"/>
              </a:spcAft>
            </a:pPr>
            <a:r>
              <a:rPr lang="en-CA" sz="1600" dirty="0">
                <a:effectLst/>
                <a:latin typeface="Arial" panose="020B0604020202020204" pitchFamily="34" charset="0"/>
                <a:cs typeface="Arial" panose="020B0604020202020204" pitchFamily="34" charset="0"/>
              </a:rPr>
              <a:t>Character of Murmur</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Loud or soft</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Pitch - squeaking, rumbling, 'scratchy' </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Duration </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Pansystolic (holosystolic) = you can hear it throughout systole, all the way from S1 to S2</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Early diastolic/systolic = just after S2/S1</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Mid diastolic/systolic = halfway between S2 and S1/S1 and S2</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Late diastolic/systolic = just before S1/S2</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Continuous = begins with S1 and continues through S2 into diastole </a:t>
            </a:r>
          </a:p>
          <a:p>
            <a:pPr rtl="0" fontAlgn="ctr">
              <a:spcBef>
                <a:spcPts val="0"/>
              </a:spcBef>
              <a:spcAft>
                <a:spcPts val="0"/>
              </a:spcAft>
              <a:buFont typeface="Arial" panose="020B0604020202020204" pitchFamily="34" charset="0"/>
              <a:buChar char="•"/>
            </a:pPr>
            <a:r>
              <a:rPr lang="en-CA" sz="1600" b="0" dirty="0">
                <a:effectLst/>
                <a:latin typeface="Arial" panose="020B0604020202020204" pitchFamily="34" charset="0"/>
                <a:cs typeface="Arial" panose="020B0604020202020204" pitchFamily="34" charset="0"/>
              </a:rPr>
              <a:t>Shape</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Crescendo</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Decrescendo</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Crescendo-decrescendo</a:t>
            </a:r>
          </a:p>
          <a:p>
            <a:pPr marL="742950" lvl="1" indent="-285750" rtl="0" fontAlgn="ctr">
              <a:spcBef>
                <a:spcPts val="0"/>
              </a:spcBef>
              <a:spcAft>
                <a:spcPts val="0"/>
              </a:spcAft>
              <a:buFont typeface="Courier New" panose="02070309020205020404" pitchFamily="49" charset="0"/>
              <a:buChar char="o"/>
            </a:pPr>
            <a:r>
              <a:rPr lang="en-CA" sz="1600" dirty="0">
                <a:effectLst/>
                <a:latin typeface="Arial" panose="020B0604020202020204" pitchFamily="34" charset="0"/>
                <a:cs typeface="Arial" panose="020B0604020202020204" pitchFamily="34" charset="0"/>
              </a:rPr>
              <a:t>Decrescendo-crescendo </a:t>
            </a:r>
          </a:p>
          <a:p>
            <a:pPr rtl="0" fontAlgn="ctr">
              <a:spcBef>
                <a:spcPts val="0"/>
              </a:spcBef>
              <a:spcAft>
                <a:spcPts val="0"/>
              </a:spcAft>
            </a:pPr>
            <a:endParaRPr lang="en-CA" sz="1600" dirty="0">
              <a:effectLst/>
              <a:latin typeface="Arial" panose="020B0604020202020204" pitchFamily="34" charset="0"/>
              <a:cs typeface="Arial" panose="020B0604020202020204" pitchFamily="34" charset="0"/>
            </a:endParaRPr>
          </a:p>
          <a:p>
            <a:endParaRPr lang="en-CA" sz="1600" dirty="0">
              <a:latin typeface="Arial" panose="020B0604020202020204" pitchFamily="34" charset="0"/>
              <a:cs typeface="Arial" panose="020B0604020202020204" pitchFamily="34" charset="0"/>
            </a:endParaRPr>
          </a:p>
        </p:txBody>
      </p:sp>
      <p:pic>
        <p:nvPicPr>
          <p:cNvPr id="4098" name="Picture 2" descr="Diastole &#10;I st :2nd 3rd Atria I &#10;Aorticstenosis &#10;Mitral regurgitation : &#10;Aortic regurgitation , &#10;Mitral Stent*iS &#10;Patent dLEtuS &#10;arte us &#10;Systole &#10;Systae ">
            <a:extLst>
              <a:ext uri="{FF2B5EF4-FFF2-40B4-BE49-F238E27FC236}">
                <a16:creationId xmlns:a16="http://schemas.microsoft.com/office/drawing/2014/main" id="{8F19BE75-66DD-F25F-B834-F030AFD7C0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77400" y="1676400"/>
            <a:ext cx="2295525" cy="2781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461645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5864861" cy="689932"/>
          </a:xfrm>
          <a:prstGeom prst="rect">
            <a:avLst/>
          </a:prstGeom>
        </p:spPr>
        <p:txBody>
          <a:bodyPr vert="horz" wrap="square" lIns="0" tIns="12700" rIns="0" bIns="0" rtlCol="0">
            <a:spAutoFit/>
          </a:bodyPr>
          <a:lstStyle/>
          <a:p>
            <a:pPr marL="12700">
              <a:lnSpc>
                <a:spcPct val="100000"/>
              </a:lnSpc>
              <a:spcBef>
                <a:spcPts val="100"/>
              </a:spcBef>
            </a:pPr>
            <a:r>
              <a:rPr lang="en-US" spc="-10" dirty="0">
                <a:latin typeface="+mj-lt"/>
              </a:rPr>
              <a:t>Murmurs – The Tricks</a:t>
            </a:r>
            <a:endParaRPr spc="-10" dirty="0">
              <a:latin typeface="+mj-lt"/>
            </a:endParaRPr>
          </a:p>
        </p:txBody>
      </p:sp>
      <p:sp>
        <p:nvSpPr>
          <p:cNvPr id="14" name="object 14"/>
          <p:cNvSpPr txBox="1"/>
          <p:nvPr/>
        </p:nvSpPr>
        <p:spPr>
          <a:xfrm>
            <a:off x="10134600" y="6511714"/>
            <a:ext cx="1970696"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CS GOAT </a:t>
            </a:r>
            <a:r>
              <a:rPr lang="en-US" sz="1700" spc="-55" dirty="0" err="1">
                <a:solidFill>
                  <a:srgbClr val="FFFFFF"/>
                </a:solidFill>
                <a:latin typeface="Calibri"/>
                <a:cs typeface="Calibri"/>
              </a:rPr>
              <a:t>Nazima</a:t>
            </a:r>
            <a:r>
              <a:rPr lang="en-US" sz="1700" spc="-55" dirty="0">
                <a:solidFill>
                  <a:srgbClr val="FFFFFF"/>
                </a:solidFill>
                <a:latin typeface="Calibri"/>
                <a:cs typeface="Calibri"/>
              </a:rPr>
              <a:t> (2021)</a:t>
            </a:r>
            <a:endParaRPr sz="1700" dirty="0">
              <a:latin typeface="Calibri"/>
              <a:cs typeface="Calibri"/>
            </a:endParaRPr>
          </a:p>
        </p:txBody>
      </p:sp>
      <p:sp>
        <p:nvSpPr>
          <p:cNvPr id="11" name="TextBox 10">
            <a:extLst>
              <a:ext uri="{FF2B5EF4-FFF2-40B4-BE49-F238E27FC236}">
                <a16:creationId xmlns:a16="http://schemas.microsoft.com/office/drawing/2014/main" id="{F92C6926-C8D9-AB4A-B570-2561B17FEFBD}"/>
              </a:ext>
            </a:extLst>
          </p:cNvPr>
          <p:cNvSpPr txBox="1"/>
          <p:nvPr/>
        </p:nvSpPr>
        <p:spPr>
          <a:xfrm>
            <a:off x="381000" y="1356872"/>
            <a:ext cx="11049000" cy="4708981"/>
          </a:xfrm>
          <a:prstGeom prst="rect">
            <a:avLst/>
          </a:prstGeom>
          <a:noFill/>
        </p:spPr>
        <p:txBody>
          <a:bodyPr wrap="square" rtlCol="0">
            <a:spAutoFit/>
          </a:bodyPr>
          <a:lstStyle/>
          <a:p>
            <a:r>
              <a:rPr lang="en-US" sz="2000" b="1" u="sng" dirty="0"/>
              <a:t>PASS</a:t>
            </a:r>
            <a:r>
              <a:rPr lang="en-US" sz="2000" u="sng" dirty="0"/>
              <a:t> &amp; </a:t>
            </a:r>
            <a:r>
              <a:rPr lang="en-US" sz="2000" b="1" u="sng" dirty="0"/>
              <a:t>PAID </a:t>
            </a:r>
          </a:p>
          <a:p>
            <a:pPr marL="285750" indent="-285750">
              <a:buFont typeface="Arial" panose="020B0604020202020204" pitchFamily="34" charset="0"/>
              <a:buChar char="•"/>
            </a:pPr>
            <a:r>
              <a:rPr lang="en-US" sz="2000" b="1" dirty="0"/>
              <a:t>P</a:t>
            </a:r>
            <a:r>
              <a:rPr lang="en-US" sz="2000" dirty="0"/>
              <a:t>ulmonary &amp; </a:t>
            </a:r>
            <a:r>
              <a:rPr lang="en-US" sz="2000" b="1" dirty="0"/>
              <a:t>A</a:t>
            </a:r>
            <a:r>
              <a:rPr lang="en-US" sz="2000" dirty="0"/>
              <a:t>ortic </a:t>
            </a:r>
            <a:r>
              <a:rPr lang="en-US" sz="2000" b="1" dirty="0"/>
              <a:t>S</a:t>
            </a:r>
            <a:r>
              <a:rPr lang="en-US" sz="2000" dirty="0"/>
              <a:t>tenosis = </a:t>
            </a:r>
            <a:r>
              <a:rPr lang="en-US" sz="2000" b="1" dirty="0"/>
              <a:t>S</a:t>
            </a:r>
            <a:r>
              <a:rPr lang="en-US" sz="2000" dirty="0"/>
              <a:t>YSTOLIC  </a:t>
            </a:r>
          </a:p>
          <a:p>
            <a:pPr marL="285750" indent="-285750">
              <a:buFont typeface="Arial" panose="020B0604020202020204" pitchFamily="34" charset="0"/>
              <a:buChar char="•"/>
            </a:pPr>
            <a:r>
              <a:rPr lang="en-US" sz="2000" b="1" dirty="0"/>
              <a:t>P</a:t>
            </a:r>
            <a:r>
              <a:rPr lang="en-US" sz="2000" dirty="0"/>
              <a:t>ulmonary &amp; </a:t>
            </a:r>
            <a:r>
              <a:rPr lang="en-US" sz="2000" b="1" dirty="0"/>
              <a:t>A</a:t>
            </a:r>
            <a:r>
              <a:rPr lang="en-US" sz="2000" dirty="0"/>
              <a:t>ortic </a:t>
            </a:r>
            <a:r>
              <a:rPr lang="en-US" sz="2000" b="1" dirty="0"/>
              <a:t>I</a:t>
            </a:r>
            <a:r>
              <a:rPr lang="en-US" sz="2000" dirty="0"/>
              <a:t>nsufficiency = </a:t>
            </a:r>
            <a:r>
              <a:rPr lang="en-US" sz="2000" b="1" dirty="0"/>
              <a:t>D</a:t>
            </a:r>
            <a:r>
              <a:rPr lang="en-US" sz="2000" dirty="0"/>
              <a:t>IASTOLIC</a:t>
            </a:r>
          </a:p>
          <a:p>
            <a:r>
              <a:rPr lang="en-US" sz="2000" dirty="0"/>
              <a:t>OPPOSITE PASS/PAID for Mitral &amp; Tricuspid: </a:t>
            </a:r>
          </a:p>
          <a:p>
            <a:pPr marL="285750" indent="-285750">
              <a:buFont typeface="Arial" panose="020B0604020202020204" pitchFamily="34" charset="0"/>
              <a:buChar char="•"/>
            </a:pPr>
            <a:r>
              <a:rPr lang="en-US" sz="2000" dirty="0"/>
              <a:t>Mitral &amp; Tricuspid Stenosis = DIASTOLIC </a:t>
            </a:r>
          </a:p>
          <a:p>
            <a:pPr marL="285750" indent="-285750">
              <a:buFont typeface="Arial" panose="020B0604020202020204" pitchFamily="34" charset="0"/>
              <a:buChar char="•"/>
            </a:pPr>
            <a:r>
              <a:rPr lang="en-US" sz="2000" dirty="0"/>
              <a:t>Mitral &amp; Tricuspid Insufficiency = SYSTOLIC </a:t>
            </a:r>
          </a:p>
          <a:p>
            <a:endParaRPr lang="en-US" sz="2000" dirty="0"/>
          </a:p>
          <a:p>
            <a:r>
              <a:rPr lang="en-US" sz="2000" dirty="0"/>
              <a:t>Since P/A valves have a nice mnemonic that fits, you think of them </a:t>
            </a:r>
            <a:r>
              <a:rPr lang="en-US" sz="2000" u="sng" dirty="0"/>
              <a:t>EARLIER </a:t>
            </a:r>
            <a:r>
              <a:rPr lang="en-US" sz="2000" dirty="0"/>
              <a:t>than the M/T valves…  </a:t>
            </a:r>
          </a:p>
          <a:p>
            <a:pPr marL="285750" indent="-285750">
              <a:buFont typeface="Arial" panose="020B0604020202020204" pitchFamily="34" charset="0"/>
              <a:buChar char="•"/>
            </a:pPr>
            <a:r>
              <a:rPr lang="en-US" sz="2000" dirty="0"/>
              <a:t>Pulmonary &amp; aortic stenosis &amp; regurgitation are </a:t>
            </a:r>
            <a:r>
              <a:rPr lang="en-US" sz="2000" b="1" dirty="0"/>
              <a:t>EARLY</a:t>
            </a:r>
            <a:r>
              <a:rPr lang="en-US" sz="2000" dirty="0"/>
              <a:t> systolic/diastolic murmurs </a:t>
            </a:r>
          </a:p>
          <a:p>
            <a:pPr marL="285750" indent="-285750">
              <a:buFont typeface="Arial" panose="020B0604020202020204" pitchFamily="34" charset="0"/>
              <a:buChar char="•"/>
            </a:pPr>
            <a:r>
              <a:rPr lang="en-US" sz="2000" dirty="0"/>
              <a:t>Mitral &amp; Tricuspid Stenosis are MID-DIASTOLIC murmurs </a:t>
            </a:r>
          </a:p>
          <a:p>
            <a:pPr marL="285750" indent="-285750">
              <a:buFont typeface="Arial" panose="020B0604020202020204" pitchFamily="34" charset="0"/>
              <a:buChar char="•"/>
            </a:pPr>
            <a:r>
              <a:rPr lang="en-US" sz="2000" dirty="0"/>
              <a:t>Mitral &amp; Tricuspid Insufficiency are PAN-SYSTOLIC murmurs </a:t>
            </a:r>
          </a:p>
          <a:p>
            <a:pPr marL="285750" indent="-285750">
              <a:buFont typeface="Arial" panose="020B0604020202020204" pitchFamily="34" charset="0"/>
              <a:buChar char="•"/>
            </a:pPr>
            <a:endParaRPr lang="en-US" sz="2000" dirty="0"/>
          </a:p>
          <a:p>
            <a:r>
              <a:rPr lang="en-US" sz="2000" dirty="0"/>
              <a:t>Murmurs that </a:t>
            </a:r>
            <a:r>
              <a:rPr lang="en-US" sz="2000" u="sng" dirty="0"/>
              <a:t>radiate = </a:t>
            </a:r>
            <a:r>
              <a:rPr lang="en-US" sz="2000" b="1" u="sng" dirty="0"/>
              <a:t>MRSA</a:t>
            </a:r>
            <a:r>
              <a:rPr lang="en-US" sz="2000" u="sng" dirty="0"/>
              <a:t> </a:t>
            </a:r>
          </a:p>
          <a:p>
            <a:pPr marL="285750" indent="-285750">
              <a:buFont typeface="Arial" panose="020B0604020202020204" pitchFamily="34" charset="0"/>
              <a:buChar char="•"/>
            </a:pPr>
            <a:r>
              <a:rPr lang="en-US" sz="2000" b="1" dirty="0"/>
              <a:t>M</a:t>
            </a:r>
            <a:r>
              <a:rPr lang="en-US" sz="2000" dirty="0"/>
              <a:t>itral </a:t>
            </a:r>
            <a:r>
              <a:rPr lang="en-US" sz="2000" b="1" dirty="0"/>
              <a:t>R</a:t>
            </a:r>
            <a:r>
              <a:rPr lang="en-US" sz="2000" dirty="0"/>
              <a:t>egurgitation </a:t>
            </a:r>
            <a:r>
              <a:rPr lang="en-US" sz="2000" dirty="0">
                <a:sym typeface="Wingdings" pitchFamily="2" charset="2"/>
              </a:rPr>
              <a:t> </a:t>
            </a:r>
            <a:r>
              <a:rPr lang="en-US" sz="2000" i="1" dirty="0">
                <a:sym typeface="Wingdings" pitchFamily="2" charset="2"/>
              </a:rPr>
              <a:t>axilla</a:t>
            </a:r>
            <a:endParaRPr lang="en-US" sz="2000" i="1" dirty="0"/>
          </a:p>
          <a:p>
            <a:pPr marL="285750" indent="-285750">
              <a:buFont typeface="Arial" panose="020B0604020202020204" pitchFamily="34" charset="0"/>
              <a:buChar char="•"/>
            </a:pPr>
            <a:r>
              <a:rPr lang="en-US" sz="2000" b="1" dirty="0"/>
              <a:t>S</a:t>
            </a:r>
            <a:r>
              <a:rPr lang="en-US" sz="2000" dirty="0"/>
              <a:t>tenosis of </a:t>
            </a:r>
            <a:r>
              <a:rPr lang="en-US" sz="2000" b="1" dirty="0"/>
              <a:t>A</a:t>
            </a:r>
            <a:r>
              <a:rPr lang="en-US" sz="2000" dirty="0"/>
              <a:t>orta </a:t>
            </a:r>
            <a:r>
              <a:rPr lang="en-US" sz="2000" dirty="0">
                <a:sym typeface="Wingdings" pitchFamily="2" charset="2"/>
              </a:rPr>
              <a:t> </a:t>
            </a:r>
            <a:r>
              <a:rPr lang="en-US" sz="2000" i="1" dirty="0">
                <a:sym typeface="Wingdings" pitchFamily="2" charset="2"/>
              </a:rPr>
              <a:t>carotids</a:t>
            </a:r>
            <a:r>
              <a:rPr lang="en-US" sz="2000" dirty="0">
                <a:sym typeface="Wingdings" pitchFamily="2" charset="2"/>
              </a:rPr>
              <a:t> </a:t>
            </a:r>
            <a:endParaRPr lang="en-US" sz="2000" dirty="0"/>
          </a:p>
        </p:txBody>
      </p:sp>
      <p:pic>
        <p:nvPicPr>
          <p:cNvPr id="11266" name="Picture 2" descr="I can hear the beat... Sounds like a heart murmur. | Funny pictures with  captions, Funny cartoons, Funny cartoon faces">
            <a:extLst>
              <a:ext uri="{FF2B5EF4-FFF2-40B4-BE49-F238E27FC236}">
                <a16:creationId xmlns:a16="http://schemas.microsoft.com/office/drawing/2014/main" id="{06811610-1BD9-B941-A1ED-9BF3871108B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4563" y="1167799"/>
            <a:ext cx="2523437" cy="226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19675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6931661" cy="689932"/>
          </a:xfrm>
          <a:prstGeom prst="rect">
            <a:avLst/>
          </a:prstGeom>
        </p:spPr>
        <p:txBody>
          <a:bodyPr vert="horz" wrap="square" lIns="0" tIns="12700" rIns="0" bIns="0" rtlCol="0">
            <a:spAutoFit/>
          </a:bodyPr>
          <a:lstStyle/>
          <a:p>
            <a:pPr marL="12700">
              <a:lnSpc>
                <a:spcPct val="100000"/>
              </a:lnSpc>
              <a:spcBef>
                <a:spcPts val="100"/>
              </a:spcBef>
            </a:pPr>
            <a:r>
              <a:rPr lang="en-US" spc="-10" dirty="0">
                <a:solidFill>
                  <a:schemeClr val="tx1"/>
                </a:solidFill>
                <a:latin typeface="+mj-lt"/>
              </a:rPr>
              <a:t>Anatomy  - Coronary Vessels</a:t>
            </a:r>
            <a:endParaRPr spc="-35" dirty="0">
              <a:solidFill>
                <a:schemeClr val="tx1"/>
              </a:solidFill>
              <a:latin typeface="+mj-lt"/>
            </a:endParaRPr>
          </a:p>
        </p:txBody>
      </p:sp>
      <p:sp>
        <p:nvSpPr>
          <p:cNvPr id="4" name="object 4"/>
          <p:cNvSpPr txBox="1"/>
          <p:nvPr/>
        </p:nvSpPr>
        <p:spPr>
          <a:xfrm>
            <a:off x="1864161" y="4625783"/>
            <a:ext cx="4724400" cy="1842812"/>
          </a:xfrm>
          <a:prstGeom prst="rect">
            <a:avLst/>
          </a:prstGeom>
        </p:spPr>
        <p:txBody>
          <a:bodyPr vert="horz" wrap="square" lIns="0" tIns="26670" rIns="0" bIns="0" rtlCol="0">
            <a:spAutoFit/>
          </a:bodyPr>
          <a:lstStyle/>
          <a:p>
            <a:pPr algn="l" rtl="0" fontAlgn="base">
              <a:buFont typeface="+mj-lt"/>
              <a:buAutoNum type="arabicPeriod"/>
            </a:pPr>
            <a:r>
              <a:rPr lang="en-GB" sz="1600" b="0" i="0" u="none" strike="noStrike" dirty="0">
                <a:solidFill>
                  <a:srgbClr val="000000"/>
                </a:solidFill>
                <a:effectLst/>
                <a:latin typeface="Arial" panose="020B0604020202020204" pitchFamily="34" charset="0"/>
              </a:rPr>
              <a:t>The coronary arteries arise from the base of the ascending aorta - RCA and </a:t>
            </a:r>
            <a:r>
              <a:rPr lang="en-GB" sz="1600" b="0" i="0" u="none" strike="noStrike" dirty="0" err="1">
                <a:solidFill>
                  <a:srgbClr val="000000"/>
                </a:solidFill>
                <a:effectLst/>
                <a:latin typeface="Arial" panose="020B0604020202020204" pitchFamily="34" charset="0"/>
              </a:rPr>
              <a:t>LCA</a:t>
            </a:r>
            <a:r>
              <a:rPr lang="en-GB" sz="1600" b="0" i="0" u="none" strike="noStrike" dirty="0">
                <a:solidFill>
                  <a:srgbClr val="000000"/>
                </a:solidFill>
                <a:effectLst/>
                <a:latin typeface="Arial" panose="020B0604020202020204" pitchFamily="34" charset="0"/>
              </a:rPr>
              <a:t> </a:t>
            </a:r>
            <a:r>
              <a:rPr lang="en-US" sz="1600" b="0" i="0" dirty="0">
                <a:solidFill>
                  <a:srgbClr val="000000"/>
                </a:solidFill>
                <a:effectLst/>
                <a:latin typeface="Arial" panose="020B0604020202020204" pitchFamily="34" charset="0"/>
              </a:rPr>
              <a:t>​</a:t>
            </a:r>
            <a:endParaRPr lang="en-US" sz="1600" b="0" i="0" dirty="0">
              <a:solidFill>
                <a:srgbClr val="444444"/>
              </a:solidFill>
              <a:effectLst/>
              <a:latin typeface="Arial" panose="020B0604020202020204" pitchFamily="34" charset="0"/>
            </a:endParaRPr>
          </a:p>
          <a:p>
            <a:pPr algn="l" rtl="0" fontAlgn="base">
              <a:buFont typeface="+mj-lt"/>
              <a:buAutoNum type="arabicPeriod"/>
            </a:pPr>
            <a:r>
              <a:rPr lang="en-GB" sz="1600" b="0" i="0" u="none" strike="noStrike" dirty="0" err="1">
                <a:solidFill>
                  <a:srgbClr val="000000"/>
                </a:solidFill>
                <a:effectLst/>
                <a:latin typeface="Arial" panose="020B0604020202020204" pitchFamily="34" charset="0"/>
              </a:rPr>
              <a:t>LCA</a:t>
            </a:r>
            <a:r>
              <a:rPr lang="en-GB" sz="1600" b="0" i="0" u="none" strike="noStrike" dirty="0">
                <a:solidFill>
                  <a:srgbClr val="000000"/>
                </a:solidFill>
                <a:effectLst/>
                <a:latin typeface="Arial" panose="020B0604020202020204" pitchFamily="34" charset="0"/>
              </a:rPr>
              <a:t> branches - LAD, OMA, </a:t>
            </a:r>
            <a:r>
              <a:rPr lang="en-GB" sz="1600" b="0" i="0" u="none" strike="noStrike" dirty="0" err="1">
                <a:solidFill>
                  <a:srgbClr val="000000"/>
                </a:solidFill>
                <a:effectLst/>
                <a:latin typeface="Arial" panose="020B0604020202020204" pitchFamily="34" charset="0"/>
              </a:rPr>
              <a:t>LCA</a:t>
            </a:r>
            <a:r>
              <a:rPr lang="en-GB" sz="1600" b="0" i="0" u="none" strike="noStrike" dirty="0">
                <a:solidFill>
                  <a:srgbClr val="000000"/>
                </a:solidFill>
                <a:effectLst/>
                <a:latin typeface="Arial" panose="020B0604020202020204" pitchFamily="34" charset="0"/>
              </a:rPr>
              <a:t> and PDA (8%) </a:t>
            </a:r>
            <a:r>
              <a:rPr lang="en-US" sz="1600" b="0" i="0" dirty="0">
                <a:solidFill>
                  <a:srgbClr val="000000"/>
                </a:solidFill>
                <a:effectLst/>
                <a:latin typeface="Arial" panose="020B0604020202020204" pitchFamily="34" charset="0"/>
              </a:rPr>
              <a:t>​</a:t>
            </a:r>
            <a:endParaRPr lang="en-US" sz="1600" b="0" i="0" dirty="0">
              <a:solidFill>
                <a:srgbClr val="444444"/>
              </a:solidFill>
              <a:effectLst/>
              <a:latin typeface="Arial" panose="020B0604020202020204" pitchFamily="34" charset="0"/>
            </a:endParaRPr>
          </a:p>
          <a:p>
            <a:pPr algn="l" rtl="0" fontAlgn="base">
              <a:buFont typeface="+mj-lt"/>
              <a:buAutoNum type="arabicPeriod"/>
            </a:pPr>
            <a:r>
              <a:rPr lang="en-GB" sz="1600" b="0" i="0" u="none" strike="noStrike" dirty="0">
                <a:solidFill>
                  <a:srgbClr val="000000"/>
                </a:solidFill>
                <a:effectLst/>
                <a:latin typeface="Arial" panose="020B0604020202020204" pitchFamily="34" charset="0"/>
              </a:rPr>
              <a:t>RCA branches - AMA, PDA (85%)</a:t>
            </a:r>
            <a:r>
              <a:rPr lang="en-US" sz="1600" b="0" i="0" dirty="0">
                <a:solidFill>
                  <a:srgbClr val="000000"/>
                </a:solidFill>
                <a:effectLst/>
                <a:latin typeface="Arial" panose="020B0604020202020204" pitchFamily="34" charset="0"/>
              </a:rPr>
              <a:t>​</a:t>
            </a:r>
            <a:endParaRPr lang="en-US" sz="1600" b="0" i="0" dirty="0">
              <a:solidFill>
                <a:srgbClr val="444444"/>
              </a:solidFill>
              <a:effectLst/>
              <a:latin typeface="Arial" panose="020B0604020202020204" pitchFamily="34" charset="0"/>
            </a:endParaRPr>
          </a:p>
          <a:p>
            <a:pPr algn="l" rtl="0" fontAlgn="base">
              <a:buFont typeface="+mj-lt"/>
              <a:buAutoNum type="arabicPeriod"/>
            </a:pPr>
            <a:r>
              <a:rPr lang="en-GB" sz="1600" b="0" i="0" u="none" strike="noStrike" dirty="0">
                <a:solidFill>
                  <a:srgbClr val="000000"/>
                </a:solidFill>
                <a:effectLst/>
                <a:latin typeface="Arial" panose="020B0604020202020204" pitchFamily="34" charset="0"/>
              </a:rPr>
              <a:t>PDA has codominant circulation in 7% </a:t>
            </a:r>
          </a:p>
          <a:p>
            <a:pPr algn="l" rtl="0" fontAlgn="base"/>
            <a:r>
              <a:rPr lang="en-GB" sz="1600" b="0" i="0" dirty="0">
                <a:solidFill>
                  <a:srgbClr val="000000"/>
                </a:solidFill>
                <a:effectLst/>
                <a:latin typeface="Arial" panose="020B0604020202020204" pitchFamily="34" charset="0"/>
              </a:rPr>
              <a:t>(this is right </a:t>
            </a:r>
            <a:r>
              <a:rPr lang="en-GB" sz="1600" b="0" i="0" dirty="0" err="1">
                <a:solidFill>
                  <a:srgbClr val="000000"/>
                </a:solidFill>
                <a:effectLst/>
                <a:latin typeface="Arial" panose="020B0604020202020204" pitchFamily="34" charset="0"/>
              </a:rPr>
              <a:t>domiant</a:t>
            </a:r>
            <a:r>
              <a:rPr lang="en-GB" sz="1600" b="0" i="0" dirty="0">
                <a:solidFill>
                  <a:srgbClr val="000000"/>
                </a:solidFill>
                <a:effectLst/>
                <a:latin typeface="Arial" panose="020B0604020202020204" pitchFamily="34" charset="0"/>
              </a:rPr>
              <a:t>)</a:t>
            </a:r>
            <a:endParaRPr lang="en-US" sz="1600" b="0" i="0" dirty="0">
              <a:solidFill>
                <a:srgbClr val="444444"/>
              </a:solidFill>
              <a:effectLst/>
              <a:latin typeface="Arial" panose="020B0604020202020204" pitchFamily="34" charset="0"/>
            </a:endParaRPr>
          </a:p>
          <a:p>
            <a:pPr>
              <a:lnSpc>
                <a:spcPct val="100000"/>
              </a:lnSpc>
            </a:pPr>
            <a:endParaRPr sz="2000" dirty="0">
              <a:latin typeface="Times New Roman"/>
              <a:cs typeface="Times New Roman"/>
            </a:endParaRPr>
          </a:p>
        </p:txBody>
      </p:sp>
      <p:sp>
        <p:nvSpPr>
          <p:cNvPr id="6" name="object 6"/>
          <p:cNvSpPr txBox="1"/>
          <p:nvPr/>
        </p:nvSpPr>
        <p:spPr>
          <a:xfrm>
            <a:off x="10896600" y="6511714"/>
            <a:ext cx="1419860" cy="263534"/>
          </a:xfrm>
          <a:prstGeom prst="rect">
            <a:avLst/>
          </a:prstGeom>
        </p:spPr>
        <p:txBody>
          <a:bodyPr vert="horz" wrap="square" lIns="0" tIns="1905" rIns="0" bIns="0" rtlCol="0">
            <a:spAutoFit/>
          </a:bodyPr>
          <a:lstStyle/>
          <a:p>
            <a:pPr marL="12700">
              <a:lnSpc>
                <a:spcPct val="100000"/>
              </a:lnSpc>
              <a:spcBef>
                <a:spcPts val="15"/>
              </a:spcBef>
            </a:pPr>
            <a:r>
              <a:rPr sz="1700" spc="-55" dirty="0">
                <a:solidFill>
                  <a:srgbClr val="FFFFFF"/>
                </a:solidFill>
                <a:latin typeface="Calibri"/>
                <a:cs typeface="Calibri"/>
              </a:rPr>
              <a:t>F</a:t>
            </a:r>
            <a:r>
              <a:rPr lang="en-US" sz="1700" spc="-55" dirty="0">
                <a:solidFill>
                  <a:srgbClr val="FFFFFF"/>
                </a:solidFill>
                <a:latin typeface="Calibri"/>
                <a:cs typeface="Calibri"/>
              </a:rPr>
              <a:t>irst Aid (2020) </a:t>
            </a:r>
            <a:endParaRPr sz="1700" dirty="0">
              <a:latin typeface="Calibri"/>
              <a:cs typeface="Calibri"/>
            </a:endParaRPr>
          </a:p>
        </p:txBody>
      </p:sp>
      <p:graphicFrame>
        <p:nvGraphicFramePr>
          <p:cNvPr id="7" name="Diagram 6">
            <a:extLst>
              <a:ext uri="{FF2B5EF4-FFF2-40B4-BE49-F238E27FC236}">
                <a16:creationId xmlns:a16="http://schemas.microsoft.com/office/drawing/2014/main" id="{CEA3D0F6-3C0D-1648-BF43-FC8BCA7DD733}"/>
              </a:ext>
            </a:extLst>
          </p:cNvPr>
          <p:cNvGraphicFramePr/>
          <p:nvPr>
            <p:extLst>
              <p:ext uri="{D42A27DB-BD31-4B8C-83A1-F6EECF244321}">
                <p14:modId xmlns:p14="http://schemas.microsoft.com/office/powerpoint/2010/main" val="3085774130"/>
              </p:ext>
            </p:extLst>
          </p:nvPr>
        </p:nvGraphicFramePr>
        <p:xfrm>
          <a:off x="7199630" y="1300035"/>
          <a:ext cx="4458970" cy="34064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121D035E-FFA5-084C-8ABA-F9E11907B0BB}"/>
              </a:ext>
            </a:extLst>
          </p:cNvPr>
          <p:cNvSpPr txBox="1"/>
          <p:nvPr/>
        </p:nvSpPr>
        <p:spPr>
          <a:xfrm>
            <a:off x="6553201" y="4572000"/>
            <a:ext cx="5552095" cy="1200329"/>
          </a:xfrm>
          <a:prstGeom prst="rect">
            <a:avLst/>
          </a:prstGeom>
          <a:noFill/>
        </p:spPr>
        <p:txBody>
          <a:bodyPr wrap="square" rtlCol="0">
            <a:spAutoFit/>
          </a:bodyPr>
          <a:lstStyle/>
          <a:p>
            <a:r>
              <a:rPr lang="en-US" b="1" dirty="0"/>
              <a:t>“Dominance” = PDA</a:t>
            </a:r>
          </a:p>
          <a:p>
            <a:pPr marL="742950" lvl="1" indent="-285750">
              <a:buFont typeface="Arial" panose="020B0604020202020204" pitchFamily="34" charset="0"/>
              <a:buChar char="•"/>
            </a:pPr>
            <a:r>
              <a:rPr lang="en-US" i="1" dirty="0">
                <a:highlight>
                  <a:srgbClr val="F0AD81"/>
                </a:highlight>
              </a:rPr>
              <a:t>Right</a:t>
            </a:r>
            <a:r>
              <a:rPr lang="en-US" dirty="0">
                <a:highlight>
                  <a:srgbClr val="F0AD81"/>
                </a:highlight>
              </a:rPr>
              <a:t> dominant</a:t>
            </a:r>
            <a:r>
              <a:rPr lang="en-US" dirty="0"/>
              <a:t> (~85%) = PDA from </a:t>
            </a:r>
            <a:r>
              <a:rPr lang="en-US" dirty="0">
                <a:highlight>
                  <a:srgbClr val="F0AD81"/>
                </a:highlight>
              </a:rPr>
              <a:t>RCA</a:t>
            </a:r>
          </a:p>
          <a:p>
            <a:pPr marL="742950" lvl="1" indent="-285750">
              <a:buFont typeface="Arial" panose="020B0604020202020204" pitchFamily="34" charset="0"/>
              <a:buChar char="•"/>
            </a:pPr>
            <a:r>
              <a:rPr lang="en-US" i="1" dirty="0">
                <a:highlight>
                  <a:srgbClr val="96BC7F"/>
                </a:highlight>
              </a:rPr>
              <a:t>Left</a:t>
            </a:r>
            <a:r>
              <a:rPr lang="en-US" dirty="0">
                <a:highlight>
                  <a:srgbClr val="96BC7F"/>
                </a:highlight>
              </a:rPr>
              <a:t> dominant</a:t>
            </a:r>
            <a:r>
              <a:rPr lang="en-US" dirty="0"/>
              <a:t> (~8%) = PDA from </a:t>
            </a:r>
            <a:r>
              <a:rPr lang="en-US" dirty="0">
                <a:highlight>
                  <a:srgbClr val="96BC7F"/>
                </a:highlight>
              </a:rPr>
              <a:t>LCX</a:t>
            </a:r>
          </a:p>
          <a:p>
            <a:pPr marL="742950" lvl="1" indent="-285750">
              <a:buFont typeface="Arial" panose="020B0604020202020204" pitchFamily="34" charset="0"/>
              <a:buChar char="•"/>
            </a:pPr>
            <a:r>
              <a:rPr lang="en-US" b="1" i="1" dirty="0"/>
              <a:t>Codominant</a:t>
            </a:r>
            <a:r>
              <a:rPr lang="en-US" dirty="0"/>
              <a:t> (~7%) = PDA from </a:t>
            </a:r>
            <a:r>
              <a:rPr lang="en-US" b="1" dirty="0"/>
              <a:t>both</a:t>
            </a:r>
            <a:r>
              <a:rPr lang="en-US" dirty="0"/>
              <a:t> RCA and LCX </a:t>
            </a:r>
          </a:p>
        </p:txBody>
      </p:sp>
      <p:pic>
        <p:nvPicPr>
          <p:cNvPr id="8" name="Picture 7">
            <a:extLst>
              <a:ext uri="{FF2B5EF4-FFF2-40B4-BE49-F238E27FC236}">
                <a16:creationId xmlns:a16="http://schemas.microsoft.com/office/drawing/2014/main" id="{4C5EEE18-EF57-A3C2-458F-FCA192B4B8F6}"/>
              </a:ext>
            </a:extLst>
          </p:cNvPr>
          <p:cNvPicPr>
            <a:picLocks noChangeAspect="1"/>
          </p:cNvPicPr>
          <p:nvPr/>
        </p:nvPicPr>
        <p:blipFill>
          <a:blip r:embed="rId8"/>
          <a:stretch>
            <a:fillRect/>
          </a:stretch>
        </p:blipFill>
        <p:spPr>
          <a:xfrm>
            <a:off x="86704" y="4299240"/>
            <a:ext cx="1571844" cy="1247949"/>
          </a:xfrm>
          <a:prstGeom prst="rect">
            <a:avLst/>
          </a:prstGeom>
        </p:spPr>
      </p:pic>
      <p:pic>
        <p:nvPicPr>
          <p:cNvPr id="12" name="Picture 11">
            <a:extLst>
              <a:ext uri="{FF2B5EF4-FFF2-40B4-BE49-F238E27FC236}">
                <a16:creationId xmlns:a16="http://schemas.microsoft.com/office/drawing/2014/main" id="{13D502E6-9CEB-86C3-6247-BA24D63DFB3D}"/>
              </a:ext>
            </a:extLst>
          </p:cNvPr>
          <p:cNvPicPr>
            <a:picLocks noChangeAspect="1"/>
          </p:cNvPicPr>
          <p:nvPr/>
        </p:nvPicPr>
        <p:blipFill>
          <a:blip r:embed="rId9"/>
          <a:stretch>
            <a:fillRect/>
          </a:stretch>
        </p:blipFill>
        <p:spPr>
          <a:xfrm>
            <a:off x="711524" y="1380172"/>
            <a:ext cx="5384476" cy="2829317"/>
          </a:xfrm>
          <a:prstGeom prst="rect">
            <a:avLst/>
          </a:prstGeom>
        </p:spPr>
      </p:pic>
    </p:spTree>
    <p:extLst>
      <p:ext uri="{BB962C8B-B14F-4D97-AF65-F5344CB8AC3E}">
        <p14:creationId xmlns:p14="http://schemas.microsoft.com/office/powerpoint/2010/main" val="187166414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DAFF6-3AE8-4C4B-86C7-7CD2F031F194}"/>
              </a:ext>
            </a:extLst>
          </p:cNvPr>
          <p:cNvSpPr>
            <a:spLocks noGrp="1"/>
          </p:cNvSpPr>
          <p:nvPr>
            <p:ph type="title"/>
          </p:nvPr>
        </p:nvSpPr>
        <p:spPr/>
        <p:txBody>
          <a:bodyPr/>
          <a:lstStyle/>
          <a:p>
            <a:r>
              <a:rPr lang="en-US" dirty="0">
                <a:latin typeface="+mj-lt"/>
              </a:rPr>
              <a:t>Murmurs – Summary of Classification</a:t>
            </a:r>
          </a:p>
        </p:txBody>
      </p:sp>
      <p:graphicFrame>
        <p:nvGraphicFramePr>
          <p:cNvPr id="4" name="Table 3">
            <a:extLst>
              <a:ext uri="{FF2B5EF4-FFF2-40B4-BE49-F238E27FC236}">
                <a16:creationId xmlns:a16="http://schemas.microsoft.com/office/drawing/2014/main" id="{2F12977B-C808-404D-AF5B-B1F3DE39EDCA}"/>
              </a:ext>
            </a:extLst>
          </p:cNvPr>
          <p:cNvGraphicFramePr>
            <a:graphicFrameLocks noGrp="1"/>
          </p:cNvGraphicFramePr>
          <p:nvPr>
            <p:extLst>
              <p:ext uri="{D42A27DB-BD31-4B8C-83A1-F6EECF244321}">
                <p14:modId xmlns:p14="http://schemas.microsoft.com/office/powerpoint/2010/main" val="2475416731"/>
              </p:ext>
            </p:extLst>
          </p:nvPr>
        </p:nvGraphicFramePr>
        <p:xfrm>
          <a:off x="1460498" y="2251337"/>
          <a:ext cx="9271002" cy="2926080"/>
        </p:xfrm>
        <a:graphic>
          <a:graphicData uri="http://schemas.openxmlformats.org/drawingml/2006/table">
            <a:tbl>
              <a:tblPr firstRow="1" bandRow="1">
                <a:tableStyleId>{073A0DAA-6AF3-43AB-8588-CEC1D06C72B9}</a:tableStyleId>
              </a:tblPr>
              <a:tblGrid>
                <a:gridCol w="2980267">
                  <a:extLst>
                    <a:ext uri="{9D8B030D-6E8A-4147-A177-3AD203B41FA5}">
                      <a16:colId xmlns:a16="http://schemas.microsoft.com/office/drawing/2014/main" val="633439353"/>
                    </a:ext>
                  </a:extLst>
                </a:gridCol>
                <a:gridCol w="2980267">
                  <a:extLst>
                    <a:ext uri="{9D8B030D-6E8A-4147-A177-3AD203B41FA5}">
                      <a16:colId xmlns:a16="http://schemas.microsoft.com/office/drawing/2014/main" val="2687918945"/>
                    </a:ext>
                  </a:extLst>
                </a:gridCol>
                <a:gridCol w="3310468">
                  <a:extLst>
                    <a:ext uri="{9D8B030D-6E8A-4147-A177-3AD203B41FA5}">
                      <a16:colId xmlns:a16="http://schemas.microsoft.com/office/drawing/2014/main" val="1000983015"/>
                    </a:ext>
                  </a:extLst>
                </a:gridCol>
              </a:tblGrid>
              <a:tr h="370840">
                <a:tc>
                  <a:txBody>
                    <a:bodyPr/>
                    <a:lstStyle/>
                    <a:p>
                      <a:r>
                        <a:rPr lang="en-US" sz="2000" dirty="0"/>
                        <a:t>Systolic Murmurs</a:t>
                      </a:r>
                    </a:p>
                  </a:txBody>
                  <a:tcPr/>
                </a:tc>
                <a:tc>
                  <a:txBody>
                    <a:bodyPr/>
                    <a:lstStyle/>
                    <a:p>
                      <a:r>
                        <a:rPr lang="en-US" sz="2000" dirty="0"/>
                        <a:t>Diastolic Murmurs</a:t>
                      </a:r>
                    </a:p>
                  </a:txBody>
                  <a:tcPr/>
                </a:tc>
                <a:tc>
                  <a:txBody>
                    <a:bodyPr/>
                    <a:lstStyle/>
                    <a:p>
                      <a:r>
                        <a:rPr lang="en-US" sz="2000" dirty="0"/>
                        <a:t>Pan/Holosystolic Murmurs</a:t>
                      </a:r>
                    </a:p>
                  </a:txBody>
                  <a:tcPr/>
                </a:tc>
                <a:extLst>
                  <a:ext uri="{0D108BD9-81ED-4DB2-BD59-A6C34878D82A}">
                    <a16:rowId xmlns:a16="http://schemas.microsoft.com/office/drawing/2014/main" val="995666654"/>
                  </a:ext>
                </a:extLst>
              </a:tr>
              <a:tr h="370840">
                <a:tc>
                  <a:txBody>
                    <a:bodyPr/>
                    <a:lstStyle/>
                    <a:p>
                      <a:r>
                        <a:rPr lang="en-US" sz="2000" dirty="0"/>
                        <a:t>Pulmonary Stenosis</a:t>
                      </a:r>
                    </a:p>
                    <a:p>
                      <a:r>
                        <a:rPr lang="en-US" sz="2000" dirty="0"/>
                        <a:t>Aortic Stenosis</a:t>
                      </a:r>
                    </a:p>
                    <a:p>
                      <a:r>
                        <a:rPr lang="en-US" sz="2000" dirty="0"/>
                        <a:t>Mitral Regurgitation</a:t>
                      </a:r>
                    </a:p>
                    <a:p>
                      <a:r>
                        <a:rPr lang="en-US" sz="2000" dirty="0"/>
                        <a:t>Tricuspid Regurgitation </a:t>
                      </a:r>
                    </a:p>
                    <a:p>
                      <a:r>
                        <a:rPr lang="en-US" sz="2000" dirty="0"/>
                        <a:t>Mitral Valve Prolapse</a:t>
                      </a:r>
                    </a:p>
                    <a:p>
                      <a:r>
                        <a:rPr lang="en-US" sz="2000" dirty="0"/>
                        <a:t>Aortic Valve Sclerosis</a:t>
                      </a:r>
                    </a:p>
                    <a:p>
                      <a:r>
                        <a:rPr lang="en-US" sz="2000" dirty="0"/>
                        <a:t>Flow Murmur (Innocent)</a:t>
                      </a:r>
                    </a:p>
                    <a:p>
                      <a:r>
                        <a:rPr lang="en-US" sz="2000" dirty="0"/>
                        <a:t>HOCM</a:t>
                      </a:r>
                    </a:p>
                  </a:txBody>
                  <a:tcPr/>
                </a:tc>
                <a:tc>
                  <a:txBody>
                    <a:bodyPr/>
                    <a:lstStyle/>
                    <a:p>
                      <a:r>
                        <a:rPr lang="en-US" sz="2000" dirty="0"/>
                        <a:t>Pulmonary Regurgitation</a:t>
                      </a:r>
                    </a:p>
                    <a:p>
                      <a:r>
                        <a:rPr lang="en-US" sz="2000" dirty="0"/>
                        <a:t>Aortic Regurgitation</a:t>
                      </a:r>
                    </a:p>
                    <a:p>
                      <a:r>
                        <a:rPr lang="en-US" sz="2000" dirty="0"/>
                        <a:t>Mitral Stenosis</a:t>
                      </a:r>
                    </a:p>
                    <a:p>
                      <a:r>
                        <a:rPr lang="en-US" sz="2000" dirty="0"/>
                        <a:t>Tricuspid Stenosis </a:t>
                      </a:r>
                    </a:p>
                    <a:p>
                      <a:endParaRPr lang="en-US" sz="2000" dirty="0"/>
                    </a:p>
                    <a:p>
                      <a:endParaRPr lang="en-US" sz="2000" dirty="0"/>
                    </a:p>
                  </a:txBody>
                  <a:tcPr/>
                </a:tc>
                <a:tc>
                  <a:txBody>
                    <a:bodyPr/>
                    <a:lstStyle/>
                    <a:p>
                      <a:r>
                        <a:rPr lang="en-US" sz="2000" dirty="0"/>
                        <a:t>Mitral Regurgitation</a:t>
                      </a:r>
                    </a:p>
                    <a:p>
                      <a:r>
                        <a:rPr lang="en-US" sz="2000" dirty="0"/>
                        <a:t>Tricuspid Regurgitation </a:t>
                      </a:r>
                    </a:p>
                    <a:p>
                      <a:r>
                        <a:rPr lang="en-US" sz="2000" dirty="0"/>
                        <a:t>VSD</a:t>
                      </a:r>
                    </a:p>
                  </a:txBody>
                  <a:tcPr/>
                </a:tc>
                <a:extLst>
                  <a:ext uri="{0D108BD9-81ED-4DB2-BD59-A6C34878D82A}">
                    <a16:rowId xmlns:a16="http://schemas.microsoft.com/office/drawing/2014/main" val="1588742228"/>
                  </a:ext>
                </a:extLst>
              </a:tr>
            </a:tbl>
          </a:graphicData>
        </a:graphic>
      </p:graphicFrame>
      <p:sp>
        <p:nvSpPr>
          <p:cNvPr id="6" name="object 14">
            <a:extLst>
              <a:ext uri="{FF2B5EF4-FFF2-40B4-BE49-F238E27FC236}">
                <a16:creationId xmlns:a16="http://schemas.microsoft.com/office/drawing/2014/main" id="{BE84149D-33BF-9B48-B5CE-7AD55598D303}"/>
              </a:ext>
            </a:extLst>
          </p:cNvPr>
          <p:cNvSpPr txBox="1"/>
          <p:nvPr/>
        </p:nvSpPr>
        <p:spPr>
          <a:xfrm>
            <a:off x="10907104" y="6511714"/>
            <a:ext cx="1970696"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a:t>
            </a:r>
            <a:endParaRPr sz="1700" dirty="0">
              <a:latin typeface="Calibri"/>
              <a:cs typeface="Calibri"/>
            </a:endParaRPr>
          </a:p>
        </p:txBody>
      </p:sp>
    </p:spTree>
    <p:extLst>
      <p:ext uri="{BB962C8B-B14F-4D97-AF65-F5344CB8AC3E}">
        <p14:creationId xmlns:p14="http://schemas.microsoft.com/office/powerpoint/2010/main" val="1250644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8DB628-55B3-1058-E964-4B431803F11F}"/>
              </a:ext>
            </a:extLst>
          </p:cNvPr>
          <p:cNvSpPr>
            <a:spLocks noGrp="1"/>
          </p:cNvSpPr>
          <p:nvPr>
            <p:ph type="title"/>
          </p:nvPr>
        </p:nvSpPr>
        <p:spPr/>
        <p:txBody>
          <a:bodyPr/>
          <a:lstStyle/>
          <a:p>
            <a:r>
              <a:rPr lang="en-CA" dirty="0"/>
              <a:t>Murmurs </a:t>
            </a:r>
          </a:p>
        </p:txBody>
      </p:sp>
      <p:pic>
        <p:nvPicPr>
          <p:cNvPr id="6146" name="Picture 2" descr="Wtral,'tricuspid regurgitation &#10;def«t &#10;Pat e n t s &#10;and &#10;LV 'o &#10;will' la &#10;to Most to age &#10;in with &#10;feu•r infectiu• can either MR &#10;with eliek (MC) to &#10;as mitral leaflets &#10;can cm by &#10;in doelaping elml* &#10;m. vsD, a &#10;vsm &#10;Iligl'-pilcln•d ing- early Be-st &#10;dilation) left &#10;Wide &#10;(BEARE lcf' EIE &#10;rumbling diastolic &#10;S: OS t LV &#10;during diastole &#10;Often a und highly of Chmic MS can &#10;left at ">
            <a:extLst>
              <a:ext uri="{FF2B5EF4-FFF2-40B4-BE49-F238E27FC236}">
                <a16:creationId xmlns:a16="http://schemas.microsoft.com/office/drawing/2014/main" id="{9366AB3A-454B-BB3E-36B1-ACBE2C1740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0461" y="956082"/>
            <a:ext cx="4791075" cy="541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0265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5275580" cy="695960"/>
          </a:xfrm>
          <a:prstGeom prst="rect">
            <a:avLst/>
          </a:prstGeom>
        </p:spPr>
        <p:txBody>
          <a:bodyPr vert="horz" wrap="square" lIns="0" tIns="12700" rIns="0" bIns="0" rtlCol="0">
            <a:spAutoFit/>
          </a:bodyPr>
          <a:lstStyle/>
          <a:p>
            <a:pPr marL="12700">
              <a:lnSpc>
                <a:spcPct val="100000"/>
              </a:lnSpc>
              <a:spcBef>
                <a:spcPts val="100"/>
              </a:spcBef>
            </a:pPr>
            <a:r>
              <a:rPr spc="-30" dirty="0"/>
              <a:t>Systolic </a:t>
            </a:r>
            <a:r>
              <a:rPr spc="-5" dirty="0"/>
              <a:t>Heart</a:t>
            </a:r>
            <a:r>
              <a:rPr dirty="0"/>
              <a:t> </a:t>
            </a:r>
            <a:r>
              <a:rPr spc="-20" dirty="0"/>
              <a:t>Murmurs</a:t>
            </a:r>
          </a:p>
        </p:txBody>
      </p:sp>
      <p:graphicFrame>
        <p:nvGraphicFramePr>
          <p:cNvPr id="4" name="Diagram 3">
            <a:extLst>
              <a:ext uri="{FF2B5EF4-FFF2-40B4-BE49-F238E27FC236}">
                <a16:creationId xmlns:a16="http://schemas.microsoft.com/office/drawing/2014/main" id="{791977B4-8B26-8242-A14A-F4619FF03163}"/>
              </a:ext>
            </a:extLst>
          </p:cNvPr>
          <p:cNvGraphicFramePr/>
          <p:nvPr>
            <p:extLst>
              <p:ext uri="{D42A27DB-BD31-4B8C-83A1-F6EECF244321}">
                <p14:modId xmlns:p14="http://schemas.microsoft.com/office/powerpoint/2010/main" val="3754185414"/>
              </p:ext>
            </p:extLst>
          </p:nvPr>
        </p:nvGraphicFramePr>
        <p:xfrm>
          <a:off x="916939" y="1118721"/>
          <a:ext cx="6705600" cy="5241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7" name="Picture 6" descr="Chart&#10;&#10;Description automatically generated with low confidence">
            <a:extLst>
              <a:ext uri="{FF2B5EF4-FFF2-40B4-BE49-F238E27FC236}">
                <a16:creationId xmlns:a16="http://schemas.microsoft.com/office/drawing/2014/main" id="{69318CC1-AEB2-BA42-BFBD-31C1499527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24800" y="1447799"/>
            <a:ext cx="2133600" cy="1108149"/>
          </a:xfrm>
          <a:prstGeom prst="rect">
            <a:avLst/>
          </a:prstGeom>
        </p:spPr>
      </p:pic>
      <p:pic>
        <p:nvPicPr>
          <p:cNvPr id="14" name="Picture 13" descr="Chart&#10;&#10;Description automatically generated">
            <a:extLst>
              <a:ext uri="{FF2B5EF4-FFF2-40B4-BE49-F238E27FC236}">
                <a16:creationId xmlns:a16="http://schemas.microsoft.com/office/drawing/2014/main" id="{251D92E0-8374-3B4C-95E9-79BE8BBE2E7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4800" y="3807343"/>
            <a:ext cx="2524308" cy="1068572"/>
          </a:xfrm>
          <a:prstGeom prst="rect">
            <a:avLst/>
          </a:prstGeom>
        </p:spPr>
      </p:pic>
      <p:pic>
        <p:nvPicPr>
          <p:cNvPr id="17" name="Picture 16" descr="Chart&#10;&#10;Description automatically generated">
            <a:extLst>
              <a:ext uri="{FF2B5EF4-FFF2-40B4-BE49-F238E27FC236}">
                <a16:creationId xmlns:a16="http://schemas.microsoft.com/office/drawing/2014/main" id="{00DA42D5-DF40-F749-9E94-64F4938421E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24800" y="5218045"/>
            <a:ext cx="2268065" cy="1142559"/>
          </a:xfrm>
          <a:prstGeom prst="rect">
            <a:avLst/>
          </a:prstGeom>
        </p:spPr>
      </p:pic>
      <p:sp>
        <p:nvSpPr>
          <p:cNvPr id="20" name="object 8">
            <a:extLst>
              <a:ext uri="{FF2B5EF4-FFF2-40B4-BE49-F238E27FC236}">
                <a16:creationId xmlns:a16="http://schemas.microsoft.com/office/drawing/2014/main" id="{809E5334-5E74-5545-A9A8-C64BB1D31DC7}"/>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6474461" cy="689932"/>
          </a:xfrm>
          <a:prstGeom prst="rect">
            <a:avLst/>
          </a:prstGeom>
        </p:spPr>
        <p:txBody>
          <a:bodyPr vert="horz" wrap="square" lIns="0" tIns="12700" rIns="0" bIns="0" rtlCol="0">
            <a:spAutoFit/>
          </a:bodyPr>
          <a:lstStyle/>
          <a:p>
            <a:pPr marL="12700">
              <a:lnSpc>
                <a:spcPct val="100000"/>
              </a:lnSpc>
              <a:spcBef>
                <a:spcPts val="100"/>
              </a:spcBef>
            </a:pPr>
            <a:r>
              <a:rPr lang="en-US" spc="-30" dirty="0"/>
              <a:t>Diastolic</a:t>
            </a:r>
            <a:r>
              <a:rPr spc="-30" dirty="0"/>
              <a:t> </a:t>
            </a:r>
            <a:r>
              <a:rPr spc="-5" dirty="0"/>
              <a:t>Heart</a:t>
            </a:r>
            <a:r>
              <a:rPr dirty="0"/>
              <a:t> </a:t>
            </a:r>
            <a:r>
              <a:rPr spc="-20" dirty="0"/>
              <a:t>Murmurs</a:t>
            </a:r>
          </a:p>
        </p:txBody>
      </p:sp>
      <p:graphicFrame>
        <p:nvGraphicFramePr>
          <p:cNvPr id="4" name="Diagram 3">
            <a:extLst>
              <a:ext uri="{FF2B5EF4-FFF2-40B4-BE49-F238E27FC236}">
                <a16:creationId xmlns:a16="http://schemas.microsoft.com/office/drawing/2014/main" id="{791977B4-8B26-8242-A14A-F4619FF03163}"/>
              </a:ext>
            </a:extLst>
          </p:cNvPr>
          <p:cNvGraphicFramePr/>
          <p:nvPr>
            <p:extLst>
              <p:ext uri="{D42A27DB-BD31-4B8C-83A1-F6EECF244321}">
                <p14:modId xmlns:p14="http://schemas.microsoft.com/office/powerpoint/2010/main" val="2888585228"/>
              </p:ext>
            </p:extLst>
          </p:nvPr>
        </p:nvGraphicFramePr>
        <p:xfrm>
          <a:off x="916939" y="1118721"/>
          <a:ext cx="6705600" cy="52418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object 4">
            <a:extLst>
              <a:ext uri="{FF2B5EF4-FFF2-40B4-BE49-F238E27FC236}">
                <a16:creationId xmlns:a16="http://schemas.microsoft.com/office/drawing/2014/main" id="{81A0A601-D413-6A4A-928F-58A718DB7A4B}"/>
              </a:ext>
            </a:extLst>
          </p:cNvPr>
          <p:cNvSpPr/>
          <p:nvPr/>
        </p:nvSpPr>
        <p:spPr>
          <a:xfrm>
            <a:off x="8067675" y="4191000"/>
            <a:ext cx="2849536" cy="981075"/>
          </a:xfrm>
          <a:prstGeom prst="rect">
            <a:avLst/>
          </a:prstGeom>
          <a:blipFill>
            <a:blip r:embed="rId7" cstate="print"/>
            <a:stretch>
              <a:fillRect/>
            </a:stretch>
          </a:blipFill>
        </p:spPr>
        <p:txBody>
          <a:bodyPr wrap="square" lIns="0" tIns="0" rIns="0" bIns="0" rtlCol="0"/>
          <a:lstStyle/>
          <a:p>
            <a:endParaRPr dirty="0"/>
          </a:p>
        </p:txBody>
      </p:sp>
      <p:sp>
        <p:nvSpPr>
          <p:cNvPr id="11" name="object 6">
            <a:extLst>
              <a:ext uri="{FF2B5EF4-FFF2-40B4-BE49-F238E27FC236}">
                <a16:creationId xmlns:a16="http://schemas.microsoft.com/office/drawing/2014/main" id="{A5B49AA0-F983-D143-B19B-06F456D2F044}"/>
              </a:ext>
            </a:extLst>
          </p:cNvPr>
          <p:cNvSpPr/>
          <p:nvPr/>
        </p:nvSpPr>
        <p:spPr>
          <a:xfrm>
            <a:off x="7953375" y="1609725"/>
            <a:ext cx="2849536" cy="990600"/>
          </a:xfrm>
          <a:prstGeom prst="rect">
            <a:avLst/>
          </a:prstGeom>
          <a:blipFill>
            <a:blip r:embed="rId8" cstate="print"/>
            <a:stretch>
              <a:fillRect/>
            </a:stretch>
          </a:blipFill>
        </p:spPr>
        <p:txBody>
          <a:bodyPr wrap="square" lIns="0" tIns="0" rIns="0" bIns="0" rtlCol="0"/>
          <a:lstStyle/>
          <a:p>
            <a:endParaRPr dirty="0"/>
          </a:p>
        </p:txBody>
      </p:sp>
      <p:sp>
        <p:nvSpPr>
          <p:cNvPr id="16" name="object 8">
            <a:extLst>
              <a:ext uri="{FF2B5EF4-FFF2-40B4-BE49-F238E27FC236}">
                <a16:creationId xmlns:a16="http://schemas.microsoft.com/office/drawing/2014/main" id="{B695A44A-478B-3A48-841C-2CD251D204A5}"/>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extLst>
      <p:ext uri="{BB962C8B-B14F-4D97-AF65-F5344CB8AC3E}">
        <p14:creationId xmlns:p14="http://schemas.microsoft.com/office/powerpoint/2010/main" val="3621984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5864861" cy="689932"/>
          </a:xfrm>
          <a:prstGeom prst="rect">
            <a:avLst/>
          </a:prstGeom>
        </p:spPr>
        <p:txBody>
          <a:bodyPr vert="horz" wrap="square" lIns="0" tIns="12700" rIns="0" bIns="0" rtlCol="0">
            <a:spAutoFit/>
          </a:bodyPr>
          <a:lstStyle/>
          <a:p>
            <a:pPr marL="12700">
              <a:lnSpc>
                <a:spcPct val="100000"/>
              </a:lnSpc>
              <a:spcBef>
                <a:spcPts val="100"/>
              </a:spcBef>
            </a:pPr>
            <a:r>
              <a:rPr lang="en-US" spc="-10" dirty="0">
                <a:latin typeface="+mj-lt"/>
              </a:rPr>
              <a:t>Murmurs – “Innocent”</a:t>
            </a:r>
            <a:endParaRPr spc="-10" dirty="0">
              <a:latin typeface="+mj-lt"/>
            </a:endParaRPr>
          </a:p>
        </p:txBody>
      </p:sp>
      <p:sp>
        <p:nvSpPr>
          <p:cNvPr id="14" name="object 14"/>
          <p:cNvSpPr txBox="1"/>
          <p:nvPr/>
        </p:nvSpPr>
        <p:spPr>
          <a:xfrm>
            <a:off x="10373704" y="6511714"/>
            <a:ext cx="1970696"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Toronto Notes (2017) </a:t>
            </a:r>
            <a:endParaRPr sz="1700" dirty="0">
              <a:latin typeface="Calibri"/>
              <a:cs typeface="Calibri"/>
            </a:endParaRPr>
          </a:p>
        </p:txBody>
      </p:sp>
      <p:sp>
        <p:nvSpPr>
          <p:cNvPr id="11" name="TextBox 10">
            <a:extLst>
              <a:ext uri="{FF2B5EF4-FFF2-40B4-BE49-F238E27FC236}">
                <a16:creationId xmlns:a16="http://schemas.microsoft.com/office/drawing/2014/main" id="{F92C6926-C8D9-AB4A-B570-2561B17FEFBD}"/>
              </a:ext>
            </a:extLst>
          </p:cNvPr>
          <p:cNvSpPr txBox="1"/>
          <p:nvPr/>
        </p:nvSpPr>
        <p:spPr>
          <a:xfrm>
            <a:off x="152400" y="1582125"/>
            <a:ext cx="7685696" cy="4247317"/>
          </a:xfrm>
          <a:prstGeom prst="rect">
            <a:avLst/>
          </a:prstGeom>
          <a:noFill/>
        </p:spPr>
        <p:txBody>
          <a:bodyPr wrap="square" rtlCol="0">
            <a:spAutoFit/>
          </a:bodyPr>
          <a:lstStyle/>
          <a:p>
            <a:pPr marL="285750" indent="-285750">
              <a:buFont typeface="Arial" panose="020B0604020202020204" pitchFamily="34" charset="0"/>
              <a:buChar char="•"/>
            </a:pPr>
            <a:r>
              <a:rPr lang="en-US" b="1" dirty="0"/>
              <a:t>50-80% </a:t>
            </a:r>
            <a:r>
              <a:rPr lang="en-US" dirty="0"/>
              <a:t>of children have audible murmurs at some point in childhood!</a:t>
            </a:r>
          </a:p>
          <a:p>
            <a:pPr marL="285750" indent="-285750">
              <a:buFont typeface="Arial" panose="020B0604020202020204" pitchFamily="34" charset="0"/>
              <a:buChar char="•"/>
            </a:pPr>
            <a:r>
              <a:rPr lang="en-US" dirty="0"/>
              <a:t>Most childhood murmurs are functional flow murmurs (“innocent”) </a:t>
            </a:r>
          </a:p>
          <a:p>
            <a:pPr marL="742950" lvl="1" indent="-285750">
              <a:buFont typeface="Arial" panose="020B0604020202020204" pitchFamily="34" charset="0"/>
              <a:buChar char="•"/>
            </a:pPr>
            <a:r>
              <a:rPr lang="en-US" dirty="0"/>
              <a:t>Normal anatomy/structure</a:t>
            </a:r>
          </a:p>
          <a:p>
            <a:pPr marL="742950" lvl="1" indent="-285750">
              <a:buFont typeface="Arial" panose="020B0604020202020204" pitchFamily="34" charset="0"/>
              <a:buChar char="•"/>
            </a:pPr>
            <a:r>
              <a:rPr lang="en-US" dirty="0"/>
              <a:t>Normal ECG</a:t>
            </a:r>
          </a:p>
          <a:p>
            <a:pPr marL="742950" lvl="1" indent="-285750">
              <a:buFont typeface="Arial" panose="020B0604020202020204" pitchFamily="34" charset="0"/>
              <a:buChar char="•"/>
            </a:pPr>
            <a:r>
              <a:rPr lang="en-US" dirty="0"/>
              <a:t>Audible/accentuated in high output states</a:t>
            </a:r>
          </a:p>
          <a:p>
            <a:pPr lvl="1"/>
            <a:r>
              <a:rPr lang="en-US" dirty="0"/>
              <a:t> </a:t>
            </a:r>
          </a:p>
          <a:p>
            <a:pPr marL="285750" indent="-285750">
              <a:buFont typeface="Arial" panose="020B0604020202020204" pitchFamily="34" charset="0"/>
              <a:buChar char="•"/>
            </a:pPr>
            <a:r>
              <a:rPr lang="en-US" b="1" dirty="0"/>
              <a:t>5</a:t>
            </a:r>
            <a:r>
              <a:rPr lang="en-US" dirty="0"/>
              <a:t> Innocent Heart Murmurs: </a:t>
            </a:r>
          </a:p>
          <a:p>
            <a:pPr marL="742950" lvl="1" indent="-285750">
              <a:buFont typeface="Arial" panose="020B0604020202020204" pitchFamily="34" charset="0"/>
              <a:buChar char="•"/>
            </a:pPr>
            <a:r>
              <a:rPr lang="en-US" b="1" dirty="0"/>
              <a:t>Peripheral Pulmonic Stenosis/Pulmonary Flow Murmur </a:t>
            </a:r>
            <a:r>
              <a:rPr lang="en-US" dirty="0"/>
              <a:t>= systolic; flow into pulmonary branch arteries from main, larger artery (neonates, usually disappears after few months) </a:t>
            </a:r>
          </a:p>
          <a:p>
            <a:pPr marL="742950" lvl="1" indent="-285750">
              <a:buFont typeface="Arial" panose="020B0604020202020204" pitchFamily="34" charset="0"/>
              <a:buChar char="•"/>
            </a:pPr>
            <a:r>
              <a:rPr lang="en-US" b="1" dirty="0"/>
              <a:t>Still’s Murmurs </a:t>
            </a:r>
            <a:r>
              <a:rPr lang="en-US" dirty="0"/>
              <a:t>= flow across pulmonic valve leaflets (3-6y) </a:t>
            </a:r>
          </a:p>
          <a:p>
            <a:pPr marL="742950" lvl="1" indent="-285750">
              <a:buFont typeface="Arial" panose="020B0604020202020204" pitchFamily="34" charset="0"/>
              <a:buChar char="•"/>
            </a:pPr>
            <a:r>
              <a:rPr lang="en-US" b="1" dirty="0"/>
              <a:t>Venous Hum </a:t>
            </a:r>
            <a:r>
              <a:rPr lang="en-US" dirty="0"/>
              <a:t>= altered flow in veins (</a:t>
            </a:r>
            <a:r>
              <a:rPr lang="en-US" dirty="0" err="1"/>
              <a:t>inflaclavicular</a:t>
            </a:r>
            <a:r>
              <a:rPr lang="en-US" dirty="0"/>
              <a:t> hum, 3-6y) </a:t>
            </a:r>
          </a:p>
          <a:p>
            <a:pPr marL="742950" lvl="1" indent="-285750">
              <a:buFont typeface="Arial" panose="020B0604020202020204" pitchFamily="34" charset="0"/>
              <a:buChar char="•"/>
            </a:pPr>
            <a:r>
              <a:rPr lang="en-US" b="1" dirty="0"/>
              <a:t>Pulmonary Ejection </a:t>
            </a:r>
            <a:r>
              <a:rPr lang="en-US" dirty="0"/>
              <a:t>= flow through pulmonic valve (8-14y)</a:t>
            </a:r>
          </a:p>
          <a:p>
            <a:pPr marL="742950" lvl="1" indent="-285750">
              <a:buFont typeface="Arial" panose="020B0604020202020204" pitchFamily="34" charset="0"/>
              <a:buChar char="•"/>
            </a:pPr>
            <a:r>
              <a:rPr lang="en-US" b="1" dirty="0"/>
              <a:t>Supraclavicular Arterial Bruit </a:t>
            </a:r>
            <a:r>
              <a:rPr lang="en-US" dirty="0"/>
              <a:t>= turbulent flow in carotid arteries (supraclavicular, any age) </a:t>
            </a:r>
          </a:p>
        </p:txBody>
      </p:sp>
      <p:pic>
        <p:nvPicPr>
          <p:cNvPr id="10242" name="Picture 2" descr="BUCArdiology on Twitter: &amp;quot;Remember your innocent murmur features with this  handy summary! Follow us on Facebook and Instagram @BUCArdiology… &amp;quot;">
            <a:extLst>
              <a:ext uri="{FF2B5EF4-FFF2-40B4-BE49-F238E27FC236}">
                <a16:creationId xmlns:a16="http://schemas.microsoft.com/office/drawing/2014/main" id="{CF12532C-83C4-AE4F-99DB-BBE780DFEA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0024" y="1786362"/>
            <a:ext cx="4380367" cy="3285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93540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84048" y="41901"/>
            <a:ext cx="1175793" cy="1259381"/>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838200" y="1117600"/>
            <a:ext cx="9906000" cy="0"/>
          </a:xfrm>
          <a:custGeom>
            <a:avLst/>
            <a:gdLst/>
            <a:ahLst/>
            <a:cxnLst/>
            <a:rect l="l" t="t" r="r" b="b"/>
            <a:pathLst>
              <a:path w="9906000">
                <a:moveTo>
                  <a:pt x="0" y="0"/>
                </a:moveTo>
                <a:lnTo>
                  <a:pt x="9906000" y="1"/>
                </a:lnTo>
              </a:path>
            </a:pathLst>
          </a:custGeom>
          <a:ln w="28575">
            <a:solidFill>
              <a:srgbClr val="404040"/>
            </a:solidFill>
          </a:ln>
        </p:spPr>
        <p:txBody>
          <a:bodyPr wrap="square" lIns="0" tIns="0" rIns="0" bIns="0" rtlCol="0"/>
          <a:lstStyle/>
          <a:p>
            <a:endParaRPr/>
          </a:p>
        </p:txBody>
      </p:sp>
      <p:sp>
        <p:nvSpPr>
          <p:cNvPr id="4" name="object 4"/>
          <p:cNvSpPr txBox="1">
            <a:spLocks noGrp="1"/>
          </p:cNvSpPr>
          <p:nvPr>
            <p:ph type="title"/>
          </p:nvPr>
        </p:nvSpPr>
        <p:spPr>
          <a:xfrm>
            <a:off x="916939" y="224027"/>
            <a:ext cx="9065261" cy="689932"/>
          </a:xfrm>
          <a:prstGeom prst="rect">
            <a:avLst/>
          </a:prstGeom>
        </p:spPr>
        <p:txBody>
          <a:bodyPr vert="horz" wrap="square" lIns="0" tIns="12700" rIns="0" bIns="0" rtlCol="0">
            <a:spAutoFit/>
          </a:bodyPr>
          <a:lstStyle/>
          <a:p>
            <a:pPr marL="12700">
              <a:lnSpc>
                <a:spcPct val="100000"/>
              </a:lnSpc>
              <a:spcBef>
                <a:spcPts val="100"/>
              </a:spcBef>
            </a:pPr>
            <a:r>
              <a:rPr spc="-5" dirty="0">
                <a:latin typeface="+mj-lt"/>
              </a:rPr>
              <a:t>Bedside </a:t>
            </a:r>
            <a:r>
              <a:rPr spc="-20" dirty="0">
                <a:latin typeface="+mj-lt"/>
              </a:rPr>
              <a:t>Maneuvers </a:t>
            </a:r>
            <a:r>
              <a:rPr spc="-35" dirty="0">
                <a:latin typeface="+mj-lt"/>
              </a:rPr>
              <a:t>for</a:t>
            </a:r>
            <a:r>
              <a:rPr spc="10" dirty="0">
                <a:latin typeface="+mj-lt"/>
              </a:rPr>
              <a:t> </a:t>
            </a:r>
            <a:r>
              <a:rPr spc="-20" dirty="0">
                <a:latin typeface="+mj-lt"/>
              </a:rPr>
              <a:t>Murmurs</a:t>
            </a:r>
          </a:p>
        </p:txBody>
      </p:sp>
      <p:pic>
        <p:nvPicPr>
          <p:cNvPr id="6" name="Picture 5" descr="Graphical user interface, text, application&#10;&#10;Description automatically generated">
            <a:extLst>
              <a:ext uri="{FF2B5EF4-FFF2-40B4-BE49-F238E27FC236}">
                <a16:creationId xmlns:a16="http://schemas.microsoft.com/office/drawing/2014/main" id="{C6A28A7B-4454-694A-84A5-32A0099CCDE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000" y="2057400"/>
            <a:ext cx="10829263" cy="3428975"/>
          </a:xfrm>
          <a:prstGeom prst="rect">
            <a:avLst/>
          </a:prstGeom>
        </p:spPr>
      </p:pic>
      <p:sp>
        <p:nvSpPr>
          <p:cNvPr id="12" name="object 14">
            <a:extLst>
              <a:ext uri="{FF2B5EF4-FFF2-40B4-BE49-F238E27FC236}">
                <a16:creationId xmlns:a16="http://schemas.microsoft.com/office/drawing/2014/main" id="{4E6023AA-E80A-3544-AE63-2988967F3F03}"/>
              </a:ext>
            </a:extLst>
          </p:cNvPr>
          <p:cNvSpPr txBox="1"/>
          <p:nvPr/>
        </p:nvSpPr>
        <p:spPr>
          <a:xfrm>
            <a:off x="10896600" y="6511714"/>
            <a:ext cx="1419860"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 </a:t>
            </a:r>
            <a:endParaRPr sz="1700" dirty="0">
              <a:latin typeface="Calibri"/>
              <a:cs typeface="Calibri"/>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43CB-046F-EF46-B5F5-0CE69BD44EB1}"/>
              </a:ext>
            </a:extLst>
          </p:cNvPr>
          <p:cNvSpPr>
            <a:spLocks noGrp="1"/>
          </p:cNvSpPr>
          <p:nvPr>
            <p:ph type="title"/>
          </p:nvPr>
        </p:nvSpPr>
        <p:spPr/>
        <p:txBody>
          <a:bodyPr/>
          <a:lstStyle/>
          <a:p>
            <a:r>
              <a:rPr lang="en-US" dirty="0">
                <a:latin typeface="+mj-lt"/>
              </a:rPr>
              <a:t>Practice Question (past EMQ) </a:t>
            </a:r>
          </a:p>
        </p:txBody>
      </p:sp>
      <p:sp>
        <p:nvSpPr>
          <p:cNvPr id="6" name="TextBox 5">
            <a:extLst>
              <a:ext uri="{FF2B5EF4-FFF2-40B4-BE49-F238E27FC236}">
                <a16:creationId xmlns:a16="http://schemas.microsoft.com/office/drawing/2014/main" id="{1439EA5C-05E1-A04D-9569-71A42298A9AD}"/>
              </a:ext>
            </a:extLst>
          </p:cNvPr>
          <p:cNvSpPr txBox="1"/>
          <p:nvPr/>
        </p:nvSpPr>
        <p:spPr>
          <a:xfrm>
            <a:off x="228600" y="1295400"/>
            <a:ext cx="11506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Match the following features to the corresponding congenital heart defect. </a:t>
            </a:r>
          </a:p>
          <a:p>
            <a:endParaRPr lang="en-US" sz="2800" b="1" dirty="0"/>
          </a:p>
        </p:txBody>
      </p:sp>
      <p:sp>
        <p:nvSpPr>
          <p:cNvPr id="7" name="TextBox 6">
            <a:extLst>
              <a:ext uri="{FF2B5EF4-FFF2-40B4-BE49-F238E27FC236}">
                <a16:creationId xmlns:a16="http://schemas.microsoft.com/office/drawing/2014/main" id="{E3A2CDF5-14F8-B148-80CD-5235A6972279}"/>
              </a:ext>
            </a:extLst>
          </p:cNvPr>
          <p:cNvSpPr txBox="1"/>
          <p:nvPr/>
        </p:nvSpPr>
        <p:spPr>
          <a:xfrm>
            <a:off x="685799" y="2133600"/>
            <a:ext cx="4495801" cy="3416320"/>
          </a:xfrm>
          <a:prstGeom prst="rect">
            <a:avLst/>
          </a:prstGeom>
          <a:noFill/>
        </p:spPr>
        <p:txBody>
          <a:bodyPr wrap="square" rtlCol="0">
            <a:spAutoFit/>
          </a:bodyPr>
          <a:lstStyle/>
          <a:p>
            <a:pPr marL="342900" indent="-342900">
              <a:buFont typeface="+mj-lt"/>
              <a:buAutoNum type="arabicPeriod"/>
            </a:pPr>
            <a:r>
              <a:rPr lang="en-US" sz="2400" dirty="0"/>
              <a:t>Continuous machine-like murmur</a:t>
            </a:r>
          </a:p>
          <a:p>
            <a:pPr marL="342900" indent="-342900">
              <a:buFont typeface="+mj-lt"/>
              <a:buAutoNum type="arabicPeriod"/>
            </a:pPr>
            <a:r>
              <a:rPr lang="en-US" sz="2400" dirty="0"/>
              <a:t>Pansystolic murmur at left sternal edge</a:t>
            </a:r>
          </a:p>
          <a:p>
            <a:pPr marL="342900" indent="-342900">
              <a:buFont typeface="+mj-lt"/>
              <a:buAutoNum type="arabicPeriod"/>
            </a:pPr>
            <a:r>
              <a:rPr lang="en-US" sz="2400" dirty="0"/>
              <a:t>Rib notching</a:t>
            </a:r>
          </a:p>
          <a:p>
            <a:pPr marL="342900" indent="-342900">
              <a:buFont typeface="+mj-lt"/>
              <a:buAutoNum type="arabicPeriod"/>
            </a:pPr>
            <a:r>
              <a:rPr lang="en-US" sz="2400" dirty="0"/>
              <a:t>Right ventricular hypertrophy without pulmonary hypertension</a:t>
            </a:r>
          </a:p>
          <a:p>
            <a:endParaRPr lang="en-US" sz="2400" dirty="0"/>
          </a:p>
        </p:txBody>
      </p:sp>
      <p:sp>
        <p:nvSpPr>
          <p:cNvPr id="8" name="TextBox 7">
            <a:extLst>
              <a:ext uri="{FF2B5EF4-FFF2-40B4-BE49-F238E27FC236}">
                <a16:creationId xmlns:a16="http://schemas.microsoft.com/office/drawing/2014/main" id="{176DA6BB-D4C1-BE49-B8AF-62441BA23852}"/>
              </a:ext>
            </a:extLst>
          </p:cNvPr>
          <p:cNvSpPr txBox="1"/>
          <p:nvPr/>
        </p:nvSpPr>
        <p:spPr>
          <a:xfrm>
            <a:off x="6095999" y="2133600"/>
            <a:ext cx="4495801" cy="3785652"/>
          </a:xfrm>
          <a:prstGeom prst="rect">
            <a:avLst/>
          </a:prstGeom>
          <a:noFill/>
        </p:spPr>
        <p:txBody>
          <a:bodyPr wrap="square" rtlCol="0">
            <a:spAutoFit/>
          </a:bodyPr>
          <a:lstStyle/>
          <a:p>
            <a:pPr marL="342900" indent="-342900">
              <a:buAutoNum type="alphaUcPeriod"/>
            </a:pPr>
            <a:r>
              <a:rPr lang="en-US" sz="2400" dirty="0"/>
              <a:t>Coarctation of the aorta</a:t>
            </a:r>
          </a:p>
          <a:p>
            <a:pPr marL="342900" indent="-342900">
              <a:buAutoNum type="alphaUcPeriod"/>
            </a:pPr>
            <a:r>
              <a:rPr lang="en-US" sz="2400" dirty="0"/>
              <a:t>Atrial Septal Defect</a:t>
            </a:r>
          </a:p>
          <a:p>
            <a:pPr marL="342900" indent="-342900">
              <a:buAutoNum type="alphaUcPeriod"/>
            </a:pPr>
            <a:r>
              <a:rPr lang="en-US" sz="2400" dirty="0"/>
              <a:t>Ventricular Septal Defect</a:t>
            </a:r>
          </a:p>
          <a:p>
            <a:pPr marL="342900" indent="-342900">
              <a:buAutoNum type="alphaUcPeriod"/>
            </a:pPr>
            <a:r>
              <a:rPr lang="en-US" sz="2400" dirty="0"/>
              <a:t>Patent Ductus Arteriosus</a:t>
            </a:r>
          </a:p>
          <a:p>
            <a:pPr marL="342900" indent="-342900">
              <a:buAutoNum type="alphaUcPeriod"/>
            </a:pPr>
            <a:r>
              <a:rPr lang="en-US" sz="2400" dirty="0"/>
              <a:t>Patent Truncus Arteriosus</a:t>
            </a:r>
          </a:p>
          <a:p>
            <a:pPr marL="342900" indent="-342900">
              <a:buAutoNum type="alphaUcPeriod"/>
            </a:pPr>
            <a:r>
              <a:rPr lang="en-US" sz="2400" dirty="0"/>
              <a:t>Teratology of Fallot</a:t>
            </a:r>
          </a:p>
          <a:p>
            <a:pPr marL="342900" indent="-342900">
              <a:buAutoNum type="alphaUcPeriod"/>
            </a:pPr>
            <a:r>
              <a:rPr lang="en-US" sz="2400" dirty="0"/>
              <a:t>Transposition of the great vessels</a:t>
            </a:r>
          </a:p>
          <a:p>
            <a:pPr marL="342900" indent="-342900">
              <a:buAutoNum type="alphaUcPeriod"/>
            </a:pPr>
            <a:r>
              <a:rPr lang="en-US" sz="2400" dirty="0"/>
              <a:t>Aortic regurgitation</a:t>
            </a:r>
          </a:p>
          <a:p>
            <a:pPr marL="342900" indent="-342900">
              <a:buAutoNum type="alphaUcPeriod"/>
            </a:pPr>
            <a:r>
              <a:rPr lang="en-US" sz="2400" dirty="0"/>
              <a:t>Pulmonary stenosis</a:t>
            </a:r>
          </a:p>
        </p:txBody>
      </p:sp>
    </p:spTree>
    <p:extLst>
      <p:ext uri="{BB962C8B-B14F-4D97-AF65-F5344CB8AC3E}">
        <p14:creationId xmlns:p14="http://schemas.microsoft.com/office/powerpoint/2010/main" val="340324627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43CB-046F-EF46-B5F5-0CE69BD44EB1}"/>
              </a:ext>
            </a:extLst>
          </p:cNvPr>
          <p:cNvSpPr>
            <a:spLocks noGrp="1"/>
          </p:cNvSpPr>
          <p:nvPr>
            <p:ph type="title"/>
          </p:nvPr>
        </p:nvSpPr>
        <p:spPr/>
        <p:txBody>
          <a:bodyPr/>
          <a:lstStyle/>
          <a:p>
            <a:r>
              <a:rPr lang="en-US" dirty="0">
                <a:latin typeface="+mj-lt"/>
              </a:rPr>
              <a:t>Practice Question (past EMQ) </a:t>
            </a:r>
          </a:p>
        </p:txBody>
      </p:sp>
      <p:sp>
        <p:nvSpPr>
          <p:cNvPr id="6" name="TextBox 5">
            <a:extLst>
              <a:ext uri="{FF2B5EF4-FFF2-40B4-BE49-F238E27FC236}">
                <a16:creationId xmlns:a16="http://schemas.microsoft.com/office/drawing/2014/main" id="{1439EA5C-05E1-A04D-9569-71A42298A9AD}"/>
              </a:ext>
            </a:extLst>
          </p:cNvPr>
          <p:cNvSpPr txBox="1"/>
          <p:nvPr/>
        </p:nvSpPr>
        <p:spPr>
          <a:xfrm>
            <a:off x="228600" y="1295400"/>
            <a:ext cx="11506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Match the following feature to the corresponding condition. </a:t>
            </a:r>
          </a:p>
          <a:p>
            <a:endParaRPr lang="en-US" sz="2800" b="1" dirty="0"/>
          </a:p>
        </p:txBody>
      </p:sp>
      <p:sp>
        <p:nvSpPr>
          <p:cNvPr id="7" name="TextBox 6">
            <a:extLst>
              <a:ext uri="{FF2B5EF4-FFF2-40B4-BE49-F238E27FC236}">
                <a16:creationId xmlns:a16="http://schemas.microsoft.com/office/drawing/2014/main" id="{E3A2CDF5-14F8-B148-80CD-5235A6972279}"/>
              </a:ext>
            </a:extLst>
          </p:cNvPr>
          <p:cNvSpPr txBox="1"/>
          <p:nvPr/>
        </p:nvSpPr>
        <p:spPr>
          <a:xfrm>
            <a:off x="685799" y="2133600"/>
            <a:ext cx="4495801" cy="3785652"/>
          </a:xfrm>
          <a:prstGeom prst="rect">
            <a:avLst/>
          </a:prstGeom>
          <a:noFill/>
        </p:spPr>
        <p:txBody>
          <a:bodyPr wrap="square" rtlCol="0">
            <a:spAutoFit/>
          </a:bodyPr>
          <a:lstStyle/>
          <a:p>
            <a:pPr marL="342900" indent="-342900">
              <a:buFont typeface="+mj-lt"/>
              <a:buAutoNum type="arabicPeriod"/>
            </a:pPr>
            <a:r>
              <a:rPr lang="en-US" sz="2400" dirty="0"/>
              <a:t>Atrial heart defect seen on ECHO</a:t>
            </a:r>
          </a:p>
          <a:p>
            <a:pPr marL="342900" indent="-342900">
              <a:buFont typeface="+mj-lt"/>
              <a:buAutoNum type="arabicPeriod"/>
            </a:pPr>
            <a:r>
              <a:rPr lang="en-US" sz="2400" dirty="0"/>
              <a:t>25-year-old drug user, murmur worsens with squatting &amp; radiates to carotid</a:t>
            </a:r>
          </a:p>
          <a:p>
            <a:pPr marL="342900" indent="-342900">
              <a:buFont typeface="+mj-lt"/>
              <a:buAutoNum type="arabicPeriod"/>
            </a:pPr>
            <a:r>
              <a:rPr lang="en-US" sz="2400" dirty="0"/>
              <a:t>75-year-old man with blood pressure of 180/80mmHg </a:t>
            </a:r>
          </a:p>
          <a:p>
            <a:pPr marL="342900" indent="-342900">
              <a:buFont typeface="+mj-lt"/>
              <a:buAutoNum type="arabicPeriod"/>
            </a:pPr>
            <a:r>
              <a:rPr lang="en-US" sz="2400" dirty="0"/>
              <a:t>Pansystolic Murmur that radiates to axilla</a:t>
            </a:r>
          </a:p>
          <a:p>
            <a:endParaRPr lang="en-US" sz="2400" dirty="0"/>
          </a:p>
        </p:txBody>
      </p:sp>
      <p:sp>
        <p:nvSpPr>
          <p:cNvPr id="8" name="TextBox 7">
            <a:extLst>
              <a:ext uri="{FF2B5EF4-FFF2-40B4-BE49-F238E27FC236}">
                <a16:creationId xmlns:a16="http://schemas.microsoft.com/office/drawing/2014/main" id="{176DA6BB-D4C1-BE49-B8AF-62441BA23852}"/>
              </a:ext>
            </a:extLst>
          </p:cNvPr>
          <p:cNvSpPr txBox="1"/>
          <p:nvPr/>
        </p:nvSpPr>
        <p:spPr>
          <a:xfrm>
            <a:off x="6095999" y="2133600"/>
            <a:ext cx="4495801" cy="2677656"/>
          </a:xfrm>
          <a:prstGeom prst="rect">
            <a:avLst/>
          </a:prstGeom>
          <a:noFill/>
        </p:spPr>
        <p:txBody>
          <a:bodyPr wrap="square" rtlCol="0">
            <a:spAutoFit/>
          </a:bodyPr>
          <a:lstStyle/>
          <a:p>
            <a:pPr marL="385763" indent="-385763">
              <a:buFont typeface="+mj-lt"/>
              <a:buAutoNum type="alphaUcPeriod"/>
            </a:pPr>
            <a:r>
              <a:rPr lang="en-IE" sz="2400" dirty="0"/>
              <a:t>Mitral regurgitation</a:t>
            </a:r>
          </a:p>
          <a:p>
            <a:pPr marL="385763" indent="-385763">
              <a:buFont typeface="+mj-lt"/>
              <a:buAutoNum type="alphaUcPeriod"/>
            </a:pPr>
            <a:r>
              <a:rPr lang="en-IE" sz="2400" dirty="0"/>
              <a:t>Mitral stenosis</a:t>
            </a:r>
          </a:p>
          <a:p>
            <a:pPr marL="385763" indent="-385763">
              <a:buFont typeface="+mj-lt"/>
              <a:buAutoNum type="alphaUcPeriod"/>
            </a:pPr>
            <a:r>
              <a:rPr lang="en-IE" sz="2400" dirty="0"/>
              <a:t>AV defect</a:t>
            </a:r>
          </a:p>
          <a:p>
            <a:pPr marL="385763" indent="-385763">
              <a:buFont typeface="+mj-lt"/>
              <a:buAutoNum type="alphaUcPeriod"/>
            </a:pPr>
            <a:r>
              <a:rPr lang="en-IE" sz="2400" dirty="0"/>
              <a:t>Marfan’s syndrome</a:t>
            </a:r>
          </a:p>
          <a:p>
            <a:pPr marL="385763" indent="-385763">
              <a:buFont typeface="+mj-lt"/>
              <a:buAutoNum type="alphaUcPeriod"/>
            </a:pPr>
            <a:r>
              <a:rPr lang="en-IE" sz="2400" dirty="0"/>
              <a:t>Bicuspid aortic valves</a:t>
            </a:r>
          </a:p>
          <a:p>
            <a:pPr marL="385763" indent="-385763">
              <a:buFont typeface="+mj-lt"/>
              <a:buAutoNum type="alphaUcPeriod"/>
            </a:pPr>
            <a:r>
              <a:rPr lang="en-IE" sz="2400" dirty="0"/>
              <a:t>Mitral valve prolapse</a:t>
            </a:r>
          </a:p>
          <a:p>
            <a:pPr marL="385763" indent="-385763">
              <a:buFont typeface="+mj-lt"/>
              <a:buAutoNum type="alphaUcPeriod"/>
            </a:pPr>
            <a:endParaRPr lang="en-CA" sz="2400" dirty="0"/>
          </a:p>
        </p:txBody>
      </p:sp>
    </p:spTree>
    <p:extLst>
      <p:ext uri="{BB962C8B-B14F-4D97-AF65-F5344CB8AC3E}">
        <p14:creationId xmlns:p14="http://schemas.microsoft.com/office/powerpoint/2010/main" val="29641297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228600" y="838200"/>
            <a:ext cx="11734800" cy="1661993"/>
          </a:xfrm>
        </p:spPr>
        <p:txBody>
          <a:bodyPr/>
          <a:lstStyle/>
          <a:p>
            <a:pPr algn="ctr"/>
            <a:r>
              <a:rPr lang="en-US" sz="5400" b="1" dirty="0"/>
              <a:t>Quick Review - Basic Cardiac Conduction</a:t>
            </a:r>
          </a:p>
        </p:txBody>
      </p:sp>
      <p:pic>
        <p:nvPicPr>
          <p:cNvPr id="50178" name="Picture 2" descr="meme]: medicalschool">
            <a:extLst>
              <a:ext uri="{FF2B5EF4-FFF2-40B4-BE49-F238E27FC236}">
                <a16:creationId xmlns:a16="http://schemas.microsoft.com/office/drawing/2014/main" id="{90BFE4A7-CBDC-2C42-B83E-2E5C91783F9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475" y="1789599"/>
            <a:ext cx="5353050" cy="46112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356881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B455-68DF-C543-A150-8054788A461B}"/>
              </a:ext>
            </a:extLst>
          </p:cNvPr>
          <p:cNvSpPr>
            <a:spLocks noGrp="1"/>
          </p:cNvSpPr>
          <p:nvPr>
            <p:ph type="title"/>
          </p:nvPr>
        </p:nvSpPr>
        <p:spPr/>
        <p:txBody>
          <a:bodyPr/>
          <a:lstStyle/>
          <a:p>
            <a:r>
              <a:rPr lang="en-US" dirty="0">
                <a:latin typeface="+mj-lt"/>
              </a:rPr>
              <a:t>Cardiac Cells</a:t>
            </a:r>
          </a:p>
        </p:txBody>
      </p:sp>
      <p:sp>
        <p:nvSpPr>
          <p:cNvPr id="5" name="Text Placeholder 4">
            <a:extLst>
              <a:ext uri="{FF2B5EF4-FFF2-40B4-BE49-F238E27FC236}">
                <a16:creationId xmlns:a16="http://schemas.microsoft.com/office/drawing/2014/main" id="{F336501B-B1C8-854A-8AD4-4620F9B61E31}"/>
              </a:ext>
            </a:extLst>
          </p:cNvPr>
          <p:cNvSpPr>
            <a:spLocks noGrp="1"/>
          </p:cNvSpPr>
          <p:nvPr>
            <p:ph type="body" sz="quarter" idx="10"/>
          </p:nvPr>
        </p:nvSpPr>
        <p:spPr>
          <a:xfrm>
            <a:off x="8153400" y="6544468"/>
            <a:ext cx="4000500" cy="296863"/>
          </a:xfrm>
        </p:spPr>
        <p:txBody>
          <a:bodyPr>
            <a:normAutofit/>
          </a:bodyPr>
          <a:lstStyle/>
          <a:p>
            <a:r>
              <a:rPr lang="en-US" b="0" dirty="0">
                <a:latin typeface="+mn-lt"/>
              </a:rPr>
              <a:t>Costanzo (2014)</a:t>
            </a:r>
          </a:p>
        </p:txBody>
      </p:sp>
      <p:sp>
        <p:nvSpPr>
          <p:cNvPr id="6" name="TextBox 5">
            <a:extLst>
              <a:ext uri="{FF2B5EF4-FFF2-40B4-BE49-F238E27FC236}">
                <a16:creationId xmlns:a16="http://schemas.microsoft.com/office/drawing/2014/main" id="{0F12F6CD-EAF6-0143-A02C-DECBBA0FF97F}"/>
              </a:ext>
            </a:extLst>
          </p:cNvPr>
          <p:cNvSpPr txBox="1"/>
          <p:nvPr/>
        </p:nvSpPr>
        <p:spPr>
          <a:xfrm>
            <a:off x="304800" y="1380565"/>
            <a:ext cx="11049000" cy="4955203"/>
          </a:xfrm>
          <a:prstGeom prst="rect">
            <a:avLst/>
          </a:prstGeom>
          <a:noFill/>
        </p:spPr>
        <p:txBody>
          <a:bodyPr wrap="square" rtlCol="0">
            <a:spAutoFit/>
          </a:bodyPr>
          <a:lstStyle/>
          <a:p>
            <a:pPr marL="285750" indent="-285750">
              <a:buFont typeface="Arial" panose="020B0604020202020204" pitchFamily="34" charset="0"/>
              <a:buChar char="•"/>
            </a:pPr>
            <a:r>
              <a:rPr lang="en-US" sz="2000" b="1" dirty="0"/>
              <a:t>Contractile cells </a:t>
            </a:r>
            <a:r>
              <a:rPr lang="en-US" sz="2000" dirty="0"/>
              <a:t>(“</a:t>
            </a:r>
            <a:r>
              <a:rPr lang="en-US" sz="2000" i="1" dirty="0"/>
              <a:t>working cells</a:t>
            </a:r>
            <a:r>
              <a:rPr lang="en-US" sz="2000" dirty="0"/>
              <a:t>”, 99% of all cardiac cells) </a:t>
            </a:r>
          </a:p>
          <a:p>
            <a:pPr marL="742950" lvl="1" indent="-285750">
              <a:buFont typeface="Arial" panose="020B0604020202020204" pitchFamily="34" charset="0"/>
              <a:buChar char="•"/>
            </a:pPr>
            <a:r>
              <a:rPr lang="en-US" sz="2000" b="1" dirty="0"/>
              <a:t>Atrial &amp; ventricular myocytes </a:t>
            </a:r>
          </a:p>
          <a:p>
            <a:pPr marL="742950" lvl="1" indent="-285750">
              <a:buFont typeface="Arial" panose="020B0604020202020204" pitchFamily="34" charset="0"/>
              <a:buChar char="•"/>
            </a:pPr>
            <a:r>
              <a:rPr lang="en-US" sz="2000" i="1" dirty="0"/>
              <a:t>Contractility, conductivity &amp; excitability</a:t>
            </a:r>
          </a:p>
          <a:p>
            <a:pPr marL="742950" lvl="1" indent="-285750">
              <a:buFont typeface="Arial" panose="020B0604020202020204" pitchFamily="34" charset="0"/>
              <a:buChar char="•"/>
            </a:pPr>
            <a:r>
              <a:rPr lang="en-US" sz="2000" dirty="0"/>
              <a:t>Contraction </a:t>
            </a:r>
            <a:r>
              <a:rPr lang="en-US" sz="2000" dirty="0">
                <a:sym typeface="Wingdings" pitchFamily="2" charset="2"/>
              </a:rPr>
              <a:t> g</a:t>
            </a:r>
            <a:r>
              <a:rPr lang="en-US" sz="2000" dirty="0"/>
              <a:t>eneration of </a:t>
            </a:r>
            <a:r>
              <a:rPr lang="en-US" sz="2000" b="1" dirty="0"/>
              <a:t>force</a:t>
            </a:r>
          </a:p>
          <a:p>
            <a:pPr marL="742950" lvl="1" indent="-285750">
              <a:buFont typeface="Arial" panose="020B0604020202020204" pitchFamily="34" charset="0"/>
              <a:buChar char="•"/>
            </a:pPr>
            <a:r>
              <a:rPr lang="en-US" sz="2000" b="1" dirty="0"/>
              <a:t>Intercalated disks </a:t>
            </a:r>
            <a:r>
              <a:rPr lang="en-US" sz="2000" dirty="0"/>
              <a:t>and </a:t>
            </a:r>
            <a:r>
              <a:rPr lang="en-US" sz="2000" b="1" dirty="0"/>
              <a:t>gap junctions </a:t>
            </a:r>
            <a:r>
              <a:rPr lang="en-US" sz="2000" dirty="0"/>
              <a:t>allow </a:t>
            </a:r>
            <a:r>
              <a:rPr lang="en-US" sz="2000" b="1" dirty="0"/>
              <a:t>rapid</a:t>
            </a:r>
            <a:r>
              <a:rPr lang="en-US" sz="2000" dirty="0"/>
              <a:t> electrical impulse transmission to adjacent cells</a:t>
            </a:r>
          </a:p>
          <a:p>
            <a:endParaRPr lang="en-US" sz="2000" dirty="0"/>
          </a:p>
          <a:p>
            <a:pPr marL="285750" indent="-285750">
              <a:buFont typeface="Arial" panose="020B0604020202020204" pitchFamily="34" charset="0"/>
              <a:buChar char="•"/>
            </a:pPr>
            <a:r>
              <a:rPr lang="en-US" sz="2000" b="1" dirty="0"/>
              <a:t>Conducting cells </a:t>
            </a:r>
            <a:r>
              <a:rPr lang="en-US" sz="2000" dirty="0"/>
              <a:t>(“</a:t>
            </a:r>
            <a:r>
              <a:rPr lang="en-US" sz="2000" i="1" dirty="0"/>
              <a:t>electrical cells</a:t>
            </a:r>
            <a:r>
              <a:rPr lang="en-US" sz="2000" dirty="0"/>
              <a:t>”, 1% of all cardiac cells)</a:t>
            </a:r>
          </a:p>
          <a:p>
            <a:pPr marL="742950" lvl="1" indent="-285750">
              <a:buFont typeface="Arial" panose="020B0604020202020204" pitchFamily="34" charset="0"/>
              <a:buChar char="•"/>
            </a:pPr>
            <a:r>
              <a:rPr lang="en-US" sz="2000" b="1" dirty="0"/>
              <a:t>Pacemaker cells</a:t>
            </a:r>
          </a:p>
          <a:p>
            <a:pPr marL="742950" lvl="1" indent="-285750">
              <a:buFont typeface="Arial" panose="020B0604020202020204" pitchFamily="34" charset="0"/>
              <a:buChar char="•"/>
            </a:pPr>
            <a:r>
              <a:rPr lang="en-US" sz="2000" dirty="0"/>
              <a:t>Specialized cells to </a:t>
            </a:r>
            <a:r>
              <a:rPr lang="en-US" sz="2000" b="1" dirty="0"/>
              <a:t>generate and conduct action potentials</a:t>
            </a:r>
          </a:p>
          <a:p>
            <a:pPr marL="742950" lvl="1" indent="-285750">
              <a:buFont typeface="Arial" panose="020B0604020202020204" pitchFamily="34" charset="0"/>
              <a:buChar char="•"/>
            </a:pPr>
            <a:r>
              <a:rPr lang="en-US" sz="2000" i="1" dirty="0"/>
              <a:t>Automaticity, conductivity &amp; excitability </a:t>
            </a:r>
          </a:p>
          <a:p>
            <a:pPr marL="742950" lvl="1" indent="-285750">
              <a:buFont typeface="Arial" panose="020B0604020202020204" pitchFamily="34" charset="0"/>
              <a:buChar char="•"/>
            </a:pPr>
            <a:r>
              <a:rPr lang="en-US" sz="2000" dirty="0"/>
              <a:t>Found throughout cardiac conduction system </a:t>
            </a:r>
          </a:p>
          <a:p>
            <a:pPr marL="1200150" lvl="2" indent="-285750">
              <a:buFont typeface="Arial" panose="020B0604020202020204" pitchFamily="34" charset="0"/>
              <a:buChar char="•"/>
            </a:pPr>
            <a:r>
              <a:rPr lang="en-US" sz="2000" b="1" dirty="0"/>
              <a:t>Sinoatrial (SA) Node (60-100 BPM)</a:t>
            </a:r>
          </a:p>
          <a:p>
            <a:pPr marL="1200150" lvl="2" indent="-285750">
              <a:buFont typeface="Arial" panose="020B0604020202020204" pitchFamily="34" charset="0"/>
              <a:buChar char="•"/>
            </a:pPr>
            <a:r>
              <a:rPr lang="en-US" sz="2000" dirty="0"/>
              <a:t>Atrioventricular (AV) Node (40-60 BPM)</a:t>
            </a:r>
          </a:p>
          <a:p>
            <a:pPr marL="1200150" lvl="2" indent="-285750">
              <a:buFont typeface="Arial" panose="020B0604020202020204" pitchFamily="34" charset="0"/>
              <a:buChar char="•"/>
            </a:pPr>
            <a:r>
              <a:rPr lang="en-US" sz="2000" dirty="0"/>
              <a:t>Purkinje </a:t>
            </a:r>
            <a:r>
              <a:rPr lang="en-US" sz="2000" dirty="0" err="1"/>
              <a:t>Fibres</a:t>
            </a:r>
            <a:r>
              <a:rPr lang="en-US" sz="2000" dirty="0"/>
              <a:t> (20-40 BPM)</a:t>
            </a:r>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p:txBody>
      </p:sp>
      <p:sp>
        <p:nvSpPr>
          <p:cNvPr id="9" name="Right Brace 8">
            <a:extLst>
              <a:ext uri="{FF2B5EF4-FFF2-40B4-BE49-F238E27FC236}">
                <a16:creationId xmlns:a16="http://schemas.microsoft.com/office/drawing/2014/main" id="{FB5232B9-2A13-4046-A142-3ABFD025CD0D}"/>
              </a:ext>
            </a:extLst>
          </p:cNvPr>
          <p:cNvSpPr/>
          <p:nvPr/>
        </p:nvSpPr>
        <p:spPr>
          <a:xfrm>
            <a:off x="5710687" y="5074338"/>
            <a:ext cx="242765" cy="619096"/>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TextBox 9">
            <a:extLst>
              <a:ext uri="{FF2B5EF4-FFF2-40B4-BE49-F238E27FC236}">
                <a16:creationId xmlns:a16="http://schemas.microsoft.com/office/drawing/2014/main" id="{B4495299-6BB8-8D4D-A0FD-5690637011FA}"/>
              </a:ext>
            </a:extLst>
          </p:cNvPr>
          <p:cNvSpPr txBox="1"/>
          <p:nvPr/>
        </p:nvSpPr>
        <p:spPr>
          <a:xfrm>
            <a:off x="6096000" y="4899138"/>
            <a:ext cx="2501117" cy="969496"/>
          </a:xfrm>
          <a:prstGeom prst="rect">
            <a:avLst/>
          </a:prstGeom>
          <a:noFill/>
        </p:spPr>
        <p:txBody>
          <a:bodyPr wrap="square" rtlCol="0">
            <a:spAutoFit/>
          </a:bodyPr>
          <a:lstStyle/>
          <a:p>
            <a:r>
              <a:rPr lang="en-US" sz="1900" i="1" dirty="0"/>
              <a:t>Latent Pacemakers </a:t>
            </a:r>
            <a:r>
              <a:rPr lang="en-US" sz="1900" dirty="0"/>
              <a:t>(overdrive suppression from SA node)</a:t>
            </a:r>
          </a:p>
        </p:txBody>
      </p:sp>
      <p:pic>
        <p:nvPicPr>
          <p:cNvPr id="8" name="Picture 7" descr="Logo, company name&#10;&#10;Description automatically generated">
            <a:extLst>
              <a:ext uri="{FF2B5EF4-FFF2-40B4-BE49-F238E27FC236}">
                <a16:creationId xmlns:a16="http://schemas.microsoft.com/office/drawing/2014/main" id="{A74AAD14-7FE0-5E4A-9045-25A8ABDCE3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11195494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9AECC-A697-3F4F-BA4E-3FB835272CC8}"/>
              </a:ext>
            </a:extLst>
          </p:cNvPr>
          <p:cNvSpPr>
            <a:spLocks noGrp="1"/>
          </p:cNvSpPr>
          <p:nvPr>
            <p:ph type="title"/>
          </p:nvPr>
        </p:nvSpPr>
        <p:spPr>
          <a:xfrm>
            <a:off x="415601" y="270200"/>
            <a:ext cx="9931625" cy="992400"/>
          </a:xfrm>
        </p:spPr>
        <p:txBody>
          <a:bodyPr/>
          <a:lstStyle/>
          <a:p>
            <a:r>
              <a:rPr lang="en-US" dirty="0"/>
              <a:t>Blood supply of the Heart – SA +AV node  </a:t>
            </a:r>
          </a:p>
        </p:txBody>
      </p:sp>
      <p:sp>
        <p:nvSpPr>
          <p:cNvPr id="3" name="Text Placeholder 2">
            <a:extLst>
              <a:ext uri="{FF2B5EF4-FFF2-40B4-BE49-F238E27FC236}">
                <a16:creationId xmlns:a16="http://schemas.microsoft.com/office/drawing/2014/main" id="{E7BA742D-BEA0-2F43-A477-008494FB174A}"/>
              </a:ext>
            </a:extLst>
          </p:cNvPr>
          <p:cNvSpPr>
            <a:spLocks noGrp="1"/>
          </p:cNvSpPr>
          <p:nvPr>
            <p:ph type="body" idx="1"/>
          </p:nvPr>
        </p:nvSpPr>
        <p:spPr>
          <a:xfrm>
            <a:off x="415600" y="1262601"/>
            <a:ext cx="11360800" cy="4829000"/>
          </a:xfrm>
        </p:spPr>
        <p:txBody>
          <a:bodyPr/>
          <a:lstStyle/>
          <a:p>
            <a:pPr marL="0" indent="0">
              <a:buNone/>
            </a:pPr>
            <a:r>
              <a:rPr lang="en-IE" sz="2133" dirty="0">
                <a:solidFill>
                  <a:srgbClr val="FF0000"/>
                </a:solidFill>
                <a:highlight>
                  <a:srgbClr val="FFFF00"/>
                </a:highlight>
              </a:rPr>
              <a:t>SA node: </a:t>
            </a:r>
            <a:r>
              <a:rPr lang="en-IE" sz="2133" dirty="0">
                <a:highlight>
                  <a:srgbClr val="FFFF00"/>
                </a:highlight>
              </a:rPr>
              <a:t>supplied by RCA in 60% of people, and Left Circumflex (LCX) of LCA in 40% of people </a:t>
            </a:r>
            <a:r>
              <a:rPr lang="en-IE" sz="2133" dirty="0"/>
              <a:t>…this has nothing to do with heart dominance </a:t>
            </a:r>
          </a:p>
          <a:p>
            <a:pPr marL="0" indent="0">
              <a:buNone/>
            </a:pPr>
            <a:endParaRPr lang="en-IE" sz="2133" dirty="0"/>
          </a:p>
          <a:p>
            <a:pPr marL="0" indent="0">
              <a:buNone/>
            </a:pPr>
            <a:r>
              <a:rPr lang="en-IE" sz="2133" dirty="0">
                <a:latin typeface="Lato" panose="020F0502020204030203" pitchFamily="34" charset="0"/>
                <a:ea typeface="Lato" panose="020F0502020204030203" pitchFamily="34" charset="0"/>
                <a:cs typeface="Lato" panose="020F0502020204030203" pitchFamily="34" charset="0"/>
              </a:rPr>
              <a:t>What does ‘heart dominance’ mean? </a:t>
            </a:r>
          </a:p>
          <a:p>
            <a:pPr indent="-397923">
              <a:buSzPts val="1100"/>
              <a:buChar char="-"/>
            </a:pPr>
            <a:r>
              <a:rPr lang="en-IE" sz="2133" dirty="0"/>
              <a:t>Where the posterior descending/interventricular artery arises from </a:t>
            </a:r>
          </a:p>
          <a:p>
            <a:pPr indent="-397923">
              <a:buSzPts val="1100"/>
              <a:buChar char="-"/>
            </a:pPr>
            <a:r>
              <a:rPr lang="en-IE" sz="2133" dirty="0"/>
              <a:t>Affects what is supplying the AV node </a:t>
            </a:r>
          </a:p>
          <a:p>
            <a:pPr indent="0">
              <a:buNone/>
            </a:pPr>
            <a:endParaRPr lang="en-IE" sz="2133" dirty="0"/>
          </a:p>
          <a:p>
            <a:pPr marL="0" indent="0">
              <a:buNone/>
            </a:pPr>
            <a:r>
              <a:rPr lang="en-IE" sz="2133" dirty="0">
                <a:solidFill>
                  <a:srgbClr val="FF0000"/>
                </a:solidFill>
              </a:rPr>
              <a:t>AV node: </a:t>
            </a:r>
            <a:r>
              <a:rPr lang="en-IE" sz="2133" dirty="0"/>
              <a:t>supplied by the PDA </a:t>
            </a:r>
          </a:p>
          <a:p>
            <a:pPr marL="0" indent="0">
              <a:buNone/>
            </a:pPr>
            <a:endParaRPr lang="en-IE" sz="2133" dirty="0"/>
          </a:p>
          <a:p>
            <a:pPr marL="0" indent="0">
              <a:buNone/>
            </a:pPr>
            <a:r>
              <a:rPr lang="en-IE" sz="2133" dirty="0"/>
              <a:t>Right dominant: PDA arises from the RCA - in 85% of people</a:t>
            </a:r>
            <a:br>
              <a:rPr lang="en-IE" sz="2133" dirty="0"/>
            </a:br>
            <a:r>
              <a:rPr lang="en-IE" sz="2133" dirty="0"/>
              <a:t>Left dominant: PDA arises from the LCX - in about 8% of people </a:t>
            </a:r>
          </a:p>
          <a:p>
            <a:pPr marL="0" indent="0">
              <a:buNone/>
            </a:pPr>
            <a:r>
              <a:rPr lang="en-IE" sz="2133" dirty="0"/>
              <a:t>Codominant: PDA arises from both - in about 7% of people</a:t>
            </a:r>
          </a:p>
          <a:p>
            <a:endParaRPr lang="en-US" dirty="0"/>
          </a:p>
        </p:txBody>
      </p:sp>
      <p:pic>
        <p:nvPicPr>
          <p:cNvPr id="6" name="Picture 5" descr="Diagram&#10;&#10;Description automatically generated">
            <a:extLst>
              <a:ext uri="{FF2B5EF4-FFF2-40B4-BE49-F238E27FC236}">
                <a16:creationId xmlns:a16="http://schemas.microsoft.com/office/drawing/2014/main" id="{614B0C33-AA77-5E44-A28E-1AD8D897B655}"/>
              </a:ext>
            </a:extLst>
          </p:cNvPr>
          <p:cNvPicPr>
            <a:picLocks noChangeAspect="1"/>
          </p:cNvPicPr>
          <p:nvPr/>
        </p:nvPicPr>
        <p:blipFill>
          <a:blip r:embed="rId3"/>
          <a:stretch>
            <a:fillRect/>
          </a:stretch>
        </p:blipFill>
        <p:spPr>
          <a:xfrm>
            <a:off x="9007339" y="3578431"/>
            <a:ext cx="3184660" cy="3125411"/>
          </a:xfrm>
          <a:prstGeom prst="rect">
            <a:avLst/>
          </a:prstGeom>
        </p:spPr>
      </p:pic>
      <p:pic>
        <p:nvPicPr>
          <p:cNvPr id="4" name="Picture 3" descr="Logo, company name&#10;&#10;Description automatically generated">
            <a:extLst>
              <a:ext uri="{FF2B5EF4-FFF2-40B4-BE49-F238E27FC236}">
                <a16:creationId xmlns:a16="http://schemas.microsoft.com/office/drawing/2014/main" id="{24FABC3E-F4F2-7A12-0A5B-9B7B6B2EA7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23670626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B455-68DF-C543-A150-8054788A461B}"/>
              </a:ext>
            </a:extLst>
          </p:cNvPr>
          <p:cNvSpPr>
            <a:spLocks noGrp="1"/>
          </p:cNvSpPr>
          <p:nvPr>
            <p:ph type="title"/>
          </p:nvPr>
        </p:nvSpPr>
        <p:spPr/>
        <p:txBody>
          <a:bodyPr/>
          <a:lstStyle/>
          <a:p>
            <a:r>
              <a:rPr lang="en-US" dirty="0">
                <a:latin typeface="+mj-lt"/>
              </a:rPr>
              <a:t>Cardiac Myocyte Action Potential</a:t>
            </a:r>
          </a:p>
        </p:txBody>
      </p:sp>
      <p:sp>
        <p:nvSpPr>
          <p:cNvPr id="5" name="Text Placeholder 4">
            <a:extLst>
              <a:ext uri="{FF2B5EF4-FFF2-40B4-BE49-F238E27FC236}">
                <a16:creationId xmlns:a16="http://schemas.microsoft.com/office/drawing/2014/main" id="{F336501B-B1C8-854A-8AD4-4620F9B61E31}"/>
              </a:ext>
            </a:extLst>
          </p:cNvPr>
          <p:cNvSpPr>
            <a:spLocks noGrp="1"/>
          </p:cNvSpPr>
          <p:nvPr>
            <p:ph type="body" sz="quarter" idx="10"/>
          </p:nvPr>
        </p:nvSpPr>
        <p:spPr>
          <a:xfrm>
            <a:off x="8077200" y="6544468"/>
            <a:ext cx="4000500" cy="296863"/>
          </a:xfrm>
        </p:spPr>
        <p:txBody>
          <a:bodyPr>
            <a:normAutofit/>
          </a:bodyPr>
          <a:lstStyle/>
          <a:p>
            <a:r>
              <a:rPr lang="en-US" b="0" dirty="0">
                <a:latin typeface="+mn-lt"/>
              </a:rPr>
              <a:t>McMaster Pathophysiology</a:t>
            </a:r>
          </a:p>
        </p:txBody>
      </p:sp>
      <p:sp>
        <p:nvSpPr>
          <p:cNvPr id="7" name="object 4">
            <a:extLst>
              <a:ext uri="{FF2B5EF4-FFF2-40B4-BE49-F238E27FC236}">
                <a16:creationId xmlns:a16="http://schemas.microsoft.com/office/drawing/2014/main" id="{78F6C156-B470-4C47-9960-7762AC1EC5ED}"/>
              </a:ext>
            </a:extLst>
          </p:cNvPr>
          <p:cNvSpPr txBox="1"/>
          <p:nvPr/>
        </p:nvSpPr>
        <p:spPr>
          <a:xfrm>
            <a:off x="7620000" y="1880371"/>
            <a:ext cx="3923665" cy="3097258"/>
          </a:xfrm>
          <a:prstGeom prst="rect">
            <a:avLst/>
          </a:prstGeom>
        </p:spPr>
        <p:txBody>
          <a:bodyPr vert="horz" wrap="square" lIns="0" tIns="12700" rIns="0" bIns="0" rtlCol="0">
            <a:spAutoFit/>
          </a:bodyPr>
          <a:lstStyle/>
          <a:p>
            <a:pPr marL="76200">
              <a:lnSpc>
                <a:spcPct val="100000"/>
              </a:lnSpc>
              <a:spcBef>
                <a:spcPts val="100"/>
              </a:spcBef>
              <a:tabLst>
                <a:tab pos="244475" algn="l"/>
              </a:tabLst>
            </a:pPr>
            <a:r>
              <a:rPr lang="en-US" spc="-10" dirty="0">
                <a:cs typeface="Calibri"/>
              </a:rPr>
              <a:t>0 = </a:t>
            </a:r>
            <a:r>
              <a:rPr spc="-10" dirty="0">
                <a:cs typeface="Calibri"/>
              </a:rPr>
              <a:t>VG </a:t>
            </a:r>
            <a:r>
              <a:rPr dirty="0">
                <a:cs typeface="Calibri"/>
              </a:rPr>
              <a:t>Na+ channels open (Na+</a:t>
            </a:r>
            <a:r>
              <a:rPr spc="10" dirty="0">
                <a:cs typeface="Calibri"/>
              </a:rPr>
              <a:t> </a:t>
            </a:r>
            <a:r>
              <a:rPr spc="-5" dirty="0">
                <a:cs typeface="Calibri"/>
              </a:rPr>
              <a:t>IN)</a:t>
            </a:r>
            <a:endParaRPr dirty="0">
              <a:cs typeface="Calibri"/>
            </a:endParaRPr>
          </a:p>
          <a:p>
            <a:pPr>
              <a:lnSpc>
                <a:spcPct val="100000"/>
              </a:lnSpc>
              <a:spcBef>
                <a:spcPts val="15"/>
              </a:spcBef>
              <a:buFont typeface="Calibri"/>
              <a:buAutoNum type="arabicPlain"/>
            </a:pPr>
            <a:endParaRPr dirty="0">
              <a:cs typeface="Times New Roman"/>
            </a:endParaRPr>
          </a:p>
          <a:p>
            <a:pPr marL="76200" marR="43180">
              <a:lnSpc>
                <a:spcPct val="102200"/>
              </a:lnSpc>
              <a:tabLst>
                <a:tab pos="244475" algn="l"/>
              </a:tabLst>
            </a:pPr>
            <a:r>
              <a:rPr lang="en-US" spc="-10" dirty="0">
                <a:cs typeface="Calibri"/>
              </a:rPr>
              <a:t>1 = </a:t>
            </a:r>
            <a:r>
              <a:rPr spc="-10" dirty="0">
                <a:cs typeface="Calibri"/>
              </a:rPr>
              <a:t>VG </a:t>
            </a:r>
            <a:r>
              <a:rPr dirty="0">
                <a:cs typeface="Calibri"/>
              </a:rPr>
              <a:t>K+ </a:t>
            </a:r>
            <a:r>
              <a:rPr spc="-5" dirty="0">
                <a:cs typeface="Calibri"/>
              </a:rPr>
              <a:t>channels </a:t>
            </a:r>
            <a:r>
              <a:rPr dirty="0">
                <a:cs typeface="Calibri"/>
              </a:rPr>
              <a:t>(K+ </a:t>
            </a:r>
            <a:r>
              <a:rPr spc="-5" dirty="0">
                <a:cs typeface="Calibri"/>
              </a:rPr>
              <a:t>OUT), </a:t>
            </a:r>
            <a:r>
              <a:rPr spc="-10" dirty="0">
                <a:cs typeface="Calibri"/>
              </a:rPr>
              <a:t>inactivation  </a:t>
            </a:r>
            <a:r>
              <a:rPr dirty="0">
                <a:cs typeface="Calibri"/>
              </a:rPr>
              <a:t>of </a:t>
            </a:r>
            <a:r>
              <a:rPr spc="-10" dirty="0">
                <a:cs typeface="Calibri"/>
              </a:rPr>
              <a:t>VG </a:t>
            </a:r>
            <a:r>
              <a:rPr spc="-5" dirty="0">
                <a:cs typeface="Calibri"/>
              </a:rPr>
              <a:t>Na+</a:t>
            </a:r>
            <a:r>
              <a:rPr spc="20" dirty="0">
                <a:cs typeface="Calibri"/>
              </a:rPr>
              <a:t> </a:t>
            </a:r>
            <a:r>
              <a:rPr spc="-5" dirty="0">
                <a:cs typeface="Calibri"/>
              </a:rPr>
              <a:t>channels</a:t>
            </a:r>
            <a:endParaRPr dirty="0">
              <a:cs typeface="Calibri"/>
            </a:endParaRPr>
          </a:p>
          <a:p>
            <a:pPr marL="76200">
              <a:lnSpc>
                <a:spcPct val="100000"/>
              </a:lnSpc>
              <a:tabLst>
                <a:tab pos="244475" algn="l"/>
              </a:tabLst>
            </a:pPr>
            <a:endParaRPr lang="en-US" dirty="0">
              <a:cs typeface="Times New Roman"/>
            </a:endParaRPr>
          </a:p>
          <a:p>
            <a:pPr marL="76200">
              <a:lnSpc>
                <a:spcPct val="100000"/>
              </a:lnSpc>
              <a:tabLst>
                <a:tab pos="244475" algn="l"/>
              </a:tabLst>
            </a:pPr>
            <a:r>
              <a:rPr lang="en-CA" spc="-10" dirty="0">
                <a:cs typeface="Times New Roman"/>
              </a:rPr>
              <a:t>2 = </a:t>
            </a:r>
            <a:r>
              <a:rPr spc="-10" dirty="0">
                <a:cs typeface="Calibri"/>
              </a:rPr>
              <a:t>VG </a:t>
            </a:r>
            <a:r>
              <a:rPr spc="-5" dirty="0">
                <a:cs typeface="Calibri"/>
              </a:rPr>
              <a:t>Ca</a:t>
            </a:r>
            <a:r>
              <a:rPr spc="-7" baseline="23148" dirty="0">
                <a:cs typeface="Calibri"/>
              </a:rPr>
              <a:t>2+ </a:t>
            </a:r>
            <a:r>
              <a:rPr dirty="0">
                <a:cs typeface="Calibri"/>
              </a:rPr>
              <a:t>channels open (Ca</a:t>
            </a:r>
            <a:r>
              <a:rPr baseline="23148" dirty="0">
                <a:cs typeface="Calibri"/>
              </a:rPr>
              <a:t>2+</a:t>
            </a:r>
            <a:r>
              <a:rPr spc="30" baseline="23148" dirty="0">
                <a:cs typeface="Calibri"/>
              </a:rPr>
              <a:t> </a:t>
            </a:r>
            <a:r>
              <a:rPr spc="-5" dirty="0">
                <a:cs typeface="Calibri"/>
              </a:rPr>
              <a:t>IN)</a:t>
            </a:r>
            <a:endParaRPr dirty="0">
              <a:cs typeface="Calibri"/>
            </a:endParaRPr>
          </a:p>
          <a:p>
            <a:pPr>
              <a:lnSpc>
                <a:spcPct val="100000"/>
              </a:lnSpc>
              <a:spcBef>
                <a:spcPts val="20"/>
              </a:spcBef>
              <a:buFont typeface="Calibri"/>
              <a:buAutoNum type="arabicPlain"/>
            </a:pPr>
            <a:endParaRPr dirty="0">
              <a:cs typeface="Times New Roman"/>
            </a:endParaRPr>
          </a:p>
          <a:p>
            <a:pPr marL="76200" marR="121920">
              <a:lnSpc>
                <a:spcPct val="102200"/>
              </a:lnSpc>
              <a:tabLst>
                <a:tab pos="244475" algn="l"/>
              </a:tabLst>
            </a:pPr>
            <a:r>
              <a:rPr lang="en-US" spc="-10" dirty="0">
                <a:cs typeface="Calibri"/>
              </a:rPr>
              <a:t>3 = </a:t>
            </a:r>
            <a:r>
              <a:rPr spc="-10" dirty="0">
                <a:cs typeface="Calibri"/>
              </a:rPr>
              <a:t>VG </a:t>
            </a:r>
            <a:r>
              <a:rPr spc="-5" dirty="0">
                <a:cs typeface="Calibri"/>
              </a:rPr>
              <a:t>slow </a:t>
            </a:r>
            <a:r>
              <a:rPr dirty="0">
                <a:cs typeface="Calibri"/>
              </a:rPr>
              <a:t>K+ </a:t>
            </a:r>
            <a:r>
              <a:rPr spc="-5" dirty="0">
                <a:cs typeface="Calibri"/>
              </a:rPr>
              <a:t>channels </a:t>
            </a:r>
            <a:r>
              <a:rPr dirty="0">
                <a:cs typeface="Calibri"/>
              </a:rPr>
              <a:t>open (K+ </a:t>
            </a:r>
            <a:r>
              <a:rPr spc="-5" dirty="0">
                <a:cs typeface="Calibri"/>
              </a:rPr>
              <a:t>OUT),  </a:t>
            </a:r>
            <a:r>
              <a:rPr spc="-10" dirty="0">
                <a:cs typeface="Calibri"/>
              </a:rPr>
              <a:t>VG </a:t>
            </a:r>
            <a:r>
              <a:rPr spc="-5" dirty="0">
                <a:cs typeface="Calibri"/>
              </a:rPr>
              <a:t>Ca</a:t>
            </a:r>
            <a:r>
              <a:rPr spc="-7" baseline="23148" dirty="0">
                <a:cs typeface="Calibri"/>
              </a:rPr>
              <a:t>2+ </a:t>
            </a:r>
            <a:r>
              <a:rPr dirty="0">
                <a:cs typeface="Calibri"/>
              </a:rPr>
              <a:t>channels</a:t>
            </a:r>
            <a:r>
              <a:rPr spc="15" dirty="0">
                <a:cs typeface="Calibri"/>
              </a:rPr>
              <a:t> </a:t>
            </a:r>
            <a:r>
              <a:rPr spc="-5" dirty="0">
                <a:cs typeface="Calibri"/>
              </a:rPr>
              <a:t>close</a:t>
            </a:r>
            <a:endParaRPr dirty="0">
              <a:cs typeface="Calibri"/>
            </a:endParaRPr>
          </a:p>
          <a:p>
            <a:pPr>
              <a:lnSpc>
                <a:spcPct val="100000"/>
              </a:lnSpc>
              <a:spcBef>
                <a:spcPts val="5"/>
              </a:spcBef>
              <a:buFont typeface="Calibri"/>
              <a:buAutoNum type="arabicPlain"/>
            </a:pPr>
            <a:endParaRPr dirty="0">
              <a:cs typeface="Times New Roman"/>
            </a:endParaRPr>
          </a:p>
          <a:p>
            <a:pPr marL="76200">
              <a:lnSpc>
                <a:spcPct val="100000"/>
              </a:lnSpc>
              <a:spcBef>
                <a:spcPts val="5"/>
              </a:spcBef>
              <a:tabLst>
                <a:tab pos="244475" algn="l"/>
              </a:tabLst>
            </a:pPr>
            <a:r>
              <a:rPr lang="en-US" dirty="0">
                <a:cs typeface="Calibri"/>
              </a:rPr>
              <a:t>4 = </a:t>
            </a:r>
            <a:r>
              <a:rPr dirty="0">
                <a:cs typeface="Calibri"/>
              </a:rPr>
              <a:t>K+ </a:t>
            </a:r>
            <a:r>
              <a:rPr spc="-5" dirty="0">
                <a:cs typeface="Calibri"/>
              </a:rPr>
              <a:t>channels </a:t>
            </a:r>
            <a:r>
              <a:rPr dirty="0">
                <a:cs typeface="Calibri"/>
              </a:rPr>
              <a:t>open (K+</a:t>
            </a:r>
            <a:r>
              <a:rPr spc="10" dirty="0">
                <a:cs typeface="Calibri"/>
              </a:rPr>
              <a:t> </a:t>
            </a:r>
            <a:r>
              <a:rPr spc="-5" dirty="0">
                <a:cs typeface="Calibri"/>
              </a:rPr>
              <a:t>OUT)</a:t>
            </a:r>
            <a:endParaRPr dirty="0">
              <a:cs typeface="Calibri"/>
            </a:endParaRPr>
          </a:p>
        </p:txBody>
      </p:sp>
      <p:pic>
        <p:nvPicPr>
          <p:cNvPr id="8" name="Picture 2">
            <a:extLst>
              <a:ext uri="{FF2B5EF4-FFF2-40B4-BE49-F238E27FC236}">
                <a16:creationId xmlns:a16="http://schemas.microsoft.com/office/drawing/2014/main" id="{4F13D91F-81FF-CB4F-A2DE-1A962AAFF20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429"/>
          <a:stretch/>
        </p:blipFill>
        <p:spPr bwMode="auto">
          <a:xfrm>
            <a:off x="636745" y="1447800"/>
            <a:ext cx="6651309" cy="487823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Logo, company name&#10;&#10;Description automatically generated">
            <a:extLst>
              <a:ext uri="{FF2B5EF4-FFF2-40B4-BE49-F238E27FC236}">
                <a16:creationId xmlns:a16="http://schemas.microsoft.com/office/drawing/2014/main" id="{F8155005-7819-BF48-9CDD-637D1FF01D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158278390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DB455-68DF-C543-A150-8054788A461B}"/>
              </a:ext>
            </a:extLst>
          </p:cNvPr>
          <p:cNvSpPr>
            <a:spLocks noGrp="1"/>
          </p:cNvSpPr>
          <p:nvPr>
            <p:ph type="title"/>
          </p:nvPr>
        </p:nvSpPr>
        <p:spPr/>
        <p:txBody>
          <a:bodyPr/>
          <a:lstStyle/>
          <a:p>
            <a:r>
              <a:rPr lang="en-US" dirty="0">
                <a:latin typeface="+mj-lt"/>
              </a:rPr>
              <a:t>Pacemaker Cell Action Potential</a:t>
            </a:r>
          </a:p>
        </p:txBody>
      </p:sp>
      <p:sp>
        <p:nvSpPr>
          <p:cNvPr id="6" name="object 3">
            <a:extLst>
              <a:ext uri="{FF2B5EF4-FFF2-40B4-BE49-F238E27FC236}">
                <a16:creationId xmlns:a16="http://schemas.microsoft.com/office/drawing/2014/main" id="{C3D793F0-60BB-B94A-9678-C3188ECFB9CC}"/>
              </a:ext>
            </a:extLst>
          </p:cNvPr>
          <p:cNvSpPr/>
          <p:nvPr/>
        </p:nvSpPr>
        <p:spPr>
          <a:xfrm>
            <a:off x="160152" y="1248338"/>
            <a:ext cx="6477708" cy="3814759"/>
          </a:xfrm>
          <a:prstGeom prst="rect">
            <a:avLst/>
          </a:prstGeom>
          <a:blipFill>
            <a:blip r:embed="rId3" cstate="print"/>
            <a:stretch>
              <a:fillRect/>
            </a:stretch>
          </a:blipFill>
        </p:spPr>
        <p:txBody>
          <a:bodyPr wrap="square" lIns="0" tIns="0" rIns="0" bIns="0" rtlCol="0"/>
          <a:lstStyle/>
          <a:p>
            <a:endParaRPr dirty="0"/>
          </a:p>
        </p:txBody>
      </p:sp>
      <p:sp>
        <p:nvSpPr>
          <p:cNvPr id="7" name="object 4">
            <a:extLst>
              <a:ext uri="{FF2B5EF4-FFF2-40B4-BE49-F238E27FC236}">
                <a16:creationId xmlns:a16="http://schemas.microsoft.com/office/drawing/2014/main" id="{A9CDA55E-6AE9-FB41-8D09-6831C829FBB2}"/>
              </a:ext>
            </a:extLst>
          </p:cNvPr>
          <p:cNvSpPr txBox="1"/>
          <p:nvPr/>
        </p:nvSpPr>
        <p:spPr>
          <a:xfrm>
            <a:off x="8204928" y="1970989"/>
            <a:ext cx="3826920" cy="1970668"/>
          </a:xfrm>
          <a:prstGeom prst="rect">
            <a:avLst/>
          </a:prstGeom>
        </p:spPr>
        <p:txBody>
          <a:bodyPr vert="horz" wrap="square" lIns="0" tIns="26670" rIns="0" bIns="0" rtlCol="0">
            <a:spAutoFit/>
          </a:bodyPr>
          <a:lstStyle/>
          <a:p>
            <a:pPr marL="63500" marR="55880">
              <a:lnSpc>
                <a:spcPts val="2110"/>
              </a:lnSpc>
              <a:spcBef>
                <a:spcPts val="210"/>
              </a:spcBef>
            </a:pPr>
            <a:r>
              <a:rPr sz="1800" dirty="0">
                <a:latin typeface="Calibri"/>
                <a:cs typeface="Calibri"/>
              </a:rPr>
              <a:t>4 </a:t>
            </a:r>
            <a:r>
              <a:rPr lang="en-US" dirty="0">
                <a:latin typeface="Calibri"/>
                <a:cs typeface="Calibri"/>
              </a:rPr>
              <a:t>= </a:t>
            </a:r>
            <a:r>
              <a:rPr sz="1800" spc="-10" dirty="0">
                <a:latin typeface="Calibri"/>
                <a:cs typeface="Calibri"/>
              </a:rPr>
              <a:t>“Funny </a:t>
            </a:r>
            <a:r>
              <a:rPr sz="1800" dirty="0">
                <a:latin typeface="Calibri"/>
                <a:cs typeface="Calibri"/>
              </a:rPr>
              <a:t>current” </a:t>
            </a:r>
            <a:r>
              <a:rPr lang="en-US" sz="1800" dirty="0">
                <a:latin typeface="Calibri"/>
                <a:cs typeface="Calibri"/>
              </a:rPr>
              <a:t>(</a:t>
            </a:r>
            <a:r>
              <a:rPr sz="1800" spc="-5" dirty="0">
                <a:latin typeface="Calibri"/>
                <a:cs typeface="Calibri"/>
              </a:rPr>
              <a:t>I</a:t>
            </a:r>
            <a:r>
              <a:rPr sz="1800" spc="-7" baseline="-13888" dirty="0">
                <a:latin typeface="Calibri"/>
                <a:cs typeface="Calibri"/>
              </a:rPr>
              <a:t>f</a:t>
            </a:r>
            <a:r>
              <a:rPr lang="en-US" sz="1800" spc="-7" dirty="0">
                <a:latin typeface="Calibri"/>
                <a:cs typeface="Calibri"/>
              </a:rPr>
              <a:t>) </a:t>
            </a:r>
            <a:r>
              <a:rPr sz="1800" dirty="0">
                <a:latin typeface="Calibri"/>
                <a:cs typeface="Calibri"/>
              </a:rPr>
              <a:t>Na+ </a:t>
            </a:r>
            <a:r>
              <a:rPr sz="1800" spc="-5" dirty="0">
                <a:latin typeface="Calibri"/>
                <a:cs typeface="Calibri"/>
              </a:rPr>
              <a:t>channels slowly leaking Na+</a:t>
            </a:r>
            <a:r>
              <a:rPr sz="1800" spc="5" dirty="0">
                <a:latin typeface="Calibri"/>
                <a:cs typeface="Calibri"/>
              </a:rPr>
              <a:t> </a:t>
            </a:r>
            <a:r>
              <a:rPr sz="1800" spc="-10" dirty="0">
                <a:latin typeface="Calibri"/>
                <a:cs typeface="Calibri"/>
              </a:rPr>
              <a:t>inwards</a:t>
            </a:r>
            <a:r>
              <a:rPr lang="en-US" sz="1800" spc="-10" dirty="0">
                <a:latin typeface="Calibri"/>
                <a:cs typeface="Calibri"/>
              </a:rPr>
              <a:t> </a:t>
            </a:r>
          </a:p>
          <a:p>
            <a:pPr marL="63500" marR="55880">
              <a:lnSpc>
                <a:spcPts val="2110"/>
              </a:lnSpc>
              <a:spcBef>
                <a:spcPts val="210"/>
              </a:spcBef>
            </a:pPr>
            <a:endParaRPr sz="1850" dirty="0">
              <a:latin typeface="Times New Roman"/>
              <a:cs typeface="Times New Roman"/>
            </a:endParaRPr>
          </a:p>
          <a:p>
            <a:pPr marL="63500">
              <a:lnSpc>
                <a:spcPct val="100000"/>
              </a:lnSpc>
            </a:pPr>
            <a:r>
              <a:rPr sz="1800" dirty="0">
                <a:latin typeface="Calibri"/>
                <a:cs typeface="Calibri"/>
              </a:rPr>
              <a:t>0 </a:t>
            </a:r>
            <a:r>
              <a:rPr lang="en-US" sz="1800" dirty="0">
                <a:latin typeface="Calibri"/>
                <a:cs typeface="Calibri"/>
              </a:rPr>
              <a:t>=</a:t>
            </a:r>
            <a:r>
              <a:rPr sz="1800" dirty="0">
                <a:latin typeface="Calibri"/>
                <a:cs typeface="Calibri"/>
              </a:rPr>
              <a:t> </a:t>
            </a:r>
            <a:r>
              <a:rPr sz="1800" spc="-10" dirty="0">
                <a:latin typeface="Calibri"/>
                <a:cs typeface="Calibri"/>
              </a:rPr>
              <a:t>VG </a:t>
            </a:r>
            <a:r>
              <a:rPr sz="1800" dirty="0">
                <a:latin typeface="Calibri"/>
                <a:cs typeface="Calibri"/>
              </a:rPr>
              <a:t>Ca2+ channels</a:t>
            </a:r>
            <a:r>
              <a:rPr sz="1800" spc="5" dirty="0">
                <a:latin typeface="Calibri"/>
                <a:cs typeface="Calibri"/>
              </a:rPr>
              <a:t> </a:t>
            </a:r>
            <a:r>
              <a:rPr sz="1800" dirty="0">
                <a:latin typeface="Calibri"/>
                <a:cs typeface="Calibri"/>
              </a:rPr>
              <a:t>open</a:t>
            </a:r>
          </a:p>
          <a:p>
            <a:pPr>
              <a:lnSpc>
                <a:spcPct val="100000"/>
              </a:lnSpc>
              <a:spcBef>
                <a:spcPts val="20"/>
              </a:spcBef>
            </a:pPr>
            <a:endParaRPr sz="1850" dirty="0">
              <a:latin typeface="Times New Roman"/>
              <a:cs typeface="Times New Roman"/>
            </a:endParaRPr>
          </a:p>
          <a:p>
            <a:pPr marL="63500" marR="132715">
              <a:lnSpc>
                <a:spcPct val="99400"/>
              </a:lnSpc>
            </a:pPr>
            <a:r>
              <a:rPr sz="1800" dirty="0">
                <a:latin typeface="Calibri"/>
                <a:cs typeface="Calibri"/>
              </a:rPr>
              <a:t>3 </a:t>
            </a:r>
            <a:r>
              <a:rPr lang="en-US" sz="1800" dirty="0">
                <a:latin typeface="Calibri"/>
                <a:cs typeface="Calibri"/>
              </a:rPr>
              <a:t>=</a:t>
            </a:r>
            <a:r>
              <a:rPr sz="1800" dirty="0">
                <a:latin typeface="Calibri"/>
                <a:cs typeface="Calibri"/>
              </a:rPr>
              <a:t> </a:t>
            </a:r>
            <a:r>
              <a:rPr sz="1800" spc="-10" dirty="0">
                <a:latin typeface="Calibri"/>
                <a:cs typeface="Calibri"/>
              </a:rPr>
              <a:t>VG </a:t>
            </a:r>
            <a:r>
              <a:rPr sz="1800" dirty="0">
                <a:latin typeface="Calibri"/>
                <a:cs typeface="Calibri"/>
              </a:rPr>
              <a:t>Ca2+ channels </a:t>
            </a:r>
            <a:r>
              <a:rPr sz="1800" spc="-5" dirty="0">
                <a:latin typeface="Calibri"/>
                <a:cs typeface="Calibri"/>
              </a:rPr>
              <a:t>close </a:t>
            </a:r>
            <a:r>
              <a:rPr sz="1800" dirty="0">
                <a:latin typeface="Calibri"/>
                <a:cs typeface="Calibri"/>
              </a:rPr>
              <a:t>and K+  channels </a:t>
            </a:r>
            <a:r>
              <a:rPr sz="1800" spc="-10" dirty="0">
                <a:latin typeface="Calibri"/>
                <a:cs typeface="Calibri"/>
              </a:rPr>
              <a:t>activate </a:t>
            </a:r>
            <a:r>
              <a:rPr sz="1800" spc="-15" dirty="0">
                <a:latin typeface="Calibri"/>
                <a:cs typeface="Calibri"/>
              </a:rPr>
              <a:t>to </a:t>
            </a:r>
            <a:r>
              <a:rPr sz="1800" spc="-5" dirty="0">
                <a:latin typeface="Calibri"/>
                <a:cs typeface="Calibri"/>
              </a:rPr>
              <a:t>increase </a:t>
            </a:r>
            <a:r>
              <a:rPr sz="1800" dirty="0">
                <a:latin typeface="Calibri"/>
                <a:cs typeface="Calibri"/>
              </a:rPr>
              <a:t>K+ </a:t>
            </a:r>
            <a:r>
              <a:rPr sz="1800" spc="-10" dirty="0">
                <a:latin typeface="Calibri"/>
                <a:cs typeface="Calibri"/>
              </a:rPr>
              <a:t>efflux</a:t>
            </a:r>
            <a:endParaRPr sz="1800" dirty="0">
              <a:latin typeface="Calibri"/>
              <a:cs typeface="Calibri"/>
            </a:endParaRPr>
          </a:p>
        </p:txBody>
      </p:sp>
      <p:sp>
        <p:nvSpPr>
          <p:cNvPr id="8" name="object 7">
            <a:extLst>
              <a:ext uri="{FF2B5EF4-FFF2-40B4-BE49-F238E27FC236}">
                <a16:creationId xmlns:a16="http://schemas.microsoft.com/office/drawing/2014/main" id="{6A348A25-C98A-A84E-AF64-66C233BC72BA}"/>
              </a:ext>
            </a:extLst>
          </p:cNvPr>
          <p:cNvSpPr txBox="1"/>
          <p:nvPr/>
        </p:nvSpPr>
        <p:spPr>
          <a:xfrm>
            <a:off x="10685436" y="6511714"/>
            <a:ext cx="1419860"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a:t>
            </a:r>
            <a:endParaRPr sz="1700" dirty="0">
              <a:latin typeface="Calibri"/>
              <a:cs typeface="Calibri"/>
            </a:endParaRPr>
          </a:p>
        </p:txBody>
      </p:sp>
      <p:pic>
        <p:nvPicPr>
          <p:cNvPr id="9" name="Picture 8" descr="Logo, company name&#10;&#10;Description automatically generated">
            <a:extLst>
              <a:ext uri="{FF2B5EF4-FFF2-40B4-BE49-F238E27FC236}">
                <a16:creationId xmlns:a16="http://schemas.microsoft.com/office/drawing/2014/main" id="{72158150-8414-1C46-B817-783D898341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pic>
        <p:nvPicPr>
          <p:cNvPr id="15" name="Picture 14">
            <a:extLst>
              <a:ext uri="{FF2B5EF4-FFF2-40B4-BE49-F238E27FC236}">
                <a16:creationId xmlns:a16="http://schemas.microsoft.com/office/drawing/2014/main" id="{55DACB84-D4E5-A882-D6DA-8ED328D18771}"/>
              </a:ext>
            </a:extLst>
          </p:cNvPr>
          <p:cNvPicPr>
            <a:picLocks noChangeAspect="1"/>
          </p:cNvPicPr>
          <p:nvPr/>
        </p:nvPicPr>
        <p:blipFill>
          <a:blip r:embed="rId5"/>
          <a:stretch>
            <a:fillRect/>
          </a:stretch>
        </p:blipFill>
        <p:spPr>
          <a:xfrm>
            <a:off x="6783573" y="4455058"/>
            <a:ext cx="5248275" cy="1866900"/>
          </a:xfrm>
          <a:prstGeom prst="rect">
            <a:avLst/>
          </a:prstGeom>
        </p:spPr>
      </p:pic>
    </p:spTree>
    <p:extLst>
      <p:ext uri="{BB962C8B-B14F-4D97-AF65-F5344CB8AC3E}">
        <p14:creationId xmlns:p14="http://schemas.microsoft.com/office/powerpoint/2010/main" val="2647605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916940" y="914400"/>
            <a:ext cx="10358120" cy="830997"/>
          </a:xfrm>
        </p:spPr>
        <p:txBody>
          <a:bodyPr/>
          <a:lstStyle/>
          <a:p>
            <a:pPr algn="ctr"/>
            <a:r>
              <a:rPr lang="en-US" sz="5400" b="1" dirty="0"/>
              <a:t>Conduction Pathology &amp; Arrythmias</a:t>
            </a:r>
          </a:p>
        </p:txBody>
      </p:sp>
      <p:pic>
        <p:nvPicPr>
          <p:cNvPr id="3" name="Picture 2" descr="Cardiologist Meme Stickers | Redbubble">
            <a:extLst>
              <a:ext uri="{FF2B5EF4-FFF2-40B4-BE49-F238E27FC236}">
                <a16:creationId xmlns:a16="http://schemas.microsoft.com/office/drawing/2014/main" id="{D4855C0E-1CC4-504B-BA1F-38B92BBBA5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8889" t="26667" r="8889" b="26667"/>
          <a:stretch/>
        </p:blipFill>
        <p:spPr bwMode="auto">
          <a:xfrm>
            <a:off x="3276600" y="2438400"/>
            <a:ext cx="5638800" cy="320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15491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0AC6CB-0FE6-4F66-9168-2260DDF16E9B}"/>
              </a:ext>
            </a:extLst>
          </p:cNvPr>
          <p:cNvSpPr>
            <a:spLocks noGrp="1"/>
          </p:cNvSpPr>
          <p:nvPr>
            <p:ph type="title"/>
          </p:nvPr>
        </p:nvSpPr>
        <p:spPr/>
        <p:txBody>
          <a:bodyPr/>
          <a:lstStyle/>
          <a:p>
            <a:r>
              <a:rPr lang="en-CA" dirty="0">
                <a:latin typeface="+mj-lt"/>
              </a:rPr>
              <a:t>What is a Conduction Block? </a:t>
            </a:r>
          </a:p>
        </p:txBody>
      </p:sp>
      <p:sp>
        <p:nvSpPr>
          <p:cNvPr id="6" name="object 40">
            <a:extLst>
              <a:ext uri="{FF2B5EF4-FFF2-40B4-BE49-F238E27FC236}">
                <a16:creationId xmlns:a16="http://schemas.microsoft.com/office/drawing/2014/main" id="{E0C9479F-6FEB-4884-817C-61239C2D340C}"/>
              </a:ext>
            </a:extLst>
          </p:cNvPr>
          <p:cNvSpPr txBox="1"/>
          <p:nvPr/>
        </p:nvSpPr>
        <p:spPr>
          <a:xfrm>
            <a:off x="10363200" y="6511714"/>
            <a:ext cx="17420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Toronto Notes (2020)</a:t>
            </a:r>
            <a:endParaRPr sz="1700" dirty="0">
              <a:latin typeface="Calibri"/>
              <a:cs typeface="Calibri"/>
            </a:endParaRPr>
          </a:p>
        </p:txBody>
      </p:sp>
      <p:sp>
        <p:nvSpPr>
          <p:cNvPr id="5" name="TextBox 4">
            <a:extLst>
              <a:ext uri="{FF2B5EF4-FFF2-40B4-BE49-F238E27FC236}">
                <a16:creationId xmlns:a16="http://schemas.microsoft.com/office/drawing/2014/main" id="{C3C7E189-098F-754A-9BD2-71594EF7FB4F}"/>
              </a:ext>
            </a:extLst>
          </p:cNvPr>
          <p:cNvSpPr txBox="1"/>
          <p:nvPr/>
        </p:nvSpPr>
        <p:spPr>
          <a:xfrm>
            <a:off x="381000" y="2134854"/>
            <a:ext cx="6248399" cy="3785652"/>
          </a:xfrm>
          <a:prstGeom prst="rect">
            <a:avLst/>
          </a:prstGeom>
          <a:noFill/>
        </p:spPr>
        <p:txBody>
          <a:bodyPr wrap="square" rtlCol="0">
            <a:spAutoFit/>
          </a:bodyPr>
          <a:lstStyle/>
          <a:p>
            <a:r>
              <a:rPr lang="en-US" sz="2000" b="1" dirty="0"/>
              <a:t>Conduction block </a:t>
            </a:r>
            <a:r>
              <a:rPr lang="en-US" sz="2000" dirty="0"/>
              <a:t>= obstruction of delay in flow of electricity in the heart</a:t>
            </a:r>
          </a:p>
          <a:p>
            <a:pPr marL="742950" lvl="1" indent="-285750">
              <a:buFont typeface="Arial" panose="020B0604020202020204" pitchFamily="34" charset="0"/>
              <a:buChar char="•"/>
            </a:pPr>
            <a:r>
              <a:rPr lang="en-US" sz="2000" dirty="0"/>
              <a:t>Ischemia, fibrosis, trauma &amp; drugs can cause transient, permanent, unidirectional or bidirectional blocks </a:t>
            </a:r>
          </a:p>
          <a:p>
            <a:pPr marL="742950" lvl="1" indent="-285750">
              <a:buFont typeface="Arial" panose="020B0604020202020204" pitchFamily="34" charset="0"/>
              <a:buChar char="•"/>
            </a:pPr>
            <a:r>
              <a:rPr lang="en-US" sz="2000" dirty="0"/>
              <a:t>Most common cause = refractory myocardium </a:t>
            </a:r>
          </a:p>
          <a:p>
            <a:pPr marL="742950" lvl="1" indent="-285750">
              <a:buFont typeface="Arial" panose="020B0604020202020204" pitchFamily="34" charset="0"/>
              <a:buChar char="•"/>
            </a:pPr>
            <a:r>
              <a:rPr lang="en-US" sz="2000" dirty="0"/>
              <a:t>If block occurs along specialized conduction system, distal zones can take over pacemaker control </a:t>
            </a:r>
          </a:p>
          <a:p>
            <a:pPr marL="742950" lvl="1" indent="-285750">
              <a:buFont typeface="Arial" panose="020B0604020202020204" pitchFamily="34" charset="0"/>
              <a:buChar char="•"/>
            </a:pPr>
            <a:r>
              <a:rPr lang="en-US" sz="2000" dirty="0"/>
              <a:t>Conduction blocks can lead to </a:t>
            </a:r>
            <a:r>
              <a:rPr lang="en-US" sz="2000" dirty="0" err="1"/>
              <a:t>bradyarrythmias</a:t>
            </a:r>
            <a:r>
              <a:rPr lang="en-US" sz="2000" dirty="0"/>
              <a:t> or </a:t>
            </a:r>
            <a:r>
              <a:rPr lang="en-US" sz="2000" dirty="0" err="1"/>
              <a:t>tachyarrythmias</a:t>
            </a:r>
            <a:r>
              <a:rPr lang="en-US" sz="2000" dirty="0"/>
              <a:t> </a:t>
            </a:r>
          </a:p>
          <a:p>
            <a:pPr marL="742950" lvl="1" indent="-285750">
              <a:buFont typeface="Arial" panose="020B0604020202020204" pitchFamily="34" charset="0"/>
              <a:buChar char="•"/>
            </a:pPr>
            <a:endParaRPr lang="en-US" sz="2000" dirty="0"/>
          </a:p>
        </p:txBody>
      </p:sp>
      <p:pic>
        <p:nvPicPr>
          <p:cNvPr id="14" name="Picture 13" descr="Diagram&#10;&#10;Description automatically generated">
            <a:extLst>
              <a:ext uri="{FF2B5EF4-FFF2-40B4-BE49-F238E27FC236}">
                <a16:creationId xmlns:a16="http://schemas.microsoft.com/office/drawing/2014/main" id="{26A574B6-6C00-1944-9CE4-540F9CDD22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9399" y="2134854"/>
            <a:ext cx="5094113" cy="3462405"/>
          </a:xfrm>
          <a:prstGeom prst="rect">
            <a:avLst/>
          </a:prstGeom>
        </p:spPr>
      </p:pic>
    </p:spTree>
    <p:extLst>
      <p:ext uri="{BB962C8B-B14F-4D97-AF65-F5344CB8AC3E}">
        <p14:creationId xmlns:p14="http://schemas.microsoft.com/office/powerpoint/2010/main" val="31899725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061121-4436-9AE0-7E2E-311E74C8D942}"/>
              </a:ext>
            </a:extLst>
          </p:cNvPr>
          <p:cNvSpPr>
            <a:spLocks noGrp="1"/>
          </p:cNvSpPr>
          <p:nvPr>
            <p:ph type="title"/>
          </p:nvPr>
        </p:nvSpPr>
        <p:spPr/>
        <p:txBody>
          <a:bodyPr/>
          <a:lstStyle/>
          <a:p>
            <a:r>
              <a:rPr lang="en-CA" dirty="0"/>
              <a:t>Common Abnormal ECG Tracings</a:t>
            </a:r>
          </a:p>
        </p:txBody>
      </p:sp>
      <p:pic>
        <p:nvPicPr>
          <p:cNvPr id="5" name="Picture 4">
            <a:extLst>
              <a:ext uri="{FF2B5EF4-FFF2-40B4-BE49-F238E27FC236}">
                <a16:creationId xmlns:a16="http://schemas.microsoft.com/office/drawing/2014/main" id="{FC6D1D8F-2F7D-E7D1-BF95-37D1C981577E}"/>
              </a:ext>
            </a:extLst>
          </p:cNvPr>
          <p:cNvPicPr>
            <a:picLocks noChangeAspect="1"/>
          </p:cNvPicPr>
          <p:nvPr/>
        </p:nvPicPr>
        <p:blipFill>
          <a:blip r:embed="rId2"/>
          <a:stretch>
            <a:fillRect/>
          </a:stretch>
        </p:blipFill>
        <p:spPr>
          <a:xfrm>
            <a:off x="3978671" y="1219200"/>
            <a:ext cx="4293313" cy="5105400"/>
          </a:xfrm>
          <a:prstGeom prst="rect">
            <a:avLst/>
          </a:prstGeom>
        </p:spPr>
      </p:pic>
    </p:spTree>
    <p:extLst>
      <p:ext uri="{BB962C8B-B14F-4D97-AF65-F5344CB8AC3E}">
        <p14:creationId xmlns:p14="http://schemas.microsoft.com/office/powerpoint/2010/main" val="289081309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6474461" cy="689932"/>
          </a:xfrm>
          <a:prstGeom prst="rect">
            <a:avLst/>
          </a:prstGeom>
        </p:spPr>
        <p:txBody>
          <a:bodyPr vert="horz" wrap="square" lIns="0" tIns="12700" rIns="0" bIns="0" rtlCol="0">
            <a:spAutoFit/>
          </a:bodyPr>
          <a:lstStyle/>
          <a:p>
            <a:pPr marL="12700">
              <a:lnSpc>
                <a:spcPct val="100000"/>
              </a:lnSpc>
              <a:spcBef>
                <a:spcPts val="100"/>
              </a:spcBef>
            </a:pPr>
            <a:r>
              <a:rPr lang="en-US" spc="-90" dirty="0" err="1">
                <a:latin typeface="+mj-lt"/>
              </a:rPr>
              <a:t>Bradyarrythmias</a:t>
            </a:r>
            <a:r>
              <a:rPr lang="en-US" spc="-90" dirty="0">
                <a:latin typeface="+mj-lt"/>
              </a:rPr>
              <a:t> – AV Blocks</a:t>
            </a:r>
            <a:endParaRPr spc="-10" dirty="0">
              <a:latin typeface="+mj-lt"/>
            </a:endParaRPr>
          </a:p>
        </p:txBody>
      </p:sp>
      <p:pic>
        <p:nvPicPr>
          <p:cNvPr id="42" name="Picture 41">
            <a:extLst>
              <a:ext uri="{FF2B5EF4-FFF2-40B4-BE49-F238E27FC236}">
                <a16:creationId xmlns:a16="http://schemas.microsoft.com/office/drawing/2014/main" id="{AEC787E8-A835-436B-85E1-8020C0C80F03}"/>
              </a:ext>
            </a:extLst>
          </p:cNvPr>
          <p:cNvPicPr>
            <a:picLocks noChangeAspect="1"/>
          </p:cNvPicPr>
          <p:nvPr/>
        </p:nvPicPr>
        <p:blipFill rotWithShape="1">
          <a:blip r:embed="rId3"/>
          <a:srcRect l="4424" b="2883"/>
          <a:stretch/>
        </p:blipFill>
        <p:spPr>
          <a:xfrm>
            <a:off x="181157" y="1270642"/>
            <a:ext cx="2786014" cy="872482"/>
          </a:xfrm>
          <a:prstGeom prst="rect">
            <a:avLst/>
          </a:prstGeom>
        </p:spPr>
      </p:pic>
      <p:pic>
        <p:nvPicPr>
          <p:cNvPr id="43" name="Picture 42">
            <a:extLst>
              <a:ext uri="{FF2B5EF4-FFF2-40B4-BE49-F238E27FC236}">
                <a16:creationId xmlns:a16="http://schemas.microsoft.com/office/drawing/2014/main" id="{0B3ED6F6-0249-4696-B02B-201A1709D47F}"/>
              </a:ext>
            </a:extLst>
          </p:cNvPr>
          <p:cNvPicPr>
            <a:picLocks noChangeAspect="1"/>
          </p:cNvPicPr>
          <p:nvPr/>
        </p:nvPicPr>
        <p:blipFill rotWithShape="1">
          <a:blip r:embed="rId4"/>
          <a:srcRect r="4312"/>
          <a:stretch/>
        </p:blipFill>
        <p:spPr>
          <a:xfrm>
            <a:off x="3286128" y="1242067"/>
            <a:ext cx="2678878" cy="872482"/>
          </a:xfrm>
          <a:prstGeom prst="rect">
            <a:avLst/>
          </a:prstGeom>
        </p:spPr>
      </p:pic>
      <p:cxnSp>
        <p:nvCxnSpPr>
          <p:cNvPr id="16" name="Straight Connector 15">
            <a:extLst>
              <a:ext uri="{FF2B5EF4-FFF2-40B4-BE49-F238E27FC236}">
                <a16:creationId xmlns:a16="http://schemas.microsoft.com/office/drawing/2014/main" id="{5E6896A7-8DFB-2B4C-BD79-34FE44223FEF}"/>
              </a:ext>
            </a:extLst>
          </p:cNvPr>
          <p:cNvCxnSpPr/>
          <p:nvPr/>
        </p:nvCxnSpPr>
        <p:spPr>
          <a:xfrm>
            <a:off x="3048000" y="1158315"/>
            <a:ext cx="0" cy="5166285"/>
          </a:xfrm>
          <a:prstGeom prst="line">
            <a:avLst/>
          </a:prstGeom>
          <a:ln w="19050"/>
        </p:spPr>
        <p:style>
          <a:lnRef idx="1">
            <a:schemeClr val="dk1"/>
          </a:lnRef>
          <a:fillRef idx="0">
            <a:schemeClr val="dk1"/>
          </a:fillRef>
          <a:effectRef idx="0">
            <a:schemeClr val="dk1"/>
          </a:effectRef>
          <a:fontRef idx="minor">
            <a:schemeClr val="tx1"/>
          </a:fontRef>
        </p:style>
      </p:cxnSp>
      <p:sp>
        <p:nvSpPr>
          <p:cNvPr id="5" name="TextBox 4">
            <a:extLst>
              <a:ext uri="{FF2B5EF4-FFF2-40B4-BE49-F238E27FC236}">
                <a16:creationId xmlns:a16="http://schemas.microsoft.com/office/drawing/2014/main" id="{53908300-66BB-7D4C-BA4A-BDCAA4BAB7F2}"/>
              </a:ext>
            </a:extLst>
          </p:cNvPr>
          <p:cNvSpPr txBox="1"/>
          <p:nvPr/>
        </p:nvSpPr>
        <p:spPr>
          <a:xfrm>
            <a:off x="-48664" y="2202845"/>
            <a:ext cx="3099837" cy="2031325"/>
          </a:xfrm>
          <a:prstGeom prst="rect">
            <a:avLst/>
          </a:prstGeom>
          <a:noFill/>
        </p:spPr>
        <p:txBody>
          <a:bodyPr wrap="square" rtlCol="0">
            <a:spAutoFit/>
          </a:bodyPr>
          <a:lstStyle/>
          <a:p>
            <a:pPr algn="ctr"/>
            <a:r>
              <a:rPr lang="en-US" b="1" u="sng" dirty="0"/>
              <a:t>First Degree AV Block</a:t>
            </a:r>
          </a:p>
          <a:p>
            <a:pPr marL="285750" indent="-285750">
              <a:buFont typeface="Arial" panose="020B0604020202020204" pitchFamily="34" charset="0"/>
              <a:buChar char="•"/>
            </a:pPr>
            <a:r>
              <a:rPr lang="en-US" dirty="0"/>
              <a:t>Prolonged PR interval (&gt;200 msec)</a:t>
            </a:r>
          </a:p>
          <a:p>
            <a:pPr marL="285750" indent="-285750">
              <a:buFont typeface="Arial" panose="020B0604020202020204" pitchFamily="34" charset="0"/>
              <a:buChar char="•"/>
            </a:pPr>
            <a:r>
              <a:rPr lang="en-US" dirty="0"/>
              <a:t>No “dropped beats” (all P waves conducted) </a:t>
            </a:r>
          </a:p>
          <a:p>
            <a:pPr marL="285750" indent="-285750">
              <a:buFont typeface="Arial" panose="020B0604020202020204" pitchFamily="34" charset="0"/>
              <a:buChar char="•"/>
            </a:pPr>
            <a:r>
              <a:rPr lang="en-US" dirty="0"/>
              <a:t>Benign, asymptomatic</a:t>
            </a:r>
          </a:p>
          <a:p>
            <a:pPr marL="285750" indent="-285750">
              <a:buFont typeface="Arial" panose="020B0604020202020204" pitchFamily="34" charset="0"/>
              <a:buChar char="•"/>
            </a:pPr>
            <a:r>
              <a:rPr lang="en-US" dirty="0"/>
              <a:t>No treatment required! </a:t>
            </a:r>
          </a:p>
        </p:txBody>
      </p:sp>
      <p:sp>
        <p:nvSpPr>
          <p:cNvPr id="18" name="TextBox 17">
            <a:extLst>
              <a:ext uri="{FF2B5EF4-FFF2-40B4-BE49-F238E27FC236}">
                <a16:creationId xmlns:a16="http://schemas.microsoft.com/office/drawing/2014/main" id="{5E2A33B8-3F17-FB4E-B81F-C392457C0551}"/>
              </a:ext>
            </a:extLst>
          </p:cNvPr>
          <p:cNvSpPr txBox="1"/>
          <p:nvPr/>
        </p:nvSpPr>
        <p:spPr>
          <a:xfrm>
            <a:off x="3048000" y="2198814"/>
            <a:ext cx="3044826" cy="2970044"/>
          </a:xfrm>
          <a:prstGeom prst="rect">
            <a:avLst/>
          </a:prstGeom>
          <a:noFill/>
        </p:spPr>
        <p:txBody>
          <a:bodyPr wrap="square" rtlCol="0">
            <a:spAutoFit/>
          </a:bodyPr>
          <a:lstStyle/>
          <a:p>
            <a:pPr algn="ctr"/>
            <a:r>
              <a:rPr lang="en-US" sz="1700" b="1" u="sng" dirty="0"/>
              <a:t>Second Degree AV Block – Mobitz I (Wenckebach) </a:t>
            </a:r>
          </a:p>
          <a:p>
            <a:pPr marL="285750" indent="-285750">
              <a:buFont typeface="Arial" panose="020B0604020202020204" pitchFamily="34" charset="0"/>
              <a:buChar char="•"/>
            </a:pPr>
            <a:r>
              <a:rPr lang="en-US" sz="1700" dirty="0"/>
              <a:t>Progressive lengthening of PR interval </a:t>
            </a:r>
            <a:r>
              <a:rPr lang="en-US" sz="1700" dirty="0" err="1"/>
              <a:t>untila</a:t>
            </a:r>
            <a:r>
              <a:rPr lang="en-US" sz="1700" dirty="0"/>
              <a:t>  beat is ‘dropped’ (a P wave not followed by a QRS complex)</a:t>
            </a:r>
          </a:p>
          <a:p>
            <a:pPr marL="285750" indent="-285750">
              <a:buFont typeface="Arial" panose="020B0604020202020204" pitchFamily="34" charset="0"/>
              <a:buChar char="•"/>
            </a:pPr>
            <a:r>
              <a:rPr lang="en-US" sz="1700" dirty="0"/>
              <a:t>Usually asymptomatic &amp; reversible</a:t>
            </a:r>
          </a:p>
          <a:p>
            <a:pPr marL="285750" indent="-285750">
              <a:buFont typeface="Arial" panose="020B0604020202020204" pitchFamily="34" charset="0"/>
              <a:buChar char="•"/>
            </a:pPr>
            <a:r>
              <a:rPr lang="en-US" sz="1700" dirty="0"/>
              <a:t>Variable RR interval with a pattern (regularly irregular)</a:t>
            </a:r>
          </a:p>
          <a:p>
            <a:pPr marL="285750" indent="-285750">
              <a:buFont typeface="Arial" panose="020B0604020202020204" pitchFamily="34" charset="0"/>
              <a:buChar char="•"/>
            </a:pPr>
            <a:endParaRPr lang="en-US" sz="1700" dirty="0"/>
          </a:p>
        </p:txBody>
      </p:sp>
      <p:sp>
        <p:nvSpPr>
          <p:cNvPr id="19" name="TextBox 18">
            <a:extLst>
              <a:ext uri="{FF2B5EF4-FFF2-40B4-BE49-F238E27FC236}">
                <a16:creationId xmlns:a16="http://schemas.microsoft.com/office/drawing/2014/main" id="{27D51A2E-F57D-4F4F-ACC2-739048CE68EF}"/>
              </a:ext>
            </a:extLst>
          </p:cNvPr>
          <p:cNvSpPr txBox="1"/>
          <p:nvPr/>
        </p:nvSpPr>
        <p:spPr>
          <a:xfrm>
            <a:off x="6107193" y="1233348"/>
            <a:ext cx="2974973" cy="3970318"/>
          </a:xfrm>
          <a:prstGeom prst="rect">
            <a:avLst/>
          </a:prstGeom>
          <a:noFill/>
        </p:spPr>
        <p:txBody>
          <a:bodyPr wrap="square" rtlCol="0">
            <a:spAutoFit/>
          </a:bodyPr>
          <a:lstStyle/>
          <a:p>
            <a:pPr algn="ctr"/>
            <a:r>
              <a:rPr lang="en-US" b="1" u="sng" dirty="0"/>
              <a:t>Second Degree AV Block – Mobitz II</a:t>
            </a:r>
          </a:p>
          <a:p>
            <a:pPr marL="285750" indent="-285750">
              <a:buFont typeface="Arial" panose="020B0604020202020204" pitchFamily="34" charset="0"/>
              <a:buChar char="•"/>
            </a:pPr>
            <a:r>
              <a:rPr lang="en-US" dirty="0"/>
              <a:t>Usually His/Purkinje disease (not in AV node)</a:t>
            </a:r>
          </a:p>
          <a:p>
            <a:pPr marL="285750" indent="-285750">
              <a:buFont typeface="Arial" panose="020B0604020202020204" pitchFamily="34" charset="0"/>
              <a:buChar char="•"/>
            </a:pPr>
            <a:r>
              <a:rPr lang="en-US" dirty="0"/>
              <a:t>Dropped beats that are not preceded by a change in the length of the PR interval (as in type I) </a:t>
            </a:r>
          </a:p>
          <a:p>
            <a:pPr marL="285750" indent="-285750">
              <a:buFont typeface="Arial" panose="020B0604020202020204" pitchFamily="34" charset="0"/>
              <a:buChar char="•"/>
            </a:pPr>
            <a:r>
              <a:rPr lang="en-US" dirty="0"/>
              <a:t>May progress to 3</a:t>
            </a:r>
            <a:r>
              <a:rPr lang="en-US" baseline="30000" dirty="0"/>
              <a:t>rd</a:t>
            </a:r>
            <a:r>
              <a:rPr lang="en-US" dirty="0"/>
              <a:t> degree block </a:t>
            </a:r>
          </a:p>
          <a:p>
            <a:pPr marL="285750" indent="-285750">
              <a:buFont typeface="Arial" panose="020B0604020202020204" pitchFamily="34" charset="0"/>
              <a:buChar char="•"/>
            </a:pPr>
            <a:r>
              <a:rPr lang="en-US" dirty="0"/>
              <a:t>Symptomatic (dizziness, syncope, fatigue, bradycardia) </a:t>
            </a:r>
          </a:p>
          <a:p>
            <a:pPr marL="285750" indent="-285750">
              <a:buFont typeface="Arial" panose="020B0604020202020204" pitchFamily="34" charset="0"/>
              <a:buChar char="•"/>
            </a:pPr>
            <a:endParaRPr lang="en-US" dirty="0"/>
          </a:p>
        </p:txBody>
      </p:sp>
      <p:cxnSp>
        <p:nvCxnSpPr>
          <p:cNvPr id="20" name="Straight Connector 19">
            <a:extLst>
              <a:ext uri="{FF2B5EF4-FFF2-40B4-BE49-F238E27FC236}">
                <a16:creationId xmlns:a16="http://schemas.microsoft.com/office/drawing/2014/main" id="{B26AEDDD-947D-044E-AF1B-ADA21CC26C0B}"/>
              </a:ext>
            </a:extLst>
          </p:cNvPr>
          <p:cNvCxnSpPr/>
          <p:nvPr/>
        </p:nvCxnSpPr>
        <p:spPr>
          <a:xfrm>
            <a:off x="6096000" y="1158315"/>
            <a:ext cx="0" cy="5166285"/>
          </a:xfrm>
          <a:prstGeom prst="line">
            <a:avLst/>
          </a:prstGeom>
          <a:ln w="19050"/>
        </p:spPr>
        <p:style>
          <a:lnRef idx="1">
            <a:schemeClr val="dk1"/>
          </a:lnRef>
          <a:fillRef idx="0">
            <a:schemeClr val="dk1"/>
          </a:fillRef>
          <a:effectRef idx="0">
            <a:schemeClr val="dk1"/>
          </a:effectRef>
          <a:fontRef idx="minor">
            <a:schemeClr val="tx1"/>
          </a:fontRef>
        </p:style>
      </p:cxnSp>
      <p:pic>
        <p:nvPicPr>
          <p:cNvPr id="21" name="Picture 20">
            <a:extLst>
              <a:ext uri="{FF2B5EF4-FFF2-40B4-BE49-F238E27FC236}">
                <a16:creationId xmlns:a16="http://schemas.microsoft.com/office/drawing/2014/main" id="{03984533-FF2B-E341-BCBE-A8E71D418E64}"/>
              </a:ext>
            </a:extLst>
          </p:cNvPr>
          <p:cNvPicPr>
            <a:picLocks noChangeAspect="1"/>
          </p:cNvPicPr>
          <p:nvPr/>
        </p:nvPicPr>
        <p:blipFill>
          <a:blip r:embed="rId5"/>
          <a:stretch>
            <a:fillRect/>
          </a:stretch>
        </p:blipFill>
        <p:spPr>
          <a:xfrm>
            <a:off x="9259214" y="1242067"/>
            <a:ext cx="2890762" cy="872481"/>
          </a:xfrm>
          <a:prstGeom prst="rect">
            <a:avLst/>
          </a:prstGeom>
        </p:spPr>
      </p:pic>
      <p:cxnSp>
        <p:nvCxnSpPr>
          <p:cNvPr id="22" name="Straight Connector 21">
            <a:extLst>
              <a:ext uri="{FF2B5EF4-FFF2-40B4-BE49-F238E27FC236}">
                <a16:creationId xmlns:a16="http://schemas.microsoft.com/office/drawing/2014/main" id="{BE6EB714-5B13-8D4C-9124-8E68BFDEAFCD}"/>
              </a:ext>
            </a:extLst>
          </p:cNvPr>
          <p:cNvCxnSpPr/>
          <p:nvPr/>
        </p:nvCxnSpPr>
        <p:spPr>
          <a:xfrm>
            <a:off x="9067800" y="1158315"/>
            <a:ext cx="0" cy="5166285"/>
          </a:xfrm>
          <a:prstGeom prst="line">
            <a:avLst/>
          </a:prstGeom>
          <a:ln w="19050"/>
        </p:spPr>
        <p:style>
          <a:lnRef idx="1">
            <a:schemeClr val="dk1"/>
          </a:lnRef>
          <a:fillRef idx="0">
            <a:schemeClr val="dk1"/>
          </a:fillRef>
          <a:effectRef idx="0">
            <a:schemeClr val="dk1"/>
          </a:effectRef>
          <a:fontRef idx="minor">
            <a:schemeClr val="tx1"/>
          </a:fontRef>
        </p:style>
      </p:cxnSp>
      <p:sp>
        <p:nvSpPr>
          <p:cNvPr id="23" name="TextBox 22">
            <a:extLst>
              <a:ext uri="{FF2B5EF4-FFF2-40B4-BE49-F238E27FC236}">
                <a16:creationId xmlns:a16="http://schemas.microsoft.com/office/drawing/2014/main" id="{4363E296-EA1A-844A-BB01-7666BA62E90E}"/>
              </a:ext>
            </a:extLst>
          </p:cNvPr>
          <p:cNvSpPr txBox="1"/>
          <p:nvPr/>
        </p:nvSpPr>
        <p:spPr>
          <a:xfrm>
            <a:off x="9070974" y="2198814"/>
            <a:ext cx="3121025" cy="3573286"/>
          </a:xfrm>
          <a:prstGeom prst="rect">
            <a:avLst/>
          </a:prstGeom>
          <a:noFill/>
        </p:spPr>
        <p:txBody>
          <a:bodyPr wrap="square" rtlCol="0">
            <a:spAutoFit/>
          </a:bodyPr>
          <a:lstStyle/>
          <a:p>
            <a:pPr algn="ctr"/>
            <a:r>
              <a:rPr lang="en-US" sz="1740" b="1" u="sng" dirty="0"/>
              <a:t>Third Degree AV Block (Complete)</a:t>
            </a:r>
          </a:p>
          <a:p>
            <a:pPr marL="285750" indent="-285750">
              <a:buFont typeface="Arial" panose="020B0604020202020204" pitchFamily="34" charset="0"/>
              <a:buChar char="•"/>
            </a:pPr>
            <a:r>
              <a:rPr lang="en-US" sz="1740" dirty="0"/>
              <a:t>Usually His/Purkinje disease (not in AV node)</a:t>
            </a:r>
          </a:p>
          <a:p>
            <a:pPr marL="285750" indent="-285750">
              <a:buFont typeface="Arial" panose="020B0604020202020204" pitchFamily="34" charset="0"/>
              <a:buChar char="•"/>
            </a:pPr>
            <a:r>
              <a:rPr lang="en-US" sz="1740" dirty="0"/>
              <a:t>Atria &amp; ventricles beating independently of each other (complete conduction failure) </a:t>
            </a:r>
          </a:p>
          <a:p>
            <a:pPr marL="285750" indent="-285750">
              <a:buFont typeface="Arial" panose="020B0604020202020204" pitchFamily="34" charset="0"/>
              <a:buChar char="•"/>
            </a:pPr>
            <a:r>
              <a:rPr lang="en-US" sz="1740" dirty="0"/>
              <a:t>Both P waves and QRS complexes are present but P/QRS waves are not rhythmically associated</a:t>
            </a:r>
          </a:p>
          <a:p>
            <a:pPr marL="285750" indent="-285750">
              <a:buFont typeface="Arial" panose="020B0604020202020204" pitchFamily="34" charset="0"/>
              <a:buChar char="•"/>
            </a:pPr>
            <a:r>
              <a:rPr lang="en-US" sz="1740" dirty="0"/>
              <a:t>Atrial rate&gt;ventricular rate</a:t>
            </a:r>
          </a:p>
          <a:p>
            <a:pPr marL="285750" indent="-285750">
              <a:buFont typeface="Arial" panose="020B0604020202020204" pitchFamily="34" charset="0"/>
              <a:buChar char="•"/>
            </a:pPr>
            <a:r>
              <a:rPr lang="en-US" sz="1740" dirty="0"/>
              <a:t>Lyme disease can cause </a:t>
            </a:r>
          </a:p>
        </p:txBody>
      </p:sp>
      <p:sp>
        <p:nvSpPr>
          <p:cNvPr id="25" name="object 8">
            <a:extLst>
              <a:ext uri="{FF2B5EF4-FFF2-40B4-BE49-F238E27FC236}">
                <a16:creationId xmlns:a16="http://schemas.microsoft.com/office/drawing/2014/main" id="{A872CD00-9530-D04C-A0F7-BA293AF0A922}"/>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pic>
        <p:nvPicPr>
          <p:cNvPr id="4" name="Picture 3">
            <a:extLst>
              <a:ext uri="{FF2B5EF4-FFF2-40B4-BE49-F238E27FC236}">
                <a16:creationId xmlns:a16="http://schemas.microsoft.com/office/drawing/2014/main" id="{D7C14F03-DB5B-F1E1-E909-7E31B4A1DA0F}"/>
              </a:ext>
            </a:extLst>
          </p:cNvPr>
          <p:cNvPicPr>
            <a:picLocks noChangeAspect="1"/>
          </p:cNvPicPr>
          <p:nvPr/>
        </p:nvPicPr>
        <p:blipFill>
          <a:blip r:embed="rId6"/>
          <a:stretch>
            <a:fillRect/>
          </a:stretch>
        </p:blipFill>
        <p:spPr>
          <a:xfrm>
            <a:off x="3933335" y="5267151"/>
            <a:ext cx="5120100" cy="95915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500"/>
                                        <p:tgtEl>
                                          <p:spTgt spid="4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500"/>
                                        <p:tgtEl>
                                          <p:spTgt spid="4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5560061" cy="689932"/>
          </a:xfrm>
          <a:prstGeom prst="rect">
            <a:avLst/>
          </a:prstGeom>
        </p:spPr>
        <p:txBody>
          <a:bodyPr vert="horz" wrap="square" lIns="0" tIns="12700" rIns="0" bIns="0" rtlCol="0">
            <a:spAutoFit/>
          </a:bodyPr>
          <a:lstStyle/>
          <a:p>
            <a:pPr marL="12700">
              <a:lnSpc>
                <a:spcPct val="100000"/>
              </a:lnSpc>
              <a:spcBef>
                <a:spcPts val="100"/>
              </a:spcBef>
            </a:pPr>
            <a:r>
              <a:rPr lang="en-CA" spc="-90" dirty="0">
                <a:latin typeface="+mj-lt"/>
              </a:rPr>
              <a:t>Bundle Branch Blocks </a:t>
            </a:r>
            <a:endParaRPr spc="-10" dirty="0">
              <a:latin typeface="+mj-lt"/>
            </a:endParaRPr>
          </a:p>
        </p:txBody>
      </p:sp>
      <p:sp>
        <p:nvSpPr>
          <p:cNvPr id="3" name="object 35">
            <a:extLst>
              <a:ext uri="{FF2B5EF4-FFF2-40B4-BE49-F238E27FC236}">
                <a16:creationId xmlns:a16="http://schemas.microsoft.com/office/drawing/2014/main" id="{E134C7B3-41C9-4111-86CA-31897C4FE2DF}"/>
              </a:ext>
            </a:extLst>
          </p:cNvPr>
          <p:cNvSpPr txBox="1"/>
          <p:nvPr/>
        </p:nvSpPr>
        <p:spPr>
          <a:xfrm>
            <a:off x="5715000" y="2819400"/>
            <a:ext cx="6284913" cy="2197205"/>
          </a:xfrm>
          <a:prstGeom prst="rect">
            <a:avLst/>
          </a:prstGeom>
        </p:spPr>
        <p:txBody>
          <a:bodyPr vert="horz" wrap="square" lIns="0" tIns="9525" rIns="0" bIns="0" rtlCol="0">
            <a:spAutoFit/>
          </a:bodyPr>
          <a:lstStyle/>
          <a:p>
            <a:pPr marL="12700" marR="5080" algn="ctr">
              <a:lnSpc>
                <a:spcPct val="101400"/>
              </a:lnSpc>
              <a:spcBef>
                <a:spcPts val="75"/>
              </a:spcBef>
              <a:tabLst>
                <a:tab pos="297815" algn="l"/>
                <a:tab pos="298450" algn="l"/>
              </a:tabLst>
            </a:pPr>
            <a:r>
              <a:rPr lang="en-CA" sz="2800" spc="-10" dirty="0">
                <a:latin typeface="Calibri"/>
                <a:cs typeface="Calibri"/>
              </a:rPr>
              <a:t>Bundle Branches deliver electrical impulses to right and left ventricles </a:t>
            </a:r>
            <a:r>
              <a:rPr lang="en-CA" sz="2800" spc="-10" dirty="0">
                <a:latin typeface="Calibri"/>
                <a:cs typeface="Calibri"/>
                <a:sym typeface="Wingdings" pitchFamily="2" charset="2"/>
              </a:rPr>
              <a:t> </a:t>
            </a:r>
            <a:r>
              <a:rPr lang="en-CA" sz="2800" spc="-10" dirty="0">
                <a:latin typeface="Calibri"/>
                <a:cs typeface="Calibri"/>
              </a:rPr>
              <a:t>ventricular depolarization (QRS complex)  </a:t>
            </a:r>
          </a:p>
          <a:p>
            <a:pPr marL="12700" marR="5080" algn="ctr">
              <a:lnSpc>
                <a:spcPct val="101400"/>
              </a:lnSpc>
              <a:spcBef>
                <a:spcPts val="75"/>
              </a:spcBef>
              <a:tabLst>
                <a:tab pos="297815" algn="l"/>
                <a:tab pos="298450" algn="l"/>
              </a:tabLst>
            </a:pPr>
            <a:endParaRPr lang="en-CA" sz="2800" spc="-10" dirty="0">
              <a:latin typeface="Calibri"/>
              <a:cs typeface="Calibri"/>
            </a:endParaRPr>
          </a:p>
          <a:p>
            <a:pPr marL="12700" marR="5080" algn="ctr">
              <a:lnSpc>
                <a:spcPct val="101400"/>
              </a:lnSpc>
              <a:spcBef>
                <a:spcPts val="75"/>
              </a:spcBef>
              <a:tabLst>
                <a:tab pos="297815" algn="l"/>
                <a:tab pos="298450" algn="l"/>
              </a:tabLst>
            </a:pPr>
            <a:endParaRPr lang="en-CA" sz="2800" spc="-10" dirty="0">
              <a:latin typeface="Calibri"/>
              <a:cs typeface="Calibri"/>
            </a:endParaRPr>
          </a:p>
        </p:txBody>
      </p:sp>
      <p:pic>
        <p:nvPicPr>
          <p:cNvPr id="5" name="Picture 4" descr="Diagram&#10;&#10;Description automatically generated">
            <a:extLst>
              <a:ext uri="{FF2B5EF4-FFF2-40B4-BE49-F238E27FC236}">
                <a16:creationId xmlns:a16="http://schemas.microsoft.com/office/drawing/2014/main" id="{6B3C1ED2-6926-B545-9627-1063FB3FD7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5563" y="1732848"/>
            <a:ext cx="4778938" cy="3392303"/>
          </a:xfrm>
          <a:prstGeom prst="rect">
            <a:avLst/>
          </a:prstGeom>
        </p:spPr>
      </p:pic>
      <p:sp>
        <p:nvSpPr>
          <p:cNvPr id="13" name="object 8">
            <a:extLst>
              <a:ext uri="{FF2B5EF4-FFF2-40B4-BE49-F238E27FC236}">
                <a16:creationId xmlns:a16="http://schemas.microsoft.com/office/drawing/2014/main" id="{03D45153-7B92-A845-A634-9753C8B559E3}"/>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extLst>
      <p:ext uri="{BB962C8B-B14F-4D97-AF65-F5344CB8AC3E}">
        <p14:creationId xmlns:p14="http://schemas.microsoft.com/office/powerpoint/2010/main" val="34083736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8305800" cy="689932"/>
          </a:xfrm>
          <a:prstGeom prst="rect">
            <a:avLst/>
          </a:prstGeom>
        </p:spPr>
        <p:txBody>
          <a:bodyPr vert="horz" wrap="square" lIns="0" tIns="12700" rIns="0" bIns="0" rtlCol="0">
            <a:spAutoFit/>
          </a:bodyPr>
          <a:lstStyle/>
          <a:p>
            <a:pPr marL="12700">
              <a:lnSpc>
                <a:spcPct val="100000"/>
              </a:lnSpc>
              <a:spcBef>
                <a:spcPts val="100"/>
              </a:spcBef>
            </a:pPr>
            <a:r>
              <a:rPr spc="-15" dirty="0">
                <a:latin typeface="+mj-lt"/>
              </a:rPr>
              <a:t>Right </a:t>
            </a:r>
            <a:r>
              <a:rPr spc="-5" dirty="0">
                <a:latin typeface="+mj-lt"/>
              </a:rPr>
              <a:t>Bundle </a:t>
            </a:r>
            <a:r>
              <a:rPr spc="-20" dirty="0">
                <a:latin typeface="+mj-lt"/>
              </a:rPr>
              <a:t>Branch </a:t>
            </a:r>
            <a:r>
              <a:rPr dirty="0">
                <a:latin typeface="+mj-lt"/>
              </a:rPr>
              <a:t>Block</a:t>
            </a:r>
            <a:r>
              <a:rPr spc="20" dirty="0">
                <a:latin typeface="+mj-lt"/>
              </a:rPr>
              <a:t> </a:t>
            </a:r>
            <a:r>
              <a:rPr spc="-5" dirty="0">
                <a:latin typeface="+mj-lt"/>
              </a:rPr>
              <a:t>(RBBB)</a:t>
            </a:r>
          </a:p>
        </p:txBody>
      </p:sp>
      <p:sp>
        <p:nvSpPr>
          <p:cNvPr id="4" name="object 4"/>
          <p:cNvSpPr txBox="1"/>
          <p:nvPr/>
        </p:nvSpPr>
        <p:spPr>
          <a:xfrm>
            <a:off x="209594" y="1822166"/>
            <a:ext cx="3014295" cy="4238661"/>
          </a:xfrm>
          <a:prstGeom prst="rect">
            <a:avLst/>
          </a:prstGeom>
        </p:spPr>
        <p:txBody>
          <a:bodyPr vert="horz" wrap="square" lIns="0" tIns="12700" rIns="0" bIns="0" rtlCol="0">
            <a:spAutoFit/>
          </a:bodyPr>
          <a:lstStyle/>
          <a:p>
            <a:pPr marL="469900" marR="5080" indent="-457200">
              <a:lnSpc>
                <a:spcPct val="101400"/>
              </a:lnSpc>
              <a:spcBef>
                <a:spcPts val="75"/>
              </a:spcBef>
              <a:buFont typeface="Arial" panose="020B0604020202020204" pitchFamily="34" charset="0"/>
              <a:buChar char="•"/>
              <a:tabLst>
                <a:tab pos="297815" algn="l"/>
                <a:tab pos="298450" algn="l"/>
              </a:tabLst>
            </a:pPr>
            <a:r>
              <a:rPr lang="en-US" b="1" dirty="0">
                <a:latin typeface="Calibri"/>
                <a:cs typeface="Calibri"/>
              </a:rPr>
              <a:t>Conduction through Right Bundle Branch is obstructed </a:t>
            </a:r>
            <a:endParaRPr lang="en-US" dirty="0">
              <a:latin typeface="Calibri"/>
              <a:cs typeface="Calibri"/>
            </a:endParaRPr>
          </a:p>
          <a:p>
            <a:pPr marL="469900" marR="5080" indent="-457200">
              <a:lnSpc>
                <a:spcPct val="101400"/>
              </a:lnSpc>
              <a:spcBef>
                <a:spcPts val="75"/>
              </a:spcBef>
              <a:buFont typeface="Arial" panose="020B0604020202020204" pitchFamily="34" charset="0"/>
              <a:buChar char="•"/>
              <a:tabLst>
                <a:tab pos="297815" algn="l"/>
                <a:tab pos="298450" algn="l"/>
              </a:tabLst>
            </a:pPr>
            <a:r>
              <a:rPr lang="en-US" dirty="0">
                <a:latin typeface="Calibri"/>
                <a:cs typeface="Calibri"/>
              </a:rPr>
              <a:t>Can be caused by right heart failure </a:t>
            </a:r>
          </a:p>
          <a:p>
            <a:pPr marL="469900" marR="5080" indent="-457200">
              <a:lnSpc>
                <a:spcPct val="101400"/>
              </a:lnSpc>
              <a:spcBef>
                <a:spcPts val="75"/>
              </a:spcBef>
              <a:buFont typeface="Arial" panose="020B0604020202020204" pitchFamily="34" charset="0"/>
              <a:buChar char="•"/>
              <a:tabLst>
                <a:tab pos="297815" algn="l"/>
                <a:tab pos="298450" algn="l"/>
              </a:tabLst>
            </a:pPr>
            <a:r>
              <a:rPr lang="en-US" dirty="0">
                <a:latin typeface="Calibri"/>
                <a:cs typeface="Calibri"/>
              </a:rPr>
              <a:t>Myocytes in left bundle branch will depolarize normally and spend longer to send impulses to right (right ventricular depolarization delayed) </a:t>
            </a:r>
          </a:p>
          <a:p>
            <a:pPr marL="469900" marR="5080" indent="-457200">
              <a:lnSpc>
                <a:spcPct val="101400"/>
              </a:lnSpc>
              <a:spcBef>
                <a:spcPts val="75"/>
              </a:spcBef>
              <a:buFont typeface="Arial" panose="020B0604020202020204" pitchFamily="34" charset="0"/>
              <a:buChar char="•"/>
              <a:tabLst>
                <a:tab pos="297815" algn="l"/>
                <a:tab pos="298450" algn="l"/>
              </a:tabLst>
            </a:pPr>
            <a:r>
              <a:rPr lang="en-US" sz="1800" dirty="0">
                <a:latin typeface="Calibri"/>
                <a:cs typeface="Calibri"/>
              </a:rPr>
              <a:t>QRS complex in V1 pointing up and </a:t>
            </a:r>
            <a:r>
              <a:rPr lang="en-US" sz="1800" dirty="0" err="1">
                <a:latin typeface="Calibri"/>
                <a:cs typeface="Calibri"/>
              </a:rPr>
              <a:t>rSR</a:t>
            </a:r>
            <a:r>
              <a:rPr lang="en-US" sz="1800" dirty="0">
                <a:latin typeface="Calibri"/>
                <a:cs typeface="Calibri"/>
              </a:rPr>
              <a:t>’ (“rabbit ears”/</a:t>
            </a:r>
            <a:r>
              <a:rPr lang="en-US" sz="1800" b="1" dirty="0">
                <a:latin typeface="Calibri"/>
                <a:cs typeface="Calibri"/>
              </a:rPr>
              <a:t>M</a:t>
            </a:r>
            <a:r>
              <a:rPr lang="en-US" sz="1800" dirty="0">
                <a:latin typeface="Calibri"/>
                <a:cs typeface="Calibri"/>
              </a:rPr>
              <a:t>) and in V6 pointing down (</a:t>
            </a:r>
            <a:r>
              <a:rPr lang="en-US" sz="1800" b="1" dirty="0">
                <a:latin typeface="Calibri"/>
                <a:cs typeface="Calibri"/>
              </a:rPr>
              <a:t>W</a:t>
            </a:r>
            <a:r>
              <a:rPr lang="en-US" sz="1800" dirty="0">
                <a:latin typeface="Calibri"/>
                <a:cs typeface="Calibri"/>
              </a:rPr>
              <a:t>) </a:t>
            </a:r>
            <a:endParaRPr sz="1800" dirty="0">
              <a:latin typeface="Calibri"/>
              <a:cs typeface="Calibri"/>
            </a:endParaRPr>
          </a:p>
        </p:txBody>
      </p:sp>
      <p:sp>
        <p:nvSpPr>
          <p:cNvPr id="9" name="object 40">
            <a:extLst>
              <a:ext uri="{FF2B5EF4-FFF2-40B4-BE49-F238E27FC236}">
                <a16:creationId xmlns:a16="http://schemas.microsoft.com/office/drawing/2014/main" id="{B4F43184-E249-473E-ACBD-CD05A0E2ADBF}"/>
              </a:ext>
            </a:extLst>
          </p:cNvPr>
          <p:cNvSpPr txBox="1"/>
          <p:nvPr/>
        </p:nvSpPr>
        <p:spPr>
          <a:xfrm>
            <a:off x="11135704" y="6511714"/>
            <a:ext cx="15134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LITFL (2021)</a:t>
            </a:r>
            <a:endParaRPr sz="1700" dirty="0">
              <a:latin typeface="Calibri"/>
              <a:cs typeface="Calibri"/>
            </a:endParaRPr>
          </a:p>
        </p:txBody>
      </p:sp>
      <p:pic>
        <p:nvPicPr>
          <p:cNvPr id="31746" name="Picture 2" descr="ECG Right Bundle Branch Block RBBB 5">
            <a:extLst>
              <a:ext uri="{FF2B5EF4-FFF2-40B4-BE49-F238E27FC236}">
                <a16:creationId xmlns:a16="http://schemas.microsoft.com/office/drawing/2014/main" id="{A894D63E-4A6A-F147-A603-93223152B8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5200" y="2185158"/>
            <a:ext cx="8305800" cy="305843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4024975E-4F3B-0952-9AE8-D5F0C42B1B47}"/>
              </a:ext>
            </a:extLst>
          </p:cNvPr>
          <p:cNvSpPr/>
          <p:nvPr/>
        </p:nvSpPr>
        <p:spPr>
          <a:xfrm>
            <a:off x="7543800" y="2185158"/>
            <a:ext cx="2133600" cy="93904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
        <p:nvSpPr>
          <p:cNvPr id="5" name="Rectangle 4">
            <a:extLst>
              <a:ext uri="{FF2B5EF4-FFF2-40B4-BE49-F238E27FC236}">
                <a16:creationId xmlns:a16="http://schemas.microsoft.com/office/drawing/2014/main" id="{CCC09C7F-A8C5-C949-F7B7-D3EAC871A64E}"/>
              </a:ext>
            </a:extLst>
          </p:cNvPr>
          <p:cNvSpPr/>
          <p:nvPr/>
        </p:nvSpPr>
        <p:spPr>
          <a:xfrm>
            <a:off x="9677400" y="3790577"/>
            <a:ext cx="2133600" cy="939042"/>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CA"/>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7541895" cy="695960"/>
          </a:xfrm>
          <a:prstGeom prst="rect">
            <a:avLst/>
          </a:prstGeom>
        </p:spPr>
        <p:txBody>
          <a:bodyPr vert="horz" wrap="square" lIns="0" tIns="12700" rIns="0" bIns="0" rtlCol="0">
            <a:spAutoFit/>
          </a:bodyPr>
          <a:lstStyle/>
          <a:p>
            <a:pPr marL="12700">
              <a:lnSpc>
                <a:spcPct val="100000"/>
              </a:lnSpc>
              <a:spcBef>
                <a:spcPts val="100"/>
              </a:spcBef>
            </a:pPr>
            <a:r>
              <a:rPr lang="en-CA" spc="-15" dirty="0">
                <a:latin typeface="+mj-lt"/>
              </a:rPr>
              <a:t>Left</a:t>
            </a:r>
            <a:r>
              <a:rPr spc="-15" dirty="0">
                <a:latin typeface="+mj-lt"/>
              </a:rPr>
              <a:t> </a:t>
            </a:r>
            <a:r>
              <a:rPr spc="-5" dirty="0">
                <a:latin typeface="+mj-lt"/>
              </a:rPr>
              <a:t>Bundle </a:t>
            </a:r>
            <a:r>
              <a:rPr spc="-20" dirty="0">
                <a:latin typeface="+mj-lt"/>
              </a:rPr>
              <a:t>Branch </a:t>
            </a:r>
            <a:r>
              <a:rPr dirty="0">
                <a:latin typeface="+mj-lt"/>
              </a:rPr>
              <a:t>Block</a:t>
            </a:r>
            <a:r>
              <a:rPr spc="20" dirty="0">
                <a:latin typeface="+mj-lt"/>
              </a:rPr>
              <a:t> </a:t>
            </a:r>
            <a:r>
              <a:rPr spc="-5" dirty="0">
                <a:latin typeface="+mj-lt"/>
              </a:rPr>
              <a:t>(</a:t>
            </a:r>
            <a:r>
              <a:rPr lang="en-CA" spc="-5" dirty="0">
                <a:latin typeface="+mj-lt"/>
              </a:rPr>
              <a:t>L</a:t>
            </a:r>
            <a:r>
              <a:rPr spc="-5" dirty="0">
                <a:latin typeface="+mj-lt"/>
              </a:rPr>
              <a:t>BBB)</a:t>
            </a:r>
          </a:p>
        </p:txBody>
      </p:sp>
      <p:sp>
        <p:nvSpPr>
          <p:cNvPr id="4" name="object 4"/>
          <p:cNvSpPr txBox="1"/>
          <p:nvPr/>
        </p:nvSpPr>
        <p:spPr>
          <a:xfrm>
            <a:off x="304800" y="1435933"/>
            <a:ext cx="3807461" cy="4556888"/>
          </a:xfrm>
          <a:prstGeom prst="rect">
            <a:avLst/>
          </a:prstGeom>
        </p:spPr>
        <p:txBody>
          <a:bodyPr vert="horz" wrap="square" lIns="0" tIns="12700" rIns="0" bIns="0" rtlCol="0">
            <a:spAutoFit/>
          </a:bodyPr>
          <a:lstStyle/>
          <a:p>
            <a:pPr marL="469900" marR="5080" indent="-457200">
              <a:lnSpc>
                <a:spcPct val="101400"/>
              </a:lnSpc>
              <a:spcBef>
                <a:spcPts val="75"/>
              </a:spcBef>
              <a:buFont typeface="Arial" panose="020B0604020202020204" pitchFamily="34" charset="0"/>
              <a:buChar char="•"/>
              <a:tabLst>
                <a:tab pos="297815" algn="l"/>
                <a:tab pos="298450" algn="l"/>
              </a:tabLst>
            </a:pPr>
            <a:r>
              <a:rPr lang="en-US" b="1" dirty="0">
                <a:latin typeface="Calibri"/>
                <a:cs typeface="Calibri"/>
              </a:rPr>
              <a:t>Conduction through Left Bundle Branch is obstructed </a:t>
            </a:r>
          </a:p>
          <a:p>
            <a:pPr marL="469900" marR="5080" indent="-457200">
              <a:lnSpc>
                <a:spcPct val="101400"/>
              </a:lnSpc>
              <a:spcBef>
                <a:spcPts val="75"/>
              </a:spcBef>
              <a:buFont typeface="Arial" panose="020B0604020202020204" pitchFamily="34" charset="0"/>
              <a:buChar char="•"/>
              <a:tabLst>
                <a:tab pos="297815" algn="l"/>
                <a:tab pos="298450" algn="l"/>
              </a:tabLst>
            </a:pPr>
            <a:r>
              <a:rPr lang="en-US" dirty="0">
                <a:latin typeface="Calibri"/>
                <a:cs typeface="Calibri"/>
              </a:rPr>
              <a:t>Can be caused by prior MI, cardiomyopathy </a:t>
            </a:r>
          </a:p>
          <a:p>
            <a:pPr marL="469900" marR="5080" indent="-457200">
              <a:lnSpc>
                <a:spcPct val="101400"/>
              </a:lnSpc>
              <a:spcBef>
                <a:spcPts val="75"/>
              </a:spcBef>
              <a:buFont typeface="Arial" panose="020B0604020202020204" pitchFamily="34" charset="0"/>
              <a:buChar char="•"/>
              <a:tabLst>
                <a:tab pos="297815" algn="l"/>
                <a:tab pos="298450" algn="l"/>
              </a:tabLst>
            </a:pPr>
            <a:r>
              <a:rPr lang="en-US" dirty="0">
                <a:cs typeface="Calibri"/>
              </a:rPr>
              <a:t>Myocytes in right bundle branch will depolarize normally and spend longer to send impulses to left (left ventricular depolarization delayed) </a:t>
            </a:r>
          </a:p>
          <a:p>
            <a:pPr marL="469900" marR="5080" indent="-457200">
              <a:lnSpc>
                <a:spcPct val="101400"/>
              </a:lnSpc>
              <a:spcBef>
                <a:spcPts val="75"/>
              </a:spcBef>
              <a:buFont typeface="Arial" panose="020B0604020202020204" pitchFamily="34" charset="0"/>
              <a:buChar char="•"/>
              <a:tabLst>
                <a:tab pos="297815" algn="l"/>
                <a:tab pos="298450" algn="l"/>
              </a:tabLst>
            </a:pPr>
            <a:r>
              <a:rPr lang="en-US" dirty="0">
                <a:latin typeface="Calibri"/>
                <a:cs typeface="Calibri"/>
              </a:rPr>
              <a:t>There </a:t>
            </a:r>
            <a:r>
              <a:rPr lang="en-US" b="1" dirty="0">
                <a:latin typeface="Calibri"/>
                <a:cs typeface="Calibri"/>
              </a:rPr>
              <a:t>QRS complex widens </a:t>
            </a:r>
            <a:r>
              <a:rPr lang="en-US" dirty="0">
                <a:latin typeface="Calibri"/>
                <a:cs typeface="Calibri"/>
              </a:rPr>
              <a:t>beyond 0.12 seconds</a:t>
            </a:r>
          </a:p>
          <a:p>
            <a:pPr marL="469900" marR="5080" indent="-457200">
              <a:lnSpc>
                <a:spcPct val="101400"/>
              </a:lnSpc>
              <a:spcBef>
                <a:spcPts val="75"/>
              </a:spcBef>
              <a:buFont typeface="Arial" panose="020B0604020202020204" pitchFamily="34" charset="0"/>
              <a:buChar char="•"/>
              <a:tabLst>
                <a:tab pos="297815" algn="l"/>
                <a:tab pos="298450" algn="l"/>
              </a:tabLst>
            </a:pPr>
            <a:r>
              <a:rPr lang="en-US" dirty="0">
                <a:latin typeface="Calibri"/>
                <a:cs typeface="Calibri"/>
              </a:rPr>
              <a:t>I, </a:t>
            </a:r>
            <a:r>
              <a:rPr lang="en-US" dirty="0" err="1">
                <a:latin typeface="Calibri"/>
                <a:cs typeface="Calibri"/>
              </a:rPr>
              <a:t>aVL</a:t>
            </a:r>
            <a:r>
              <a:rPr lang="en-US" dirty="0">
                <a:latin typeface="Calibri"/>
                <a:cs typeface="Calibri"/>
              </a:rPr>
              <a:t>, V5, V6 = left  ventricle</a:t>
            </a:r>
          </a:p>
          <a:p>
            <a:pPr marL="469900" marR="5080" indent="-457200">
              <a:lnSpc>
                <a:spcPct val="101400"/>
              </a:lnSpc>
              <a:spcBef>
                <a:spcPts val="75"/>
              </a:spcBef>
              <a:buFont typeface="Arial" panose="020B0604020202020204" pitchFamily="34" charset="0"/>
              <a:buChar char="•"/>
              <a:tabLst>
                <a:tab pos="297815" algn="l"/>
                <a:tab pos="298450" algn="l"/>
              </a:tabLst>
            </a:pPr>
            <a:r>
              <a:rPr lang="en-US" sz="1800" spc="-5" dirty="0">
                <a:latin typeface="Calibri"/>
                <a:cs typeface="Calibri"/>
              </a:rPr>
              <a:t>Produces </a:t>
            </a:r>
            <a:r>
              <a:rPr lang="en-US" sz="1800" spc="-10" dirty="0">
                <a:latin typeface="Calibri"/>
                <a:cs typeface="Calibri"/>
              </a:rPr>
              <a:t>tall </a:t>
            </a:r>
            <a:r>
              <a:rPr lang="en-US" sz="1800" dirty="0">
                <a:latin typeface="Calibri"/>
                <a:cs typeface="Calibri"/>
              </a:rPr>
              <a:t>R </a:t>
            </a:r>
            <a:r>
              <a:rPr lang="en-US" sz="1800" spc="-15" dirty="0">
                <a:latin typeface="Calibri"/>
                <a:cs typeface="Calibri"/>
              </a:rPr>
              <a:t>waves</a:t>
            </a:r>
            <a:r>
              <a:rPr lang="en-US" sz="1800" spc="-30" dirty="0">
                <a:latin typeface="Calibri"/>
                <a:cs typeface="Calibri"/>
              </a:rPr>
              <a:t> </a:t>
            </a:r>
            <a:r>
              <a:rPr lang="en-US" sz="1800" spc="-5" dirty="0">
                <a:latin typeface="Calibri"/>
                <a:cs typeface="Calibri"/>
              </a:rPr>
              <a:t>in</a:t>
            </a:r>
            <a:r>
              <a:rPr lang="en-US" dirty="0">
                <a:latin typeface="Calibri"/>
                <a:cs typeface="Calibri"/>
              </a:rPr>
              <a:t> </a:t>
            </a:r>
            <a:r>
              <a:rPr lang="en-US" sz="1800" spc="-15" dirty="0">
                <a:latin typeface="Calibri"/>
                <a:cs typeface="Calibri"/>
              </a:rPr>
              <a:t>lateral </a:t>
            </a:r>
            <a:r>
              <a:rPr lang="en-US" sz="1800" dirty="0">
                <a:latin typeface="Calibri"/>
                <a:cs typeface="Calibri"/>
              </a:rPr>
              <a:t>leads </a:t>
            </a:r>
            <a:r>
              <a:rPr lang="en-US" sz="1800" spc="-5" dirty="0">
                <a:latin typeface="Calibri"/>
                <a:cs typeface="Calibri"/>
              </a:rPr>
              <a:t>(V5-V6) </a:t>
            </a:r>
            <a:r>
              <a:rPr lang="en-US" sz="1800" dirty="0">
                <a:latin typeface="Calibri"/>
                <a:cs typeface="Calibri"/>
              </a:rPr>
              <a:t>and  </a:t>
            </a:r>
            <a:r>
              <a:rPr lang="en-US" sz="1800" b="1" dirty="0">
                <a:latin typeface="Calibri"/>
                <a:cs typeface="Calibri"/>
              </a:rPr>
              <a:t>deep S </a:t>
            </a:r>
            <a:r>
              <a:rPr lang="en-US" sz="1800" b="1" spc="-15" dirty="0">
                <a:latin typeface="Calibri"/>
                <a:cs typeface="Calibri"/>
              </a:rPr>
              <a:t>waves </a:t>
            </a:r>
            <a:r>
              <a:rPr lang="en-US" sz="1800" b="1" spc="-5" dirty="0">
                <a:latin typeface="Calibri"/>
                <a:cs typeface="Calibri"/>
              </a:rPr>
              <a:t>in  </a:t>
            </a:r>
            <a:r>
              <a:rPr lang="en-US" sz="1800" b="1" spc="-10" dirty="0">
                <a:latin typeface="Calibri"/>
                <a:cs typeface="Calibri"/>
              </a:rPr>
              <a:t>precordial </a:t>
            </a:r>
            <a:r>
              <a:rPr lang="en-US" sz="1800" b="1" spc="-5" dirty="0">
                <a:latin typeface="Calibri"/>
                <a:cs typeface="Calibri"/>
              </a:rPr>
              <a:t>leads</a:t>
            </a:r>
            <a:r>
              <a:rPr lang="en-US" sz="1800" b="1" spc="-20" dirty="0">
                <a:latin typeface="Calibri"/>
                <a:cs typeface="Calibri"/>
              </a:rPr>
              <a:t> </a:t>
            </a:r>
            <a:r>
              <a:rPr lang="en-US" sz="1800" b="1" spc="-5" dirty="0">
                <a:latin typeface="Calibri"/>
                <a:cs typeface="Calibri"/>
              </a:rPr>
              <a:t>(V1-V3)</a:t>
            </a:r>
          </a:p>
          <a:p>
            <a:pPr marL="469900" marR="5080" indent="-457200">
              <a:lnSpc>
                <a:spcPct val="101400"/>
              </a:lnSpc>
              <a:spcBef>
                <a:spcPts val="75"/>
              </a:spcBef>
              <a:buFont typeface="Arial" panose="020B0604020202020204" pitchFamily="34" charset="0"/>
              <a:buChar char="•"/>
              <a:tabLst>
                <a:tab pos="297815" algn="l"/>
                <a:tab pos="298450" algn="l"/>
              </a:tabLst>
            </a:pPr>
            <a:r>
              <a:rPr lang="en-US" spc="-5" dirty="0">
                <a:latin typeface="Calibri"/>
                <a:cs typeface="Calibri"/>
              </a:rPr>
              <a:t>QRS in </a:t>
            </a:r>
            <a:r>
              <a:rPr lang="en-US" b="1" spc="-5" dirty="0">
                <a:latin typeface="Calibri"/>
                <a:cs typeface="Calibri"/>
              </a:rPr>
              <a:t>V1</a:t>
            </a:r>
            <a:r>
              <a:rPr lang="en-US" spc="-5" dirty="0">
                <a:latin typeface="Calibri"/>
                <a:cs typeface="Calibri"/>
              </a:rPr>
              <a:t> pointing </a:t>
            </a:r>
            <a:r>
              <a:rPr lang="en-US" b="1" spc="-5" dirty="0">
                <a:latin typeface="Calibri"/>
                <a:cs typeface="Calibri"/>
              </a:rPr>
              <a:t>down (W) </a:t>
            </a:r>
            <a:r>
              <a:rPr lang="en-US" spc="-5" dirty="0">
                <a:latin typeface="Calibri"/>
                <a:cs typeface="Calibri"/>
              </a:rPr>
              <a:t>&amp; </a:t>
            </a:r>
            <a:r>
              <a:rPr lang="en-US" b="1" spc="-5" dirty="0">
                <a:latin typeface="Calibri"/>
                <a:cs typeface="Calibri"/>
              </a:rPr>
              <a:t>V6 </a:t>
            </a:r>
            <a:r>
              <a:rPr lang="en-US" spc="-5" dirty="0">
                <a:latin typeface="Calibri"/>
                <a:cs typeface="Calibri"/>
              </a:rPr>
              <a:t>pointing </a:t>
            </a:r>
            <a:r>
              <a:rPr lang="en-US" b="1" spc="-5" dirty="0">
                <a:latin typeface="Calibri"/>
                <a:cs typeface="Calibri"/>
              </a:rPr>
              <a:t>up (M)</a:t>
            </a:r>
            <a:endParaRPr lang="en-US" sz="1800" b="1" dirty="0">
              <a:latin typeface="Calibri"/>
              <a:cs typeface="Calibri"/>
            </a:endParaRPr>
          </a:p>
        </p:txBody>
      </p:sp>
      <p:pic>
        <p:nvPicPr>
          <p:cNvPr id="32770" name="Picture 2" descr="ECG-Left-Bundle-Branch-Block-LBBB-2-2">
            <a:extLst>
              <a:ext uri="{FF2B5EF4-FFF2-40B4-BE49-F238E27FC236}">
                <a16:creationId xmlns:a16="http://schemas.microsoft.com/office/drawing/2014/main" id="{BD1692B5-EE74-1949-AF28-0F66B0ACBA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8793" y="1852862"/>
            <a:ext cx="7541895" cy="3152276"/>
          </a:xfrm>
          <a:prstGeom prst="rect">
            <a:avLst/>
          </a:prstGeom>
          <a:noFill/>
          <a:extLst>
            <a:ext uri="{909E8E84-426E-40DD-AFC4-6F175D3DCCD1}">
              <a14:hiddenFill xmlns:a14="http://schemas.microsoft.com/office/drawing/2010/main">
                <a:solidFill>
                  <a:srgbClr val="FFFFFF"/>
                </a:solidFill>
              </a14:hiddenFill>
            </a:ext>
          </a:extLst>
        </p:spPr>
      </p:pic>
      <p:sp>
        <p:nvSpPr>
          <p:cNvPr id="13" name="object 40">
            <a:extLst>
              <a:ext uri="{FF2B5EF4-FFF2-40B4-BE49-F238E27FC236}">
                <a16:creationId xmlns:a16="http://schemas.microsoft.com/office/drawing/2014/main" id="{3391421D-0732-BC43-8BD3-093FAB3F7FC0}"/>
              </a:ext>
            </a:extLst>
          </p:cNvPr>
          <p:cNvSpPr txBox="1"/>
          <p:nvPr/>
        </p:nvSpPr>
        <p:spPr>
          <a:xfrm>
            <a:off x="11135704" y="6511714"/>
            <a:ext cx="15134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LITFL (2021)</a:t>
            </a:r>
            <a:endParaRPr sz="1700" dirty="0">
              <a:latin typeface="Calibri"/>
              <a:cs typeface="Calibri"/>
            </a:endParaRPr>
          </a:p>
        </p:txBody>
      </p:sp>
    </p:spTree>
    <p:extLst>
      <p:ext uri="{BB962C8B-B14F-4D97-AF65-F5344CB8AC3E}">
        <p14:creationId xmlns:p14="http://schemas.microsoft.com/office/powerpoint/2010/main" val="48891018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10513061" cy="689932"/>
          </a:xfrm>
          <a:prstGeom prst="rect">
            <a:avLst/>
          </a:prstGeom>
        </p:spPr>
        <p:txBody>
          <a:bodyPr vert="horz" wrap="square" lIns="0" tIns="12700" rIns="0" bIns="0" rtlCol="0">
            <a:spAutoFit/>
          </a:bodyPr>
          <a:lstStyle/>
          <a:p>
            <a:pPr marL="12700">
              <a:lnSpc>
                <a:spcPct val="100000"/>
              </a:lnSpc>
              <a:spcBef>
                <a:spcPts val="100"/>
              </a:spcBef>
            </a:pPr>
            <a:r>
              <a:rPr lang="en-US" spc="-55" dirty="0">
                <a:latin typeface="+mj-lt"/>
              </a:rPr>
              <a:t>AVNRT</a:t>
            </a:r>
            <a:endParaRPr spc="-25" dirty="0">
              <a:latin typeface="+mj-lt"/>
            </a:endParaRPr>
          </a:p>
        </p:txBody>
      </p:sp>
      <p:sp>
        <p:nvSpPr>
          <p:cNvPr id="3" name="object 3"/>
          <p:cNvSpPr txBox="1"/>
          <p:nvPr/>
        </p:nvSpPr>
        <p:spPr>
          <a:xfrm>
            <a:off x="304801" y="1295400"/>
            <a:ext cx="5333999" cy="4139595"/>
          </a:xfrm>
          <a:prstGeom prst="rect">
            <a:avLst/>
          </a:prstGeom>
        </p:spPr>
        <p:txBody>
          <a:bodyPr vert="horz" wrap="square" lIns="0" tIns="12700" rIns="0" bIns="0" rtlCol="0">
            <a:spAutoFit/>
          </a:bodyPr>
          <a:lstStyle/>
          <a:p>
            <a:pPr marL="354965" marR="5080" indent="-342900">
              <a:lnSpc>
                <a:spcPct val="100000"/>
              </a:lnSpc>
              <a:spcBef>
                <a:spcPts val="100"/>
              </a:spcBef>
              <a:buFont typeface="Arial" panose="020B0604020202020204" pitchFamily="34" charset="0"/>
              <a:buChar char="•"/>
              <a:tabLst>
                <a:tab pos="354965" algn="l"/>
                <a:tab pos="355600" algn="l"/>
              </a:tabLst>
            </a:pPr>
            <a:r>
              <a:rPr lang="en-US" sz="2400" spc="-10" dirty="0">
                <a:latin typeface="Calibri"/>
                <a:cs typeface="Calibri"/>
              </a:rPr>
              <a:t>AV Nodal Re-Entrant Tachycardia (AVNRT)</a:t>
            </a:r>
          </a:p>
          <a:p>
            <a:pPr marL="354965" marR="5080" indent="-342900">
              <a:lnSpc>
                <a:spcPct val="100000"/>
              </a:lnSpc>
              <a:spcBef>
                <a:spcPts val="100"/>
              </a:spcBef>
              <a:buFont typeface="Arial" panose="020B0604020202020204" pitchFamily="34" charset="0"/>
              <a:buChar char="•"/>
              <a:tabLst>
                <a:tab pos="354965" algn="l"/>
                <a:tab pos="355600" algn="l"/>
              </a:tabLst>
            </a:pPr>
            <a:r>
              <a:rPr lang="en-US" sz="2400" spc="-10" dirty="0">
                <a:latin typeface="Calibri"/>
                <a:cs typeface="Calibri"/>
              </a:rPr>
              <a:t>Re-entrant circuit using dual pathways close to AV node</a:t>
            </a:r>
          </a:p>
          <a:p>
            <a:pPr marL="354965" marR="5080" indent="-342900">
              <a:lnSpc>
                <a:spcPct val="100000"/>
              </a:lnSpc>
              <a:spcBef>
                <a:spcPts val="100"/>
              </a:spcBef>
              <a:buFont typeface="Arial" panose="020B0604020202020204" pitchFamily="34" charset="0"/>
              <a:buChar char="•"/>
              <a:tabLst>
                <a:tab pos="354965" algn="l"/>
                <a:tab pos="355600" algn="l"/>
              </a:tabLst>
            </a:pPr>
            <a:r>
              <a:rPr lang="en-US" sz="2400" spc="-10" dirty="0">
                <a:latin typeface="Calibri"/>
                <a:cs typeface="Calibri"/>
              </a:rPr>
              <a:t>Fast conducting beta-</a:t>
            </a:r>
            <a:r>
              <a:rPr lang="en-US" sz="2400" spc="-10" dirty="0" err="1">
                <a:latin typeface="Calibri"/>
                <a:cs typeface="Calibri"/>
              </a:rPr>
              <a:t>fibres</a:t>
            </a:r>
            <a:r>
              <a:rPr lang="en-US" sz="2400" spc="-10" dirty="0">
                <a:latin typeface="Calibri"/>
                <a:cs typeface="Calibri"/>
              </a:rPr>
              <a:t> &amp; slow conducting alpha-</a:t>
            </a:r>
            <a:r>
              <a:rPr lang="en-US" sz="2400" spc="-10" dirty="0" err="1">
                <a:latin typeface="Calibri"/>
                <a:cs typeface="Calibri"/>
              </a:rPr>
              <a:t>fibres</a:t>
            </a:r>
            <a:r>
              <a:rPr lang="en-US" sz="2400" spc="-10" dirty="0">
                <a:latin typeface="Calibri"/>
                <a:cs typeface="Calibri"/>
              </a:rPr>
              <a:t> </a:t>
            </a:r>
          </a:p>
          <a:p>
            <a:pPr marL="354965" marR="5080" indent="-342900">
              <a:lnSpc>
                <a:spcPct val="100000"/>
              </a:lnSpc>
              <a:spcBef>
                <a:spcPts val="100"/>
              </a:spcBef>
              <a:buFont typeface="Arial" panose="020B0604020202020204" pitchFamily="34" charset="0"/>
              <a:buChar char="•"/>
              <a:tabLst>
                <a:tab pos="354965" algn="l"/>
                <a:tab pos="355600" algn="l"/>
              </a:tabLst>
            </a:pPr>
            <a:r>
              <a:rPr lang="en-US" sz="2400" spc="-10" dirty="0">
                <a:latin typeface="Calibri"/>
                <a:cs typeface="Calibri"/>
              </a:rPr>
              <a:t>Sudden onset/offset, often idiopathic, absence of structural heart disease </a:t>
            </a:r>
          </a:p>
          <a:p>
            <a:pPr marL="354965" marR="5080" indent="-342900">
              <a:lnSpc>
                <a:spcPct val="100000"/>
              </a:lnSpc>
              <a:spcBef>
                <a:spcPts val="100"/>
              </a:spcBef>
              <a:buFont typeface="Arial" panose="020B0604020202020204" pitchFamily="34" charset="0"/>
              <a:buChar char="•"/>
              <a:tabLst>
                <a:tab pos="354965" algn="l"/>
                <a:tab pos="355600" algn="l"/>
              </a:tabLst>
            </a:pPr>
            <a:r>
              <a:rPr lang="en-US" sz="2400" b="1" spc="-10" dirty="0">
                <a:latin typeface="Calibri"/>
                <a:cs typeface="Calibri"/>
              </a:rPr>
              <a:t>Tachycardia (150-250 bpm) </a:t>
            </a:r>
          </a:p>
          <a:p>
            <a:pPr marL="354965" marR="5080" indent="-342900">
              <a:lnSpc>
                <a:spcPct val="100000"/>
              </a:lnSpc>
              <a:spcBef>
                <a:spcPts val="100"/>
              </a:spcBef>
              <a:buFont typeface="Arial" panose="020B0604020202020204" pitchFamily="34" charset="0"/>
              <a:buChar char="•"/>
              <a:tabLst>
                <a:tab pos="354965" algn="l"/>
                <a:tab pos="355600" algn="l"/>
              </a:tabLst>
            </a:pPr>
            <a:r>
              <a:rPr lang="en-US" sz="2400" spc="-10" dirty="0">
                <a:latin typeface="Calibri"/>
                <a:cs typeface="Calibri"/>
              </a:rPr>
              <a:t>Supraventricular or ventricular premature beat  </a:t>
            </a:r>
            <a:endParaRPr sz="2400" dirty="0">
              <a:latin typeface="Calibri"/>
              <a:cs typeface="Calibri"/>
            </a:endParaRPr>
          </a:p>
        </p:txBody>
      </p:sp>
      <p:pic>
        <p:nvPicPr>
          <p:cNvPr id="9" name="Picture 8" descr="Diagram&#10;&#10;Description automatically generated">
            <a:extLst>
              <a:ext uri="{FF2B5EF4-FFF2-40B4-BE49-F238E27FC236}">
                <a16:creationId xmlns:a16="http://schemas.microsoft.com/office/drawing/2014/main" id="{53E7DC79-0029-4846-8207-0753BEF2BD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0696" y="1519052"/>
            <a:ext cx="6466496" cy="4283643"/>
          </a:xfrm>
          <a:prstGeom prst="rect">
            <a:avLst/>
          </a:prstGeom>
        </p:spPr>
      </p:pic>
      <p:sp>
        <p:nvSpPr>
          <p:cNvPr id="12" name="object 14">
            <a:extLst>
              <a:ext uri="{FF2B5EF4-FFF2-40B4-BE49-F238E27FC236}">
                <a16:creationId xmlns:a16="http://schemas.microsoft.com/office/drawing/2014/main" id="{AA56BA83-3CDE-854F-8FB4-F6C8356A446B}"/>
              </a:ext>
            </a:extLst>
          </p:cNvPr>
          <p:cNvSpPr txBox="1"/>
          <p:nvPr/>
        </p:nvSpPr>
        <p:spPr>
          <a:xfrm>
            <a:off x="10373704" y="6511714"/>
            <a:ext cx="1970696"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Toronto Notes (2017) </a:t>
            </a:r>
            <a:endParaRPr sz="1700" dirty="0">
              <a:latin typeface="Calibri"/>
              <a:cs typeface="Calibri"/>
            </a:endParaRPr>
          </a:p>
        </p:txBody>
      </p:sp>
    </p:spTree>
    <p:extLst>
      <p:ext uri="{BB962C8B-B14F-4D97-AF65-F5344CB8AC3E}">
        <p14:creationId xmlns:p14="http://schemas.microsoft.com/office/powerpoint/2010/main" val="35599781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12B931-3503-7F46-ADEA-085DD1C06F45}"/>
              </a:ext>
            </a:extLst>
          </p:cNvPr>
          <p:cNvSpPr>
            <a:spLocks noGrp="1"/>
          </p:cNvSpPr>
          <p:nvPr>
            <p:ph type="title"/>
          </p:nvPr>
        </p:nvSpPr>
        <p:spPr>
          <a:xfrm>
            <a:off x="983801" y="362292"/>
            <a:ext cx="10446199" cy="568496"/>
          </a:xfrm>
        </p:spPr>
        <p:txBody>
          <a:bodyPr/>
          <a:lstStyle/>
          <a:p>
            <a:r>
              <a:rPr lang="en-US" dirty="0"/>
              <a:t>Atherosclerosis - Atheroma Development</a:t>
            </a:r>
          </a:p>
        </p:txBody>
      </p:sp>
      <p:sp>
        <p:nvSpPr>
          <p:cNvPr id="3" name="Text Placeholder 2">
            <a:extLst>
              <a:ext uri="{FF2B5EF4-FFF2-40B4-BE49-F238E27FC236}">
                <a16:creationId xmlns:a16="http://schemas.microsoft.com/office/drawing/2014/main" id="{16DB530B-CD59-D445-BF6D-BA3964A36A10}"/>
              </a:ext>
            </a:extLst>
          </p:cNvPr>
          <p:cNvSpPr>
            <a:spLocks noGrp="1"/>
          </p:cNvSpPr>
          <p:nvPr>
            <p:ph type="body" idx="1"/>
          </p:nvPr>
        </p:nvSpPr>
        <p:spPr>
          <a:xfrm>
            <a:off x="975780" y="2569871"/>
            <a:ext cx="9910343" cy="3739201"/>
          </a:xfrm>
        </p:spPr>
        <p:txBody>
          <a:bodyPr/>
          <a:lstStyle/>
          <a:p>
            <a:pPr marL="101597" indent="0">
              <a:buNone/>
            </a:pPr>
            <a:r>
              <a:rPr lang="en-US" sz="1733" dirty="0"/>
              <a:t>Formation of Atheroma</a:t>
            </a:r>
          </a:p>
          <a:p>
            <a:r>
              <a:rPr lang="en-US" sz="1733" b="0" dirty="0"/>
              <a:t>1) Excess LDL accumulating in tunica intima</a:t>
            </a:r>
          </a:p>
          <a:p>
            <a:r>
              <a:rPr lang="en-US" sz="1733" b="0" dirty="0"/>
              <a:t>2) LDL undergoes oxidation </a:t>
            </a:r>
          </a:p>
          <a:p>
            <a:r>
              <a:rPr lang="en-US" sz="1733" b="0" dirty="0"/>
              <a:t>3) In response, endothelium and smooth muscles cells secrete substances that attract monocytes that then get converted to macrophages</a:t>
            </a:r>
          </a:p>
          <a:p>
            <a:r>
              <a:rPr lang="en-US" sz="1733" b="0" dirty="0"/>
              <a:t>4) Macrophages ingest oxidized LDL particles = called FOAM cells (due to appearance)</a:t>
            </a:r>
          </a:p>
          <a:p>
            <a:r>
              <a:rPr lang="en-US" sz="1733" b="0" dirty="0"/>
              <a:t>5) T cells follow the monocytes into the inner lining of the artery</a:t>
            </a:r>
          </a:p>
          <a:p>
            <a:r>
              <a:rPr lang="en-US" sz="1733" b="0" dirty="0"/>
              <a:t>6) Together, the foam cells, macrophages, and T cells form a FATTY STREAK (which is the beginning of atherosclerotic plaque)</a:t>
            </a:r>
          </a:p>
          <a:p>
            <a:r>
              <a:rPr lang="en-US" sz="1733" b="0" dirty="0"/>
              <a:t>7) Macrophages secrete chemicals that causes smooth muscles cells of tunica media to migrate to the top of the atherosclerotic plaque, forming the FIBROUS PLAQUE</a:t>
            </a:r>
          </a:p>
        </p:txBody>
      </p:sp>
      <p:sp>
        <p:nvSpPr>
          <p:cNvPr id="4" name="Slide Number Placeholder 3">
            <a:extLst>
              <a:ext uri="{FF2B5EF4-FFF2-40B4-BE49-F238E27FC236}">
                <a16:creationId xmlns:a16="http://schemas.microsoft.com/office/drawing/2014/main" id="{6B093660-E3A2-C446-9C7F-EFF71FBCCD24}"/>
              </a:ext>
            </a:extLst>
          </p:cNvPr>
          <p:cNvSpPr>
            <a:spLocks noGrp="1"/>
          </p:cNvSpPr>
          <p:nvPr>
            <p:ph type="sldNum" idx="12"/>
          </p:nvPr>
        </p:nvSpPr>
        <p:spPr/>
        <p:txBody>
          <a:bodyPr/>
          <a:lstStyle/>
          <a:p>
            <a:fld id="{00000000-1234-1234-1234-123412341234}" type="slidenum">
              <a:rPr lang="en" smtClean="0"/>
              <a:pPr/>
              <a:t>6</a:t>
            </a:fld>
            <a:endParaRPr lang="en"/>
          </a:p>
        </p:txBody>
      </p:sp>
      <p:pic>
        <p:nvPicPr>
          <p:cNvPr id="6" name="Picture 5" descr="Logo, company name&#10;&#10;Description automatically generated">
            <a:extLst>
              <a:ext uri="{FF2B5EF4-FFF2-40B4-BE49-F238E27FC236}">
                <a16:creationId xmlns:a16="http://schemas.microsoft.com/office/drawing/2014/main" id="{CD14CE2C-32F0-B8D7-51AB-7EBF1D45E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pic>
        <p:nvPicPr>
          <p:cNvPr id="7" name="Google Shape;191;p30">
            <a:extLst>
              <a:ext uri="{FF2B5EF4-FFF2-40B4-BE49-F238E27FC236}">
                <a16:creationId xmlns:a16="http://schemas.microsoft.com/office/drawing/2014/main" id="{9A17A62C-4DC5-D0ED-6704-CB500CED624F}"/>
              </a:ext>
            </a:extLst>
          </p:cNvPr>
          <p:cNvPicPr preferRelativeResize="0"/>
          <p:nvPr/>
        </p:nvPicPr>
        <p:blipFill>
          <a:blip r:embed="rId4">
            <a:alphaModFix/>
          </a:blip>
          <a:stretch>
            <a:fillRect/>
          </a:stretch>
        </p:blipFill>
        <p:spPr>
          <a:xfrm>
            <a:off x="6400800" y="1071134"/>
            <a:ext cx="4724400" cy="2662666"/>
          </a:xfrm>
          <a:prstGeom prst="rect">
            <a:avLst/>
          </a:prstGeom>
          <a:noFill/>
          <a:ln>
            <a:noFill/>
          </a:ln>
        </p:spPr>
      </p:pic>
      <p:sp>
        <p:nvSpPr>
          <p:cNvPr id="13" name="TextBox 12">
            <a:extLst>
              <a:ext uri="{FF2B5EF4-FFF2-40B4-BE49-F238E27FC236}">
                <a16:creationId xmlns:a16="http://schemas.microsoft.com/office/drawing/2014/main" id="{0C2DA16C-1BA5-7BEF-1205-CBBB8D4F2C91}"/>
              </a:ext>
            </a:extLst>
          </p:cNvPr>
          <p:cNvSpPr txBox="1"/>
          <p:nvPr/>
        </p:nvSpPr>
        <p:spPr>
          <a:xfrm>
            <a:off x="533400" y="1054904"/>
            <a:ext cx="6100010" cy="1477328"/>
          </a:xfrm>
          <a:prstGeom prst="rect">
            <a:avLst/>
          </a:prstGeom>
          <a:noFill/>
        </p:spPr>
        <p:txBody>
          <a:bodyPr wrap="square">
            <a:spAutoFit/>
          </a:bodyPr>
          <a:lstStyle/>
          <a:p>
            <a:pPr algn="l">
              <a:spcBef>
                <a:spcPts val="0"/>
              </a:spcBef>
              <a:buSzPts val="1400"/>
            </a:pPr>
            <a:r>
              <a:rPr lang="en-US" sz="1800" b="1" dirty="0">
                <a:latin typeface="Arial" panose="020B0604020202020204" pitchFamily="34" charset="0"/>
                <a:cs typeface="Arial" panose="020B0604020202020204" pitchFamily="34" charset="0"/>
              </a:rPr>
              <a:t>Disease of elastic arteries and large + medium muscular arteries → form of arteriosclerosis caused by buildup of cholesterol plaques </a:t>
            </a:r>
          </a:p>
          <a:p>
            <a:pPr algn="l">
              <a:spcBef>
                <a:spcPts val="0"/>
              </a:spcBef>
              <a:buSzPts val="1400"/>
            </a:pPr>
            <a:r>
              <a:rPr lang="en-US" sz="1800" b="1" dirty="0">
                <a:latin typeface="Arial" panose="020B0604020202020204" pitchFamily="34" charset="0"/>
                <a:cs typeface="Arial" panose="020B0604020202020204" pitchFamily="34" charset="0"/>
              </a:rPr>
              <a:t>Abdominal aorta &gt; coronary artery &gt; popliteal artery &gt; carotid artery </a:t>
            </a:r>
          </a:p>
        </p:txBody>
      </p:sp>
    </p:spTree>
    <p:extLst>
      <p:ext uri="{BB962C8B-B14F-4D97-AF65-F5344CB8AC3E}">
        <p14:creationId xmlns:p14="http://schemas.microsoft.com/office/powerpoint/2010/main" val="41000293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10513061" cy="689932"/>
          </a:xfrm>
          <a:prstGeom prst="rect">
            <a:avLst/>
          </a:prstGeom>
        </p:spPr>
        <p:txBody>
          <a:bodyPr vert="horz" wrap="square" lIns="0" tIns="12700" rIns="0" bIns="0" rtlCol="0">
            <a:spAutoFit/>
          </a:bodyPr>
          <a:lstStyle/>
          <a:p>
            <a:pPr marL="12700">
              <a:lnSpc>
                <a:spcPct val="100000"/>
              </a:lnSpc>
              <a:spcBef>
                <a:spcPts val="100"/>
              </a:spcBef>
            </a:pPr>
            <a:r>
              <a:rPr spc="-55" dirty="0">
                <a:latin typeface="+mj-lt"/>
              </a:rPr>
              <a:t>Wolff</a:t>
            </a:r>
            <a:r>
              <a:rPr lang="en-US" spc="-55" dirty="0">
                <a:latin typeface="+mj-lt"/>
              </a:rPr>
              <a:t>-</a:t>
            </a:r>
            <a:r>
              <a:rPr spc="-15" dirty="0">
                <a:latin typeface="+mj-lt"/>
              </a:rPr>
              <a:t>Parkinson</a:t>
            </a:r>
            <a:r>
              <a:rPr lang="en-US" spc="-15" dirty="0">
                <a:latin typeface="+mj-lt"/>
              </a:rPr>
              <a:t>-</a:t>
            </a:r>
            <a:r>
              <a:rPr spc="-10" dirty="0">
                <a:latin typeface="+mj-lt"/>
              </a:rPr>
              <a:t>White</a:t>
            </a:r>
            <a:r>
              <a:rPr spc="70" dirty="0">
                <a:latin typeface="+mj-lt"/>
              </a:rPr>
              <a:t> </a:t>
            </a:r>
            <a:r>
              <a:rPr spc="-25" dirty="0">
                <a:latin typeface="+mj-lt"/>
              </a:rPr>
              <a:t>Syndrome</a:t>
            </a:r>
          </a:p>
        </p:txBody>
      </p:sp>
      <p:sp>
        <p:nvSpPr>
          <p:cNvPr id="3" name="object 3"/>
          <p:cNvSpPr txBox="1"/>
          <p:nvPr/>
        </p:nvSpPr>
        <p:spPr>
          <a:xfrm>
            <a:off x="1041265" y="1464564"/>
            <a:ext cx="3635614" cy="4334520"/>
          </a:xfrm>
          <a:prstGeom prst="rect">
            <a:avLst/>
          </a:prstGeom>
        </p:spPr>
        <p:txBody>
          <a:bodyPr vert="horz" wrap="square" lIns="0" tIns="12700" rIns="0" bIns="0" rtlCol="0">
            <a:spAutoFit/>
          </a:bodyPr>
          <a:lstStyle/>
          <a:p>
            <a:pPr marL="354965" marR="5080" indent="-342900">
              <a:lnSpc>
                <a:spcPct val="100000"/>
              </a:lnSpc>
              <a:spcBef>
                <a:spcPts val="100"/>
              </a:spcBef>
              <a:buFont typeface="Arial" panose="020B0604020202020204" pitchFamily="34" charset="0"/>
              <a:buChar char="•"/>
              <a:tabLst>
                <a:tab pos="354965" algn="l"/>
                <a:tab pos="355600" algn="l"/>
              </a:tabLst>
            </a:pPr>
            <a:r>
              <a:rPr sz="2000" spc="-10" dirty="0">
                <a:latin typeface="Calibri"/>
                <a:cs typeface="Calibri"/>
              </a:rPr>
              <a:t>Syndrome </a:t>
            </a:r>
            <a:r>
              <a:rPr sz="2000" dirty="0">
                <a:latin typeface="Calibri"/>
                <a:cs typeface="Calibri"/>
              </a:rPr>
              <a:t>is </a:t>
            </a:r>
            <a:r>
              <a:rPr sz="2000" spc="-5" dirty="0">
                <a:latin typeface="Calibri"/>
                <a:cs typeface="Calibri"/>
              </a:rPr>
              <a:t>due </a:t>
            </a:r>
            <a:r>
              <a:rPr sz="2000" spc="-10" dirty="0">
                <a:latin typeface="Calibri"/>
                <a:cs typeface="Calibri"/>
              </a:rPr>
              <a:t>to </a:t>
            </a:r>
            <a:r>
              <a:rPr sz="2000" dirty="0">
                <a:latin typeface="Calibri"/>
                <a:cs typeface="Calibri"/>
              </a:rPr>
              <a:t>an </a:t>
            </a:r>
            <a:r>
              <a:rPr sz="2000" spc="-5" dirty="0">
                <a:latin typeface="Calibri"/>
                <a:cs typeface="Calibri"/>
              </a:rPr>
              <a:t>abnormally </a:t>
            </a:r>
            <a:r>
              <a:rPr sz="2000" b="1" spc="-15" dirty="0">
                <a:latin typeface="Calibri"/>
                <a:cs typeface="Calibri"/>
              </a:rPr>
              <a:t>fast </a:t>
            </a:r>
            <a:r>
              <a:rPr sz="2000" b="1" dirty="0">
                <a:latin typeface="Calibri"/>
                <a:cs typeface="Calibri"/>
              </a:rPr>
              <a:t>accessory </a:t>
            </a:r>
            <a:r>
              <a:rPr sz="2000" b="1" spc="-5" dirty="0">
                <a:latin typeface="Calibri"/>
                <a:cs typeface="Calibri"/>
              </a:rPr>
              <a:t>conduction </a:t>
            </a:r>
            <a:r>
              <a:rPr sz="2000" b="1" spc="-20" dirty="0">
                <a:latin typeface="Calibri"/>
                <a:cs typeface="Calibri"/>
              </a:rPr>
              <a:t>pathway </a:t>
            </a:r>
            <a:r>
              <a:rPr sz="2000" spc="-10" dirty="0">
                <a:latin typeface="Calibri"/>
                <a:cs typeface="Calibri"/>
              </a:rPr>
              <a:t>from </a:t>
            </a:r>
            <a:r>
              <a:rPr sz="2000" dirty="0">
                <a:latin typeface="Calibri"/>
                <a:cs typeface="Calibri"/>
              </a:rPr>
              <a:t>the </a:t>
            </a:r>
            <a:r>
              <a:rPr sz="2000" spc="-5" dirty="0">
                <a:latin typeface="Calibri"/>
                <a:cs typeface="Calibri"/>
              </a:rPr>
              <a:t>atria </a:t>
            </a:r>
            <a:r>
              <a:rPr sz="2000" spc="-10" dirty="0">
                <a:latin typeface="Calibri"/>
                <a:cs typeface="Calibri"/>
              </a:rPr>
              <a:t>to  </a:t>
            </a:r>
            <a:r>
              <a:rPr sz="2000" spc="-5" dirty="0">
                <a:latin typeface="Calibri"/>
                <a:cs typeface="Calibri"/>
              </a:rPr>
              <a:t>ventricle via </a:t>
            </a:r>
            <a:r>
              <a:rPr sz="2000" dirty="0">
                <a:latin typeface="Calibri"/>
                <a:cs typeface="Calibri"/>
              </a:rPr>
              <a:t>the </a:t>
            </a:r>
            <a:r>
              <a:rPr sz="2000" b="1" spc="-5" dirty="0">
                <a:latin typeface="Calibri"/>
                <a:cs typeface="Calibri"/>
              </a:rPr>
              <a:t>bundle of </a:t>
            </a:r>
            <a:r>
              <a:rPr sz="2000" b="1" spc="-15" dirty="0">
                <a:latin typeface="Calibri"/>
                <a:cs typeface="Calibri"/>
              </a:rPr>
              <a:t>Kent</a:t>
            </a:r>
            <a:r>
              <a:rPr sz="2000" spc="-15" dirty="0">
                <a:latin typeface="Calibri"/>
                <a:cs typeface="Calibri"/>
              </a:rPr>
              <a:t>, </a:t>
            </a:r>
            <a:r>
              <a:rPr sz="2000" spc="-5" dirty="0">
                <a:latin typeface="Calibri"/>
                <a:cs typeface="Calibri"/>
              </a:rPr>
              <a:t>which bypasses </a:t>
            </a:r>
            <a:r>
              <a:rPr sz="2000" dirty="0">
                <a:latin typeface="Calibri"/>
                <a:cs typeface="Calibri"/>
              </a:rPr>
              <a:t>the </a:t>
            </a:r>
            <a:r>
              <a:rPr sz="2000" spc="-10" dirty="0">
                <a:latin typeface="Calibri"/>
                <a:cs typeface="Calibri"/>
              </a:rPr>
              <a:t>slower </a:t>
            </a:r>
            <a:r>
              <a:rPr sz="2000" spc="-45" dirty="0">
                <a:latin typeface="Calibri"/>
                <a:cs typeface="Calibri"/>
              </a:rPr>
              <a:t>AV</a:t>
            </a:r>
            <a:r>
              <a:rPr sz="2000" spc="50" dirty="0">
                <a:latin typeface="Calibri"/>
                <a:cs typeface="Calibri"/>
              </a:rPr>
              <a:t> </a:t>
            </a:r>
            <a:r>
              <a:rPr sz="2000" spc="-5" dirty="0">
                <a:latin typeface="Calibri"/>
                <a:cs typeface="Calibri"/>
              </a:rPr>
              <a:t>node</a:t>
            </a:r>
            <a:endParaRPr lang="en-US" sz="2000" spc="-5" dirty="0">
              <a:latin typeface="Calibri"/>
              <a:cs typeface="Calibri"/>
            </a:endParaRPr>
          </a:p>
          <a:p>
            <a:pPr marL="354965" marR="5080" indent="-342900">
              <a:lnSpc>
                <a:spcPct val="100000"/>
              </a:lnSpc>
              <a:spcBef>
                <a:spcPts val="100"/>
              </a:spcBef>
              <a:buFont typeface="Arial" panose="020B0604020202020204" pitchFamily="34" charset="0"/>
              <a:buChar char="•"/>
              <a:tabLst>
                <a:tab pos="354965" algn="l"/>
                <a:tab pos="355600" algn="l"/>
              </a:tabLst>
            </a:pPr>
            <a:r>
              <a:rPr lang="en-CA" sz="2000" spc="-5" dirty="0">
                <a:latin typeface="Calibri"/>
                <a:cs typeface="Calibri"/>
              </a:rPr>
              <a:t>Ventricles start to partially depolarize earlier </a:t>
            </a:r>
            <a:r>
              <a:rPr lang="en-CA" sz="2000" spc="-5" dirty="0">
                <a:latin typeface="Calibri"/>
                <a:cs typeface="Calibri"/>
                <a:sym typeface="Wingdings" pitchFamily="2" charset="2"/>
              </a:rPr>
              <a:t> </a:t>
            </a:r>
            <a:r>
              <a:rPr lang="en-CA" sz="2000" b="1" spc="-5" dirty="0">
                <a:latin typeface="Calibri"/>
                <a:cs typeface="Calibri"/>
                <a:sym typeface="Wingdings" pitchFamily="2" charset="2"/>
              </a:rPr>
              <a:t>Delta</a:t>
            </a:r>
            <a:r>
              <a:rPr lang="en-CA" sz="2000" spc="-5" dirty="0">
                <a:latin typeface="Calibri"/>
                <a:cs typeface="Calibri"/>
                <a:sym typeface="Wingdings" pitchFamily="2" charset="2"/>
              </a:rPr>
              <a:t> Wave (ECG), </a:t>
            </a:r>
            <a:r>
              <a:rPr lang="en-CA" sz="2000" b="1" spc="-5" dirty="0">
                <a:latin typeface="Calibri"/>
                <a:cs typeface="Calibri"/>
                <a:sym typeface="Wingdings" pitchFamily="2" charset="2"/>
              </a:rPr>
              <a:t>widened QRS </a:t>
            </a:r>
            <a:r>
              <a:rPr lang="en-CA" sz="2000" spc="-5" dirty="0">
                <a:latin typeface="Calibri"/>
                <a:cs typeface="Calibri"/>
                <a:sym typeface="Wingdings" pitchFamily="2" charset="2"/>
              </a:rPr>
              <a:t>and shortened PR</a:t>
            </a:r>
            <a:endParaRPr sz="2000" dirty="0">
              <a:latin typeface="Calibri"/>
              <a:cs typeface="Calibri"/>
            </a:endParaRPr>
          </a:p>
          <a:p>
            <a:pPr marL="355600" indent="-342900">
              <a:lnSpc>
                <a:spcPct val="100000"/>
              </a:lnSpc>
              <a:buFont typeface="Arial" panose="020B0604020202020204" pitchFamily="34" charset="0"/>
              <a:buChar char="•"/>
              <a:tabLst>
                <a:tab pos="354965" algn="l"/>
                <a:tab pos="355600" algn="l"/>
              </a:tabLst>
            </a:pPr>
            <a:r>
              <a:rPr sz="2000" b="1" spc="-10" dirty="0">
                <a:latin typeface="Calibri"/>
                <a:cs typeface="Calibri"/>
              </a:rPr>
              <a:t>Most </a:t>
            </a:r>
            <a:r>
              <a:rPr sz="2000" b="1" spc="-5" dirty="0">
                <a:latin typeface="Calibri"/>
                <a:cs typeface="Calibri"/>
              </a:rPr>
              <a:t>common type of ventricular </a:t>
            </a:r>
            <a:r>
              <a:rPr sz="2000" b="1" spc="-15" dirty="0">
                <a:latin typeface="Calibri"/>
                <a:cs typeface="Calibri"/>
              </a:rPr>
              <a:t>pre-excitation</a:t>
            </a:r>
            <a:r>
              <a:rPr sz="2000" b="1" spc="15" dirty="0">
                <a:latin typeface="Calibri"/>
                <a:cs typeface="Calibri"/>
              </a:rPr>
              <a:t> </a:t>
            </a:r>
            <a:r>
              <a:rPr sz="2000" b="1" spc="-15" dirty="0">
                <a:latin typeface="Calibri"/>
                <a:cs typeface="Calibri"/>
              </a:rPr>
              <a:t>syndrome</a:t>
            </a:r>
            <a:endParaRPr lang="en-US" sz="2000" b="1" spc="-15" dirty="0">
              <a:latin typeface="Calibri"/>
              <a:cs typeface="Calibri"/>
            </a:endParaRPr>
          </a:p>
          <a:p>
            <a:pPr marL="355600" indent="-342900">
              <a:lnSpc>
                <a:spcPct val="100000"/>
              </a:lnSpc>
              <a:buFont typeface="Arial" panose="020B0604020202020204" pitchFamily="34" charset="0"/>
              <a:buChar char="•"/>
              <a:tabLst>
                <a:tab pos="354965" algn="l"/>
                <a:tab pos="355600" algn="l"/>
              </a:tabLst>
            </a:pPr>
            <a:r>
              <a:rPr lang="en-CA" sz="2000" spc="-15" dirty="0">
                <a:latin typeface="Calibri"/>
                <a:cs typeface="Calibri"/>
              </a:rPr>
              <a:t>May result in SVT </a:t>
            </a:r>
            <a:endParaRPr sz="2000" dirty="0">
              <a:latin typeface="Calibri"/>
              <a:cs typeface="Calibri"/>
            </a:endParaRPr>
          </a:p>
        </p:txBody>
      </p:sp>
      <p:sp>
        <p:nvSpPr>
          <p:cNvPr id="5" name="object 5"/>
          <p:cNvSpPr/>
          <p:nvPr/>
        </p:nvSpPr>
        <p:spPr>
          <a:xfrm>
            <a:off x="8686800" y="2057399"/>
            <a:ext cx="3000474" cy="274320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10896600" y="6501384"/>
            <a:ext cx="1407160" cy="284480"/>
          </a:xfrm>
          <a:prstGeom prst="rect">
            <a:avLst/>
          </a:prstGeom>
        </p:spPr>
        <p:txBody>
          <a:bodyPr vert="horz" wrap="square" lIns="0" tIns="12700" rIns="0" bIns="0" rtlCol="0">
            <a:spAutoFit/>
          </a:bodyPr>
          <a:lstStyle/>
          <a:p>
            <a:pPr>
              <a:lnSpc>
                <a:spcPct val="100000"/>
              </a:lnSpc>
              <a:spcBef>
                <a:spcPts val="100"/>
              </a:spcBef>
            </a:pPr>
            <a:r>
              <a:rPr lang="en-US" sz="1700" spc="-55" dirty="0">
                <a:solidFill>
                  <a:srgbClr val="FFFFFF"/>
                </a:solidFill>
                <a:latin typeface="Calibri"/>
                <a:cs typeface="Calibri"/>
              </a:rPr>
              <a:t>First Aid (2020)</a:t>
            </a:r>
            <a:endParaRPr sz="1700" dirty="0">
              <a:latin typeface="Calibri"/>
              <a:cs typeface="Calibri"/>
            </a:endParaRPr>
          </a:p>
        </p:txBody>
      </p:sp>
      <p:pic>
        <p:nvPicPr>
          <p:cNvPr id="10" name="Picture 9" descr="Diagram&#10;&#10;Description automatically generated">
            <a:extLst>
              <a:ext uri="{FF2B5EF4-FFF2-40B4-BE49-F238E27FC236}">
                <a16:creationId xmlns:a16="http://schemas.microsoft.com/office/drawing/2014/main" id="{D81EE1A1-9683-4642-8F76-DA7E54EA22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93011" y="1497724"/>
            <a:ext cx="3677361" cy="3862552"/>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0" y="6375400"/>
            <a:ext cx="12192000" cy="114300"/>
          </a:xfrm>
          <a:custGeom>
            <a:avLst/>
            <a:gdLst/>
            <a:ahLst/>
            <a:cxnLst/>
            <a:rect l="l" t="t" r="r" b="b"/>
            <a:pathLst>
              <a:path w="12192000" h="114300">
                <a:moveTo>
                  <a:pt x="0" y="0"/>
                </a:moveTo>
                <a:lnTo>
                  <a:pt x="12192000" y="0"/>
                </a:lnTo>
                <a:lnTo>
                  <a:pt x="12192000" y="113981"/>
                </a:lnTo>
                <a:lnTo>
                  <a:pt x="0" y="113981"/>
                </a:lnTo>
                <a:lnTo>
                  <a:pt x="0" y="0"/>
                </a:lnTo>
                <a:close/>
              </a:path>
            </a:pathLst>
          </a:custGeom>
          <a:solidFill>
            <a:srgbClr val="E87D00"/>
          </a:solidFill>
        </p:spPr>
        <p:txBody>
          <a:bodyPr wrap="square" lIns="0" tIns="0" rIns="0" bIns="0" rtlCol="0"/>
          <a:lstStyle/>
          <a:p>
            <a:endParaRPr/>
          </a:p>
        </p:txBody>
      </p:sp>
      <p:sp>
        <p:nvSpPr>
          <p:cNvPr id="3" name="object 3"/>
          <p:cNvSpPr/>
          <p:nvPr/>
        </p:nvSpPr>
        <p:spPr>
          <a:xfrm>
            <a:off x="10984048" y="41901"/>
            <a:ext cx="1175793" cy="1259381"/>
          </a:xfrm>
          <a:prstGeom prst="rect">
            <a:avLst/>
          </a:prstGeom>
          <a:blipFill>
            <a:blip r:embed="rId2" cstate="print"/>
            <a:stretch>
              <a:fillRect/>
            </a:stretch>
          </a:blipFill>
        </p:spPr>
        <p:txBody>
          <a:bodyPr wrap="square" lIns="0" tIns="0" rIns="0" bIns="0" rtlCol="0"/>
          <a:lstStyle/>
          <a:p>
            <a:endParaRPr/>
          </a:p>
        </p:txBody>
      </p:sp>
      <p:sp>
        <p:nvSpPr>
          <p:cNvPr id="4" name="object 4"/>
          <p:cNvSpPr/>
          <p:nvPr/>
        </p:nvSpPr>
        <p:spPr>
          <a:xfrm>
            <a:off x="838200" y="1117600"/>
            <a:ext cx="9906000" cy="0"/>
          </a:xfrm>
          <a:custGeom>
            <a:avLst/>
            <a:gdLst/>
            <a:ahLst/>
            <a:cxnLst/>
            <a:rect l="l" t="t" r="r" b="b"/>
            <a:pathLst>
              <a:path w="9906000">
                <a:moveTo>
                  <a:pt x="0" y="0"/>
                </a:moveTo>
                <a:lnTo>
                  <a:pt x="9906000" y="1"/>
                </a:lnTo>
              </a:path>
            </a:pathLst>
          </a:custGeom>
          <a:ln w="28575">
            <a:solidFill>
              <a:srgbClr val="404040"/>
            </a:solidFill>
          </a:ln>
        </p:spPr>
        <p:txBody>
          <a:bodyPr wrap="square" lIns="0" tIns="0" rIns="0" bIns="0" rtlCol="0"/>
          <a:lstStyle/>
          <a:p>
            <a:endParaRPr/>
          </a:p>
        </p:txBody>
      </p:sp>
      <p:sp>
        <p:nvSpPr>
          <p:cNvPr id="5" name="object 5"/>
          <p:cNvSpPr txBox="1">
            <a:spLocks noGrp="1"/>
          </p:cNvSpPr>
          <p:nvPr>
            <p:ph type="title"/>
          </p:nvPr>
        </p:nvSpPr>
        <p:spPr>
          <a:xfrm>
            <a:off x="916939" y="224027"/>
            <a:ext cx="7428230" cy="695960"/>
          </a:xfrm>
          <a:prstGeom prst="rect">
            <a:avLst/>
          </a:prstGeom>
        </p:spPr>
        <p:txBody>
          <a:bodyPr vert="horz" wrap="square" lIns="0" tIns="12700" rIns="0" bIns="0" rtlCol="0">
            <a:spAutoFit/>
          </a:bodyPr>
          <a:lstStyle/>
          <a:p>
            <a:pPr marL="12700">
              <a:lnSpc>
                <a:spcPct val="100000"/>
              </a:lnSpc>
              <a:spcBef>
                <a:spcPts val="100"/>
              </a:spcBef>
            </a:pPr>
            <a:r>
              <a:rPr lang="en-US" spc="-55" dirty="0">
                <a:latin typeface="+mj-lt"/>
              </a:rPr>
              <a:t>WPW Syndrome ECG</a:t>
            </a:r>
            <a:endParaRPr spc="-25" dirty="0">
              <a:latin typeface="+mj-lt"/>
            </a:endParaRPr>
          </a:p>
        </p:txBody>
      </p:sp>
      <p:sp>
        <p:nvSpPr>
          <p:cNvPr id="6" name="object 6"/>
          <p:cNvSpPr/>
          <p:nvPr/>
        </p:nvSpPr>
        <p:spPr>
          <a:xfrm>
            <a:off x="838199" y="1286197"/>
            <a:ext cx="9873342" cy="4878250"/>
          </a:xfrm>
          <a:prstGeom prst="rect">
            <a:avLst/>
          </a:prstGeom>
          <a:blipFill>
            <a:blip r:embed="rId3" cstate="print"/>
            <a:stretch>
              <a:fillRect/>
            </a:stretch>
          </a:blipFill>
        </p:spPr>
        <p:txBody>
          <a:bodyPr wrap="square" lIns="0" tIns="0" rIns="0" bIns="0" rtlCol="0"/>
          <a:lstStyle/>
          <a:p>
            <a:endParaRPr/>
          </a:p>
        </p:txBody>
      </p:sp>
      <p:sp>
        <p:nvSpPr>
          <p:cNvPr id="7" name="object 7"/>
          <p:cNvSpPr txBox="1"/>
          <p:nvPr/>
        </p:nvSpPr>
        <p:spPr>
          <a:xfrm>
            <a:off x="0" y="6489382"/>
            <a:ext cx="12192000" cy="298159"/>
          </a:xfrm>
          <a:prstGeom prst="rect">
            <a:avLst/>
          </a:prstGeom>
          <a:solidFill>
            <a:srgbClr val="CE1719"/>
          </a:solidFill>
        </p:spPr>
        <p:txBody>
          <a:bodyPr vert="horz" wrap="square" lIns="0" tIns="20955" rIns="0" bIns="0" rtlCol="0">
            <a:spAutoFit/>
          </a:bodyPr>
          <a:lstStyle/>
          <a:p>
            <a:pPr marL="91440">
              <a:lnSpc>
                <a:spcPct val="100000"/>
              </a:lnSpc>
              <a:spcBef>
                <a:spcPts val="165"/>
              </a:spcBef>
            </a:pPr>
            <a:endParaRPr sz="1800" dirty="0">
              <a:latin typeface="Calibri"/>
              <a:cs typeface="Calibri"/>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8912861" cy="689932"/>
          </a:xfrm>
          <a:prstGeom prst="rect">
            <a:avLst/>
          </a:prstGeom>
        </p:spPr>
        <p:txBody>
          <a:bodyPr vert="horz" wrap="square" lIns="0" tIns="12700" rIns="0" bIns="0" rtlCol="0">
            <a:spAutoFit/>
          </a:bodyPr>
          <a:lstStyle/>
          <a:p>
            <a:pPr marL="12700">
              <a:lnSpc>
                <a:spcPct val="100000"/>
              </a:lnSpc>
              <a:spcBef>
                <a:spcPts val="100"/>
              </a:spcBef>
            </a:pPr>
            <a:r>
              <a:rPr lang="en-US" spc="-20" dirty="0" err="1">
                <a:latin typeface="+mj-lt"/>
              </a:rPr>
              <a:t>Tachyarrythmias</a:t>
            </a:r>
            <a:r>
              <a:rPr lang="en-US" spc="-20" dirty="0">
                <a:latin typeface="+mj-lt"/>
              </a:rPr>
              <a:t> – </a:t>
            </a:r>
            <a:r>
              <a:rPr spc="-20" dirty="0">
                <a:latin typeface="+mj-lt"/>
              </a:rPr>
              <a:t>Atrial</a:t>
            </a:r>
            <a:r>
              <a:rPr spc="-60" dirty="0">
                <a:latin typeface="+mj-lt"/>
              </a:rPr>
              <a:t> </a:t>
            </a:r>
            <a:r>
              <a:rPr spc="-5" dirty="0">
                <a:latin typeface="+mj-lt"/>
              </a:rPr>
              <a:t>Fibrillation</a:t>
            </a:r>
          </a:p>
        </p:txBody>
      </p:sp>
      <p:sp>
        <p:nvSpPr>
          <p:cNvPr id="3" name="object 3"/>
          <p:cNvSpPr txBox="1"/>
          <p:nvPr/>
        </p:nvSpPr>
        <p:spPr>
          <a:xfrm>
            <a:off x="507998" y="1297198"/>
            <a:ext cx="4978402" cy="5027402"/>
          </a:xfrm>
          <a:prstGeom prst="rect">
            <a:avLst/>
          </a:prstGeom>
        </p:spPr>
        <p:txBody>
          <a:bodyPr vert="horz" wrap="square" lIns="0" tIns="12700" rIns="0" bIns="0" rtlCol="0">
            <a:spAutoFit/>
          </a:bodyPr>
          <a:lstStyle/>
          <a:p>
            <a:pPr marL="355600" indent="-342900">
              <a:lnSpc>
                <a:spcPts val="2135"/>
              </a:lnSpc>
              <a:spcBef>
                <a:spcPts val="100"/>
              </a:spcBef>
              <a:buFont typeface="Arial" panose="020B0604020202020204" pitchFamily="34" charset="0"/>
              <a:buChar char="•"/>
              <a:tabLst>
                <a:tab pos="297815" algn="l"/>
                <a:tab pos="298450" algn="l"/>
              </a:tabLst>
            </a:pPr>
            <a:r>
              <a:rPr lang="en-US" sz="2000" dirty="0">
                <a:latin typeface="Calibri"/>
                <a:cs typeface="Calibri"/>
              </a:rPr>
              <a:t>Disorganized atrial depolarization without effective atrial contraction </a:t>
            </a:r>
          </a:p>
          <a:p>
            <a:pPr marL="812800" lvl="1" indent="-342900">
              <a:lnSpc>
                <a:spcPts val="2135"/>
              </a:lnSpc>
              <a:spcBef>
                <a:spcPts val="100"/>
              </a:spcBef>
              <a:buFont typeface="Arial" panose="020B0604020202020204" pitchFamily="34" charset="0"/>
              <a:buChar char="•"/>
              <a:tabLst>
                <a:tab pos="297815" algn="l"/>
                <a:tab pos="298450" algn="l"/>
              </a:tabLst>
            </a:pPr>
            <a:r>
              <a:rPr lang="en-US" sz="2000" dirty="0">
                <a:latin typeface="Calibri"/>
                <a:cs typeface="Calibri"/>
              </a:rPr>
              <a:t>Ineffective atrial contraction leads to risk of clot formation (stasis)  </a:t>
            </a:r>
          </a:p>
          <a:p>
            <a:pPr marL="812800" lvl="1" indent="-342900">
              <a:lnSpc>
                <a:spcPts val="2135"/>
              </a:lnSpc>
              <a:spcBef>
                <a:spcPts val="100"/>
              </a:spcBef>
              <a:buFont typeface="Arial" panose="020B0604020202020204" pitchFamily="34" charset="0"/>
              <a:buChar char="•"/>
              <a:tabLst>
                <a:tab pos="297815" algn="l"/>
                <a:tab pos="298450" algn="l"/>
              </a:tabLst>
            </a:pPr>
            <a:r>
              <a:rPr lang="en-US" sz="2000" dirty="0">
                <a:latin typeface="Calibri"/>
                <a:cs typeface="Calibri"/>
              </a:rPr>
              <a:t>Irregular, rapid ventricular response rate = </a:t>
            </a:r>
            <a:r>
              <a:rPr lang="en-US" sz="2000" b="1" dirty="0">
                <a:latin typeface="Calibri"/>
                <a:cs typeface="Calibri"/>
              </a:rPr>
              <a:t>loss of “atrial kick”</a:t>
            </a:r>
          </a:p>
          <a:p>
            <a:pPr marL="812800" lvl="1" indent="-342900">
              <a:lnSpc>
                <a:spcPts val="2135"/>
              </a:lnSpc>
              <a:spcBef>
                <a:spcPts val="100"/>
              </a:spcBef>
              <a:buFont typeface="Arial" panose="020B0604020202020204" pitchFamily="34" charset="0"/>
              <a:buChar char="•"/>
              <a:tabLst>
                <a:tab pos="297815" algn="l"/>
                <a:tab pos="298450" algn="l"/>
              </a:tabLst>
            </a:pPr>
            <a:r>
              <a:rPr lang="en-US" sz="2000" dirty="0">
                <a:latin typeface="Calibri"/>
                <a:cs typeface="Calibri"/>
              </a:rPr>
              <a:t>Can lead to systolic heart failure</a:t>
            </a:r>
          </a:p>
          <a:p>
            <a:pPr marL="812800" lvl="1" indent="-342900">
              <a:lnSpc>
                <a:spcPts val="2135"/>
              </a:lnSpc>
              <a:spcBef>
                <a:spcPts val="100"/>
              </a:spcBef>
              <a:buFont typeface="Arial" panose="020B0604020202020204" pitchFamily="34" charset="0"/>
              <a:buChar char="•"/>
              <a:tabLst>
                <a:tab pos="297815" algn="l"/>
                <a:tab pos="298450" algn="l"/>
              </a:tabLst>
            </a:pPr>
            <a:r>
              <a:rPr lang="en-US" sz="2000" dirty="0">
                <a:latin typeface="Calibri"/>
                <a:cs typeface="Calibri"/>
              </a:rPr>
              <a:t>Structural &amp; electric remodeling  </a:t>
            </a:r>
          </a:p>
          <a:p>
            <a:pPr marL="355600" indent="-342900">
              <a:lnSpc>
                <a:spcPts val="2135"/>
              </a:lnSpc>
              <a:spcBef>
                <a:spcPts val="100"/>
              </a:spcBef>
              <a:buFont typeface="Arial" panose="020B0604020202020204" pitchFamily="34" charset="0"/>
              <a:buChar char="•"/>
              <a:tabLst>
                <a:tab pos="297815" algn="l"/>
                <a:tab pos="298450" algn="l"/>
              </a:tabLst>
            </a:pPr>
            <a:r>
              <a:rPr lang="en-US" sz="2000" dirty="0">
                <a:latin typeface="Calibri"/>
                <a:cs typeface="Calibri"/>
              </a:rPr>
              <a:t>Risk Factors = </a:t>
            </a:r>
            <a:r>
              <a:rPr lang="en-US" sz="2000" b="1" dirty="0">
                <a:latin typeface="Calibri"/>
                <a:cs typeface="Calibri"/>
              </a:rPr>
              <a:t>PARASITE </a:t>
            </a:r>
          </a:p>
          <a:p>
            <a:pPr marL="812800" lvl="1"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P</a:t>
            </a:r>
            <a:r>
              <a:rPr lang="en-US" sz="2000" dirty="0">
                <a:latin typeface="Calibri"/>
                <a:cs typeface="Calibri"/>
              </a:rPr>
              <a:t>ulmonary </a:t>
            </a:r>
          </a:p>
          <a:p>
            <a:pPr marL="812800" lvl="1"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A</a:t>
            </a:r>
            <a:r>
              <a:rPr lang="en-US" sz="2000" dirty="0">
                <a:latin typeface="Calibri"/>
                <a:cs typeface="Calibri"/>
              </a:rPr>
              <a:t>nemia</a:t>
            </a:r>
          </a:p>
          <a:p>
            <a:pPr marL="812800" lvl="1"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R</a:t>
            </a:r>
            <a:r>
              <a:rPr lang="en-US" sz="2000" dirty="0">
                <a:latin typeface="Calibri"/>
                <a:cs typeface="Calibri"/>
              </a:rPr>
              <a:t>ight heart failure </a:t>
            </a:r>
          </a:p>
          <a:p>
            <a:pPr marL="812800" lvl="1"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A</a:t>
            </a:r>
            <a:r>
              <a:rPr lang="en-US" sz="2000" dirty="0">
                <a:latin typeface="Calibri"/>
                <a:cs typeface="Calibri"/>
              </a:rPr>
              <a:t>trial myxoma</a:t>
            </a:r>
          </a:p>
          <a:p>
            <a:pPr marL="812800" lvl="1"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S</a:t>
            </a:r>
            <a:r>
              <a:rPr lang="en-US" sz="2000" dirty="0">
                <a:latin typeface="Calibri"/>
                <a:cs typeface="Calibri"/>
              </a:rPr>
              <a:t>epsis</a:t>
            </a:r>
          </a:p>
          <a:p>
            <a:pPr marL="812800" lvl="1"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I</a:t>
            </a:r>
            <a:r>
              <a:rPr lang="en-US" sz="2000" dirty="0">
                <a:latin typeface="Calibri"/>
                <a:cs typeface="Calibri"/>
              </a:rPr>
              <a:t>schemia</a:t>
            </a:r>
            <a:br>
              <a:rPr lang="en-US" sz="2000" dirty="0">
                <a:latin typeface="Calibri"/>
                <a:cs typeface="Calibri"/>
              </a:rPr>
            </a:br>
            <a:r>
              <a:rPr lang="en-US" sz="2000" b="1" dirty="0">
                <a:latin typeface="Calibri"/>
                <a:cs typeface="Calibri"/>
              </a:rPr>
              <a:t>T</a:t>
            </a:r>
            <a:r>
              <a:rPr lang="en-US" sz="2000" dirty="0">
                <a:latin typeface="Calibri"/>
                <a:cs typeface="Calibri"/>
              </a:rPr>
              <a:t>hyroid</a:t>
            </a:r>
          </a:p>
          <a:p>
            <a:pPr marL="812800" lvl="1"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E</a:t>
            </a:r>
            <a:r>
              <a:rPr lang="en-US" sz="2000" dirty="0">
                <a:latin typeface="Calibri"/>
                <a:cs typeface="Calibri"/>
              </a:rPr>
              <a:t>thanol (holiday heart syndrome) </a:t>
            </a:r>
          </a:p>
          <a:p>
            <a:pPr marL="355600" indent="-342900">
              <a:lnSpc>
                <a:spcPts val="2135"/>
              </a:lnSpc>
              <a:spcBef>
                <a:spcPts val="100"/>
              </a:spcBef>
              <a:buFont typeface="Arial" panose="020B0604020202020204" pitchFamily="34" charset="0"/>
              <a:buChar char="•"/>
              <a:tabLst>
                <a:tab pos="297815" algn="l"/>
                <a:tab pos="298450" algn="l"/>
              </a:tabLst>
            </a:pPr>
            <a:r>
              <a:rPr lang="en-US" sz="2000" b="1" dirty="0">
                <a:latin typeface="Calibri"/>
                <a:cs typeface="Calibri"/>
              </a:rPr>
              <a:t>Irregularly-irregular rhythm**</a:t>
            </a:r>
          </a:p>
        </p:txBody>
      </p:sp>
      <p:sp>
        <p:nvSpPr>
          <p:cNvPr id="5" name="object 5"/>
          <p:cNvSpPr/>
          <p:nvPr/>
        </p:nvSpPr>
        <p:spPr>
          <a:xfrm>
            <a:off x="6800734" y="5014476"/>
            <a:ext cx="3884702" cy="1157723"/>
          </a:xfrm>
          <a:prstGeom prst="rect">
            <a:avLst/>
          </a:prstGeom>
          <a:blipFill>
            <a:blip r:embed="rId3" cstate="print"/>
            <a:stretch>
              <a:fillRect/>
            </a:stretch>
          </a:blipFill>
        </p:spPr>
        <p:txBody>
          <a:bodyPr wrap="square" lIns="0" tIns="0" rIns="0" bIns="0" rtlCol="0"/>
          <a:lstStyle/>
          <a:p>
            <a:endParaRPr/>
          </a:p>
        </p:txBody>
      </p:sp>
      <p:pic>
        <p:nvPicPr>
          <p:cNvPr id="34818" name="Picture 2" descr="Atrial Fibrillation Compared to Normal Conduction Useful ... | GrepMed">
            <a:extLst>
              <a:ext uri="{FF2B5EF4-FFF2-40B4-BE49-F238E27FC236}">
                <a16:creationId xmlns:a16="http://schemas.microsoft.com/office/drawing/2014/main" id="{7F44F3C3-8742-EA46-8600-42A2EE83A9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4023" y="1361844"/>
            <a:ext cx="5491343" cy="3379288"/>
          </a:xfrm>
          <a:prstGeom prst="rect">
            <a:avLst/>
          </a:prstGeom>
          <a:noFill/>
          <a:extLst>
            <a:ext uri="{909E8E84-426E-40DD-AFC4-6F175D3DCCD1}">
              <a14:hiddenFill xmlns:a14="http://schemas.microsoft.com/office/drawing/2010/main">
                <a:solidFill>
                  <a:srgbClr val="FFFFFF"/>
                </a:solidFill>
              </a14:hiddenFill>
            </a:ext>
          </a:extLst>
        </p:spPr>
      </p:pic>
      <p:sp>
        <p:nvSpPr>
          <p:cNvPr id="11" name="object 8">
            <a:extLst>
              <a:ext uri="{FF2B5EF4-FFF2-40B4-BE49-F238E27FC236}">
                <a16:creationId xmlns:a16="http://schemas.microsoft.com/office/drawing/2014/main" id="{0CC70AB8-37A6-794F-A7BC-F9AC9375053C}"/>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extLst>
      <p:ext uri="{BB962C8B-B14F-4D97-AF65-F5344CB8AC3E}">
        <p14:creationId xmlns:p14="http://schemas.microsoft.com/office/powerpoint/2010/main" val="88601865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8912861" cy="689932"/>
          </a:xfrm>
          <a:prstGeom prst="rect">
            <a:avLst/>
          </a:prstGeom>
        </p:spPr>
        <p:txBody>
          <a:bodyPr vert="horz" wrap="square" lIns="0" tIns="12700" rIns="0" bIns="0" rtlCol="0">
            <a:spAutoFit/>
          </a:bodyPr>
          <a:lstStyle/>
          <a:p>
            <a:pPr marL="12700">
              <a:lnSpc>
                <a:spcPct val="100000"/>
              </a:lnSpc>
              <a:spcBef>
                <a:spcPts val="100"/>
              </a:spcBef>
            </a:pPr>
            <a:r>
              <a:rPr lang="en-US" spc="-20" dirty="0" err="1">
                <a:latin typeface="+mj-lt"/>
              </a:rPr>
              <a:t>Tachyarrythmias</a:t>
            </a:r>
            <a:r>
              <a:rPr lang="en-US" spc="-20" dirty="0">
                <a:latin typeface="+mj-lt"/>
              </a:rPr>
              <a:t> – </a:t>
            </a:r>
            <a:r>
              <a:rPr spc="-20" dirty="0">
                <a:latin typeface="+mj-lt"/>
              </a:rPr>
              <a:t>Atrial</a:t>
            </a:r>
            <a:r>
              <a:rPr spc="-60" dirty="0">
                <a:latin typeface="+mj-lt"/>
              </a:rPr>
              <a:t> </a:t>
            </a:r>
            <a:r>
              <a:rPr spc="-5" dirty="0">
                <a:latin typeface="+mj-lt"/>
              </a:rPr>
              <a:t>Fibrillation</a:t>
            </a:r>
          </a:p>
        </p:txBody>
      </p:sp>
      <p:sp>
        <p:nvSpPr>
          <p:cNvPr id="3" name="object 3"/>
          <p:cNvSpPr txBox="1"/>
          <p:nvPr/>
        </p:nvSpPr>
        <p:spPr>
          <a:xfrm>
            <a:off x="507998" y="1361844"/>
            <a:ext cx="10541002" cy="4814138"/>
          </a:xfrm>
          <a:prstGeom prst="rect">
            <a:avLst/>
          </a:prstGeom>
        </p:spPr>
        <p:txBody>
          <a:bodyPr vert="horz" wrap="square" lIns="0" tIns="12700" rIns="0" bIns="0" rtlCol="0">
            <a:spAutoFit/>
          </a:bodyPr>
          <a:lstStyle/>
          <a:p>
            <a:pPr marL="355600" indent="-342900">
              <a:buFont typeface="Arial" panose="020B0604020202020204" pitchFamily="34" charset="0"/>
              <a:buChar char="•"/>
              <a:tabLst>
                <a:tab pos="297815" algn="l"/>
                <a:tab pos="298450" algn="l"/>
              </a:tabLst>
            </a:pPr>
            <a:r>
              <a:rPr lang="en-US" sz="2400" dirty="0">
                <a:latin typeface="Calibri"/>
                <a:cs typeface="Calibri"/>
              </a:rPr>
              <a:t>Measuring </a:t>
            </a:r>
            <a:r>
              <a:rPr lang="en-US" sz="2400" u="sng" dirty="0">
                <a:latin typeface="Calibri"/>
                <a:cs typeface="Calibri"/>
              </a:rPr>
              <a:t>Risk of Stroke</a:t>
            </a:r>
            <a:r>
              <a:rPr lang="en-US" sz="2400" dirty="0">
                <a:latin typeface="Calibri"/>
                <a:cs typeface="Calibri"/>
              </a:rPr>
              <a:t> with Atrial Fibrillation:</a:t>
            </a:r>
          </a:p>
          <a:p>
            <a:pPr marL="812800" lvl="1" indent="-342900">
              <a:buFont typeface="Arial" panose="020B0604020202020204" pitchFamily="34" charset="0"/>
              <a:buChar char="•"/>
              <a:tabLst>
                <a:tab pos="297815" algn="l"/>
                <a:tab pos="298450" algn="l"/>
              </a:tabLst>
            </a:pPr>
            <a:r>
              <a:rPr lang="en-US" sz="2400" b="1" dirty="0">
                <a:latin typeface="Calibri"/>
                <a:cs typeface="Calibri"/>
              </a:rPr>
              <a:t>CHADS-VASC</a:t>
            </a:r>
            <a:r>
              <a:rPr lang="en-US" sz="2400" dirty="0">
                <a:latin typeface="Calibri"/>
                <a:cs typeface="Calibri"/>
              </a:rPr>
              <a:t> Score: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C</a:t>
            </a:r>
            <a:r>
              <a:rPr lang="en-US" sz="2400" dirty="0">
                <a:latin typeface="Calibri"/>
                <a:cs typeface="Calibri"/>
              </a:rPr>
              <a:t>ongestive Heart Failure (+1)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H</a:t>
            </a:r>
            <a:r>
              <a:rPr lang="en-US" sz="2400" dirty="0">
                <a:latin typeface="Calibri"/>
                <a:cs typeface="Calibri"/>
              </a:rPr>
              <a:t>ypertension (+1)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A</a:t>
            </a:r>
            <a:r>
              <a:rPr lang="en-US" sz="2400" dirty="0">
                <a:latin typeface="Calibri"/>
                <a:cs typeface="Calibri"/>
              </a:rPr>
              <a:t>ge &gt;75 years (+2)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D</a:t>
            </a:r>
            <a:r>
              <a:rPr lang="en-US" sz="2400" dirty="0">
                <a:latin typeface="Calibri"/>
                <a:cs typeface="Calibri"/>
              </a:rPr>
              <a:t>iabetes (+1)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S</a:t>
            </a:r>
            <a:r>
              <a:rPr lang="en-US" sz="2400" dirty="0">
                <a:latin typeface="Calibri"/>
                <a:cs typeface="Calibri"/>
              </a:rPr>
              <a:t>troke/TIA (+2)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V</a:t>
            </a:r>
            <a:r>
              <a:rPr lang="en-US" sz="2400" dirty="0">
                <a:latin typeface="Calibri"/>
                <a:cs typeface="Calibri"/>
              </a:rPr>
              <a:t>ascular disease (+1)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A</a:t>
            </a:r>
            <a:r>
              <a:rPr lang="en-US" sz="2400" dirty="0">
                <a:latin typeface="Calibri"/>
                <a:cs typeface="Calibri"/>
              </a:rPr>
              <a:t>ge 65-74 (+1) </a:t>
            </a:r>
          </a:p>
          <a:p>
            <a:pPr marL="1270000" lvl="2" indent="-342900">
              <a:buFont typeface="Arial" panose="020B0604020202020204" pitchFamily="34" charset="0"/>
              <a:buChar char="•"/>
              <a:tabLst>
                <a:tab pos="297815" algn="l"/>
                <a:tab pos="298450" algn="l"/>
              </a:tabLst>
            </a:pPr>
            <a:r>
              <a:rPr lang="en-US" sz="2400" b="1" dirty="0">
                <a:latin typeface="Calibri"/>
                <a:cs typeface="Calibri"/>
              </a:rPr>
              <a:t>S</a:t>
            </a:r>
            <a:r>
              <a:rPr lang="en-US" sz="2400" dirty="0">
                <a:latin typeface="Calibri"/>
                <a:cs typeface="Calibri"/>
              </a:rPr>
              <a:t>ex (female +1) </a:t>
            </a:r>
          </a:p>
          <a:p>
            <a:pPr marL="812800" lvl="1" indent="-342900">
              <a:buFont typeface="Arial" panose="020B0604020202020204" pitchFamily="34" charset="0"/>
              <a:buChar char="•"/>
              <a:tabLst>
                <a:tab pos="297815" algn="l"/>
                <a:tab pos="298450" algn="l"/>
              </a:tabLst>
            </a:pPr>
            <a:r>
              <a:rPr lang="en-US" sz="2400" dirty="0">
                <a:latin typeface="Calibri"/>
                <a:cs typeface="Calibri"/>
              </a:rPr>
              <a:t>Score </a:t>
            </a:r>
            <a:r>
              <a:rPr lang="en-US" sz="2400" u="sng" dirty="0">
                <a:latin typeface="Calibri"/>
                <a:cs typeface="Calibri"/>
              </a:rPr>
              <a:t>&gt;=2 </a:t>
            </a:r>
            <a:r>
              <a:rPr lang="en-US" sz="2400" dirty="0">
                <a:latin typeface="Calibri"/>
                <a:cs typeface="Calibri"/>
                <a:sym typeface="Wingdings" pitchFamily="2" charset="2"/>
              </a:rPr>
              <a:t> </a:t>
            </a:r>
            <a:r>
              <a:rPr lang="en-US" sz="2400" u="sng" dirty="0">
                <a:latin typeface="Calibri"/>
                <a:cs typeface="Calibri"/>
                <a:sym typeface="Wingdings" pitchFamily="2" charset="2"/>
              </a:rPr>
              <a:t>HIGH RISK </a:t>
            </a:r>
            <a:r>
              <a:rPr lang="en-US" sz="2400" dirty="0">
                <a:latin typeface="Calibri"/>
                <a:cs typeface="Calibri"/>
                <a:sym typeface="Wingdings" pitchFamily="2" charset="2"/>
              </a:rPr>
              <a:t>of stroke: start </a:t>
            </a:r>
            <a:r>
              <a:rPr lang="en-US" sz="2400" b="1" dirty="0">
                <a:latin typeface="Calibri"/>
                <a:cs typeface="Calibri"/>
                <a:sym typeface="Wingdings" pitchFamily="2" charset="2"/>
              </a:rPr>
              <a:t>warfarin</a:t>
            </a:r>
            <a:r>
              <a:rPr lang="en-US" sz="2400" dirty="0">
                <a:latin typeface="Calibri"/>
                <a:cs typeface="Calibri"/>
                <a:sym typeface="Wingdings" pitchFamily="2" charset="2"/>
              </a:rPr>
              <a:t> or other anticoagulant therapy (NOAC, etc.)  </a:t>
            </a:r>
          </a:p>
          <a:p>
            <a:pPr marL="812800" lvl="1" indent="-342900">
              <a:buFont typeface="Arial" panose="020B0604020202020204" pitchFamily="34" charset="0"/>
              <a:buChar char="•"/>
              <a:tabLst>
                <a:tab pos="297815" algn="l"/>
                <a:tab pos="298450" algn="l"/>
              </a:tabLst>
            </a:pPr>
            <a:r>
              <a:rPr lang="en-US" sz="2400" dirty="0">
                <a:latin typeface="Calibri"/>
                <a:cs typeface="Calibri"/>
                <a:sym typeface="Wingdings" pitchFamily="2" charset="2"/>
              </a:rPr>
              <a:t>Score </a:t>
            </a:r>
            <a:r>
              <a:rPr lang="en-US" sz="2400" u="sng" dirty="0">
                <a:latin typeface="Calibri"/>
                <a:cs typeface="Calibri"/>
                <a:sym typeface="Wingdings" pitchFamily="2" charset="2"/>
              </a:rPr>
              <a:t>0-1</a:t>
            </a:r>
            <a:r>
              <a:rPr lang="en-US" sz="2400" dirty="0">
                <a:latin typeface="Calibri"/>
                <a:cs typeface="Calibri"/>
                <a:sym typeface="Wingdings" pitchFamily="2" charset="2"/>
              </a:rPr>
              <a:t>  </a:t>
            </a:r>
            <a:r>
              <a:rPr lang="en-US" sz="2400" b="1" dirty="0">
                <a:latin typeface="Calibri"/>
                <a:cs typeface="Calibri"/>
                <a:sym typeface="Wingdings" pitchFamily="2" charset="2"/>
              </a:rPr>
              <a:t>aspirin</a:t>
            </a:r>
            <a:r>
              <a:rPr lang="en-US" sz="2400" dirty="0">
                <a:latin typeface="Calibri"/>
                <a:cs typeface="Calibri"/>
                <a:sym typeface="Wingdings" pitchFamily="2" charset="2"/>
              </a:rPr>
              <a:t> therapy </a:t>
            </a:r>
            <a:endParaRPr lang="en-US" sz="2400" dirty="0">
              <a:latin typeface="Calibri"/>
              <a:cs typeface="Calibri"/>
            </a:endParaRPr>
          </a:p>
        </p:txBody>
      </p:sp>
      <p:sp>
        <p:nvSpPr>
          <p:cNvPr id="7" name="object 7"/>
          <p:cNvSpPr txBox="1"/>
          <p:nvPr/>
        </p:nvSpPr>
        <p:spPr>
          <a:xfrm>
            <a:off x="10287000" y="6511714"/>
            <a:ext cx="1818296"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Toronto Notes (2017)</a:t>
            </a:r>
            <a:endParaRPr sz="1700" dirty="0">
              <a:latin typeface="Calibri"/>
              <a:cs typeface="Calibri"/>
            </a:endParaRPr>
          </a:p>
        </p:txBody>
      </p:sp>
    </p:spTree>
    <p:extLst>
      <p:ext uri="{BB962C8B-B14F-4D97-AF65-F5344CB8AC3E}">
        <p14:creationId xmlns:p14="http://schemas.microsoft.com/office/powerpoint/2010/main" val="15207589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4874261" cy="689932"/>
          </a:xfrm>
          <a:prstGeom prst="rect">
            <a:avLst/>
          </a:prstGeom>
        </p:spPr>
        <p:txBody>
          <a:bodyPr vert="horz" wrap="square" lIns="0" tIns="12700" rIns="0" bIns="0" rtlCol="0">
            <a:spAutoFit/>
          </a:bodyPr>
          <a:lstStyle/>
          <a:p>
            <a:pPr marL="12700">
              <a:lnSpc>
                <a:spcPct val="100000"/>
              </a:lnSpc>
              <a:spcBef>
                <a:spcPts val="100"/>
              </a:spcBef>
            </a:pPr>
            <a:r>
              <a:rPr spc="-20" dirty="0">
                <a:latin typeface="+mj-lt"/>
              </a:rPr>
              <a:t>Atrial</a:t>
            </a:r>
            <a:r>
              <a:rPr spc="-60" dirty="0">
                <a:latin typeface="+mj-lt"/>
              </a:rPr>
              <a:t> </a:t>
            </a:r>
            <a:r>
              <a:rPr spc="-5" dirty="0">
                <a:latin typeface="+mj-lt"/>
              </a:rPr>
              <a:t>Fibrillation</a:t>
            </a:r>
          </a:p>
        </p:txBody>
      </p:sp>
      <p:sp>
        <p:nvSpPr>
          <p:cNvPr id="4" name="object 4"/>
          <p:cNvSpPr/>
          <p:nvPr/>
        </p:nvSpPr>
        <p:spPr>
          <a:xfrm>
            <a:off x="926464" y="1295400"/>
            <a:ext cx="9848720" cy="4947739"/>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74688397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10984048" y="41901"/>
            <a:ext cx="1175793" cy="1259381"/>
          </a:xfrm>
          <a:prstGeom prst="rect">
            <a:avLst/>
          </a:prstGeom>
          <a:blipFill>
            <a:blip r:embed="rId3" cstate="print"/>
            <a:stretch>
              <a:fillRect/>
            </a:stretch>
          </a:blipFill>
        </p:spPr>
        <p:txBody>
          <a:bodyPr wrap="square" lIns="0" tIns="0" rIns="0" bIns="0" rtlCol="0"/>
          <a:lstStyle/>
          <a:p>
            <a:endParaRPr/>
          </a:p>
        </p:txBody>
      </p:sp>
      <p:sp>
        <p:nvSpPr>
          <p:cNvPr id="3" name="object 3"/>
          <p:cNvSpPr/>
          <p:nvPr/>
        </p:nvSpPr>
        <p:spPr>
          <a:xfrm>
            <a:off x="838200" y="1117600"/>
            <a:ext cx="9906000" cy="0"/>
          </a:xfrm>
          <a:custGeom>
            <a:avLst/>
            <a:gdLst/>
            <a:ahLst/>
            <a:cxnLst/>
            <a:rect l="l" t="t" r="r" b="b"/>
            <a:pathLst>
              <a:path w="9906000">
                <a:moveTo>
                  <a:pt x="0" y="0"/>
                </a:moveTo>
                <a:lnTo>
                  <a:pt x="9906000" y="1"/>
                </a:lnTo>
              </a:path>
            </a:pathLst>
          </a:custGeom>
          <a:ln w="28575">
            <a:solidFill>
              <a:srgbClr val="404040"/>
            </a:solidFill>
          </a:ln>
        </p:spPr>
        <p:txBody>
          <a:bodyPr wrap="square" lIns="0" tIns="0" rIns="0" bIns="0" rtlCol="0"/>
          <a:lstStyle/>
          <a:p>
            <a:endParaRPr/>
          </a:p>
        </p:txBody>
      </p:sp>
      <p:sp>
        <p:nvSpPr>
          <p:cNvPr id="4" name="object 4"/>
          <p:cNvSpPr txBox="1">
            <a:spLocks noGrp="1"/>
          </p:cNvSpPr>
          <p:nvPr>
            <p:ph type="title"/>
          </p:nvPr>
        </p:nvSpPr>
        <p:spPr>
          <a:xfrm>
            <a:off x="916939" y="224027"/>
            <a:ext cx="7388861" cy="689932"/>
          </a:xfrm>
          <a:prstGeom prst="rect">
            <a:avLst/>
          </a:prstGeom>
        </p:spPr>
        <p:txBody>
          <a:bodyPr vert="horz" wrap="square" lIns="0" tIns="12700" rIns="0" bIns="0" rtlCol="0">
            <a:spAutoFit/>
          </a:bodyPr>
          <a:lstStyle/>
          <a:p>
            <a:pPr marL="12700">
              <a:lnSpc>
                <a:spcPct val="100000"/>
              </a:lnSpc>
              <a:spcBef>
                <a:spcPts val="100"/>
              </a:spcBef>
            </a:pPr>
            <a:r>
              <a:rPr lang="en-US" spc="-20" dirty="0">
                <a:latin typeface="+mj-lt"/>
              </a:rPr>
              <a:t>Summary – </a:t>
            </a:r>
            <a:r>
              <a:rPr spc="-20" dirty="0">
                <a:latin typeface="+mj-lt"/>
              </a:rPr>
              <a:t>Atrial</a:t>
            </a:r>
            <a:r>
              <a:rPr spc="-60" dirty="0">
                <a:latin typeface="+mj-lt"/>
              </a:rPr>
              <a:t> </a:t>
            </a:r>
            <a:r>
              <a:rPr spc="-5" dirty="0">
                <a:latin typeface="+mj-lt"/>
              </a:rPr>
              <a:t>Fibrillation</a:t>
            </a:r>
          </a:p>
        </p:txBody>
      </p:sp>
      <p:sp>
        <p:nvSpPr>
          <p:cNvPr id="5" name="object 5"/>
          <p:cNvSpPr/>
          <p:nvPr/>
        </p:nvSpPr>
        <p:spPr>
          <a:xfrm>
            <a:off x="1794540" y="1301282"/>
            <a:ext cx="8602920" cy="4751425"/>
          </a:xfrm>
          <a:prstGeom prst="rect">
            <a:avLst/>
          </a:prstGeom>
          <a:blipFill>
            <a:blip r:embed="rId4" cstate="print"/>
            <a:stretch>
              <a:fillRect/>
            </a:stretch>
          </a:blipFill>
        </p:spPr>
        <p:txBody>
          <a:bodyPr wrap="square" lIns="0" tIns="0" rIns="0" bIns="0" rtlCol="0"/>
          <a:lstStyle/>
          <a:p>
            <a:endParaRPr/>
          </a:p>
        </p:txBody>
      </p:sp>
      <p:sp>
        <p:nvSpPr>
          <p:cNvPr id="7" name="object 7"/>
          <p:cNvSpPr txBox="1"/>
          <p:nvPr/>
        </p:nvSpPr>
        <p:spPr>
          <a:xfrm>
            <a:off x="9753600" y="6511714"/>
            <a:ext cx="2351505" cy="263534"/>
          </a:xfrm>
          <a:prstGeom prst="rect">
            <a:avLst/>
          </a:prstGeom>
        </p:spPr>
        <p:txBody>
          <a:bodyPr vert="horz" wrap="square" lIns="0" tIns="1905" rIns="0" bIns="0" rtlCol="0">
            <a:spAutoFit/>
          </a:bodyPr>
          <a:lstStyle/>
          <a:p>
            <a:pPr marL="12700">
              <a:lnSpc>
                <a:spcPct val="100000"/>
              </a:lnSpc>
              <a:spcBef>
                <a:spcPts val="15"/>
              </a:spcBef>
            </a:pPr>
            <a:r>
              <a:rPr sz="1700" spc="-10" dirty="0">
                <a:solidFill>
                  <a:srgbClr val="FFFFFF"/>
                </a:solidFill>
                <a:latin typeface="Calibri"/>
                <a:cs typeface="Calibri"/>
              </a:rPr>
              <a:t>Boards </a:t>
            </a:r>
            <a:r>
              <a:rPr sz="1700" spc="-5" dirty="0">
                <a:solidFill>
                  <a:srgbClr val="FFFFFF"/>
                </a:solidFill>
                <a:latin typeface="Calibri"/>
                <a:cs typeface="Calibri"/>
              </a:rPr>
              <a:t>and </a:t>
            </a:r>
            <a:r>
              <a:rPr sz="1700" spc="-10" dirty="0">
                <a:solidFill>
                  <a:srgbClr val="FFFFFF"/>
                </a:solidFill>
                <a:latin typeface="Calibri"/>
                <a:cs typeface="Calibri"/>
              </a:rPr>
              <a:t>Beyond</a:t>
            </a:r>
            <a:r>
              <a:rPr lang="en-US" sz="1700" spc="-50" dirty="0">
                <a:solidFill>
                  <a:srgbClr val="FFFFFF"/>
                </a:solidFill>
                <a:latin typeface="Calibri"/>
                <a:cs typeface="Calibri"/>
              </a:rPr>
              <a:t> (2020)</a:t>
            </a:r>
            <a:endParaRPr sz="1700" dirty="0">
              <a:latin typeface="Calibri"/>
              <a:cs typeface="Calibri"/>
            </a:endParaRPr>
          </a:p>
        </p:txBody>
      </p:sp>
    </p:spTree>
    <p:extLst>
      <p:ext uri="{BB962C8B-B14F-4D97-AF65-F5344CB8AC3E}">
        <p14:creationId xmlns:p14="http://schemas.microsoft.com/office/powerpoint/2010/main" val="51090020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7541261" cy="689932"/>
          </a:xfrm>
          <a:prstGeom prst="rect">
            <a:avLst/>
          </a:prstGeom>
        </p:spPr>
        <p:txBody>
          <a:bodyPr vert="horz" wrap="square" lIns="0" tIns="12700" rIns="0" bIns="0" rtlCol="0">
            <a:spAutoFit/>
          </a:bodyPr>
          <a:lstStyle/>
          <a:p>
            <a:pPr marL="12700">
              <a:lnSpc>
                <a:spcPct val="100000"/>
              </a:lnSpc>
              <a:spcBef>
                <a:spcPts val="100"/>
              </a:spcBef>
            </a:pPr>
            <a:r>
              <a:rPr lang="en-US" spc="-20" dirty="0" err="1">
                <a:latin typeface="+mj-lt"/>
              </a:rPr>
              <a:t>Tachyarrythmias</a:t>
            </a:r>
            <a:r>
              <a:rPr lang="en-US" spc="-20" dirty="0">
                <a:latin typeface="+mj-lt"/>
              </a:rPr>
              <a:t> - </a:t>
            </a:r>
            <a:r>
              <a:rPr spc="-20" dirty="0">
                <a:latin typeface="+mj-lt"/>
              </a:rPr>
              <a:t>Atrial</a:t>
            </a:r>
            <a:r>
              <a:rPr spc="-45" dirty="0">
                <a:latin typeface="+mj-lt"/>
              </a:rPr>
              <a:t> </a:t>
            </a:r>
            <a:r>
              <a:rPr lang="en-US" spc="-20" dirty="0">
                <a:latin typeface="+mj-lt"/>
              </a:rPr>
              <a:t>F</a:t>
            </a:r>
            <a:r>
              <a:rPr spc="-20" dirty="0">
                <a:latin typeface="+mj-lt"/>
              </a:rPr>
              <a:t>lutter</a:t>
            </a:r>
          </a:p>
        </p:txBody>
      </p:sp>
      <p:sp>
        <p:nvSpPr>
          <p:cNvPr id="4" name="object 4"/>
          <p:cNvSpPr/>
          <p:nvPr/>
        </p:nvSpPr>
        <p:spPr>
          <a:xfrm>
            <a:off x="7162800" y="4953000"/>
            <a:ext cx="3741213" cy="1223238"/>
          </a:xfrm>
          <a:prstGeom prst="rect">
            <a:avLst/>
          </a:prstGeom>
          <a:blipFill>
            <a:blip r:embed="rId3" cstate="print"/>
            <a:stretch>
              <a:fillRect/>
            </a:stretch>
          </a:blipFill>
        </p:spPr>
        <p:txBody>
          <a:bodyPr wrap="square" lIns="0" tIns="0" rIns="0" bIns="0" rtlCol="0"/>
          <a:lstStyle/>
          <a:p>
            <a:endParaRPr/>
          </a:p>
        </p:txBody>
      </p:sp>
      <p:sp>
        <p:nvSpPr>
          <p:cNvPr id="5" name="object 5"/>
          <p:cNvSpPr txBox="1"/>
          <p:nvPr/>
        </p:nvSpPr>
        <p:spPr>
          <a:xfrm>
            <a:off x="990600" y="1422040"/>
            <a:ext cx="4343400" cy="3736920"/>
          </a:xfrm>
          <a:prstGeom prst="rect">
            <a:avLst/>
          </a:prstGeom>
        </p:spPr>
        <p:txBody>
          <a:bodyPr vert="horz" wrap="square" lIns="0" tIns="12700" rIns="0" bIns="0" rtlCol="0">
            <a:spAutoFit/>
          </a:bodyPr>
          <a:lstStyle/>
          <a:p>
            <a:pPr marL="355600" indent="-342900">
              <a:lnSpc>
                <a:spcPct val="100000"/>
              </a:lnSpc>
              <a:spcBef>
                <a:spcPts val="100"/>
              </a:spcBef>
              <a:buFont typeface="Arial" panose="020B0604020202020204" pitchFamily="34" charset="0"/>
              <a:buChar char="•"/>
              <a:tabLst>
                <a:tab pos="297815" algn="l"/>
                <a:tab pos="298450" algn="l"/>
              </a:tabLst>
            </a:pPr>
            <a:r>
              <a:rPr sz="2200" b="1" spc="-15" dirty="0">
                <a:latin typeface="Calibri"/>
                <a:cs typeface="Calibri"/>
              </a:rPr>
              <a:t>Atrial </a:t>
            </a:r>
            <a:r>
              <a:rPr sz="2200" b="1" spc="-10" dirty="0">
                <a:latin typeface="Calibri"/>
                <a:cs typeface="Calibri"/>
              </a:rPr>
              <a:t>Flutter</a:t>
            </a:r>
            <a:endParaRPr sz="2200" dirty="0">
              <a:latin typeface="Calibri"/>
              <a:cs typeface="Calibri"/>
            </a:endParaRPr>
          </a:p>
          <a:p>
            <a:pPr marL="812165" marR="58419" lvl="1" indent="-342900">
              <a:lnSpc>
                <a:spcPct val="100000"/>
              </a:lnSpc>
              <a:buFont typeface="Arial" panose="020B0604020202020204" pitchFamily="34" charset="0"/>
              <a:buChar char="•"/>
              <a:tabLst>
                <a:tab pos="755015" algn="l"/>
                <a:tab pos="755650" algn="l"/>
              </a:tabLst>
            </a:pPr>
            <a:r>
              <a:rPr sz="2200" spc="-5" dirty="0">
                <a:latin typeface="Calibri"/>
                <a:cs typeface="Calibri"/>
              </a:rPr>
              <a:t>Caused </a:t>
            </a:r>
            <a:r>
              <a:rPr sz="2200" spc="-10" dirty="0">
                <a:latin typeface="Calibri"/>
                <a:cs typeface="Calibri"/>
              </a:rPr>
              <a:t>by </a:t>
            </a:r>
            <a:r>
              <a:rPr sz="2200" b="1" spc="-5" dirty="0">
                <a:latin typeface="Calibri"/>
                <a:cs typeface="Calibri"/>
              </a:rPr>
              <a:t>re-entry circuit </a:t>
            </a:r>
            <a:r>
              <a:rPr sz="2200" spc="-5" dirty="0">
                <a:latin typeface="Calibri"/>
                <a:cs typeface="Calibri"/>
              </a:rPr>
              <a:t>that </a:t>
            </a:r>
            <a:r>
              <a:rPr sz="2200" spc="-15" dirty="0">
                <a:latin typeface="Calibri"/>
                <a:cs typeface="Calibri"/>
              </a:rPr>
              <a:t>rotates </a:t>
            </a:r>
            <a:r>
              <a:rPr sz="2200" spc="-10" dirty="0">
                <a:latin typeface="Calibri"/>
                <a:cs typeface="Calibri"/>
              </a:rPr>
              <a:t>around </a:t>
            </a:r>
            <a:r>
              <a:rPr sz="2200" dirty="0">
                <a:latin typeface="Calibri"/>
                <a:cs typeface="Calibri"/>
              </a:rPr>
              <a:t>the</a:t>
            </a:r>
            <a:r>
              <a:rPr sz="2200" spc="-50" dirty="0">
                <a:latin typeface="Calibri"/>
                <a:cs typeface="Calibri"/>
              </a:rPr>
              <a:t> </a:t>
            </a:r>
            <a:r>
              <a:rPr sz="2200" spc="-5" dirty="0">
                <a:latin typeface="Calibri"/>
                <a:cs typeface="Calibri"/>
              </a:rPr>
              <a:t>tricuspid  annulus</a:t>
            </a:r>
            <a:endParaRPr lang="en-US" sz="2200" spc="-5" dirty="0">
              <a:latin typeface="Calibri"/>
              <a:cs typeface="Calibri"/>
            </a:endParaRPr>
          </a:p>
          <a:p>
            <a:pPr marL="812165" marR="58419" lvl="1" indent="-342900">
              <a:lnSpc>
                <a:spcPct val="100000"/>
              </a:lnSpc>
              <a:buFont typeface="Arial" panose="020B0604020202020204" pitchFamily="34" charset="0"/>
              <a:buChar char="•"/>
              <a:tabLst>
                <a:tab pos="755015" algn="l"/>
                <a:tab pos="755650" algn="l"/>
              </a:tabLst>
            </a:pPr>
            <a:r>
              <a:rPr lang="en-CA" sz="2200" spc="-5" dirty="0">
                <a:latin typeface="Calibri"/>
                <a:cs typeface="Calibri"/>
              </a:rPr>
              <a:t>Less common than A. fib</a:t>
            </a:r>
            <a:endParaRPr sz="2200" dirty="0">
              <a:latin typeface="Calibri"/>
              <a:cs typeface="Calibri"/>
            </a:endParaRPr>
          </a:p>
          <a:p>
            <a:pPr marL="812165" marR="5080" lvl="1" indent="-342900">
              <a:lnSpc>
                <a:spcPct val="100000"/>
              </a:lnSpc>
              <a:buFont typeface="Arial" panose="020B0604020202020204" pitchFamily="34" charset="0"/>
              <a:buChar char="•"/>
              <a:tabLst>
                <a:tab pos="755015" algn="l"/>
                <a:tab pos="755650" algn="l"/>
              </a:tabLst>
            </a:pPr>
            <a:r>
              <a:rPr sz="2200" spc="-5" dirty="0">
                <a:latin typeface="Calibri"/>
                <a:cs typeface="Calibri"/>
              </a:rPr>
              <a:t>Rapid </a:t>
            </a:r>
            <a:r>
              <a:rPr sz="2200" dirty="0">
                <a:latin typeface="Calibri"/>
                <a:cs typeface="Calibri"/>
              </a:rPr>
              <a:t>succession </a:t>
            </a:r>
            <a:r>
              <a:rPr sz="2200" spc="-5" dirty="0">
                <a:latin typeface="Calibri"/>
                <a:cs typeface="Calibri"/>
              </a:rPr>
              <a:t>of identical, back</a:t>
            </a:r>
            <a:r>
              <a:rPr lang="en-US" sz="2200" spc="-5" dirty="0">
                <a:latin typeface="Calibri"/>
                <a:cs typeface="Calibri"/>
              </a:rPr>
              <a:t>-to-</a:t>
            </a:r>
            <a:r>
              <a:rPr sz="2200" spc="-5" dirty="0">
                <a:latin typeface="Calibri"/>
                <a:cs typeface="Calibri"/>
              </a:rPr>
              <a:t>back atrial  depolarization</a:t>
            </a:r>
            <a:r>
              <a:rPr sz="2200" spc="-80" dirty="0">
                <a:latin typeface="Calibri"/>
                <a:cs typeface="Calibri"/>
              </a:rPr>
              <a:t> </a:t>
            </a:r>
            <a:r>
              <a:rPr sz="2200" spc="-20" dirty="0">
                <a:latin typeface="Calibri"/>
                <a:cs typeface="Calibri"/>
              </a:rPr>
              <a:t>waves</a:t>
            </a:r>
            <a:endParaRPr sz="2200" dirty="0">
              <a:latin typeface="Calibri"/>
              <a:cs typeface="Calibri"/>
            </a:endParaRPr>
          </a:p>
          <a:p>
            <a:pPr marL="812165" marR="944244" lvl="1" indent="-342900">
              <a:lnSpc>
                <a:spcPct val="100000"/>
              </a:lnSpc>
              <a:buFont typeface="Arial" panose="020B0604020202020204" pitchFamily="34" charset="0"/>
              <a:buChar char="•"/>
              <a:tabLst>
                <a:tab pos="755015" algn="l"/>
                <a:tab pos="755650" algn="l"/>
              </a:tabLst>
            </a:pPr>
            <a:r>
              <a:rPr sz="2200" b="1" spc="-10" dirty="0">
                <a:latin typeface="Calibri"/>
                <a:cs typeface="Calibri"/>
              </a:rPr>
              <a:t>Sawtooth</a:t>
            </a:r>
            <a:r>
              <a:rPr sz="2200" spc="-10" dirty="0">
                <a:latin typeface="Calibri"/>
                <a:cs typeface="Calibri"/>
              </a:rPr>
              <a:t> </a:t>
            </a:r>
            <a:r>
              <a:rPr sz="2200" dirty="0">
                <a:latin typeface="Calibri"/>
                <a:cs typeface="Calibri"/>
              </a:rPr>
              <a:t>app</a:t>
            </a:r>
            <a:r>
              <a:rPr sz="2200" spc="5" dirty="0">
                <a:latin typeface="Calibri"/>
                <a:cs typeface="Calibri"/>
              </a:rPr>
              <a:t>e</a:t>
            </a:r>
            <a:r>
              <a:rPr sz="2200" dirty="0">
                <a:latin typeface="Calibri"/>
                <a:cs typeface="Calibri"/>
              </a:rPr>
              <a:t>a</a:t>
            </a:r>
            <a:r>
              <a:rPr sz="2200" spc="-45" dirty="0">
                <a:latin typeface="Calibri"/>
                <a:cs typeface="Calibri"/>
              </a:rPr>
              <a:t>r</a:t>
            </a:r>
            <a:r>
              <a:rPr sz="2200" dirty="0">
                <a:latin typeface="Calibri"/>
                <a:cs typeface="Calibri"/>
              </a:rPr>
              <a:t>ance</a:t>
            </a:r>
          </a:p>
          <a:p>
            <a:pPr marL="812165" marR="78740" lvl="1" indent="-342900">
              <a:lnSpc>
                <a:spcPct val="100000"/>
              </a:lnSpc>
              <a:buFont typeface="Arial" panose="020B0604020202020204" pitchFamily="34" charset="0"/>
              <a:buChar char="•"/>
              <a:tabLst>
                <a:tab pos="755015" algn="l"/>
                <a:tab pos="755650" algn="l"/>
              </a:tabLst>
            </a:pPr>
            <a:r>
              <a:rPr sz="2200" spc="-5" dirty="0">
                <a:latin typeface="Calibri"/>
                <a:cs typeface="Calibri"/>
              </a:rPr>
              <a:t>Definitive</a:t>
            </a:r>
            <a:r>
              <a:rPr sz="2200" spc="-55" dirty="0">
                <a:latin typeface="Calibri"/>
                <a:cs typeface="Calibri"/>
              </a:rPr>
              <a:t> </a:t>
            </a:r>
            <a:r>
              <a:rPr sz="2200" spc="-10" dirty="0">
                <a:latin typeface="Calibri"/>
                <a:cs typeface="Calibri"/>
              </a:rPr>
              <a:t>treatment  </a:t>
            </a:r>
            <a:r>
              <a:rPr sz="2200" dirty="0">
                <a:latin typeface="Calibri"/>
                <a:cs typeface="Calibri"/>
              </a:rPr>
              <a:t>is </a:t>
            </a:r>
            <a:r>
              <a:rPr sz="2200" spc="-10" dirty="0">
                <a:latin typeface="Calibri"/>
                <a:cs typeface="Calibri"/>
              </a:rPr>
              <a:t>catheter</a:t>
            </a:r>
            <a:r>
              <a:rPr sz="2200" spc="-30" dirty="0">
                <a:latin typeface="Calibri"/>
                <a:cs typeface="Calibri"/>
              </a:rPr>
              <a:t> </a:t>
            </a:r>
            <a:r>
              <a:rPr sz="2200" spc="-5" dirty="0">
                <a:latin typeface="Calibri"/>
                <a:cs typeface="Calibri"/>
              </a:rPr>
              <a:t>ablation</a:t>
            </a:r>
            <a:endParaRPr sz="2200" dirty="0">
              <a:latin typeface="Calibri"/>
              <a:cs typeface="Calibri"/>
            </a:endParaRPr>
          </a:p>
        </p:txBody>
      </p:sp>
      <p:sp>
        <p:nvSpPr>
          <p:cNvPr id="7" name="object 7"/>
          <p:cNvSpPr txBox="1"/>
          <p:nvPr/>
        </p:nvSpPr>
        <p:spPr>
          <a:xfrm>
            <a:off x="10848340" y="6511714"/>
            <a:ext cx="1419860"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a:t>
            </a:r>
            <a:endParaRPr sz="1700" dirty="0">
              <a:latin typeface="Calibri"/>
              <a:cs typeface="Calibri"/>
            </a:endParaRPr>
          </a:p>
        </p:txBody>
      </p:sp>
      <p:pic>
        <p:nvPicPr>
          <p:cNvPr id="10242" name="Picture 2" descr="About Atrial Flutter | Hope For Hearts Australia">
            <a:extLst>
              <a:ext uri="{FF2B5EF4-FFF2-40B4-BE49-F238E27FC236}">
                <a16:creationId xmlns:a16="http://schemas.microsoft.com/office/drawing/2014/main" id="{ABC3629A-47F5-4BE3-9E81-C29C489F78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91400" y="1262192"/>
            <a:ext cx="2758026" cy="3398367"/>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4493261" cy="689932"/>
          </a:xfrm>
          <a:prstGeom prst="rect">
            <a:avLst/>
          </a:prstGeom>
        </p:spPr>
        <p:txBody>
          <a:bodyPr vert="horz" wrap="square" lIns="0" tIns="12700" rIns="0" bIns="0" rtlCol="0">
            <a:spAutoFit/>
          </a:bodyPr>
          <a:lstStyle/>
          <a:p>
            <a:pPr marL="12700">
              <a:lnSpc>
                <a:spcPct val="100000"/>
              </a:lnSpc>
              <a:spcBef>
                <a:spcPts val="100"/>
              </a:spcBef>
            </a:pPr>
            <a:r>
              <a:rPr spc="-20" dirty="0">
                <a:latin typeface="+mj-lt"/>
              </a:rPr>
              <a:t>Atrial</a:t>
            </a:r>
            <a:r>
              <a:rPr spc="-45" dirty="0">
                <a:latin typeface="+mj-lt"/>
              </a:rPr>
              <a:t> </a:t>
            </a:r>
            <a:r>
              <a:rPr lang="en-US" spc="-20" dirty="0">
                <a:latin typeface="+mj-lt"/>
              </a:rPr>
              <a:t>F</a:t>
            </a:r>
            <a:r>
              <a:rPr spc="-20" dirty="0">
                <a:latin typeface="+mj-lt"/>
              </a:rPr>
              <a:t>lutter</a:t>
            </a:r>
          </a:p>
        </p:txBody>
      </p:sp>
      <p:sp>
        <p:nvSpPr>
          <p:cNvPr id="3" name="object 3"/>
          <p:cNvSpPr/>
          <p:nvPr/>
        </p:nvSpPr>
        <p:spPr>
          <a:xfrm>
            <a:off x="1219200" y="1257221"/>
            <a:ext cx="10134599" cy="4991179"/>
          </a:xfrm>
          <a:prstGeom prst="rect">
            <a:avLst/>
          </a:prstGeom>
          <a:blipFill>
            <a:blip r:embed="rId2"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66376214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9903461" cy="689932"/>
          </a:xfrm>
          <a:prstGeom prst="rect">
            <a:avLst/>
          </a:prstGeom>
        </p:spPr>
        <p:txBody>
          <a:bodyPr vert="horz" wrap="square" lIns="0" tIns="12700" rIns="0" bIns="0" rtlCol="0">
            <a:spAutoFit/>
          </a:bodyPr>
          <a:lstStyle/>
          <a:p>
            <a:pPr marL="12700">
              <a:lnSpc>
                <a:spcPct val="100000"/>
              </a:lnSpc>
              <a:spcBef>
                <a:spcPts val="100"/>
              </a:spcBef>
            </a:pPr>
            <a:r>
              <a:rPr lang="en-US" spc="-25" dirty="0" err="1">
                <a:latin typeface="+mj-lt"/>
              </a:rPr>
              <a:t>Tachyarrythmias</a:t>
            </a:r>
            <a:r>
              <a:rPr lang="en-US" spc="-25" dirty="0">
                <a:latin typeface="+mj-lt"/>
              </a:rPr>
              <a:t> – </a:t>
            </a:r>
            <a:r>
              <a:rPr spc="-25" dirty="0">
                <a:latin typeface="+mj-lt"/>
              </a:rPr>
              <a:t>Ventricular</a:t>
            </a:r>
            <a:r>
              <a:rPr spc="-35" dirty="0">
                <a:latin typeface="+mj-lt"/>
              </a:rPr>
              <a:t> </a:t>
            </a:r>
            <a:r>
              <a:rPr spc="-5" dirty="0">
                <a:latin typeface="+mj-lt"/>
              </a:rPr>
              <a:t>Fibrillation</a:t>
            </a:r>
          </a:p>
        </p:txBody>
      </p:sp>
      <p:sp>
        <p:nvSpPr>
          <p:cNvPr id="3" name="object 3"/>
          <p:cNvSpPr txBox="1"/>
          <p:nvPr/>
        </p:nvSpPr>
        <p:spPr>
          <a:xfrm>
            <a:off x="609600" y="2104278"/>
            <a:ext cx="5786181" cy="2649443"/>
          </a:xfrm>
          <a:prstGeom prst="rect">
            <a:avLst/>
          </a:prstGeom>
        </p:spPr>
        <p:txBody>
          <a:bodyPr vert="horz" wrap="square" lIns="0" tIns="12700" rIns="0" bIns="0" rtlCol="0">
            <a:spAutoFit/>
          </a:bodyPr>
          <a:lstStyle/>
          <a:p>
            <a:pPr marL="355600" indent="-342900">
              <a:lnSpc>
                <a:spcPct val="100000"/>
              </a:lnSpc>
              <a:spcBef>
                <a:spcPts val="100"/>
              </a:spcBef>
              <a:buFont typeface="Arial" panose="020B0604020202020204" pitchFamily="34" charset="0"/>
              <a:buChar char="•"/>
            </a:pPr>
            <a:r>
              <a:rPr lang="en-US" sz="2400" b="1" dirty="0">
                <a:latin typeface="Calibri"/>
                <a:cs typeface="Calibri"/>
              </a:rPr>
              <a:t>Completely erratic </a:t>
            </a:r>
            <a:r>
              <a:rPr lang="en-US" sz="2400" dirty="0">
                <a:latin typeface="Calibri"/>
                <a:cs typeface="Calibri"/>
              </a:rPr>
              <a:t>ECG </a:t>
            </a:r>
          </a:p>
          <a:p>
            <a:pPr marL="355600" indent="-342900">
              <a:lnSpc>
                <a:spcPct val="100000"/>
              </a:lnSpc>
              <a:spcBef>
                <a:spcPts val="100"/>
              </a:spcBef>
              <a:buFont typeface="Arial" panose="020B0604020202020204" pitchFamily="34" charset="0"/>
              <a:buChar char="•"/>
            </a:pPr>
            <a:r>
              <a:rPr lang="en-US" sz="2400" b="1" dirty="0">
                <a:latin typeface="Calibri"/>
                <a:cs typeface="Calibri"/>
              </a:rPr>
              <a:t>No identifiable waveforms </a:t>
            </a:r>
          </a:p>
          <a:p>
            <a:pPr marL="355600" indent="-342900">
              <a:lnSpc>
                <a:spcPct val="100000"/>
              </a:lnSpc>
              <a:spcBef>
                <a:spcPts val="100"/>
              </a:spcBef>
              <a:buFont typeface="Arial" panose="020B0604020202020204" pitchFamily="34" charset="0"/>
              <a:buChar char="•"/>
            </a:pPr>
            <a:r>
              <a:rPr lang="en-US" sz="2400" dirty="0">
                <a:latin typeface="Calibri"/>
                <a:cs typeface="Calibri"/>
              </a:rPr>
              <a:t>Fibrillation of ventricles </a:t>
            </a:r>
          </a:p>
          <a:p>
            <a:pPr marL="355600" indent="-342900">
              <a:lnSpc>
                <a:spcPct val="100000"/>
              </a:lnSpc>
              <a:spcBef>
                <a:spcPts val="100"/>
              </a:spcBef>
              <a:buFont typeface="Arial" panose="020B0604020202020204" pitchFamily="34" charset="0"/>
              <a:buChar char="•"/>
            </a:pPr>
            <a:r>
              <a:rPr lang="en-US" sz="2400" b="1" dirty="0">
                <a:latin typeface="Calibri"/>
                <a:cs typeface="Calibri"/>
              </a:rPr>
              <a:t>FATAL</a:t>
            </a:r>
            <a:r>
              <a:rPr lang="en-US" sz="2400" dirty="0">
                <a:latin typeface="Calibri"/>
                <a:cs typeface="Calibri"/>
              </a:rPr>
              <a:t> without immediate ACLS and electrical defibrillation </a:t>
            </a:r>
          </a:p>
          <a:p>
            <a:pPr marL="355600" indent="-342900">
              <a:lnSpc>
                <a:spcPct val="100000"/>
              </a:lnSpc>
              <a:spcBef>
                <a:spcPts val="100"/>
              </a:spcBef>
              <a:buFont typeface="Arial" panose="020B0604020202020204" pitchFamily="34" charset="0"/>
              <a:buChar char="•"/>
            </a:pPr>
            <a:r>
              <a:rPr lang="en-US" sz="2400" dirty="0">
                <a:latin typeface="Calibri"/>
                <a:cs typeface="Calibri"/>
              </a:rPr>
              <a:t>Most frequent cause of sudden cardiac death (SCD) </a:t>
            </a:r>
            <a:endParaRPr sz="2400" dirty="0">
              <a:latin typeface="Calibri"/>
              <a:cs typeface="Calibri"/>
            </a:endParaRPr>
          </a:p>
        </p:txBody>
      </p:sp>
      <p:pic>
        <p:nvPicPr>
          <p:cNvPr id="40962" name="Picture 2" descr="Description - Boston Scientific">
            <a:extLst>
              <a:ext uri="{FF2B5EF4-FFF2-40B4-BE49-F238E27FC236}">
                <a16:creationId xmlns:a16="http://schemas.microsoft.com/office/drawing/2014/main" id="{6D3C8AA9-F398-8F43-8F95-CE5B24D9FEB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66" b="3266"/>
          <a:stretch/>
        </p:blipFill>
        <p:spPr bwMode="auto">
          <a:xfrm>
            <a:off x="6858000" y="1143000"/>
            <a:ext cx="4435033" cy="5181600"/>
          </a:xfrm>
          <a:prstGeom prst="rect">
            <a:avLst/>
          </a:prstGeom>
          <a:noFill/>
          <a:extLst>
            <a:ext uri="{909E8E84-426E-40DD-AFC4-6F175D3DCCD1}">
              <a14:hiddenFill xmlns:a14="http://schemas.microsoft.com/office/drawing/2010/main">
                <a:solidFill>
                  <a:srgbClr val="FFFFFF"/>
                </a:solidFill>
              </a14:hiddenFill>
            </a:ext>
          </a:extLst>
        </p:spPr>
      </p:pic>
      <p:sp>
        <p:nvSpPr>
          <p:cNvPr id="10" name="object 8">
            <a:extLst>
              <a:ext uri="{FF2B5EF4-FFF2-40B4-BE49-F238E27FC236}">
                <a16:creationId xmlns:a16="http://schemas.microsoft.com/office/drawing/2014/main" id="{E3001D22-C6C8-C740-B826-E247A284AE3C}"/>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6474461" cy="689932"/>
          </a:xfrm>
          <a:prstGeom prst="rect">
            <a:avLst/>
          </a:prstGeom>
        </p:spPr>
        <p:txBody>
          <a:bodyPr vert="horz" wrap="square" lIns="0" tIns="12700" rIns="0" bIns="0" rtlCol="0">
            <a:spAutoFit/>
          </a:bodyPr>
          <a:lstStyle/>
          <a:p>
            <a:pPr marL="12700">
              <a:lnSpc>
                <a:spcPct val="100000"/>
              </a:lnSpc>
              <a:spcBef>
                <a:spcPts val="100"/>
              </a:spcBef>
            </a:pPr>
            <a:r>
              <a:rPr spc="-25" dirty="0">
                <a:latin typeface="+mj-lt"/>
              </a:rPr>
              <a:t>Ventricular</a:t>
            </a:r>
            <a:r>
              <a:rPr spc="-35" dirty="0">
                <a:latin typeface="+mj-lt"/>
              </a:rPr>
              <a:t> </a:t>
            </a:r>
            <a:r>
              <a:rPr spc="-5" dirty="0">
                <a:latin typeface="+mj-lt"/>
              </a:rPr>
              <a:t>Fibrillation</a:t>
            </a:r>
          </a:p>
        </p:txBody>
      </p:sp>
      <p:sp>
        <p:nvSpPr>
          <p:cNvPr id="6" name="object 4">
            <a:extLst>
              <a:ext uri="{FF2B5EF4-FFF2-40B4-BE49-F238E27FC236}">
                <a16:creationId xmlns:a16="http://schemas.microsoft.com/office/drawing/2014/main" id="{B297A439-D47F-4591-931D-19069DA5A595}"/>
              </a:ext>
            </a:extLst>
          </p:cNvPr>
          <p:cNvSpPr/>
          <p:nvPr/>
        </p:nvSpPr>
        <p:spPr>
          <a:xfrm>
            <a:off x="1465236" y="1295400"/>
            <a:ext cx="9220200" cy="4933467"/>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3606387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Which is the cardiac muscle layer of the heart? | Socratic">
            <a:extLst>
              <a:ext uri="{FF2B5EF4-FFF2-40B4-BE49-F238E27FC236}">
                <a16:creationId xmlns:a16="http://schemas.microsoft.com/office/drawing/2014/main" id="{79863385-1518-4EC3-8416-46E684BA51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5945" y="1676400"/>
            <a:ext cx="3351985" cy="304213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C5CE5CF-1488-4D64-8605-497066E602E8}"/>
              </a:ext>
            </a:extLst>
          </p:cNvPr>
          <p:cNvSpPr>
            <a:spLocks noGrp="1"/>
          </p:cNvSpPr>
          <p:nvPr>
            <p:ph type="title"/>
          </p:nvPr>
        </p:nvSpPr>
        <p:spPr/>
        <p:txBody>
          <a:bodyPr/>
          <a:lstStyle/>
          <a:p>
            <a:r>
              <a:rPr lang="en-CA" dirty="0">
                <a:solidFill>
                  <a:schemeClr val="tx1"/>
                </a:solidFill>
                <a:latin typeface="+mj-lt"/>
              </a:rPr>
              <a:t>Angina</a:t>
            </a:r>
          </a:p>
        </p:txBody>
      </p:sp>
      <p:graphicFrame>
        <p:nvGraphicFramePr>
          <p:cNvPr id="7" name="Table 7">
            <a:extLst>
              <a:ext uri="{FF2B5EF4-FFF2-40B4-BE49-F238E27FC236}">
                <a16:creationId xmlns:a16="http://schemas.microsoft.com/office/drawing/2014/main" id="{799FC58C-92CA-475A-BE1B-986E0292E7CC}"/>
              </a:ext>
            </a:extLst>
          </p:cNvPr>
          <p:cNvGraphicFramePr>
            <a:graphicFrameLocks noGrp="1"/>
          </p:cNvGraphicFramePr>
          <p:nvPr>
            <p:extLst>
              <p:ext uri="{D42A27DB-BD31-4B8C-83A1-F6EECF244321}">
                <p14:modId xmlns:p14="http://schemas.microsoft.com/office/powerpoint/2010/main" val="617375872"/>
              </p:ext>
            </p:extLst>
          </p:nvPr>
        </p:nvGraphicFramePr>
        <p:xfrm>
          <a:off x="241601" y="1316733"/>
          <a:ext cx="8092504" cy="4795288"/>
        </p:xfrm>
        <a:graphic>
          <a:graphicData uri="http://schemas.openxmlformats.org/drawingml/2006/table">
            <a:tbl>
              <a:tblPr firstRow="1" bandRow="1">
                <a:tableStyleId>{5DA37D80-6434-44D0-A028-1B22A696006F}</a:tableStyleId>
              </a:tblPr>
              <a:tblGrid>
                <a:gridCol w="1314955">
                  <a:extLst>
                    <a:ext uri="{9D8B030D-6E8A-4147-A177-3AD203B41FA5}">
                      <a16:colId xmlns:a16="http://schemas.microsoft.com/office/drawing/2014/main" val="3412997"/>
                    </a:ext>
                  </a:extLst>
                </a:gridCol>
                <a:gridCol w="2187616">
                  <a:extLst>
                    <a:ext uri="{9D8B030D-6E8A-4147-A177-3AD203B41FA5}">
                      <a16:colId xmlns:a16="http://schemas.microsoft.com/office/drawing/2014/main" val="1396251158"/>
                    </a:ext>
                  </a:extLst>
                </a:gridCol>
                <a:gridCol w="1949706">
                  <a:extLst>
                    <a:ext uri="{9D8B030D-6E8A-4147-A177-3AD203B41FA5}">
                      <a16:colId xmlns:a16="http://schemas.microsoft.com/office/drawing/2014/main" val="3539186552"/>
                    </a:ext>
                  </a:extLst>
                </a:gridCol>
                <a:gridCol w="2640227">
                  <a:extLst>
                    <a:ext uri="{9D8B030D-6E8A-4147-A177-3AD203B41FA5}">
                      <a16:colId xmlns:a16="http://schemas.microsoft.com/office/drawing/2014/main" val="2320015587"/>
                    </a:ext>
                  </a:extLst>
                </a:gridCol>
              </a:tblGrid>
              <a:tr h="343987">
                <a:tc>
                  <a:txBody>
                    <a:bodyPr/>
                    <a:lstStyle/>
                    <a:p>
                      <a:endParaRPr lang="en-CA" sz="1400" dirty="0"/>
                    </a:p>
                  </a:txBody>
                  <a:tcPr/>
                </a:tc>
                <a:tc>
                  <a:txBody>
                    <a:bodyPr/>
                    <a:lstStyle/>
                    <a:p>
                      <a:pPr algn="ctr"/>
                      <a:r>
                        <a:rPr lang="en-CA" sz="1400" dirty="0"/>
                        <a:t>STABLE</a:t>
                      </a:r>
                    </a:p>
                  </a:txBody>
                  <a:tcPr/>
                </a:tc>
                <a:tc>
                  <a:txBody>
                    <a:bodyPr/>
                    <a:lstStyle/>
                    <a:p>
                      <a:pPr algn="ctr"/>
                      <a:r>
                        <a:rPr lang="en-CA" sz="1400" dirty="0"/>
                        <a:t>UNSTABLE</a:t>
                      </a:r>
                    </a:p>
                  </a:txBody>
                  <a:tcPr/>
                </a:tc>
                <a:tc>
                  <a:txBody>
                    <a:bodyPr/>
                    <a:lstStyle/>
                    <a:p>
                      <a:pPr algn="ctr"/>
                      <a:r>
                        <a:rPr lang="en-CA" sz="1400" dirty="0"/>
                        <a:t>PRINZMETAL (VARIANT)</a:t>
                      </a:r>
                    </a:p>
                  </a:txBody>
                  <a:tcPr/>
                </a:tc>
                <a:extLst>
                  <a:ext uri="{0D108BD9-81ED-4DB2-BD59-A6C34878D82A}">
                    <a16:rowId xmlns:a16="http://schemas.microsoft.com/office/drawing/2014/main" val="754357653"/>
                  </a:ext>
                </a:extLst>
              </a:tr>
              <a:tr h="1066359">
                <a:tc>
                  <a:txBody>
                    <a:bodyPr/>
                    <a:lstStyle/>
                    <a:p>
                      <a:r>
                        <a:rPr lang="en-CA" sz="1400" i="1" u="sng" dirty="0"/>
                        <a:t>Factors </a:t>
                      </a:r>
                    </a:p>
                  </a:txBody>
                  <a:tcPr/>
                </a:tc>
                <a:tc>
                  <a:txBody>
                    <a:bodyPr/>
                    <a:lstStyle/>
                    <a:p>
                      <a:r>
                        <a:rPr lang="en-CA" sz="1400" dirty="0"/>
                        <a:t>- Exertion</a:t>
                      </a:r>
                    </a:p>
                    <a:p>
                      <a:pPr marL="0" indent="0">
                        <a:buFontTx/>
                        <a:buNone/>
                      </a:pPr>
                      <a:r>
                        <a:rPr lang="en-CA" sz="1400" dirty="0"/>
                        <a:t>- Emotional Stress</a:t>
                      </a:r>
                    </a:p>
                    <a:p>
                      <a:pPr marL="0" indent="0">
                        <a:buFontTx/>
                        <a:buNone/>
                      </a:pPr>
                      <a:r>
                        <a:rPr lang="en-CA" sz="1400" dirty="0"/>
                        <a:t>- Usually secondary to atherosclerosis </a:t>
                      </a:r>
                    </a:p>
                  </a:txBody>
                  <a:tcPr/>
                </a:tc>
                <a:tc>
                  <a:txBody>
                    <a:bodyPr/>
                    <a:lstStyle/>
                    <a:p>
                      <a:pPr marL="0" indent="0">
                        <a:buFontTx/>
                        <a:buNone/>
                      </a:pPr>
                      <a:r>
                        <a:rPr lang="en-CA" sz="1400" dirty="0"/>
                        <a:t>- At rest </a:t>
                      </a:r>
                    </a:p>
                  </a:txBody>
                  <a:tcPr/>
                </a:tc>
                <a:tc>
                  <a:txBody>
                    <a:bodyPr/>
                    <a:lstStyle/>
                    <a:p>
                      <a:r>
                        <a:rPr lang="en-CA" sz="1400" dirty="0"/>
                        <a:t>- Spontaneous &amp; at rest </a:t>
                      </a:r>
                    </a:p>
                    <a:p>
                      <a:pPr marL="0" indent="0">
                        <a:buFontTx/>
                        <a:buNone/>
                      </a:pPr>
                      <a:r>
                        <a:rPr lang="en-CA" sz="1400" dirty="0"/>
                        <a:t>- Smoking is risk factor</a:t>
                      </a:r>
                    </a:p>
                    <a:p>
                      <a:pPr marL="0" indent="0">
                        <a:buFontTx/>
                        <a:buNone/>
                      </a:pPr>
                      <a:r>
                        <a:rPr lang="en-CA" sz="1400" dirty="0"/>
                        <a:t>- Triggers = cocaine, alcohol, triptans</a:t>
                      </a:r>
                    </a:p>
                  </a:txBody>
                  <a:tcPr/>
                </a:tc>
                <a:extLst>
                  <a:ext uri="{0D108BD9-81ED-4DB2-BD59-A6C34878D82A}">
                    <a16:rowId xmlns:a16="http://schemas.microsoft.com/office/drawing/2014/main" val="504257344"/>
                  </a:ext>
                </a:extLst>
              </a:tr>
              <a:tr h="1788731">
                <a:tc>
                  <a:txBody>
                    <a:bodyPr/>
                    <a:lstStyle/>
                    <a:p>
                      <a:r>
                        <a:rPr lang="en-CA" sz="1400" i="1" u="sng" dirty="0"/>
                        <a:t>Pathology</a:t>
                      </a:r>
                    </a:p>
                  </a:txBody>
                  <a:tcPr/>
                </a:tc>
                <a:tc>
                  <a:txBody>
                    <a:bodyPr/>
                    <a:lstStyle/>
                    <a:p>
                      <a:r>
                        <a:rPr lang="en-CA" sz="1400" dirty="0"/>
                        <a:t>- Atherosclerosis of coronary arteries</a:t>
                      </a:r>
                    </a:p>
                    <a:p>
                      <a:r>
                        <a:rPr lang="en-CA" sz="1400" dirty="0"/>
                        <a:t>&gt;70% stenosis</a:t>
                      </a:r>
                    </a:p>
                    <a:p>
                      <a:r>
                        <a:rPr lang="en-CA" sz="1400" dirty="0"/>
                        <a:t>- Subendocardial ischemia</a:t>
                      </a:r>
                    </a:p>
                  </a:txBody>
                  <a:tcPr/>
                </a:tc>
                <a:tc>
                  <a:txBody>
                    <a:bodyPr/>
                    <a:lstStyle/>
                    <a:p>
                      <a:pPr marL="0" indent="0">
                        <a:buFontTx/>
                        <a:buNone/>
                      </a:pPr>
                      <a:r>
                        <a:rPr lang="en-CA" sz="1400" dirty="0"/>
                        <a:t>- Rupture of atherosclerotic plaque with thrombosis and incomplete occlusion of coronary artery </a:t>
                      </a:r>
                    </a:p>
                    <a:p>
                      <a:pPr marL="0" indent="0">
                        <a:buFontTx/>
                        <a:buNone/>
                      </a:pPr>
                      <a:r>
                        <a:rPr lang="en-CA" sz="1400" dirty="0"/>
                        <a:t>- Subendocardial ischemia</a:t>
                      </a:r>
                    </a:p>
                  </a:txBody>
                  <a:tcPr/>
                </a:tc>
                <a:tc>
                  <a:txBody>
                    <a:bodyPr/>
                    <a:lstStyle/>
                    <a:p>
                      <a:pPr marL="0" indent="0">
                        <a:buFontTx/>
                        <a:buNone/>
                      </a:pPr>
                      <a:r>
                        <a:rPr lang="en-CA" sz="1400" dirty="0"/>
                        <a:t>- Coronary artery vasospasm</a:t>
                      </a:r>
                    </a:p>
                    <a:p>
                      <a:pPr marL="0" indent="0">
                        <a:buFontTx/>
                        <a:buNone/>
                      </a:pPr>
                      <a:r>
                        <a:rPr lang="en-CA" sz="1400" u="none" dirty="0"/>
                        <a:t>- </a:t>
                      </a:r>
                      <a:r>
                        <a:rPr lang="en-CA" sz="1400" u="sng" dirty="0"/>
                        <a:t>No</a:t>
                      </a:r>
                      <a:r>
                        <a:rPr lang="en-CA" sz="1400" dirty="0"/>
                        <a:t> atherosclerotic plaque narrowing </a:t>
                      </a:r>
                    </a:p>
                    <a:p>
                      <a:pPr marL="0" indent="0">
                        <a:buFontTx/>
                        <a:buNone/>
                      </a:pPr>
                      <a:r>
                        <a:rPr lang="en-CA" sz="1400" dirty="0"/>
                        <a:t>- Transmural ischemia </a:t>
                      </a:r>
                    </a:p>
                  </a:txBody>
                  <a:tcPr/>
                </a:tc>
                <a:extLst>
                  <a:ext uri="{0D108BD9-81ED-4DB2-BD59-A6C34878D82A}">
                    <a16:rowId xmlns:a16="http://schemas.microsoft.com/office/drawing/2014/main" val="562227888"/>
                  </a:ext>
                </a:extLst>
              </a:tr>
              <a:tr h="372653">
                <a:tc>
                  <a:txBody>
                    <a:bodyPr/>
                    <a:lstStyle/>
                    <a:p>
                      <a:r>
                        <a:rPr lang="en-CA" sz="1400" i="1" u="sng" dirty="0"/>
                        <a:t>Type of Injury</a:t>
                      </a:r>
                    </a:p>
                  </a:txBody>
                  <a:tcPr/>
                </a:tc>
                <a:tc>
                  <a:txBody>
                    <a:bodyPr/>
                    <a:lstStyle/>
                    <a:p>
                      <a:r>
                        <a:rPr lang="en-CA" sz="1400" dirty="0"/>
                        <a:t>Reversible</a:t>
                      </a:r>
                    </a:p>
                  </a:txBody>
                  <a:tcPr/>
                </a:tc>
                <a:tc>
                  <a:txBody>
                    <a:bodyPr/>
                    <a:lstStyle/>
                    <a:p>
                      <a:r>
                        <a:rPr lang="en-CA" sz="1400" dirty="0"/>
                        <a:t>Reversible</a:t>
                      </a:r>
                    </a:p>
                  </a:txBody>
                  <a:tcPr/>
                </a:tc>
                <a:tc>
                  <a:txBody>
                    <a:bodyPr/>
                    <a:lstStyle/>
                    <a:p>
                      <a:r>
                        <a:rPr lang="en-CA" sz="1400" dirty="0"/>
                        <a:t>Reversible </a:t>
                      </a:r>
                    </a:p>
                  </a:txBody>
                  <a:tcPr/>
                </a:tc>
                <a:extLst>
                  <a:ext uri="{0D108BD9-81ED-4DB2-BD59-A6C34878D82A}">
                    <a16:rowId xmlns:a16="http://schemas.microsoft.com/office/drawing/2014/main" val="255415070"/>
                  </a:ext>
                </a:extLst>
              </a:tr>
              <a:tr h="584778">
                <a:tc>
                  <a:txBody>
                    <a:bodyPr/>
                    <a:lstStyle/>
                    <a:p>
                      <a:r>
                        <a:rPr lang="en-CA" sz="1400" i="1" u="sng" dirty="0"/>
                        <a:t>ECG</a:t>
                      </a:r>
                    </a:p>
                  </a:txBody>
                  <a:tcPr/>
                </a:tc>
                <a:tc>
                  <a:txBody>
                    <a:bodyPr/>
                    <a:lstStyle/>
                    <a:p>
                      <a:r>
                        <a:rPr lang="en-CA" sz="1400" dirty="0"/>
                        <a:t>ST depression</a:t>
                      </a:r>
                    </a:p>
                  </a:txBody>
                  <a:tcPr/>
                </a:tc>
                <a:tc>
                  <a:txBody>
                    <a:bodyPr/>
                    <a:lstStyle/>
                    <a:p>
                      <a:r>
                        <a:rPr lang="en-CA" sz="1400" dirty="0"/>
                        <a:t>- ST depression (+/-)</a:t>
                      </a:r>
                    </a:p>
                    <a:p>
                      <a:r>
                        <a:rPr lang="en-CA" sz="1400" dirty="0"/>
                        <a:t>- T wave inversion (+/-) </a:t>
                      </a:r>
                    </a:p>
                  </a:txBody>
                  <a:tcPr/>
                </a:tc>
                <a:tc>
                  <a:txBody>
                    <a:bodyPr/>
                    <a:lstStyle/>
                    <a:p>
                      <a:r>
                        <a:rPr lang="en-CA" sz="1400" dirty="0"/>
                        <a:t>Transient ST elevation</a:t>
                      </a:r>
                    </a:p>
                  </a:txBody>
                  <a:tcPr/>
                </a:tc>
                <a:extLst>
                  <a:ext uri="{0D108BD9-81ED-4DB2-BD59-A6C34878D82A}">
                    <a16:rowId xmlns:a16="http://schemas.microsoft.com/office/drawing/2014/main" val="4036592604"/>
                  </a:ext>
                </a:extLst>
              </a:tr>
              <a:tr h="638780">
                <a:tc>
                  <a:txBody>
                    <a:bodyPr/>
                    <a:lstStyle/>
                    <a:p>
                      <a:r>
                        <a:rPr lang="en-CA" sz="1400" i="1" u="sng" dirty="0"/>
                        <a:t>Relievers</a:t>
                      </a:r>
                    </a:p>
                  </a:txBody>
                  <a:tcPr/>
                </a:tc>
                <a:tc>
                  <a:txBody>
                    <a:bodyPr/>
                    <a:lstStyle/>
                    <a:p>
                      <a:r>
                        <a:rPr lang="en-CA" sz="1400" dirty="0"/>
                        <a:t>- Rest</a:t>
                      </a:r>
                    </a:p>
                    <a:p>
                      <a:r>
                        <a:rPr lang="en-CA" sz="1400" dirty="0"/>
                        <a:t>- Nitroglycerin (GTN)</a:t>
                      </a:r>
                    </a:p>
                  </a:txBody>
                  <a:tcPr/>
                </a:tc>
                <a:tc>
                  <a:txBody>
                    <a:bodyPr/>
                    <a:lstStyle/>
                    <a:p>
                      <a:r>
                        <a:rPr lang="en-CA" sz="1400" dirty="0"/>
                        <a:t>Nitroglycerin (GTN) </a:t>
                      </a:r>
                    </a:p>
                  </a:txBody>
                  <a:tcPr/>
                </a:tc>
                <a:tc>
                  <a:txBody>
                    <a:bodyPr/>
                    <a:lstStyle/>
                    <a:p>
                      <a:r>
                        <a:rPr lang="en-CA" sz="1400" dirty="0"/>
                        <a:t>- Nitroglycerin (GTN) </a:t>
                      </a:r>
                    </a:p>
                    <a:p>
                      <a:r>
                        <a:rPr lang="en-CA" sz="1400" dirty="0"/>
                        <a:t>- Calcium Channel Blockers (CCBs)</a:t>
                      </a:r>
                    </a:p>
                  </a:txBody>
                  <a:tcPr/>
                </a:tc>
                <a:extLst>
                  <a:ext uri="{0D108BD9-81ED-4DB2-BD59-A6C34878D82A}">
                    <a16:rowId xmlns:a16="http://schemas.microsoft.com/office/drawing/2014/main" val="845381550"/>
                  </a:ext>
                </a:extLst>
              </a:tr>
            </a:tbl>
          </a:graphicData>
        </a:graphic>
      </p:graphicFrame>
      <p:sp>
        <p:nvSpPr>
          <p:cNvPr id="9" name="TextBox 8">
            <a:extLst>
              <a:ext uri="{FF2B5EF4-FFF2-40B4-BE49-F238E27FC236}">
                <a16:creationId xmlns:a16="http://schemas.microsoft.com/office/drawing/2014/main" id="{F78D918F-3EB8-1E46-AC74-C832B5AF0F57}"/>
              </a:ext>
            </a:extLst>
          </p:cNvPr>
          <p:cNvSpPr txBox="1"/>
          <p:nvPr/>
        </p:nvSpPr>
        <p:spPr>
          <a:xfrm>
            <a:off x="8482730" y="4896038"/>
            <a:ext cx="3505200" cy="584775"/>
          </a:xfrm>
          <a:prstGeom prst="rect">
            <a:avLst/>
          </a:prstGeom>
          <a:noFill/>
          <a:ln>
            <a:solidFill>
              <a:srgbClr val="C00000"/>
            </a:solidFill>
          </a:ln>
        </p:spPr>
        <p:txBody>
          <a:bodyPr wrap="square" rtlCol="0">
            <a:spAutoFit/>
          </a:bodyPr>
          <a:lstStyle/>
          <a:p>
            <a:r>
              <a:rPr lang="en-US" sz="1600" dirty="0">
                <a:solidFill>
                  <a:srgbClr val="FF0000"/>
                </a:solidFill>
              </a:rPr>
              <a:t>Q: What is the difference between ischemia &amp; necrosis? </a:t>
            </a:r>
          </a:p>
        </p:txBody>
      </p:sp>
      <p:sp>
        <p:nvSpPr>
          <p:cNvPr id="11" name="TextBox 10">
            <a:extLst>
              <a:ext uri="{FF2B5EF4-FFF2-40B4-BE49-F238E27FC236}">
                <a16:creationId xmlns:a16="http://schemas.microsoft.com/office/drawing/2014/main" id="{090E9087-5CB3-D64B-BAD8-A266DA290FC0}"/>
              </a:ext>
            </a:extLst>
          </p:cNvPr>
          <p:cNvSpPr txBox="1"/>
          <p:nvPr/>
        </p:nvSpPr>
        <p:spPr>
          <a:xfrm>
            <a:off x="8482730" y="5658313"/>
            <a:ext cx="3505200" cy="584775"/>
          </a:xfrm>
          <a:prstGeom prst="rect">
            <a:avLst/>
          </a:prstGeom>
          <a:noFill/>
          <a:ln>
            <a:solidFill>
              <a:srgbClr val="C00000"/>
            </a:solidFill>
          </a:ln>
        </p:spPr>
        <p:txBody>
          <a:bodyPr wrap="square" rtlCol="0">
            <a:spAutoFit/>
          </a:bodyPr>
          <a:lstStyle/>
          <a:p>
            <a:r>
              <a:rPr lang="en-US" sz="1600" dirty="0">
                <a:solidFill>
                  <a:srgbClr val="FF0000"/>
                </a:solidFill>
              </a:rPr>
              <a:t>Q: How does nitroglycerin/GTN help relieve angina? </a:t>
            </a:r>
          </a:p>
        </p:txBody>
      </p:sp>
      <p:sp>
        <p:nvSpPr>
          <p:cNvPr id="13" name="object 6">
            <a:extLst>
              <a:ext uri="{FF2B5EF4-FFF2-40B4-BE49-F238E27FC236}">
                <a16:creationId xmlns:a16="http://schemas.microsoft.com/office/drawing/2014/main" id="{E2D38462-F384-8447-9D15-6B57EB95C083}"/>
              </a:ext>
            </a:extLst>
          </p:cNvPr>
          <p:cNvSpPr txBox="1"/>
          <p:nvPr/>
        </p:nvSpPr>
        <p:spPr>
          <a:xfrm>
            <a:off x="10287000" y="6511714"/>
            <a:ext cx="1818296" cy="263534"/>
          </a:xfrm>
          <a:prstGeom prst="rect">
            <a:avLst/>
          </a:prstGeom>
        </p:spPr>
        <p:txBody>
          <a:bodyPr vert="horz" wrap="square" lIns="0" tIns="1905" rIns="0" bIns="0" rtlCol="0">
            <a:spAutoFit/>
          </a:bodyPr>
          <a:lstStyle/>
          <a:p>
            <a:pPr marL="12700">
              <a:lnSpc>
                <a:spcPct val="100000"/>
              </a:lnSpc>
              <a:spcBef>
                <a:spcPts val="15"/>
              </a:spcBef>
            </a:pPr>
            <a:r>
              <a:rPr sz="1700" spc="-55" dirty="0">
                <a:solidFill>
                  <a:srgbClr val="FFFFFF"/>
                </a:solidFill>
                <a:latin typeface="Calibri"/>
                <a:cs typeface="Calibri"/>
              </a:rPr>
              <a:t>FA</a:t>
            </a:r>
            <a:r>
              <a:rPr lang="en-US" sz="1700" spc="-55" dirty="0">
                <a:solidFill>
                  <a:srgbClr val="FFFFFF"/>
                </a:solidFill>
                <a:latin typeface="Calibri"/>
                <a:cs typeface="Calibri"/>
              </a:rPr>
              <a:t> (2020)</a:t>
            </a:r>
            <a:r>
              <a:rPr sz="1700" spc="-55" dirty="0">
                <a:solidFill>
                  <a:srgbClr val="FFFFFF"/>
                </a:solidFill>
                <a:latin typeface="Calibri"/>
                <a:cs typeface="Calibri"/>
              </a:rPr>
              <a:t> </a:t>
            </a:r>
            <a:r>
              <a:rPr lang="en-US" sz="1700" dirty="0">
                <a:solidFill>
                  <a:srgbClr val="FFFFFF"/>
                </a:solidFill>
                <a:latin typeface="Calibri"/>
                <a:cs typeface="Calibri"/>
              </a:rPr>
              <a:t>&amp; </a:t>
            </a:r>
            <a:r>
              <a:rPr lang="en-US" sz="1700" dirty="0" err="1">
                <a:solidFill>
                  <a:srgbClr val="FFFFFF"/>
                </a:solidFill>
                <a:latin typeface="Calibri"/>
                <a:cs typeface="Calibri"/>
              </a:rPr>
              <a:t>Pathoma</a:t>
            </a:r>
            <a:endParaRPr sz="1700" dirty="0">
              <a:latin typeface="Calibri"/>
              <a:cs typeface="Calibri"/>
            </a:endParaRPr>
          </a:p>
        </p:txBody>
      </p:sp>
    </p:spTree>
    <p:extLst>
      <p:ext uri="{BB962C8B-B14F-4D97-AF65-F5344CB8AC3E}">
        <p14:creationId xmlns:p14="http://schemas.microsoft.com/office/powerpoint/2010/main" val="28367999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4569461" cy="689932"/>
          </a:xfrm>
          <a:prstGeom prst="rect">
            <a:avLst/>
          </a:prstGeom>
        </p:spPr>
        <p:txBody>
          <a:bodyPr vert="horz" wrap="square" lIns="0" tIns="12700" rIns="0" bIns="0" rtlCol="0">
            <a:spAutoFit/>
          </a:bodyPr>
          <a:lstStyle/>
          <a:p>
            <a:pPr marL="12700">
              <a:lnSpc>
                <a:spcPct val="100000"/>
              </a:lnSpc>
              <a:spcBef>
                <a:spcPts val="100"/>
              </a:spcBef>
            </a:pPr>
            <a:r>
              <a:rPr spc="-60" dirty="0">
                <a:latin typeface="+mj-lt"/>
              </a:rPr>
              <a:t>QT</a:t>
            </a:r>
            <a:r>
              <a:rPr spc="-75" dirty="0">
                <a:latin typeface="+mj-lt"/>
              </a:rPr>
              <a:t> </a:t>
            </a:r>
            <a:r>
              <a:rPr spc="-20" dirty="0">
                <a:latin typeface="+mj-lt"/>
              </a:rPr>
              <a:t>Syndromes</a:t>
            </a:r>
          </a:p>
        </p:txBody>
      </p:sp>
      <p:sp>
        <p:nvSpPr>
          <p:cNvPr id="8" name="TextBox 7">
            <a:extLst>
              <a:ext uri="{FF2B5EF4-FFF2-40B4-BE49-F238E27FC236}">
                <a16:creationId xmlns:a16="http://schemas.microsoft.com/office/drawing/2014/main" id="{2E6F8BC1-DBBD-8645-A4DC-6CAEBEC734EC}"/>
              </a:ext>
            </a:extLst>
          </p:cNvPr>
          <p:cNvSpPr txBox="1"/>
          <p:nvPr/>
        </p:nvSpPr>
        <p:spPr>
          <a:xfrm>
            <a:off x="457200" y="1295400"/>
            <a:ext cx="8305800" cy="5078313"/>
          </a:xfrm>
          <a:prstGeom prst="rect">
            <a:avLst/>
          </a:prstGeom>
          <a:noFill/>
        </p:spPr>
        <p:txBody>
          <a:bodyPr wrap="square" rtlCol="0">
            <a:spAutoFit/>
          </a:bodyPr>
          <a:lstStyle/>
          <a:p>
            <a:pPr marL="285750" indent="-285750">
              <a:buFont typeface="Arial" panose="020B0604020202020204" pitchFamily="34" charset="0"/>
              <a:buChar char="•"/>
            </a:pPr>
            <a:r>
              <a:rPr lang="en-US" dirty="0" err="1"/>
              <a:t>Torsades</a:t>
            </a:r>
            <a:r>
              <a:rPr lang="en-US" dirty="0"/>
              <a:t> de pointes </a:t>
            </a:r>
          </a:p>
          <a:p>
            <a:pPr marL="742950" lvl="1" indent="-285750">
              <a:buFont typeface="Arial" panose="020B0604020202020204" pitchFamily="34" charset="0"/>
              <a:buChar char="•"/>
            </a:pPr>
            <a:r>
              <a:rPr lang="en-US" dirty="0"/>
              <a:t>Prolonged QT interval </a:t>
            </a:r>
            <a:endParaRPr lang="en-US" dirty="0">
              <a:sym typeface="Wingdings" pitchFamily="2" charset="2"/>
            </a:endParaRPr>
          </a:p>
          <a:p>
            <a:pPr marL="742950" lvl="1" indent="-285750">
              <a:buFont typeface="Arial" panose="020B0604020202020204" pitchFamily="34" charset="0"/>
              <a:buChar char="•"/>
            </a:pPr>
            <a:r>
              <a:rPr lang="en-US" dirty="0">
                <a:sym typeface="Wingdings" pitchFamily="2" charset="2"/>
              </a:rPr>
              <a:t>Polymorphic ventricular tachycardia</a:t>
            </a:r>
          </a:p>
          <a:p>
            <a:pPr marL="742950" lvl="1" indent="-285750">
              <a:buFont typeface="Arial" panose="020B0604020202020204" pitchFamily="34" charset="0"/>
              <a:buChar char="•"/>
            </a:pPr>
            <a:r>
              <a:rPr lang="en-US" b="1" dirty="0"/>
              <a:t>Sinusoidal waveform </a:t>
            </a:r>
          </a:p>
          <a:p>
            <a:pPr marL="742950" lvl="1" indent="-285750">
              <a:buFont typeface="Arial" panose="020B0604020202020204" pitchFamily="34" charset="0"/>
              <a:buChar char="•"/>
            </a:pPr>
            <a:r>
              <a:rPr lang="en-US" dirty="0"/>
              <a:t>QRS gets smaller &amp; larger in “twisting” formation</a:t>
            </a:r>
          </a:p>
          <a:p>
            <a:pPr marL="742950" lvl="1" indent="-285750">
              <a:buFont typeface="Arial" panose="020B0604020202020204" pitchFamily="34" charset="0"/>
              <a:buChar char="•"/>
            </a:pPr>
            <a:r>
              <a:rPr lang="en-US" dirty="0"/>
              <a:t>Can progress to </a:t>
            </a:r>
            <a:r>
              <a:rPr lang="en-US" dirty="0" err="1"/>
              <a:t>V.fib</a:t>
            </a:r>
            <a:r>
              <a:rPr lang="en-US" dirty="0"/>
              <a:t> </a:t>
            </a:r>
            <a:r>
              <a:rPr lang="en-US" dirty="0">
                <a:sym typeface="Wingdings" pitchFamily="2" charset="2"/>
              </a:rPr>
              <a:t> cardiac arrest </a:t>
            </a:r>
          </a:p>
          <a:p>
            <a:pPr marL="742950" lvl="1" indent="-285750">
              <a:buFont typeface="Arial" panose="020B0604020202020204" pitchFamily="34" charset="0"/>
              <a:buChar char="•"/>
            </a:pPr>
            <a:r>
              <a:rPr lang="en-US" b="1" dirty="0">
                <a:sym typeface="Wingdings" pitchFamily="2" charset="2"/>
              </a:rPr>
              <a:t>Prolonged QT interval</a:t>
            </a:r>
            <a:endParaRPr lang="en-US" dirty="0">
              <a:sym typeface="Wingdings" pitchFamily="2" charset="2"/>
            </a:endParaRPr>
          </a:p>
          <a:p>
            <a:pPr marL="1200150" lvl="2" indent="-285750">
              <a:buFont typeface="Arial" panose="020B0604020202020204" pitchFamily="34" charset="0"/>
              <a:buChar char="•"/>
            </a:pPr>
            <a:r>
              <a:rPr lang="en-US" dirty="0">
                <a:sym typeface="Wingdings" pitchFamily="2" charset="2"/>
              </a:rPr>
              <a:t>Hypokalemia, hypomagnesemia, (rarely) hypocalcemia</a:t>
            </a:r>
          </a:p>
          <a:p>
            <a:pPr marL="1200150" lvl="2" indent="-285750">
              <a:buFont typeface="Arial" panose="020B0604020202020204" pitchFamily="34" charset="0"/>
              <a:buChar char="•"/>
            </a:pPr>
            <a:r>
              <a:rPr lang="en-US" dirty="0">
                <a:sym typeface="Wingdings" pitchFamily="2" charset="2"/>
              </a:rPr>
              <a:t>Drug induced prolonged QT = ABCDE</a:t>
            </a:r>
          </a:p>
          <a:p>
            <a:pPr marL="1657350" lvl="3" indent="-285750">
              <a:buFont typeface="Arial" panose="020B0604020202020204" pitchFamily="34" charset="0"/>
              <a:buChar char="•"/>
            </a:pPr>
            <a:r>
              <a:rPr lang="en-US" dirty="0" err="1">
                <a:sym typeface="Wingdings" pitchFamily="2" charset="2"/>
              </a:rPr>
              <a:t>Anti</a:t>
            </a:r>
            <a:r>
              <a:rPr lang="en-US" b="1" dirty="0" err="1">
                <a:sym typeface="Wingdings" pitchFamily="2" charset="2"/>
              </a:rPr>
              <a:t>A</a:t>
            </a:r>
            <a:r>
              <a:rPr lang="en-US" dirty="0" err="1">
                <a:sym typeface="Wingdings" pitchFamily="2" charset="2"/>
              </a:rPr>
              <a:t>rrythmics</a:t>
            </a:r>
            <a:r>
              <a:rPr lang="en-US" dirty="0">
                <a:sym typeface="Wingdings" pitchFamily="2" charset="2"/>
              </a:rPr>
              <a:t> (IA/III) </a:t>
            </a:r>
          </a:p>
          <a:p>
            <a:pPr marL="1657350" lvl="3" indent="-285750">
              <a:buFont typeface="Arial" panose="020B0604020202020204" pitchFamily="34" charset="0"/>
              <a:buChar char="•"/>
            </a:pPr>
            <a:r>
              <a:rPr lang="en-US" dirty="0" err="1">
                <a:sym typeface="Wingdings" pitchFamily="2" charset="2"/>
              </a:rPr>
              <a:t>Anti</a:t>
            </a:r>
            <a:r>
              <a:rPr lang="en-US" b="1" dirty="0" err="1">
                <a:sym typeface="Wingdings" pitchFamily="2" charset="2"/>
              </a:rPr>
              <a:t>B</a:t>
            </a:r>
            <a:r>
              <a:rPr lang="en-US" dirty="0" err="1">
                <a:sym typeface="Wingdings" pitchFamily="2" charset="2"/>
              </a:rPr>
              <a:t>iotics</a:t>
            </a:r>
            <a:r>
              <a:rPr lang="en-US" dirty="0">
                <a:sym typeface="Wingdings" pitchFamily="2" charset="2"/>
              </a:rPr>
              <a:t> (macrolides)</a:t>
            </a:r>
          </a:p>
          <a:p>
            <a:pPr marL="1657350" lvl="3" indent="-285750">
              <a:buFont typeface="Arial" panose="020B0604020202020204" pitchFamily="34" charset="0"/>
              <a:buChar char="•"/>
            </a:pPr>
            <a:r>
              <a:rPr lang="en-US" dirty="0" err="1">
                <a:sym typeface="Wingdings" pitchFamily="2" charset="2"/>
              </a:rPr>
              <a:t>Anti</a:t>
            </a:r>
            <a:r>
              <a:rPr lang="en-US" b="1" dirty="0" err="1">
                <a:sym typeface="Wingdings" pitchFamily="2" charset="2"/>
              </a:rPr>
              <a:t>C</a:t>
            </a:r>
            <a:r>
              <a:rPr lang="en-US" dirty="0" err="1">
                <a:sym typeface="Wingdings" pitchFamily="2" charset="2"/>
              </a:rPr>
              <a:t>ychotics</a:t>
            </a:r>
            <a:r>
              <a:rPr lang="en-US" dirty="0">
                <a:sym typeface="Wingdings" pitchFamily="2" charset="2"/>
              </a:rPr>
              <a:t> (haloperidol) </a:t>
            </a:r>
          </a:p>
          <a:p>
            <a:pPr marL="1657350" lvl="3" indent="-285750">
              <a:buFont typeface="Arial" panose="020B0604020202020204" pitchFamily="34" charset="0"/>
              <a:buChar char="•"/>
            </a:pPr>
            <a:r>
              <a:rPr lang="en-US" dirty="0" err="1">
                <a:sym typeface="Wingdings" pitchFamily="2" charset="2"/>
              </a:rPr>
              <a:t>Anti</a:t>
            </a:r>
            <a:r>
              <a:rPr lang="en-US" b="1" dirty="0" err="1">
                <a:sym typeface="Wingdings" pitchFamily="2" charset="2"/>
              </a:rPr>
              <a:t>D</a:t>
            </a:r>
            <a:r>
              <a:rPr lang="en-US" dirty="0" err="1">
                <a:sym typeface="Wingdings" pitchFamily="2" charset="2"/>
              </a:rPr>
              <a:t>epressants</a:t>
            </a:r>
            <a:r>
              <a:rPr lang="en-US" dirty="0">
                <a:sym typeface="Wingdings" pitchFamily="2" charset="2"/>
              </a:rPr>
              <a:t> (TCAs) </a:t>
            </a:r>
          </a:p>
          <a:p>
            <a:pPr marL="1657350" lvl="3" indent="-285750">
              <a:buFont typeface="Arial" panose="020B0604020202020204" pitchFamily="34" charset="0"/>
              <a:buChar char="•"/>
            </a:pPr>
            <a:r>
              <a:rPr lang="en-US" dirty="0" err="1">
                <a:sym typeface="Wingdings" pitchFamily="2" charset="2"/>
              </a:rPr>
              <a:t>Anti</a:t>
            </a:r>
            <a:r>
              <a:rPr lang="en-US" b="1" dirty="0" err="1">
                <a:sym typeface="Wingdings" pitchFamily="2" charset="2"/>
              </a:rPr>
              <a:t>E</a:t>
            </a:r>
            <a:r>
              <a:rPr lang="en-US" dirty="0" err="1">
                <a:sym typeface="Wingdings" pitchFamily="2" charset="2"/>
              </a:rPr>
              <a:t>metics</a:t>
            </a:r>
            <a:r>
              <a:rPr lang="en-US" dirty="0">
                <a:sym typeface="Wingdings" pitchFamily="2" charset="2"/>
              </a:rPr>
              <a:t> (ondansetron) </a:t>
            </a:r>
            <a:r>
              <a:rPr lang="en-US" dirty="0"/>
              <a:t> </a:t>
            </a:r>
          </a:p>
          <a:p>
            <a:pPr marL="285750" indent="-285750">
              <a:buFont typeface="Arial" panose="020B0604020202020204" pitchFamily="34" charset="0"/>
              <a:buChar char="•"/>
            </a:pPr>
            <a:r>
              <a:rPr lang="en-US" dirty="0"/>
              <a:t>Treatment = </a:t>
            </a:r>
            <a:r>
              <a:rPr lang="en-US" b="1" dirty="0"/>
              <a:t>magnesium sulfate </a:t>
            </a:r>
          </a:p>
          <a:p>
            <a:pPr marL="742950" lvl="1" indent="-285750">
              <a:buFont typeface="Arial" panose="020B0604020202020204" pitchFamily="34" charset="0"/>
              <a:buChar char="•"/>
            </a:pPr>
            <a:r>
              <a:rPr lang="en-US" dirty="0"/>
              <a:t>Mg2+ blocks influx of Ca2+ into cell </a:t>
            </a:r>
          </a:p>
          <a:p>
            <a:pPr marL="1200150" lvl="2" indent="-285750">
              <a:buFont typeface="Arial" panose="020B0604020202020204" pitchFamily="34" charset="0"/>
              <a:buChar char="•"/>
            </a:pPr>
            <a:r>
              <a:rPr lang="en-US" dirty="0"/>
              <a:t>Recall that Ca2+ is important for phase 2 of ventricular depolarization </a:t>
            </a:r>
          </a:p>
          <a:p>
            <a:pPr marL="742950" lvl="1" indent="-285750">
              <a:buFont typeface="Arial" panose="020B0604020202020204" pitchFamily="34" charset="0"/>
              <a:buChar char="•"/>
            </a:pPr>
            <a:endParaRPr lang="en-US" dirty="0"/>
          </a:p>
        </p:txBody>
      </p:sp>
      <p:pic>
        <p:nvPicPr>
          <p:cNvPr id="10" name="Picture 9" descr="A picture containing diagram&#10;&#10;Description automatically generated">
            <a:extLst>
              <a:ext uri="{FF2B5EF4-FFF2-40B4-BE49-F238E27FC236}">
                <a16:creationId xmlns:a16="http://schemas.microsoft.com/office/drawing/2014/main" id="{5FDA728A-0BD8-D643-8758-37FD19619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7706" y="1492832"/>
            <a:ext cx="3308915" cy="1590825"/>
          </a:xfrm>
          <a:prstGeom prst="rect">
            <a:avLst/>
          </a:prstGeom>
        </p:spPr>
      </p:pic>
      <p:pic>
        <p:nvPicPr>
          <p:cNvPr id="12" name="Picture 11">
            <a:extLst>
              <a:ext uri="{FF2B5EF4-FFF2-40B4-BE49-F238E27FC236}">
                <a16:creationId xmlns:a16="http://schemas.microsoft.com/office/drawing/2014/main" id="{C101A8F3-CE9C-6D45-A53D-27B97E78D2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7193" y="3206418"/>
            <a:ext cx="3359428" cy="944839"/>
          </a:xfrm>
          <a:prstGeom prst="rect">
            <a:avLst/>
          </a:prstGeom>
        </p:spPr>
      </p:pic>
      <p:sp>
        <p:nvSpPr>
          <p:cNvPr id="14" name="object 8">
            <a:extLst>
              <a:ext uri="{FF2B5EF4-FFF2-40B4-BE49-F238E27FC236}">
                <a16:creationId xmlns:a16="http://schemas.microsoft.com/office/drawing/2014/main" id="{691B3271-703A-8743-A443-3E1E8E1BD537}"/>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43CB-046F-EF46-B5F5-0CE69BD44EB1}"/>
              </a:ext>
            </a:extLst>
          </p:cNvPr>
          <p:cNvSpPr>
            <a:spLocks noGrp="1"/>
          </p:cNvSpPr>
          <p:nvPr>
            <p:ph type="title"/>
          </p:nvPr>
        </p:nvSpPr>
        <p:spPr/>
        <p:txBody>
          <a:bodyPr/>
          <a:lstStyle/>
          <a:p>
            <a:r>
              <a:rPr lang="en-US" dirty="0">
                <a:latin typeface="+mj-lt"/>
              </a:rPr>
              <a:t>Practice Question (past EMQ) </a:t>
            </a:r>
          </a:p>
        </p:txBody>
      </p:sp>
      <p:sp>
        <p:nvSpPr>
          <p:cNvPr id="6" name="TextBox 5">
            <a:extLst>
              <a:ext uri="{FF2B5EF4-FFF2-40B4-BE49-F238E27FC236}">
                <a16:creationId xmlns:a16="http://schemas.microsoft.com/office/drawing/2014/main" id="{1439EA5C-05E1-A04D-9569-71A42298A9AD}"/>
              </a:ext>
            </a:extLst>
          </p:cNvPr>
          <p:cNvSpPr txBox="1"/>
          <p:nvPr/>
        </p:nvSpPr>
        <p:spPr>
          <a:xfrm>
            <a:off x="228600" y="1295400"/>
            <a:ext cx="11506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Match the following features to the corresponding ECG findings. </a:t>
            </a:r>
          </a:p>
          <a:p>
            <a:endParaRPr lang="en-US" sz="2800" b="1" dirty="0"/>
          </a:p>
        </p:txBody>
      </p:sp>
      <p:sp>
        <p:nvSpPr>
          <p:cNvPr id="7" name="TextBox 6">
            <a:extLst>
              <a:ext uri="{FF2B5EF4-FFF2-40B4-BE49-F238E27FC236}">
                <a16:creationId xmlns:a16="http://schemas.microsoft.com/office/drawing/2014/main" id="{E3A2CDF5-14F8-B148-80CD-5235A6972279}"/>
              </a:ext>
            </a:extLst>
          </p:cNvPr>
          <p:cNvSpPr txBox="1"/>
          <p:nvPr/>
        </p:nvSpPr>
        <p:spPr>
          <a:xfrm>
            <a:off x="685799" y="2133600"/>
            <a:ext cx="4495801" cy="2677656"/>
          </a:xfrm>
          <a:prstGeom prst="rect">
            <a:avLst/>
          </a:prstGeom>
          <a:noFill/>
        </p:spPr>
        <p:txBody>
          <a:bodyPr wrap="square" rtlCol="0">
            <a:spAutoFit/>
          </a:bodyPr>
          <a:lstStyle/>
          <a:p>
            <a:pPr marL="342900" indent="-342900">
              <a:buFont typeface="+mj-lt"/>
              <a:buAutoNum type="arabicPeriod"/>
            </a:pPr>
            <a:r>
              <a:rPr lang="en-US" sz="2400" dirty="0"/>
              <a:t>Ischemic heart disease leading to MI </a:t>
            </a:r>
          </a:p>
          <a:p>
            <a:pPr marL="342900" indent="-342900">
              <a:buFont typeface="+mj-lt"/>
              <a:buAutoNum type="arabicPeriod"/>
            </a:pPr>
            <a:r>
              <a:rPr lang="en-US" sz="2400" dirty="0"/>
              <a:t>Left ventricular hypertrophy</a:t>
            </a:r>
          </a:p>
          <a:p>
            <a:pPr marL="342900" indent="-342900">
              <a:buFont typeface="+mj-lt"/>
              <a:buAutoNum type="arabicPeriod"/>
            </a:pPr>
            <a:r>
              <a:rPr lang="en-US" sz="2400" dirty="0"/>
              <a:t>Low serum calcium</a:t>
            </a:r>
          </a:p>
          <a:p>
            <a:pPr marL="342900" indent="-342900">
              <a:buFont typeface="+mj-lt"/>
              <a:buAutoNum type="arabicPeriod"/>
            </a:pPr>
            <a:r>
              <a:rPr lang="en-US" sz="2400" dirty="0"/>
              <a:t>Hyperkalemia </a:t>
            </a:r>
          </a:p>
          <a:p>
            <a:pPr marL="342900" indent="-342900">
              <a:buFont typeface="+mj-lt"/>
              <a:buAutoNum type="arabicPeriod"/>
            </a:pPr>
            <a:r>
              <a:rPr lang="en-US" sz="2400" dirty="0"/>
              <a:t>Right bundle branch block </a:t>
            </a:r>
          </a:p>
          <a:p>
            <a:endParaRPr lang="en-US" sz="2400" dirty="0"/>
          </a:p>
        </p:txBody>
      </p:sp>
      <p:sp>
        <p:nvSpPr>
          <p:cNvPr id="8" name="TextBox 7">
            <a:extLst>
              <a:ext uri="{FF2B5EF4-FFF2-40B4-BE49-F238E27FC236}">
                <a16:creationId xmlns:a16="http://schemas.microsoft.com/office/drawing/2014/main" id="{176DA6BB-D4C1-BE49-B8AF-62441BA23852}"/>
              </a:ext>
            </a:extLst>
          </p:cNvPr>
          <p:cNvSpPr txBox="1"/>
          <p:nvPr/>
        </p:nvSpPr>
        <p:spPr>
          <a:xfrm>
            <a:off x="6095999" y="2133600"/>
            <a:ext cx="4495801" cy="2677656"/>
          </a:xfrm>
          <a:prstGeom prst="rect">
            <a:avLst/>
          </a:prstGeom>
          <a:noFill/>
        </p:spPr>
        <p:txBody>
          <a:bodyPr wrap="square" rtlCol="0">
            <a:spAutoFit/>
          </a:bodyPr>
          <a:lstStyle/>
          <a:p>
            <a:pPr marL="342900" indent="-342900">
              <a:buAutoNum type="alphaUcPeriod"/>
            </a:pPr>
            <a:r>
              <a:rPr lang="en-US" sz="2400" dirty="0"/>
              <a:t>Prolongation of QT interval</a:t>
            </a:r>
          </a:p>
          <a:p>
            <a:pPr marL="342900" indent="-342900">
              <a:buAutoNum type="alphaUcPeriod"/>
            </a:pPr>
            <a:r>
              <a:rPr lang="en-US" sz="2400" dirty="0"/>
              <a:t>Peaked (tall) T waves</a:t>
            </a:r>
          </a:p>
          <a:p>
            <a:pPr marL="342900" indent="-342900">
              <a:buAutoNum type="alphaUcPeriod"/>
            </a:pPr>
            <a:r>
              <a:rPr lang="en-US" sz="2400" dirty="0"/>
              <a:t>ST elevation or Q wave before ST elevation</a:t>
            </a:r>
          </a:p>
          <a:p>
            <a:pPr marL="342900" indent="-342900">
              <a:buAutoNum type="alphaUcPeriod"/>
            </a:pPr>
            <a:r>
              <a:rPr lang="en-US" sz="2400" dirty="0"/>
              <a:t>Wide QRS complex </a:t>
            </a:r>
          </a:p>
          <a:p>
            <a:pPr marL="342900" indent="-342900">
              <a:buAutoNum type="alphaUcPeriod"/>
            </a:pPr>
            <a:r>
              <a:rPr lang="en-US" sz="2400" dirty="0"/>
              <a:t>Tall R waves or inverted T waves</a:t>
            </a:r>
          </a:p>
          <a:p>
            <a:pPr marL="342900" indent="-342900">
              <a:buAutoNum type="alphaUcPeriod"/>
            </a:pPr>
            <a:endParaRPr lang="en-US" sz="2400" dirty="0"/>
          </a:p>
        </p:txBody>
      </p:sp>
    </p:spTree>
    <p:extLst>
      <p:ext uri="{BB962C8B-B14F-4D97-AF65-F5344CB8AC3E}">
        <p14:creationId xmlns:p14="http://schemas.microsoft.com/office/powerpoint/2010/main" val="128255952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43CB-046F-EF46-B5F5-0CE69BD44EB1}"/>
              </a:ext>
            </a:extLst>
          </p:cNvPr>
          <p:cNvSpPr>
            <a:spLocks noGrp="1"/>
          </p:cNvSpPr>
          <p:nvPr>
            <p:ph type="title"/>
          </p:nvPr>
        </p:nvSpPr>
        <p:spPr/>
        <p:txBody>
          <a:bodyPr/>
          <a:lstStyle/>
          <a:p>
            <a:r>
              <a:rPr lang="en-US" dirty="0">
                <a:latin typeface="+mj-lt"/>
              </a:rPr>
              <a:t>Practice Question (past EMQ) </a:t>
            </a:r>
          </a:p>
        </p:txBody>
      </p:sp>
      <p:sp>
        <p:nvSpPr>
          <p:cNvPr id="6" name="TextBox 5">
            <a:extLst>
              <a:ext uri="{FF2B5EF4-FFF2-40B4-BE49-F238E27FC236}">
                <a16:creationId xmlns:a16="http://schemas.microsoft.com/office/drawing/2014/main" id="{1439EA5C-05E1-A04D-9569-71A42298A9AD}"/>
              </a:ext>
            </a:extLst>
          </p:cNvPr>
          <p:cNvSpPr txBox="1"/>
          <p:nvPr/>
        </p:nvSpPr>
        <p:spPr>
          <a:xfrm>
            <a:off x="228600" y="1295400"/>
            <a:ext cx="11506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Match the following features to the corresponding cardiac potential event. </a:t>
            </a:r>
          </a:p>
          <a:p>
            <a:endParaRPr lang="en-US" sz="2800" b="1" dirty="0"/>
          </a:p>
        </p:txBody>
      </p:sp>
      <p:sp>
        <p:nvSpPr>
          <p:cNvPr id="7" name="TextBox 6">
            <a:extLst>
              <a:ext uri="{FF2B5EF4-FFF2-40B4-BE49-F238E27FC236}">
                <a16:creationId xmlns:a16="http://schemas.microsoft.com/office/drawing/2014/main" id="{E3A2CDF5-14F8-B148-80CD-5235A6972279}"/>
              </a:ext>
            </a:extLst>
          </p:cNvPr>
          <p:cNvSpPr txBox="1"/>
          <p:nvPr/>
        </p:nvSpPr>
        <p:spPr>
          <a:xfrm>
            <a:off x="685799" y="2133600"/>
            <a:ext cx="4495801" cy="4154984"/>
          </a:xfrm>
          <a:prstGeom prst="rect">
            <a:avLst/>
          </a:prstGeom>
          <a:noFill/>
        </p:spPr>
        <p:txBody>
          <a:bodyPr wrap="square" rtlCol="0">
            <a:spAutoFit/>
          </a:bodyPr>
          <a:lstStyle/>
          <a:p>
            <a:pPr marL="342900" indent="-342900">
              <a:buFont typeface="+mj-lt"/>
              <a:buAutoNum type="arabicPeriod"/>
            </a:pPr>
            <a:r>
              <a:rPr lang="en-US" sz="2400" dirty="0"/>
              <a:t>Responsible for transient decrease in membrane potential after phase 1</a:t>
            </a:r>
          </a:p>
          <a:p>
            <a:pPr marL="342900" indent="-342900">
              <a:buFont typeface="+mj-lt"/>
              <a:buAutoNum type="arabicPeriod"/>
            </a:pPr>
            <a:r>
              <a:rPr lang="en-US" sz="2400" dirty="0"/>
              <a:t>Responsible for maintaining phase 2 (plateau) </a:t>
            </a:r>
          </a:p>
          <a:p>
            <a:pPr marL="342900" indent="-342900">
              <a:buFont typeface="+mj-lt"/>
              <a:buAutoNum type="arabicPeriod"/>
            </a:pPr>
            <a:r>
              <a:rPr lang="en-US" sz="2400" dirty="0"/>
              <a:t>Responsible for depolarization phase</a:t>
            </a:r>
          </a:p>
          <a:p>
            <a:pPr marL="342900" indent="-342900">
              <a:buFont typeface="+mj-lt"/>
              <a:buAutoNum type="arabicPeriod"/>
            </a:pPr>
            <a:r>
              <a:rPr lang="en-US" sz="2400" dirty="0"/>
              <a:t>Closes between phase 2 &amp; 3</a:t>
            </a:r>
          </a:p>
          <a:p>
            <a:pPr marL="342900" indent="-342900">
              <a:buFont typeface="+mj-lt"/>
              <a:buAutoNum type="arabicPeriod"/>
            </a:pPr>
            <a:r>
              <a:rPr lang="en-US" sz="2400" dirty="0"/>
              <a:t>Responsible for phase 4 (resting membrane potential) </a:t>
            </a:r>
          </a:p>
          <a:p>
            <a:endParaRPr lang="en-US" sz="2400" dirty="0"/>
          </a:p>
        </p:txBody>
      </p:sp>
      <p:sp>
        <p:nvSpPr>
          <p:cNvPr id="8" name="TextBox 7">
            <a:extLst>
              <a:ext uri="{FF2B5EF4-FFF2-40B4-BE49-F238E27FC236}">
                <a16:creationId xmlns:a16="http://schemas.microsoft.com/office/drawing/2014/main" id="{176DA6BB-D4C1-BE49-B8AF-62441BA23852}"/>
              </a:ext>
            </a:extLst>
          </p:cNvPr>
          <p:cNvSpPr txBox="1"/>
          <p:nvPr/>
        </p:nvSpPr>
        <p:spPr>
          <a:xfrm>
            <a:off x="6095999" y="2133600"/>
            <a:ext cx="4495801" cy="2308324"/>
          </a:xfrm>
          <a:prstGeom prst="rect">
            <a:avLst/>
          </a:prstGeom>
          <a:noFill/>
        </p:spPr>
        <p:txBody>
          <a:bodyPr wrap="square" rtlCol="0">
            <a:spAutoFit/>
          </a:bodyPr>
          <a:lstStyle/>
          <a:p>
            <a:pPr marL="342900" indent="-342900">
              <a:buAutoNum type="alphaUcPeriod"/>
            </a:pPr>
            <a:r>
              <a:rPr lang="en-US" sz="2400" dirty="0"/>
              <a:t>Inward rectifying K+ channels</a:t>
            </a:r>
          </a:p>
          <a:p>
            <a:pPr marL="342900" indent="-342900">
              <a:buAutoNum type="alphaUcPeriod"/>
            </a:pPr>
            <a:r>
              <a:rPr lang="en-US" sz="2400" dirty="0"/>
              <a:t>VG-Ca+ channels</a:t>
            </a:r>
          </a:p>
          <a:p>
            <a:pPr marL="342900" indent="-342900">
              <a:buAutoNum type="alphaUcPeriod"/>
            </a:pPr>
            <a:r>
              <a:rPr lang="en-US" sz="2400" dirty="0"/>
              <a:t>Transient K+ channels</a:t>
            </a:r>
          </a:p>
          <a:p>
            <a:pPr marL="342900" indent="-342900">
              <a:buAutoNum type="alphaUcPeriod"/>
            </a:pPr>
            <a:r>
              <a:rPr lang="en-US" sz="2400" dirty="0"/>
              <a:t>VG-Ca2+ channels</a:t>
            </a:r>
          </a:p>
          <a:p>
            <a:pPr marL="342900" indent="-342900">
              <a:buAutoNum type="alphaUcPeriod"/>
            </a:pPr>
            <a:r>
              <a:rPr lang="en-US" sz="2400" dirty="0"/>
              <a:t>VG-Na+ channels</a:t>
            </a:r>
          </a:p>
          <a:p>
            <a:pPr marL="342900" indent="-342900">
              <a:buAutoNum type="alphaUcPeriod"/>
            </a:pPr>
            <a:endParaRPr lang="en-US" sz="2400" dirty="0"/>
          </a:p>
        </p:txBody>
      </p:sp>
    </p:spTree>
    <p:extLst>
      <p:ext uri="{BB962C8B-B14F-4D97-AF65-F5344CB8AC3E}">
        <p14:creationId xmlns:p14="http://schemas.microsoft.com/office/powerpoint/2010/main" val="3037387228"/>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6943CB-046F-EF46-B5F5-0CE69BD44EB1}"/>
              </a:ext>
            </a:extLst>
          </p:cNvPr>
          <p:cNvSpPr>
            <a:spLocks noGrp="1"/>
          </p:cNvSpPr>
          <p:nvPr>
            <p:ph type="title"/>
          </p:nvPr>
        </p:nvSpPr>
        <p:spPr/>
        <p:txBody>
          <a:bodyPr/>
          <a:lstStyle/>
          <a:p>
            <a:r>
              <a:rPr lang="en-US" dirty="0">
                <a:latin typeface="+mj-lt"/>
              </a:rPr>
              <a:t>And another one… </a:t>
            </a:r>
          </a:p>
        </p:txBody>
      </p:sp>
      <p:sp>
        <p:nvSpPr>
          <p:cNvPr id="6" name="TextBox 5">
            <a:extLst>
              <a:ext uri="{FF2B5EF4-FFF2-40B4-BE49-F238E27FC236}">
                <a16:creationId xmlns:a16="http://schemas.microsoft.com/office/drawing/2014/main" id="{1439EA5C-05E1-A04D-9569-71A42298A9AD}"/>
              </a:ext>
            </a:extLst>
          </p:cNvPr>
          <p:cNvSpPr txBox="1"/>
          <p:nvPr/>
        </p:nvSpPr>
        <p:spPr>
          <a:xfrm>
            <a:off x="228600" y="1295400"/>
            <a:ext cx="11506200" cy="954107"/>
          </a:xfrm>
          <a:prstGeom prst="rect">
            <a:avLst/>
          </a:prstGeom>
          <a:noFill/>
        </p:spPr>
        <p:txBody>
          <a:bodyPr wrap="square" rtlCol="0">
            <a:spAutoFit/>
          </a:bodyPr>
          <a:lstStyle/>
          <a:p>
            <a:r>
              <a:rPr lang="en-US" sz="2800" b="1" dirty="0">
                <a:latin typeface="Calibri" panose="020F0502020204030204" pitchFamily="34" charset="0"/>
                <a:cs typeface="Calibri" panose="020F0502020204030204" pitchFamily="34" charset="0"/>
              </a:rPr>
              <a:t>Match the following features to the corresponding cardiac potential event. </a:t>
            </a:r>
          </a:p>
          <a:p>
            <a:endParaRPr lang="en-US" sz="2800" b="1" dirty="0"/>
          </a:p>
        </p:txBody>
      </p:sp>
      <p:sp>
        <p:nvSpPr>
          <p:cNvPr id="7" name="TextBox 6">
            <a:extLst>
              <a:ext uri="{FF2B5EF4-FFF2-40B4-BE49-F238E27FC236}">
                <a16:creationId xmlns:a16="http://schemas.microsoft.com/office/drawing/2014/main" id="{E3A2CDF5-14F8-B148-80CD-5235A6972279}"/>
              </a:ext>
            </a:extLst>
          </p:cNvPr>
          <p:cNvSpPr txBox="1"/>
          <p:nvPr/>
        </p:nvSpPr>
        <p:spPr>
          <a:xfrm>
            <a:off x="685799" y="2133600"/>
            <a:ext cx="4495801" cy="2308324"/>
          </a:xfrm>
          <a:prstGeom prst="rect">
            <a:avLst/>
          </a:prstGeom>
          <a:noFill/>
        </p:spPr>
        <p:txBody>
          <a:bodyPr wrap="square" rtlCol="0">
            <a:spAutoFit/>
          </a:bodyPr>
          <a:lstStyle/>
          <a:p>
            <a:pPr marL="342900" indent="-342900">
              <a:buFont typeface="+mj-lt"/>
              <a:buAutoNum type="arabicPeriod"/>
            </a:pPr>
            <a:r>
              <a:rPr lang="en-US" sz="2400" dirty="0"/>
              <a:t>Elongates plateau phase</a:t>
            </a:r>
          </a:p>
          <a:p>
            <a:pPr marL="342900" indent="-342900">
              <a:buFont typeface="+mj-lt"/>
              <a:buAutoNum type="arabicPeriod"/>
            </a:pPr>
            <a:r>
              <a:rPr lang="en-US" sz="2400" dirty="0"/>
              <a:t>Shortens depolarization phase</a:t>
            </a:r>
          </a:p>
          <a:p>
            <a:pPr marL="342900" indent="-342900">
              <a:buFont typeface="+mj-lt"/>
              <a:buAutoNum type="arabicPeriod"/>
            </a:pPr>
            <a:r>
              <a:rPr lang="en-US" sz="2400" dirty="0"/>
              <a:t>Decreases resting membrane potential </a:t>
            </a:r>
          </a:p>
          <a:p>
            <a:pPr marL="342900" indent="-342900">
              <a:buFont typeface="+mj-lt"/>
              <a:buAutoNum type="arabicPeriod"/>
            </a:pPr>
            <a:r>
              <a:rPr lang="en-US" sz="2400" dirty="0"/>
              <a:t>Hyperpolarization </a:t>
            </a:r>
          </a:p>
          <a:p>
            <a:pPr marL="342900" indent="-342900">
              <a:buFont typeface="+mj-lt"/>
              <a:buAutoNum type="arabicPeriod"/>
            </a:pPr>
            <a:r>
              <a:rPr lang="en-US" sz="2400" dirty="0"/>
              <a:t>Depolarization </a:t>
            </a:r>
          </a:p>
        </p:txBody>
      </p:sp>
      <p:sp>
        <p:nvSpPr>
          <p:cNvPr id="8" name="TextBox 7">
            <a:extLst>
              <a:ext uri="{FF2B5EF4-FFF2-40B4-BE49-F238E27FC236}">
                <a16:creationId xmlns:a16="http://schemas.microsoft.com/office/drawing/2014/main" id="{176DA6BB-D4C1-BE49-B8AF-62441BA23852}"/>
              </a:ext>
            </a:extLst>
          </p:cNvPr>
          <p:cNvSpPr txBox="1"/>
          <p:nvPr/>
        </p:nvSpPr>
        <p:spPr>
          <a:xfrm>
            <a:off x="6095999" y="2133600"/>
            <a:ext cx="5029201" cy="3785652"/>
          </a:xfrm>
          <a:prstGeom prst="rect">
            <a:avLst/>
          </a:prstGeom>
          <a:noFill/>
        </p:spPr>
        <p:txBody>
          <a:bodyPr wrap="square" rtlCol="0">
            <a:spAutoFit/>
          </a:bodyPr>
          <a:lstStyle/>
          <a:p>
            <a:pPr marL="342900" indent="-342900">
              <a:buAutoNum type="alphaUcPeriod"/>
            </a:pPr>
            <a:r>
              <a:rPr lang="en-US" sz="2400" dirty="0"/>
              <a:t>G-protein potassium channel (</a:t>
            </a:r>
            <a:r>
              <a:rPr lang="en-US" sz="2400" dirty="0" err="1"/>
              <a:t>I</a:t>
            </a:r>
            <a:r>
              <a:rPr lang="en-US" sz="2400" baseline="-25000" dirty="0" err="1"/>
              <a:t>ado</a:t>
            </a:r>
            <a:r>
              <a:rPr lang="en-US" sz="2400" dirty="0"/>
              <a:t>)</a:t>
            </a:r>
          </a:p>
          <a:p>
            <a:pPr marL="342900" indent="-342900">
              <a:buAutoNum type="alphaUcPeriod"/>
            </a:pPr>
            <a:r>
              <a:rPr lang="en-US" sz="2400" dirty="0"/>
              <a:t>G-protein potassium channel (</a:t>
            </a:r>
            <a:r>
              <a:rPr lang="en-US" sz="2400" dirty="0" err="1"/>
              <a:t>I</a:t>
            </a:r>
            <a:r>
              <a:rPr lang="en-US" sz="2400" baseline="-25000" dirty="0" err="1"/>
              <a:t>ACh</a:t>
            </a:r>
            <a:r>
              <a:rPr lang="en-US" sz="2400" dirty="0"/>
              <a:t>)</a:t>
            </a:r>
          </a:p>
          <a:p>
            <a:pPr marL="342900" indent="-342900">
              <a:buAutoNum type="alphaUcPeriod"/>
            </a:pPr>
            <a:r>
              <a:rPr lang="en-US" sz="2400" dirty="0"/>
              <a:t>G-protein potassium channel (</a:t>
            </a:r>
            <a:r>
              <a:rPr lang="en-US" sz="2400" dirty="0" err="1"/>
              <a:t>I</a:t>
            </a:r>
            <a:r>
              <a:rPr lang="en-US" sz="2400" baseline="-25000" dirty="0" err="1"/>
              <a:t>k</a:t>
            </a:r>
            <a:r>
              <a:rPr lang="en-US" sz="2400" dirty="0"/>
              <a:t>)</a:t>
            </a:r>
          </a:p>
          <a:p>
            <a:pPr marL="342900" indent="-342900">
              <a:buAutoNum type="alphaUcPeriod"/>
            </a:pPr>
            <a:r>
              <a:rPr lang="en-US" sz="2400" dirty="0"/>
              <a:t>Inward rectifying K channel</a:t>
            </a:r>
          </a:p>
          <a:p>
            <a:pPr marL="342900" indent="-342900">
              <a:buAutoNum type="alphaUcPeriod"/>
            </a:pPr>
            <a:r>
              <a:rPr lang="en-US" sz="2400" dirty="0"/>
              <a:t>Delayed outward rectifying K channel</a:t>
            </a:r>
          </a:p>
          <a:p>
            <a:pPr marL="342900" indent="-342900">
              <a:buAutoNum type="alphaUcPeriod"/>
            </a:pPr>
            <a:r>
              <a:rPr lang="en-US" sz="2400" dirty="0"/>
              <a:t>Transient outward rectifying K channel</a:t>
            </a:r>
          </a:p>
          <a:p>
            <a:pPr marL="342900" indent="-342900">
              <a:buAutoNum type="alphaUcPeriod"/>
            </a:pPr>
            <a:r>
              <a:rPr lang="en-US" sz="2400" dirty="0"/>
              <a:t>Voltage-gated sodium channel</a:t>
            </a:r>
          </a:p>
          <a:p>
            <a:pPr marL="342900" indent="-342900">
              <a:buAutoNum type="alphaUcPeriod"/>
            </a:pPr>
            <a:r>
              <a:rPr lang="en-US" sz="2400" dirty="0"/>
              <a:t>Voltage-gated calcium channel</a:t>
            </a:r>
          </a:p>
        </p:txBody>
      </p:sp>
    </p:spTree>
    <p:extLst>
      <p:ext uri="{BB962C8B-B14F-4D97-AF65-F5344CB8AC3E}">
        <p14:creationId xmlns:p14="http://schemas.microsoft.com/office/powerpoint/2010/main" val="76533762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916940" y="1066800"/>
            <a:ext cx="10358120" cy="830997"/>
          </a:xfrm>
        </p:spPr>
        <p:txBody>
          <a:bodyPr/>
          <a:lstStyle/>
          <a:p>
            <a:pPr algn="ctr"/>
            <a:r>
              <a:rPr lang="en-US" sz="5400" b="1" dirty="0"/>
              <a:t>Anti-Arrhythmic Treatments</a:t>
            </a:r>
          </a:p>
        </p:txBody>
      </p:sp>
      <p:pic>
        <p:nvPicPr>
          <p:cNvPr id="52226" name="Picture 2" descr="GAME: Google GIF Game - #9932 by Queen89 - games - Woot">
            <a:extLst>
              <a:ext uri="{FF2B5EF4-FFF2-40B4-BE49-F238E27FC236}">
                <a16:creationId xmlns:a16="http://schemas.microsoft.com/office/drawing/2014/main" id="{53483B30-AA26-C64A-B193-00DDC6F94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7010" y="2514600"/>
            <a:ext cx="4557979" cy="3423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20223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9026467" cy="689932"/>
          </a:xfrm>
          <a:prstGeom prst="rect">
            <a:avLst/>
          </a:prstGeom>
        </p:spPr>
        <p:txBody>
          <a:bodyPr vert="horz" wrap="square" lIns="0" tIns="12700" rIns="0" bIns="0" rtlCol="0">
            <a:spAutoFit/>
          </a:bodyPr>
          <a:lstStyle/>
          <a:p>
            <a:pPr marL="12700">
              <a:lnSpc>
                <a:spcPct val="100000"/>
              </a:lnSpc>
              <a:spcBef>
                <a:spcPts val="100"/>
              </a:spcBef>
            </a:pPr>
            <a:r>
              <a:rPr spc="-10" dirty="0">
                <a:latin typeface="+mj-lt"/>
              </a:rPr>
              <a:t>Cardiac Autonomic</a:t>
            </a:r>
            <a:r>
              <a:rPr spc="-20" dirty="0">
                <a:latin typeface="+mj-lt"/>
              </a:rPr>
              <a:t> </a:t>
            </a:r>
            <a:r>
              <a:rPr spc="-15" dirty="0">
                <a:latin typeface="+mj-lt"/>
              </a:rPr>
              <a:t>Physiology</a:t>
            </a:r>
          </a:p>
        </p:txBody>
      </p:sp>
      <p:sp>
        <p:nvSpPr>
          <p:cNvPr id="4" name="object 4"/>
          <p:cNvSpPr txBox="1"/>
          <p:nvPr/>
        </p:nvSpPr>
        <p:spPr>
          <a:xfrm>
            <a:off x="3641031" y="1146125"/>
            <a:ext cx="4603750" cy="2054225"/>
          </a:xfrm>
          <a:prstGeom prst="rect">
            <a:avLst/>
          </a:prstGeom>
        </p:spPr>
        <p:txBody>
          <a:bodyPr vert="horz" wrap="square" lIns="0" tIns="88265" rIns="0" bIns="0" rtlCol="0">
            <a:spAutoFit/>
          </a:bodyPr>
          <a:lstStyle/>
          <a:p>
            <a:pPr marR="15875" algn="ctr">
              <a:lnSpc>
                <a:spcPct val="100000"/>
              </a:lnSpc>
              <a:spcBef>
                <a:spcPts val="695"/>
              </a:spcBef>
            </a:pPr>
            <a:r>
              <a:rPr sz="2400" b="1" spc="-5" dirty="0">
                <a:latin typeface="Calibri"/>
                <a:cs typeface="Calibri"/>
              </a:rPr>
              <a:t>α1, α2, β1, </a:t>
            </a:r>
            <a:r>
              <a:rPr sz="2400" b="1" dirty="0">
                <a:latin typeface="Calibri"/>
                <a:cs typeface="Calibri"/>
              </a:rPr>
              <a:t>β2</a:t>
            </a:r>
            <a:r>
              <a:rPr sz="2400" b="1" spc="-10" dirty="0">
                <a:latin typeface="Calibri"/>
                <a:cs typeface="Calibri"/>
              </a:rPr>
              <a:t> </a:t>
            </a:r>
            <a:r>
              <a:rPr sz="2400" b="1" spc="-5" dirty="0">
                <a:latin typeface="Calibri"/>
                <a:cs typeface="Calibri"/>
              </a:rPr>
              <a:t>(β3)</a:t>
            </a:r>
            <a:endParaRPr sz="2400" dirty="0">
              <a:latin typeface="Calibri"/>
              <a:cs typeface="Calibri"/>
            </a:endParaRPr>
          </a:p>
          <a:p>
            <a:pPr algn="ctr">
              <a:lnSpc>
                <a:spcPct val="100000"/>
              </a:lnSpc>
              <a:spcBef>
                <a:spcPts val="495"/>
              </a:spcBef>
            </a:pPr>
            <a:r>
              <a:rPr sz="2000" spc="-5" dirty="0">
                <a:latin typeface="Calibri"/>
                <a:cs typeface="Calibri"/>
              </a:rPr>
              <a:t>In</a:t>
            </a:r>
            <a:r>
              <a:rPr sz="2000" spc="-10" dirty="0">
                <a:latin typeface="Calibri"/>
                <a:cs typeface="Calibri"/>
              </a:rPr>
              <a:t> general:</a:t>
            </a:r>
            <a:endParaRPr sz="2000" dirty="0">
              <a:latin typeface="Calibri"/>
              <a:cs typeface="Calibri"/>
            </a:endParaRPr>
          </a:p>
          <a:p>
            <a:pPr marL="186690" marR="179070" algn="ctr">
              <a:lnSpc>
                <a:spcPct val="100000"/>
              </a:lnSpc>
            </a:pPr>
            <a:r>
              <a:rPr sz="2000" dirty="0">
                <a:latin typeface="Calibri"/>
                <a:cs typeface="Calibri"/>
              </a:rPr>
              <a:t>α1 – </a:t>
            </a:r>
            <a:r>
              <a:rPr sz="2000" spc="-5" dirty="0">
                <a:latin typeface="Calibri"/>
                <a:cs typeface="Calibri"/>
              </a:rPr>
              <a:t>vascular </a:t>
            </a:r>
            <a:r>
              <a:rPr sz="2000" dirty="0">
                <a:latin typeface="Calibri"/>
                <a:cs typeface="Calibri"/>
              </a:rPr>
              <a:t>smooth </a:t>
            </a:r>
            <a:r>
              <a:rPr sz="2000" spc="-5" dirty="0">
                <a:latin typeface="Calibri"/>
                <a:cs typeface="Calibri"/>
              </a:rPr>
              <a:t>muscle</a:t>
            </a:r>
            <a:r>
              <a:rPr sz="2000" spc="-40" dirty="0">
                <a:latin typeface="Calibri"/>
                <a:cs typeface="Calibri"/>
              </a:rPr>
              <a:t> </a:t>
            </a:r>
            <a:r>
              <a:rPr sz="2000" spc="-10" dirty="0">
                <a:latin typeface="Calibri"/>
                <a:cs typeface="Calibri"/>
              </a:rPr>
              <a:t>contraction  </a:t>
            </a:r>
            <a:r>
              <a:rPr sz="2000" dirty="0">
                <a:latin typeface="Calibri"/>
                <a:cs typeface="Calibri"/>
              </a:rPr>
              <a:t>α2 – </a:t>
            </a:r>
            <a:r>
              <a:rPr sz="2000" spc="-5" dirty="0">
                <a:latin typeface="Calibri"/>
                <a:cs typeface="Calibri"/>
              </a:rPr>
              <a:t>decreased </a:t>
            </a:r>
            <a:r>
              <a:rPr sz="2000" spc="-10" dirty="0">
                <a:latin typeface="Calibri"/>
                <a:cs typeface="Calibri"/>
              </a:rPr>
              <a:t>sympathetic</a:t>
            </a:r>
            <a:r>
              <a:rPr sz="2000" spc="-20" dirty="0">
                <a:latin typeface="Calibri"/>
                <a:cs typeface="Calibri"/>
              </a:rPr>
              <a:t> </a:t>
            </a:r>
            <a:r>
              <a:rPr sz="2000" spc="-5" dirty="0">
                <a:latin typeface="Calibri"/>
                <a:cs typeface="Calibri"/>
              </a:rPr>
              <a:t>outflow</a:t>
            </a:r>
            <a:endParaRPr sz="2000" dirty="0">
              <a:latin typeface="Calibri"/>
              <a:cs typeface="Calibri"/>
            </a:endParaRPr>
          </a:p>
          <a:p>
            <a:pPr marL="12700" marR="5080" algn="ctr">
              <a:lnSpc>
                <a:spcPct val="100000"/>
              </a:lnSpc>
            </a:pPr>
            <a:r>
              <a:rPr sz="2000" dirty="0">
                <a:latin typeface="Calibri"/>
                <a:cs typeface="Calibri"/>
              </a:rPr>
              <a:t>β1 – </a:t>
            </a:r>
            <a:r>
              <a:rPr sz="2000" spc="-5" dirty="0">
                <a:latin typeface="Calibri"/>
                <a:cs typeface="Calibri"/>
              </a:rPr>
              <a:t>increased heart </a:t>
            </a:r>
            <a:r>
              <a:rPr sz="2000" spc="-15" dirty="0">
                <a:latin typeface="Calibri"/>
                <a:cs typeface="Calibri"/>
              </a:rPr>
              <a:t>rate, </a:t>
            </a:r>
            <a:r>
              <a:rPr sz="2000" spc="-20" dirty="0">
                <a:latin typeface="Calibri"/>
                <a:cs typeface="Calibri"/>
              </a:rPr>
              <a:t>contractility, </a:t>
            </a:r>
            <a:r>
              <a:rPr sz="2000" spc="-10" dirty="0">
                <a:latin typeface="Calibri"/>
                <a:cs typeface="Calibri"/>
              </a:rPr>
              <a:t>renin  </a:t>
            </a:r>
            <a:r>
              <a:rPr sz="2000" dirty="0">
                <a:latin typeface="Calibri"/>
                <a:cs typeface="Calibri"/>
              </a:rPr>
              <a:t>β2 – </a:t>
            </a:r>
            <a:r>
              <a:rPr sz="2000" spc="-5" dirty="0">
                <a:latin typeface="Calibri"/>
                <a:cs typeface="Calibri"/>
              </a:rPr>
              <a:t>vasodilation and</a:t>
            </a:r>
            <a:r>
              <a:rPr sz="2000" spc="-20" dirty="0">
                <a:latin typeface="Calibri"/>
                <a:cs typeface="Calibri"/>
              </a:rPr>
              <a:t> </a:t>
            </a:r>
            <a:r>
              <a:rPr sz="2000" spc="-10" dirty="0">
                <a:latin typeface="Calibri"/>
                <a:cs typeface="Calibri"/>
              </a:rPr>
              <a:t>bronchodilation</a:t>
            </a:r>
            <a:endParaRPr sz="2000" dirty="0">
              <a:latin typeface="Calibri"/>
              <a:cs typeface="Calibri"/>
            </a:endParaRPr>
          </a:p>
        </p:txBody>
      </p:sp>
      <p:pic>
        <p:nvPicPr>
          <p:cNvPr id="6" name="Picture 5" descr="Graphical user interface, text, application&#10;&#10;Description automatically generated">
            <a:extLst>
              <a:ext uri="{FF2B5EF4-FFF2-40B4-BE49-F238E27FC236}">
                <a16:creationId xmlns:a16="http://schemas.microsoft.com/office/drawing/2014/main" id="{61FA6AA9-0F45-644F-9E73-F8AD5A1DFB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6968" y="3676044"/>
            <a:ext cx="10018063" cy="2054224"/>
          </a:xfrm>
          <a:prstGeom prst="rect">
            <a:avLst/>
          </a:prstGeom>
        </p:spPr>
      </p:pic>
      <p:sp>
        <p:nvSpPr>
          <p:cNvPr id="11" name="object 8">
            <a:extLst>
              <a:ext uri="{FF2B5EF4-FFF2-40B4-BE49-F238E27FC236}">
                <a16:creationId xmlns:a16="http://schemas.microsoft.com/office/drawing/2014/main" id="{37EE1D5C-7086-4C4A-B7A8-B5DB778FAB62}"/>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extLst>
      <p:ext uri="{BB962C8B-B14F-4D97-AF65-F5344CB8AC3E}">
        <p14:creationId xmlns:p14="http://schemas.microsoft.com/office/powerpoint/2010/main" val="34120884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7769861" cy="689932"/>
          </a:xfrm>
          <a:prstGeom prst="rect">
            <a:avLst/>
          </a:prstGeom>
        </p:spPr>
        <p:txBody>
          <a:bodyPr vert="horz" wrap="square" lIns="0" tIns="12700" rIns="0" bIns="0" rtlCol="0">
            <a:spAutoFit/>
          </a:bodyPr>
          <a:lstStyle/>
          <a:p>
            <a:pPr marL="12700">
              <a:lnSpc>
                <a:spcPct val="100000"/>
              </a:lnSpc>
              <a:spcBef>
                <a:spcPts val="100"/>
              </a:spcBef>
            </a:pPr>
            <a:r>
              <a:rPr spc="-10" dirty="0">
                <a:latin typeface="+mj-lt"/>
              </a:rPr>
              <a:t>Cardiac Autonomic</a:t>
            </a:r>
            <a:r>
              <a:rPr spc="-20" dirty="0">
                <a:latin typeface="+mj-lt"/>
              </a:rPr>
              <a:t> </a:t>
            </a:r>
            <a:r>
              <a:rPr spc="-15" dirty="0">
                <a:latin typeface="+mj-lt"/>
              </a:rPr>
              <a:t>Physiology</a:t>
            </a:r>
          </a:p>
        </p:txBody>
      </p:sp>
      <p:pic>
        <p:nvPicPr>
          <p:cNvPr id="45058" name="Picture 2" descr="Autonomic Control of the Heart - ScienceDirect">
            <a:extLst>
              <a:ext uri="{FF2B5EF4-FFF2-40B4-BE49-F238E27FC236}">
                <a16:creationId xmlns:a16="http://schemas.microsoft.com/office/drawing/2014/main" id="{D4BB323D-BD9A-E64E-A1BF-DC30BFF025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0" y="1500688"/>
            <a:ext cx="5276460" cy="474771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52600AA-EF1D-2746-8256-CC8FA25D5F28}"/>
              </a:ext>
            </a:extLst>
          </p:cNvPr>
          <p:cNvSpPr txBox="1"/>
          <p:nvPr/>
        </p:nvSpPr>
        <p:spPr>
          <a:xfrm>
            <a:off x="92077" y="1343085"/>
            <a:ext cx="6763385" cy="5016758"/>
          </a:xfrm>
          <a:prstGeom prst="rect">
            <a:avLst/>
          </a:prstGeom>
          <a:noFill/>
        </p:spPr>
        <p:txBody>
          <a:bodyPr wrap="square" rtlCol="0">
            <a:spAutoFit/>
          </a:bodyPr>
          <a:lstStyle/>
          <a:p>
            <a:pPr marL="285750" indent="-285750">
              <a:buFont typeface="Arial" panose="020B0604020202020204" pitchFamily="34" charset="0"/>
              <a:buChar char="•"/>
            </a:pPr>
            <a:r>
              <a:rPr lang="en-US" sz="1600" b="1" u="sng" dirty="0"/>
              <a:t>Sympathetic Nervous System</a:t>
            </a:r>
          </a:p>
          <a:p>
            <a:pPr marL="742950" lvl="1" indent="-285750">
              <a:buFont typeface="Arial" panose="020B0604020202020204" pitchFamily="34" charset="0"/>
              <a:buChar char="•"/>
            </a:pPr>
            <a:r>
              <a:rPr lang="en-US" sz="1600" b="1" dirty="0"/>
              <a:t>↑ HR </a:t>
            </a:r>
            <a:r>
              <a:rPr lang="en-US" sz="1600" dirty="0"/>
              <a:t>via: </a:t>
            </a:r>
          </a:p>
          <a:p>
            <a:pPr marL="1200150" lvl="2" indent="-285750">
              <a:buFont typeface="Arial" panose="020B0604020202020204" pitchFamily="34" charset="0"/>
              <a:buChar char="•"/>
            </a:pPr>
            <a:r>
              <a:rPr lang="en-US" sz="1600" dirty="0"/>
              <a:t>↑  SA node stimulation (adrenergic </a:t>
            </a:r>
            <a:r>
              <a:rPr lang="en-US" sz="1600" dirty="0">
                <a:sym typeface="Wingdings" pitchFamily="2" charset="2"/>
              </a:rPr>
              <a:t> </a:t>
            </a:r>
            <a:r>
              <a:rPr lang="el-GR" sz="1600" dirty="0">
                <a:cs typeface="Calibri"/>
              </a:rPr>
              <a:t>β</a:t>
            </a:r>
            <a:r>
              <a:rPr lang="en-US" sz="1600" dirty="0"/>
              <a:t>1) – </a:t>
            </a:r>
            <a:r>
              <a:rPr lang="en-US" sz="1600" i="1" dirty="0"/>
              <a:t>positive chronotropy</a:t>
            </a:r>
          </a:p>
          <a:p>
            <a:pPr marL="1200150" lvl="2" indent="-285750">
              <a:buFont typeface="Arial" panose="020B0604020202020204" pitchFamily="34" charset="0"/>
              <a:buChar char="•"/>
            </a:pPr>
            <a:r>
              <a:rPr lang="en-US" sz="1600" dirty="0"/>
              <a:t>↑ AV node conduction (adrenergic </a:t>
            </a:r>
            <a:r>
              <a:rPr lang="en-US" sz="1600" dirty="0">
                <a:sym typeface="Wingdings" pitchFamily="2" charset="2"/>
              </a:rPr>
              <a:t> </a:t>
            </a:r>
            <a:r>
              <a:rPr lang="el-GR" sz="1600" dirty="0">
                <a:cs typeface="Calibri"/>
              </a:rPr>
              <a:t>β</a:t>
            </a:r>
            <a:r>
              <a:rPr lang="en-US" sz="1600" dirty="0"/>
              <a:t>1) – </a:t>
            </a:r>
            <a:r>
              <a:rPr lang="en-US" sz="1600" i="1" dirty="0"/>
              <a:t>positive </a:t>
            </a:r>
            <a:r>
              <a:rPr lang="en-US" sz="1600" i="1" dirty="0" err="1"/>
              <a:t>dromotropy</a:t>
            </a:r>
            <a:endParaRPr lang="en-US" sz="1600" i="1" dirty="0"/>
          </a:p>
          <a:p>
            <a:pPr marL="1200150" lvl="2" indent="-285750">
              <a:buFont typeface="Arial" panose="020B0604020202020204" pitchFamily="34" charset="0"/>
              <a:buChar char="•"/>
            </a:pPr>
            <a:r>
              <a:rPr lang="en-US" sz="1600" dirty="0"/>
              <a:t>Directly acts on  myocytes to ↑ contractility (adrenergic </a:t>
            </a:r>
            <a:r>
              <a:rPr lang="en-US" sz="1600" dirty="0">
                <a:sym typeface="Wingdings" pitchFamily="2" charset="2"/>
              </a:rPr>
              <a:t> </a:t>
            </a:r>
            <a:r>
              <a:rPr lang="el-GR" sz="1600" dirty="0">
                <a:cs typeface="Calibri"/>
              </a:rPr>
              <a:t>β</a:t>
            </a:r>
            <a:r>
              <a:rPr lang="en-US" sz="1600" dirty="0"/>
              <a:t>1) – </a:t>
            </a:r>
            <a:r>
              <a:rPr lang="en-US" sz="1600" i="1" dirty="0"/>
              <a:t>positive inotropy  </a:t>
            </a:r>
          </a:p>
          <a:p>
            <a:pPr marL="742950" lvl="1" indent="-285750">
              <a:buFont typeface="Arial" panose="020B0604020202020204" pitchFamily="34" charset="0"/>
              <a:buChar char="•"/>
            </a:pPr>
            <a:r>
              <a:rPr lang="en-US" sz="1600" b="1" dirty="0"/>
              <a:t>↑ SVR </a:t>
            </a:r>
            <a:r>
              <a:rPr lang="en-US" sz="1600" dirty="0"/>
              <a:t>via: </a:t>
            </a:r>
          </a:p>
          <a:p>
            <a:pPr marL="1200150" lvl="2" indent="-285750">
              <a:buFont typeface="Arial" panose="020B0604020202020204" pitchFamily="34" charset="0"/>
              <a:buChar char="•"/>
            </a:pPr>
            <a:r>
              <a:rPr lang="en-US" sz="1600" dirty="0"/>
              <a:t>↑ arteriolar vasoconstriction (</a:t>
            </a:r>
            <a:r>
              <a:rPr lang="el-GR" sz="1600" dirty="0">
                <a:cs typeface="Calibri"/>
              </a:rPr>
              <a:t>α</a:t>
            </a:r>
            <a:r>
              <a:rPr lang="en-US" sz="1600" dirty="0"/>
              <a:t>1 adrenergic)</a:t>
            </a:r>
          </a:p>
          <a:p>
            <a:pPr marL="742950" lvl="1" indent="-285750">
              <a:buFont typeface="Arial" panose="020B0604020202020204" pitchFamily="34" charset="0"/>
              <a:buChar char="•"/>
            </a:pPr>
            <a:r>
              <a:rPr lang="en-US" sz="1600" b="1" dirty="0"/>
              <a:t>↑ Blood Volume &amp; Blood Pressure </a:t>
            </a:r>
            <a:r>
              <a:rPr lang="en-US" sz="1600" dirty="0"/>
              <a:t>via: </a:t>
            </a:r>
          </a:p>
          <a:p>
            <a:pPr marL="1200150" lvl="2" indent="-285750">
              <a:buFont typeface="Arial" panose="020B0604020202020204" pitchFamily="34" charset="0"/>
              <a:buChar char="•"/>
            </a:pPr>
            <a:r>
              <a:rPr lang="en-US" sz="1600" dirty="0"/>
              <a:t>↑ release of renin (</a:t>
            </a:r>
            <a:r>
              <a:rPr lang="el-GR" sz="1600" dirty="0">
                <a:cs typeface="Calibri"/>
              </a:rPr>
              <a:t>β</a:t>
            </a:r>
            <a:r>
              <a:rPr lang="en-US" sz="1600" dirty="0"/>
              <a:t>1)</a:t>
            </a:r>
          </a:p>
          <a:p>
            <a:pPr marL="1200150" lvl="2" indent="-285750">
              <a:buFont typeface="Arial" panose="020B0604020202020204" pitchFamily="34" charset="0"/>
              <a:buChar char="•"/>
            </a:pPr>
            <a:r>
              <a:rPr lang="en-US" sz="1600" dirty="0"/>
              <a:t>Constriction of renal afferent arteriole </a:t>
            </a:r>
          </a:p>
          <a:p>
            <a:pPr marL="1200150" lvl="2" indent="-285750">
              <a:buFont typeface="Arial" panose="020B0604020202020204" pitchFamily="34" charset="0"/>
              <a:buChar char="•"/>
            </a:pPr>
            <a:r>
              <a:rPr lang="en-US" sz="1600" dirty="0"/>
              <a:t>Directly stimulates renal tubular Na+ reabsorption </a:t>
            </a:r>
          </a:p>
          <a:p>
            <a:pPr marL="285750" indent="-285750">
              <a:buFont typeface="Arial" panose="020B0604020202020204" pitchFamily="34" charset="0"/>
              <a:buChar char="•"/>
            </a:pPr>
            <a:r>
              <a:rPr lang="en-US" sz="1600" b="1" u="sng" dirty="0"/>
              <a:t>Parasympathetic Nervous System</a:t>
            </a:r>
          </a:p>
          <a:p>
            <a:pPr marL="742950" lvl="1" indent="-285750">
              <a:buFont typeface="Arial" panose="020B0604020202020204" pitchFamily="34" charset="0"/>
              <a:buChar char="•"/>
            </a:pPr>
            <a:r>
              <a:rPr lang="en-US" sz="1600" b="1" dirty="0"/>
              <a:t>↓ HR </a:t>
            </a:r>
            <a:r>
              <a:rPr lang="en-US" sz="1600" dirty="0"/>
              <a:t>via: </a:t>
            </a:r>
          </a:p>
          <a:p>
            <a:pPr marL="1200150" lvl="2" indent="-285750">
              <a:buFont typeface="Arial" panose="020B0604020202020204" pitchFamily="34" charset="0"/>
              <a:buChar char="•"/>
            </a:pPr>
            <a:r>
              <a:rPr lang="en-US" sz="1600" dirty="0"/>
              <a:t>↓ SA node stimulation (muscarinic </a:t>
            </a:r>
            <a:r>
              <a:rPr lang="en-US" sz="1600" dirty="0">
                <a:sym typeface="Wingdings" pitchFamily="2" charset="2"/>
              </a:rPr>
              <a:t> </a:t>
            </a:r>
            <a:r>
              <a:rPr lang="el-GR" sz="1600" dirty="0">
                <a:cs typeface="Calibri"/>
              </a:rPr>
              <a:t>β</a:t>
            </a:r>
            <a:r>
              <a:rPr lang="en-US" sz="1600" dirty="0">
                <a:sym typeface="Wingdings" pitchFamily="2" charset="2"/>
              </a:rPr>
              <a:t>1) – negative chronotropy </a:t>
            </a:r>
          </a:p>
          <a:p>
            <a:pPr marL="1200150" lvl="2" indent="-285750">
              <a:buFont typeface="Arial" panose="020B0604020202020204" pitchFamily="34" charset="0"/>
              <a:buChar char="•"/>
            </a:pPr>
            <a:r>
              <a:rPr lang="en-US" sz="1600" dirty="0"/>
              <a:t>↓ AV node conduction (</a:t>
            </a:r>
            <a:r>
              <a:rPr lang="en-US" sz="1600" dirty="0">
                <a:sym typeface="Wingdings" pitchFamily="2" charset="2"/>
              </a:rPr>
              <a:t>muscarinic  </a:t>
            </a:r>
            <a:r>
              <a:rPr lang="el-GR" sz="1600" dirty="0">
                <a:cs typeface="Calibri"/>
              </a:rPr>
              <a:t>β</a:t>
            </a:r>
            <a:r>
              <a:rPr lang="en-US" sz="1600" dirty="0">
                <a:sym typeface="Wingdings" pitchFamily="2" charset="2"/>
              </a:rPr>
              <a:t>1) – negative </a:t>
            </a:r>
            <a:r>
              <a:rPr lang="en-US" sz="1600" dirty="0" err="1">
                <a:sym typeface="Wingdings" pitchFamily="2" charset="2"/>
              </a:rPr>
              <a:t>dromotropy</a:t>
            </a:r>
            <a:r>
              <a:rPr lang="en-US" sz="1600" dirty="0">
                <a:sym typeface="Wingdings" pitchFamily="2" charset="2"/>
              </a:rPr>
              <a:t> </a:t>
            </a:r>
          </a:p>
          <a:p>
            <a:pPr marL="1200150" lvl="2" indent="-285750">
              <a:buFont typeface="Arial" panose="020B0604020202020204" pitchFamily="34" charset="0"/>
              <a:buChar char="•"/>
            </a:pPr>
            <a:r>
              <a:rPr lang="en-US" sz="1600" dirty="0">
                <a:sym typeface="Wingdings" pitchFamily="2" charset="2"/>
              </a:rPr>
              <a:t>No effect on contractility </a:t>
            </a:r>
          </a:p>
          <a:p>
            <a:pPr lvl="2"/>
            <a:endParaRPr lang="en-US" sz="1600" dirty="0"/>
          </a:p>
        </p:txBody>
      </p:sp>
      <p:sp>
        <p:nvSpPr>
          <p:cNvPr id="12" name="object 8">
            <a:extLst>
              <a:ext uri="{FF2B5EF4-FFF2-40B4-BE49-F238E27FC236}">
                <a16:creationId xmlns:a16="http://schemas.microsoft.com/office/drawing/2014/main" id="{7543D1BE-63E1-B940-8066-6CBD42E5C6DC}"/>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extLst>
      <p:ext uri="{BB962C8B-B14F-4D97-AF65-F5344CB8AC3E}">
        <p14:creationId xmlns:p14="http://schemas.microsoft.com/office/powerpoint/2010/main" val="413179424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6208395" cy="695960"/>
          </a:xfrm>
          <a:prstGeom prst="rect">
            <a:avLst/>
          </a:prstGeom>
        </p:spPr>
        <p:txBody>
          <a:bodyPr vert="horz" wrap="square" lIns="0" tIns="12700" rIns="0" bIns="0" rtlCol="0">
            <a:spAutoFit/>
          </a:bodyPr>
          <a:lstStyle/>
          <a:p>
            <a:pPr marL="12700">
              <a:lnSpc>
                <a:spcPct val="100000"/>
              </a:lnSpc>
              <a:spcBef>
                <a:spcPts val="100"/>
              </a:spcBef>
            </a:pPr>
            <a:r>
              <a:rPr lang="en-US" spc="-20" dirty="0">
                <a:latin typeface="+mj-lt"/>
              </a:rPr>
              <a:t>Another Reminder… </a:t>
            </a:r>
            <a:endParaRPr spc="-20" dirty="0">
              <a:latin typeface="+mj-lt"/>
            </a:endParaRPr>
          </a:p>
        </p:txBody>
      </p:sp>
      <p:sp>
        <p:nvSpPr>
          <p:cNvPr id="6" name="object 6"/>
          <p:cNvSpPr txBox="1"/>
          <p:nvPr/>
        </p:nvSpPr>
        <p:spPr>
          <a:xfrm>
            <a:off x="10896600" y="6511714"/>
            <a:ext cx="1419860" cy="263534"/>
          </a:xfrm>
          <a:prstGeom prst="rect">
            <a:avLst/>
          </a:prstGeom>
        </p:spPr>
        <p:txBody>
          <a:bodyPr vert="horz" wrap="square" lIns="0" tIns="1905" rIns="0" bIns="0" rtlCol="0">
            <a:spAutoFit/>
          </a:bodyPr>
          <a:lstStyle/>
          <a:p>
            <a:pPr marL="12700">
              <a:lnSpc>
                <a:spcPct val="100000"/>
              </a:lnSpc>
              <a:spcBef>
                <a:spcPts val="15"/>
              </a:spcBef>
            </a:pPr>
            <a:r>
              <a:rPr lang="en-US" sz="1700" spc="-55" dirty="0">
                <a:solidFill>
                  <a:srgbClr val="FFFFFF"/>
                </a:solidFill>
                <a:latin typeface="Calibri"/>
                <a:cs typeface="Calibri"/>
              </a:rPr>
              <a:t>First Aid (2020)</a:t>
            </a:r>
            <a:endParaRPr sz="1700" dirty="0">
              <a:latin typeface="Calibri"/>
              <a:cs typeface="Calibri"/>
            </a:endParaRPr>
          </a:p>
        </p:txBody>
      </p:sp>
      <p:sp>
        <p:nvSpPr>
          <p:cNvPr id="9" name="object 3">
            <a:extLst>
              <a:ext uri="{FF2B5EF4-FFF2-40B4-BE49-F238E27FC236}">
                <a16:creationId xmlns:a16="http://schemas.microsoft.com/office/drawing/2014/main" id="{42536278-7618-D649-AD0D-45BF413B0576}"/>
              </a:ext>
            </a:extLst>
          </p:cNvPr>
          <p:cNvSpPr/>
          <p:nvPr/>
        </p:nvSpPr>
        <p:spPr>
          <a:xfrm>
            <a:off x="657224" y="1628639"/>
            <a:ext cx="4800600" cy="3600722"/>
          </a:xfrm>
          <a:prstGeom prst="rect">
            <a:avLst/>
          </a:prstGeom>
          <a:blipFill>
            <a:blip r:embed="rId3" cstate="print"/>
            <a:stretch>
              <a:fillRect/>
            </a:stretch>
          </a:blipFill>
        </p:spPr>
        <p:txBody>
          <a:bodyPr wrap="square" lIns="0" tIns="0" rIns="0" bIns="0" rtlCol="0"/>
          <a:lstStyle/>
          <a:p>
            <a:endParaRPr/>
          </a:p>
        </p:txBody>
      </p:sp>
      <p:sp>
        <p:nvSpPr>
          <p:cNvPr id="10" name="object 3">
            <a:extLst>
              <a:ext uri="{FF2B5EF4-FFF2-40B4-BE49-F238E27FC236}">
                <a16:creationId xmlns:a16="http://schemas.microsoft.com/office/drawing/2014/main" id="{5FBBB208-A98F-7840-AC56-3B61E43A5053}"/>
              </a:ext>
            </a:extLst>
          </p:cNvPr>
          <p:cNvSpPr/>
          <p:nvPr/>
        </p:nvSpPr>
        <p:spPr>
          <a:xfrm>
            <a:off x="6107382" y="1874473"/>
            <a:ext cx="4800600" cy="313403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8255168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8" y="224027"/>
            <a:ext cx="7236461" cy="689932"/>
          </a:xfrm>
          <a:prstGeom prst="rect">
            <a:avLst/>
          </a:prstGeom>
        </p:spPr>
        <p:txBody>
          <a:bodyPr vert="horz" wrap="square" lIns="0" tIns="12700" rIns="0" bIns="0" rtlCol="0">
            <a:spAutoFit/>
          </a:bodyPr>
          <a:lstStyle/>
          <a:p>
            <a:pPr marL="12700">
              <a:lnSpc>
                <a:spcPct val="100000"/>
              </a:lnSpc>
              <a:spcBef>
                <a:spcPts val="100"/>
              </a:spcBef>
            </a:pPr>
            <a:r>
              <a:rPr spc="-15" dirty="0">
                <a:latin typeface="+mj-lt"/>
              </a:rPr>
              <a:t>Antiarrhythmic</a:t>
            </a:r>
            <a:r>
              <a:rPr spc="-5" dirty="0">
                <a:latin typeface="+mj-lt"/>
              </a:rPr>
              <a:t> Drugs</a:t>
            </a:r>
          </a:p>
        </p:txBody>
      </p:sp>
      <p:sp>
        <p:nvSpPr>
          <p:cNvPr id="3" name="object 3"/>
          <p:cNvSpPr/>
          <p:nvPr/>
        </p:nvSpPr>
        <p:spPr>
          <a:xfrm>
            <a:off x="4310293" y="1143000"/>
            <a:ext cx="6866902" cy="5168603"/>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511876" y="1444244"/>
            <a:ext cx="3822065" cy="2555571"/>
          </a:xfrm>
          <a:prstGeom prst="rect">
            <a:avLst/>
          </a:prstGeom>
        </p:spPr>
        <p:txBody>
          <a:bodyPr vert="horz" wrap="square" lIns="0" tIns="12700" rIns="0" bIns="0" rtlCol="0">
            <a:spAutoFit/>
          </a:bodyPr>
          <a:lstStyle/>
          <a:p>
            <a:pPr marL="298450" indent="-285750">
              <a:lnSpc>
                <a:spcPts val="2135"/>
              </a:lnSpc>
              <a:buFont typeface="Arial" panose="020B0604020202020204" pitchFamily="34" charset="0"/>
              <a:buChar char="•"/>
              <a:tabLst>
                <a:tab pos="297815" algn="l"/>
                <a:tab pos="298450" algn="l"/>
              </a:tabLst>
            </a:pPr>
            <a:r>
              <a:rPr sz="2000" dirty="0">
                <a:latin typeface="Calibri"/>
                <a:cs typeface="Calibri"/>
              </a:rPr>
              <a:t>Drugs </a:t>
            </a:r>
            <a:r>
              <a:rPr sz="2000" spc="-5" dirty="0">
                <a:latin typeface="Calibri"/>
                <a:cs typeface="Calibri"/>
              </a:rPr>
              <a:t>used </a:t>
            </a:r>
            <a:r>
              <a:rPr sz="2000" spc="-15" dirty="0">
                <a:latin typeface="Calibri"/>
                <a:cs typeface="Calibri"/>
              </a:rPr>
              <a:t>to </a:t>
            </a:r>
            <a:r>
              <a:rPr sz="2000" spc="-10" dirty="0">
                <a:latin typeface="Calibri"/>
                <a:cs typeface="Calibri"/>
              </a:rPr>
              <a:t>“suppress”</a:t>
            </a:r>
            <a:r>
              <a:rPr sz="2000" spc="-35" dirty="0">
                <a:latin typeface="Calibri"/>
                <a:cs typeface="Calibri"/>
              </a:rPr>
              <a:t> </a:t>
            </a:r>
            <a:r>
              <a:rPr sz="2000" spc="-5" dirty="0">
                <a:latin typeface="Calibri"/>
                <a:cs typeface="Calibri"/>
              </a:rPr>
              <a:t>arrhythmias</a:t>
            </a:r>
            <a:endParaRPr sz="2000" dirty="0">
              <a:latin typeface="Calibri"/>
              <a:cs typeface="Calibri"/>
            </a:endParaRPr>
          </a:p>
          <a:p>
            <a:pPr marL="298450" marR="723265" indent="-285750">
              <a:lnSpc>
                <a:spcPts val="2210"/>
              </a:lnSpc>
              <a:spcBef>
                <a:spcPts val="55"/>
              </a:spcBef>
              <a:buFont typeface="Arial" panose="020B0604020202020204" pitchFamily="34" charset="0"/>
              <a:buChar char="•"/>
              <a:tabLst>
                <a:tab pos="297815" algn="l"/>
                <a:tab pos="298450" algn="l"/>
              </a:tabLst>
            </a:pPr>
            <a:r>
              <a:rPr sz="2000" spc="-15" dirty="0">
                <a:latin typeface="Calibri"/>
                <a:cs typeface="Calibri"/>
              </a:rPr>
              <a:t>Prevent </a:t>
            </a:r>
            <a:r>
              <a:rPr sz="2000" spc="-10" dirty="0">
                <a:latin typeface="Calibri"/>
                <a:cs typeface="Calibri"/>
              </a:rPr>
              <a:t>formation </a:t>
            </a:r>
            <a:r>
              <a:rPr sz="2000" dirty="0">
                <a:latin typeface="Calibri"/>
                <a:cs typeface="Calibri"/>
              </a:rPr>
              <a:t>of </a:t>
            </a:r>
            <a:r>
              <a:rPr sz="2000" spc="-10" dirty="0">
                <a:latin typeface="Calibri"/>
                <a:cs typeface="Calibri"/>
              </a:rPr>
              <a:t>aberrant  </a:t>
            </a:r>
            <a:r>
              <a:rPr sz="2000" spc="-5" dirty="0">
                <a:latin typeface="Calibri"/>
                <a:cs typeface="Calibri"/>
              </a:rPr>
              <a:t>impulses</a:t>
            </a:r>
            <a:endParaRPr sz="2000" dirty="0">
              <a:latin typeface="Calibri"/>
              <a:cs typeface="Calibri"/>
            </a:endParaRPr>
          </a:p>
          <a:p>
            <a:pPr marL="298450" indent="-285750">
              <a:lnSpc>
                <a:spcPts val="2030"/>
              </a:lnSpc>
              <a:buFont typeface="Arial" panose="020B0604020202020204" pitchFamily="34" charset="0"/>
              <a:buChar char="•"/>
              <a:tabLst>
                <a:tab pos="297815" algn="l"/>
                <a:tab pos="298450" algn="l"/>
              </a:tabLst>
            </a:pPr>
            <a:r>
              <a:rPr sz="2000" spc="-5" dirty="0">
                <a:latin typeface="Calibri"/>
                <a:cs typeface="Calibri"/>
              </a:rPr>
              <a:t>Can lead </a:t>
            </a:r>
            <a:r>
              <a:rPr sz="2000" spc="-15" dirty="0">
                <a:latin typeface="Calibri"/>
                <a:cs typeface="Calibri"/>
              </a:rPr>
              <a:t>to </a:t>
            </a:r>
            <a:r>
              <a:rPr sz="2000" spc="-10" dirty="0">
                <a:latin typeface="Calibri"/>
                <a:cs typeface="Calibri"/>
              </a:rPr>
              <a:t>cardiac </a:t>
            </a:r>
            <a:r>
              <a:rPr sz="2000" spc="-15" dirty="0">
                <a:latin typeface="Calibri"/>
                <a:cs typeface="Calibri"/>
              </a:rPr>
              <a:t>arrest </a:t>
            </a:r>
            <a:r>
              <a:rPr sz="2000" spc="-5" dirty="0">
                <a:latin typeface="Calibri"/>
                <a:cs typeface="Calibri"/>
              </a:rPr>
              <a:t>and</a:t>
            </a:r>
            <a:r>
              <a:rPr sz="2000" spc="70" dirty="0">
                <a:latin typeface="Calibri"/>
                <a:cs typeface="Calibri"/>
              </a:rPr>
              <a:t> </a:t>
            </a:r>
            <a:r>
              <a:rPr sz="2000" spc="-5" dirty="0">
                <a:latin typeface="Calibri"/>
                <a:cs typeface="Calibri"/>
              </a:rPr>
              <a:t>death</a:t>
            </a:r>
            <a:endParaRPr sz="2000" dirty="0">
              <a:latin typeface="Calibri"/>
              <a:cs typeface="Calibri"/>
            </a:endParaRPr>
          </a:p>
          <a:p>
            <a:pPr marL="298450" marR="173990" indent="-285750">
              <a:lnSpc>
                <a:spcPct val="99400"/>
              </a:lnSpc>
              <a:spcBef>
                <a:spcPts val="35"/>
              </a:spcBef>
              <a:buFont typeface="Arial" panose="020B0604020202020204" pitchFamily="34" charset="0"/>
              <a:buChar char="•"/>
              <a:tabLst>
                <a:tab pos="297815" algn="l"/>
                <a:tab pos="298450" algn="l"/>
              </a:tabLst>
            </a:pPr>
            <a:r>
              <a:rPr sz="2000" spc="-5" dirty="0">
                <a:latin typeface="Calibri"/>
                <a:cs typeface="Calibri"/>
              </a:rPr>
              <a:t>Use in </a:t>
            </a:r>
            <a:r>
              <a:rPr sz="2000" spc="-10" dirty="0">
                <a:latin typeface="Calibri"/>
                <a:cs typeface="Calibri"/>
              </a:rPr>
              <a:t>recurrent symptomatic  </a:t>
            </a:r>
            <a:r>
              <a:rPr sz="2000" spc="-5" dirty="0">
                <a:latin typeface="Calibri"/>
                <a:cs typeface="Calibri"/>
              </a:rPr>
              <a:t>arrhythmias, ventricular </a:t>
            </a:r>
            <a:r>
              <a:rPr sz="2000" spc="-15" dirty="0">
                <a:latin typeface="Calibri"/>
                <a:cs typeface="Calibri"/>
              </a:rPr>
              <a:t>tachycardia  </a:t>
            </a:r>
            <a:r>
              <a:rPr sz="2000" dirty="0">
                <a:latin typeface="Calibri"/>
                <a:cs typeface="Calibri"/>
              </a:rPr>
              <a:t>as </a:t>
            </a:r>
            <a:r>
              <a:rPr sz="2000" spc="-10" dirty="0">
                <a:latin typeface="Calibri"/>
                <a:cs typeface="Calibri"/>
              </a:rPr>
              <a:t>well </a:t>
            </a:r>
            <a:r>
              <a:rPr sz="2000" dirty="0">
                <a:latin typeface="Calibri"/>
                <a:cs typeface="Calibri"/>
              </a:rPr>
              <a:t>as </a:t>
            </a:r>
            <a:r>
              <a:rPr lang="en-US" sz="2000" spc="-5" dirty="0" err="1">
                <a:latin typeface="Calibri"/>
                <a:cs typeface="Calibri"/>
              </a:rPr>
              <a:t>A.fib</a:t>
            </a:r>
            <a:r>
              <a:rPr lang="en-US" sz="2000" spc="-5" dirty="0">
                <a:latin typeface="Calibri"/>
                <a:cs typeface="Calibri"/>
              </a:rPr>
              <a:t> </a:t>
            </a:r>
            <a:endParaRPr sz="2000" dirty="0">
              <a:latin typeface="Calibri"/>
              <a:cs typeface="Calibri"/>
            </a:endParaRPr>
          </a:p>
        </p:txBody>
      </p:sp>
      <p:sp>
        <p:nvSpPr>
          <p:cNvPr id="6" name="object 6"/>
          <p:cNvSpPr txBox="1"/>
          <p:nvPr/>
        </p:nvSpPr>
        <p:spPr>
          <a:xfrm>
            <a:off x="9753600" y="6511714"/>
            <a:ext cx="2352140" cy="263534"/>
          </a:xfrm>
          <a:prstGeom prst="rect">
            <a:avLst/>
          </a:prstGeom>
        </p:spPr>
        <p:txBody>
          <a:bodyPr vert="horz" wrap="square" lIns="0" tIns="1905" rIns="0" bIns="0" rtlCol="0">
            <a:spAutoFit/>
          </a:bodyPr>
          <a:lstStyle/>
          <a:p>
            <a:pPr marL="12700">
              <a:lnSpc>
                <a:spcPct val="100000"/>
              </a:lnSpc>
              <a:spcBef>
                <a:spcPts val="15"/>
              </a:spcBef>
            </a:pPr>
            <a:r>
              <a:rPr sz="1700" spc="-10" dirty="0">
                <a:solidFill>
                  <a:srgbClr val="FFFFFF"/>
                </a:solidFill>
                <a:latin typeface="Calibri"/>
                <a:cs typeface="Calibri"/>
              </a:rPr>
              <a:t>Boards </a:t>
            </a:r>
            <a:r>
              <a:rPr sz="1700" spc="-5" dirty="0">
                <a:solidFill>
                  <a:srgbClr val="FFFFFF"/>
                </a:solidFill>
                <a:latin typeface="Calibri"/>
                <a:cs typeface="Calibri"/>
              </a:rPr>
              <a:t>and </a:t>
            </a:r>
            <a:r>
              <a:rPr sz="1700" spc="-10" dirty="0">
                <a:solidFill>
                  <a:srgbClr val="FFFFFF"/>
                </a:solidFill>
                <a:latin typeface="Calibri"/>
                <a:cs typeface="Calibri"/>
              </a:rPr>
              <a:t>Beyond</a:t>
            </a:r>
            <a:r>
              <a:rPr sz="1700" spc="-50" dirty="0">
                <a:solidFill>
                  <a:srgbClr val="FFFFFF"/>
                </a:solidFill>
                <a:latin typeface="Calibri"/>
                <a:cs typeface="Calibri"/>
              </a:rPr>
              <a:t> </a:t>
            </a:r>
            <a:r>
              <a:rPr lang="en-US" sz="1700" spc="-50" dirty="0">
                <a:solidFill>
                  <a:srgbClr val="FFFFFF"/>
                </a:solidFill>
                <a:latin typeface="Calibri"/>
                <a:cs typeface="Calibri"/>
              </a:rPr>
              <a:t>(</a:t>
            </a:r>
            <a:r>
              <a:rPr sz="1700" dirty="0">
                <a:solidFill>
                  <a:srgbClr val="FFFFFF"/>
                </a:solidFill>
                <a:latin typeface="Calibri"/>
                <a:cs typeface="Calibri"/>
              </a:rPr>
              <a:t>20</a:t>
            </a:r>
            <a:r>
              <a:rPr lang="en-US" sz="1700" dirty="0">
                <a:solidFill>
                  <a:srgbClr val="FFFFFF"/>
                </a:solidFill>
                <a:latin typeface="Calibri"/>
                <a:cs typeface="Calibri"/>
              </a:rPr>
              <a:t>20)</a:t>
            </a:r>
            <a:endParaRPr sz="1700" dirty="0">
              <a:latin typeface="Calibri"/>
              <a:cs typeface="Calibri"/>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7040880" cy="695960"/>
          </a:xfrm>
          <a:prstGeom prst="rect">
            <a:avLst/>
          </a:prstGeom>
        </p:spPr>
        <p:txBody>
          <a:bodyPr vert="horz" wrap="square" lIns="0" tIns="12700" rIns="0" bIns="0" rtlCol="0">
            <a:spAutoFit/>
          </a:bodyPr>
          <a:lstStyle/>
          <a:p>
            <a:pPr marL="12700">
              <a:lnSpc>
                <a:spcPct val="100000"/>
              </a:lnSpc>
              <a:spcBef>
                <a:spcPts val="100"/>
              </a:spcBef>
            </a:pPr>
            <a:r>
              <a:rPr spc="-5" dirty="0">
                <a:latin typeface="+mj-lt"/>
              </a:rPr>
              <a:t>Class </a:t>
            </a:r>
            <a:r>
              <a:rPr dirty="0">
                <a:latin typeface="+mj-lt"/>
              </a:rPr>
              <a:t>I – Na+ </a:t>
            </a:r>
            <a:r>
              <a:rPr spc="-5" dirty="0">
                <a:latin typeface="+mj-lt"/>
              </a:rPr>
              <a:t>Channel </a:t>
            </a:r>
            <a:r>
              <a:rPr spc="-35" dirty="0">
                <a:latin typeface="+mj-lt"/>
              </a:rPr>
              <a:t>Blockers</a:t>
            </a:r>
          </a:p>
        </p:txBody>
      </p:sp>
      <p:graphicFrame>
        <p:nvGraphicFramePr>
          <p:cNvPr id="20" name="Table 20">
            <a:extLst>
              <a:ext uri="{FF2B5EF4-FFF2-40B4-BE49-F238E27FC236}">
                <a16:creationId xmlns:a16="http://schemas.microsoft.com/office/drawing/2014/main" id="{31EF3B03-DE1B-4F46-9833-3771122888ED}"/>
              </a:ext>
            </a:extLst>
          </p:cNvPr>
          <p:cNvGraphicFramePr>
            <a:graphicFrameLocks noGrp="1"/>
          </p:cNvGraphicFramePr>
          <p:nvPr>
            <p:extLst>
              <p:ext uri="{D42A27DB-BD31-4B8C-83A1-F6EECF244321}">
                <p14:modId xmlns:p14="http://schemas.microsoft.com/office/powerpoint/2010/main" val="3885451225"/>
              </p:ext>
            </p:extLst>
          </p:nvPr>
        </p:nvGraphicFramePr>
        <p:xfrm>
          <a:off x="819677" y="1192431"/>
          <a:ext cx="9924523" cy="3760569"/>
        </p:xfrm>
        <a:graphic>
          <a:graphicData uri="http://schemas.openxmlformats.org/drawingml/2006/table">
            <a:tbl>
              <a:tblPr firstRow="1" bandRow="1">
                <a:tableStyleId>{616DA210-FB5B-4158-B5E0-FEB733F419BA}</a:tableStyleId>
              </a:tblPr>
              <a:tblGrid>
                <a:gridCol w="1302832">
                  <a:extLst>
                    <a:ext uri="{9D8B030D-6E8A-4147-A177-3AD203B41FA5}">
                      <a16:colId xmlns:a16="http://schemas.microsoft.com/office/drawing/2014/main" val="4204125336"/>
                    </a:ext>
                  </a:extLst>
                </a:gridCol>
                <a:gridCol w="3159010">
                  <a:extLst>
                    <a:ext uri="{9D8B030D-6E8A-4147-A177-3AD203B41FA5}">
                      <a16:colId xmlns:a16="http://schemas.microsoft.com/office/drawing/2014/main" val="283817901"/>
                    </a:ext>
                  </a:extLst>
                </a:gridCol>
                <a:gridCol w="2305243">
                  <a:extLst>
                    <a:ext uri="{9D8B030D-6E8A-4147-A177-3AD203B41FA5}">
                      <a16:colId xmlns:a16="http://schemas.microsoft.com/office/drawing/2014/main" val="682206287"/>
                    </a:ext>
                  </a:extLst>
                </a:gridCol>
                <a:gridCol w="3157438">
                  <a:extLst>
                    <a:ext uri="{9D8B030D-6E8A-4147-A177-3AD203B41FA5}">
                      <a16:colId xmlns:a16="http://schemas.microsoft.com/office/drawing/2014/main" val="1661854168"/>
                    </a:ext>
                  </a:extLst>
                </a:gridCol>
              </a:tblGrid>
              <a:tr h="331569">
                <a:tc>
                  <a:txBody>
                    <a:bodyPr/>
                    <a:lstStyle/>
                    <a:p>
                      <a:pPr algn="ctr"/>
                      <a:r>
                        <a:rPr lang="en-US" sz="1500" b="1" dirty="0"/>
                        <a:t>CLASS I</a:t>
                      </a:r>
                    </a:p>
                  </a:txBody>
                  <a:tcPr/>
                </a:tc>
                <a:tc>
                  <a:txBody>
                    <a:bodyPr/>
                    <a:lstStyle/>
                    <a:p>
                      <a:pPr algn="ctr"/>
                      <a:r>
                        <a:rPr lang="en-US" sz="1500" b="1" dirty="0" err="1"/>
                        <a:t>Ia</a:t>
                      </a:r>
                      <a:endParaRPr lang="en-US" sz="1500" b="1" dirty="0"/>
                    </a:p>
                  </a:txBody>
                  <a:tcPr/>
                </a:tc>
                <a:tc>
                  <a:txBody>
                    <a:bodyPr/>
                    <a:lstStyle/>
                    <a:p>
                      <a:pPr algn="ctr"/>
                      <a:r>
                        <a:rPr lang="en-US" sz="1500" b="1" dirty="0" err="1"/>
                        <a:t>Ib</a:t>
                      </a:r>
                      <a:endParaRPr lang="en-US" sz="1500" b="1" dirty="0"/>
                    </a:p>
                  </a:txBody>
                  <a:tcPr/>
                </a:tc>
                <a:tc>
                  <a:txBody>
                    <a:bodyPr/>
                    <a:lstStyle/>
                    <a:p>
                      <a:pPr algn="ctr"/>
                      <a:r>
                        <a:rPr lang="en-US" sz="1500" b="1" dirty="0" err="1"/>
                        <a:t>Ic</a:t>
                      </a:r>
                      <a:endParaRPr lang="en-US" sz="1500" b="1" dirty="0"/>
                    </a:p>
                  </a:txBody>
                  <a:tcPr/>
                </a:tc>
                <a:extLst>
                  <a:ext uri="{0D108BD9-81ED-4DB2-BD59-A6C34878D82A}">
                    <a16:rowId xmlns:a16="http://schemas.microsoft.com/office/drawing/2014/main" val="2531931701"/>
                  </a:ext>
                </a:extLst>
              </a:tr>
              <a:tr h="828923">
                <a:tc>
                  <a:txBody>
                    <a:bodyPr/>
                    <a:lstStyle/>
                    <a:p>
                      <a:r>
                        <a:rPr lang="en-US" sz="1500" dirty="0"/>
                        <a:t>Agents</a:t>
                      </a:r>
                      <a:endParaRPr lang="en-US" sz="1500" i="1" dirty="0"/>
                    </a:p>
                  </a:txBody>
                  <a:tcPr/>
                </a:tc>
                <a:tc>
                  <a:txBody>
                    <a:bodyPr/>
                    <a:lstStyle/>
                    <a:p>
                      <a:r>
                        <a:rPr lang="en-US" sz="1500" dirty="0"/>
                        <a:t>Quinidine</a:t>
                      </a:r>
                    </a:p>
                    <a:p>
                      <a:r>
                        <a:rPr lang="en-US" sz="1500" dirty="0"/>
                        <a:t>Procainamide</a:t>
                      </a:r>
                    </a:p>
                    <a:p>
                      <a:r>
                        <a:rPr lang="en-US" sz="1500" dirty="0"/>
                        <a:t>Disopyramide</a:t>
                      </a:r>
                    </a:p>
                  </a:txBody>
                  <a:tcPr/>
                </a:tc>
                <a:tc>
                  <a:txBody>
                    <a:bodyPr/>
                    <a:lstStyle/>
                    <a:p>
                      <a:r>
                        <a:rPr lang="en-US" sz="1500" dirty="0"/>
                        <a:t>Lidocaine </a:t>
                      </a:r>
                    </a:p>
                    <a:p>
                      <a:r>
                        <a:rPr lang="en-US" sz="1500" dirty="0"/>
                        <a:t>Mexiletine </a:t>
                      </a:r>
                    </a:p>
                  </a:txBody>
                  <a:tcPr/>
                </a:tc>
                <a:tc>
                  <a:txBody>
                    <a:bodyPr/>
                    <a:lstStyle/>
                    <a:p>
                      <a:r>
                        <a:rPr lang="en-US" sz="1500" dirty="0"/>
                        <a:t>Propafenone</a:t>
                      </a:r>
                    </a:p>
                    <a:p>
                      <a:r>
                        <a:rPr lang="en-US" sz="1500" dirty="0"/>
                        <a:t>Flecainide</a:t>
                      </a:r>
                    </a:p>
                    <a:p>
                      <a:r>
                        <a:rPr lang="en-US" sz="1500" dirty="0" err="1"/>
                        <a:t>Encainide</a:t>
                      </a:r>
                      <a:endParaRPr lang="en-US" sz="1500" dirty="0"/>
                    </a:p>
                  </a:txBody>
                  <a:tcPr/>
                </a:tc>
                <a:extLst>
                  <a:ext uri="{0D108BD9-81ED-4DB2-BD59-A6C34878D82A}">
                    <a16:rowId xmlns:a16="http://schemas.microsoft.com/office/drawing/2014/main" val="3961894870"/>
                  </a:ext>
                </a:extLst>
              </a:tr>
              <a:tr h="1502797">
                <a:tc>
                  <a:txBody>
                    <a:bodyPr/>
                    <a:lstStyle/>
                    <a:p>
                      <a:r>
                        <a:rPr lang="en-US" sz="1500" dirty="0"/>
                        <a:t>MOA</a:t>
                      </a:r>
                      <a:endParaRPr lang="en-US" sz="1500" i="1" dirty="0"/>
                    </a:p>
                  </a:txBody>
                  <a:tcPr/>
                </a:tc>
                <a:tc>
                  <a:txBody>
                    <a:bodyPr/>
                    <a:lstStyle/>
                    <a:p>
                      <a:pPr marL="285750" indent="-285750">
                        <a:buFont typeface="Arial" panose="020B0604020202020204" pitchFamily="34" charset="0"/>
                        <a:buChar char="•"/>
                      </a:pPr>
                      <a:r>
                        <a:rPr lang="en-US" sz="1500" dirty="0"/>
                        <a:t>Moderate Na+ channel blockade</a:t>
                      </a:r>
                    </a:p>
                    <a:p>
                      <a:pPr marL="285750" indent="-285750">
                        <a:buFont typeface="Arial" panose="020B0604020202020204" pitchFamily="34" charset="0"/>
                        <a:buChar char="•"/>
                      </a:pPr>
                      <a:r>
                        <a:rPr lang="en-US" sz="1500" dirty="0"/>
                        <a:t>Slows phase 0 upstroke </a:t>
                      </a:r>
                    </a:p>
                    <a:p>
                      <a:pPr marL="285750" indent="-285750">
                        <a:buFont typeface="Arial" panose="020B0604020202020204" pitchFamily="34" charset="0"/>
                        <a:buChar char="•"/>
                      </a:pPr>
                      <a:r>
                        <a:rPr lang="en-US" sz="1500" dirty="0"/>
                        <a:t>Prolongs repolarization &amp; slows conduction </a:t>
                      </a:r>
                    </a:p>
                    <a:p>
                      <a:pPr marL="285750" indent="-285750">
                        <a:buFont typeface="Arial" panose="020B0604020202020204" pitchFamily="34" charset="0"/>
                        <a:buChar char="•"/>
                      </a:pPr>
                      <a:r>
                        <a:rPr lang="en-US" sz="1500" dirty="0"/>
                        <a:t>Increased ERP</a:t>
                      </a:r>
                    </a:p>
                    <a:p>
                      <a:pPr marL="285750" indent="-285750">
                        <a:buFont typeface="Arial" panose="020B0604020202020204" pitchFamily="34" charset="0"/>
                        <a:buChar char="•"/>
                      </a:pPr>
                      <a:r>
                        <a:rPr lang="en-US" sz="1500" dirty="0"/>
                        <a:t>Increased QT interval</a:t>
                      </a:r>
                    </a:p>
                  </a:txBody>
                  <a:tcPr/>
                </a:tc>
                <a:tc>
                  <a:txBody>
                    <a:bodyPr/>
                    <a:lstStyle/>
                    <a:p>
                      <a:pPr marL="285750" indent="-285750">
                        <a:buFont typeface="Arial" panose="020B0604020202020204" pitchFamily="34" charset="0"/>
                        <a:buChar char="•"/>
                      </a:pPr>
                      <a:r>
                        <a:rPr lang="en-US" sz="1500" dirty="0"/>
                        <a:t>Mild Na+ channel blockade</a:t>
                      </a:r>
                    </a:p>
                    <a:p>
                      <a:pPr marL="285750" indent="-285750">
                        <a:buFont typeface="Arial" panose="020B0604020202020204" pitchFamily="34" charset="0"/>
                        <a:buChar char="•"/>
                      </a:pPr>
                      <a:r>
                        <a:rPr lang="en-US" sz="1500" dirty="0"/>
                        <a:t>Shortens phase 3 repolarization (AP duration) </a:t>
                      </a:r>
                    </a:p>
                  </a:txBody>
                  <a:tcPr/>
                </a:tc>
                <a:tc>
                  <a:txBody>
                    <a:bodyPr/>
                    <a:lstStyle/>
                    <a:p>
                      <a:pPr marL="285750" indent="-285750">
                        <a:buFont typeface="Arial" panose="020B0604020202020204" pitchFamily="34" charset="0"/>
                        <a:buChar char="•"/>
                      </a:pPr>
                      <a:r>
                        <a:rPr lang="en-US" sz="1500" dirty="0"/>
                        <a:t>Marked Na+ channel blockade</a:t>
                      </a:r>
                    </a:p>
                    <a:p>
                      <a:pPr marL="285750" indent="-285750">
                        <a:buFont typeface="Arial" panose="020B0604020202020204" pitchFamily="34" charset="0"/>
                        <a:buChar char="•"/>
                      </a:pPr>
                      <a:r>
                        <a:rPr lang="en-US" sz="1500" dirty="0"/>
                        <a:t>Greatly slows phase 0 upstroke </a:t>
                      </a:r>
                    </a:p>
                    <a:p>
                      <a:pPr marL="285750" indent="-285750">
                        <a:buFont typeface="Arial" panose="020B0604020202020204" pitchFamily="34" charset="0"/>
                        <a:buChar char="•"/>
                      </a:pPr>
                      <a:r>
                        <a:rPr lang="en-US" sz="1500" dirty="0"/>
                        <a:t>Prolongs repolarization &amp; slows conduction </a:t>
                      </a:r>
                    </a:p>
                    <a:p>
                      <a:pPr marL="285750" indent="-285750">
                        <a:buFont typeface="Arial" panose="020B0604020202020204" pitchFamily="34" charset="0"/>
                        <a:buChar char="•"/>
                      </a:pPr>
                      <a:r>
                        <a:rPr lang="en-US" sz="1500" dirty="0"/>
                        <a:t>Significantly prolongs ERP</a:t>
                      </a:r>
                    </a:p>
                  </a:txBody>
                  <a:tcPr/>
                </a:tc>
                <a:extLst>
                  <a:ext uri="{0D108BD9-81ED-4DB2-BD59-A6C34878D82A}">
                    <a16:rowId xmlns:a16="http://schemas.microsoft.com/office/drawing/2014/main" val="2250551688"/>
                  </a:ext>
                </a:extLst>
              </a:tr>
              <a:tr h="368550">
                <a:tc>
                  <a:txBody>
                    <a:bodyPr/>
                    <a:lstStyle/>
                    <a:p>
                      <a:r>
                        <a:rPr lang="en-US" sz="1500" dirty="0"/>
                        <a:t>Indications</a:t>
                      </a:r>
                      <a:endParaRPr lang="en-US" sz="1500" i="1" dirty="0"/>
                    </a:p>
                  </a:txBody>
                  <a:tcPr/>
                </a:tc>
                <a:tc>
                  <a:txBody>
                    <a:bodyPr/>
                    <a:lstStyle/>
                    <a:p>
                      <a:r>
                        <a:rPr lang="en-US" sz="1500" dirty="0"/>
                        <a:t>Atrial + ventricular arrythmias, SVT, VT</a:t>
                      </a:r>
                    </a:p>
                  </a:txBody>
                  <a:tcPr/>
                </a:tc>
                <a:tc>
                  <a:txBody>
                    <a:bodyPr/>
                    <a:lstStyle/>
                    <a:p>
                      <a:r>
                        <a:rPr lang="en-US" sz="1500" dirty="0"/>
                        <a:t>VT</a:t>
                      </a:r>
                    </a:p>
                  </a:txBody>
                  <a:tcPr/>
                </a:tc>
                <a:tc>
                  <a:txBody>
                    <a:bodyPr/>
                    <a:lstStyle/>
                    <a:p>
                      <a:r>
                        <a:rPr lang="en-US" sz="1500" dirty="0"/>
                        <a:t>SVT, VT, </a:t>
                      </a:r>
                      <a:r>
                        <a:rPr lang="en-US" sz="1500" dirty="0" err="1"/>
                        <a:t>A.Fib</a:t>
                      </a:r>
                      <a:endParaRPr lang="en-US" sz="1500" dirty="0"/>
                    </a:p>
                  </a:txBody>
                  <a:tcPr/>
                </a:tc>
                <a:extLst>
                  <a:ext uri="{0D108BD9-81ED-4DB2-BD59-A6C34878D82A}">
                    <a16:rowId xmlns:a16="http://schemas.microsoft.com/office/drawing/2014/main" val="3689725589"/>
                  </a:ext>
                </a:extLst>
              </a:tr>
              <a:tr h="331569">
                <a:tc>
                  <a:txBody>
                    <a:bodyPr/>
                    <a:lstStyle/>
                    <a:p>
                      <a:r>
                        <a:rPr lang="en-US" sz="1500" dirty="0"/>
                        <a:t>Side Effects</a:t>
                      </a:r>
                      <a:endParaRPr lang="en-US" sz="1500" i="1" dirty="0"/>
                    </a:p>
                  </a:txBody>
                  <a:tcPr/>
                </a:tc>
                <a:tc>
                  <a:txBody>
                    <a:bodyPr/>
                    <a:lstStyle/>
                    <a:p>
                      <a:r>
                        <a:rPr lang="en-US" sz="1500" dirty="0" err="1"/>
                        <a:t>Torsades</a:t>
                      </a:r>
                      <a:r>
                        <a:rPr lang="en-US" sz="1500" dirty="0"/>
                        <a:t> de pointes, diarrhea, Lupus-like syndrome, anticholinergic effects</a:t>
                      </a:r>
                    </a:p>
                  </a:txBody>
                  <a:tcPr/>
                </a:tc>
                <a:tc>
                  <a:txBody>
                    <a:bodyPr/>
                    <a:lstStyle/>
                    <a:p>
                      <a:r>
                        <a:rPr lang="en-US" sz="1500" dirty="0"/>
                        <a:t>Confusion, stupor, seizures, GI upset, tremor</a:t>
                      </a:r>
                    </a:p>
                  </a:txBody>
                  <a:tcPr/>
                </a:tc>
                <a:tc>
                  <a:txBody>
                    <a:bodyPr/>
                    <a:lstStyle/>
                    <a:p>
                      <a:r>
                        <a:rPr lang="en-US" sz="1500" dirty="0"/>
                        <a:t>Exacerbation of VT, negative inotropy, bradycardia, heart block </a:t>
                      </a:r>
                    </a:p>
                  </a:txBody>
                  <a:tcPr/>
                </a:tc>
                <a:extLst>
                  <a:ext uri="{0D108BD9-81ED-4DB2-BD59-A6C34878D82A}">
                    <a16:rowId xmlns:a16="http://schemas.microsoft.com/office/drawing/2014/main" val="1625552368"/>
                  </a:ext>
                </a:extLst>
              </a:tr>
            </a:tbl>
          </a:graphicData>
        </a:graphic>
      </p:graphicFrame>
      <p:pic>
        <p:nvPicPr>
          <p:cNvPr id="22" name="Picture 21" descr="Diagram&#10;&#10;Description automatically generated">
            <a:extLst>
              <a:ext uri="{FF2B5EF4-FFF2-40B4-BE49-F238E27FC236}">
                <a16:creationId xmlns:a16="http://schemas.microsoft.com/office/drawing/2014/main" id="{DA05A8EC-7579-F143-85F2-ABF64B1E5571}"/>
              </a:ext>
            </a:extLst>
          </p:cNvPr>
          <p:cNvPicPr>
            <a:picLocks noChangeAspect="1"/>
          </p:cNvPicPr>
          <p:nvPr/>
        </p:nvPicPr>
        <p:blipFill rotWithShape="1">
          <a:blip r:embed="rId3">
            <a:extLst>
              <a:ext uri="{28A0092B-C50C-407E-A947-70E740481C1C}">
                <a14:useLocalDpi xmlns:a14="http://schemas.microsoft.com/office/drawing/2010/main" val="0"/>
              </a:ext>
            </a:extLst>
          </a:blip>
          <a:srcRect b="42103"/>
          <a:stretch/>
        </p:blipFill>
        <p:spPr>
          <a:xfrm>
            <a:off x="2585185" y="5029201"/>
            <a:ext cx="1605815" cy="1295400"/>
          </a:xfrm>
          <a:prstGeom prst="rect">
            <a:avLst/>
          </a:prstGeom>
        </p:spPr>
      </p:pic>
      <p:pic>
        <p:nvPicPr>
          <p:cNvPr id="24" name="Picture 23" descr="Diagram&#10;&#10;Description automatically generated with medium confidence">
            <a:extLst>
              <a:ext uri="{FF2B5EF4-FFF2-40B4-BE49-F238E27FC236}">
                <a16:creationId xmlns:a16="http://schemas.microsoft.com/office/drawing/2014/main" id="{FAC8C4E1-2899-EF41-9C56-9170EB83C6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5000" y="5046141"/>
            <a:ext cx="1605815" cy="1286930"/>
          </a:xfrm>
          <a:prstGeom prst="rect">
            <a:avLst/>
          </a:prstGeom>
        </p:spPr>
      </p:pic>
      <p:pic>
        <p:nvPicPr>
          <p:cNvPr id="26" name="Picture 25" descr="A picture containing chart&#10;&#10;Description automatically generated">
            <a:extLst>
              <a:ext uri="{FF2B5EF4-FFF2-40B4-BE49-F238E27FC236}">
                <a16:creationId xmlns:a16="http://schemas.microsoft.com/office/drawing/2014/main" id="{13E75A79-2281-6B45-A854-8CB336BB93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3017" y="5029201"/>
            <a:ext cx="1605815" cy="1223478"/>
          </a:xfrm>
          <a:prstGeom prst="rect">
            <a:avLst/>
          </a:prstGeom>
        </p:spPr>
      </p:pic>
      <p:sp>
        <p:nvSpPr>
          <p:cNvPr id="28" name="object 8">
            <a:extLst>
              <a:ext uri="{FF2B5EF4-FFF2-40B4-BE49-F238E27FC236}">
                <a16:creationId xmlns:a16="http://schemas.microsoft.com/office/drawing/2014/main" id="{AC00D245-1387-3846-ABF5-238DBDC0915B}"/>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EE5C6-846E-3946-B796-63E1CCD78522}"/>
              </a:ext>
            </a:extLst>
          </p:cNvPr>
          <p:cNvSpPr>
            <a:spLocks noGrp="1"/>
          </p:cNvSpPr>
          <p:nvPr>
            <p:ph type="title"/>
          </p:nvPr>
        </p:nvSpPr>
        <p:spPr/>
        <p:txBody>
          <a:bodyPr/>
          <a:lstStyle/>
          <a:p>
            <a:r>
              <a:rPr lang="en-US" dirty="0">
                <a:latin typeface="+mj-lt"/>
              </a:rPr>
              <a:t>Myocardial Infarction (MI)  </a:t>
            </a:r>
          </a:p>
        </p:txBody>
      </p:sp>
      <p:sp>
        <p:nvSpPr>
          <p:cNvPr id="4" name="Text Placeholder 3">
            <a:extLst>
              <a:ext uri="{FF2B5EF4-FFF2-40B4-BE49-F238E27FC236}">
                <a16:creationId xmlns:a16="http://schemas.microsoft.com/office/drawing/2014/main" id="{169022A9-B447-9E43-BB92-78530D82D882}"/>
              </a:ext>
            </a:extLst>
          </p:cNvPr>
          <p:cNvSpPr>
            <a:spLocks noGrp="1"/>
          </p:cNvSpPr>
          <p:nvPr>
            <p:ph type="body" sz="quarter" idx="10"/>
          </p:nvPr>
        </p:nvSpPr>
        <p:spPr>
          <a:xfrm>
            <a:off x="8087475" y="6518979"/>
            <a:ext cx="4000500" cy="296863"/>
          </a:xfrm>
        </p:spPr>
        <p:txBody>
          <a:bodyPr>
            <a:normAutofit/>
          </a:bodyPr>
          <a:lstStyle/>
          <a:p>
            <a:r>
              <a:rPr lang="en-US" b="0" dirty="0">
                <a:latin typeface="+mn-lt"/>
              </a:rPr>
              <a:t>Kumar &amp; Clark (2012) &amp; </a:t>
            </a:r>
            <a:r>
              <a:rPr lang="en-US" b="0" dirty="0" err="1">
                <a:latin typeface="+mn-lt"/>
              </a:rPr>
              <a:t>Pathoma</a:t>
            </a:r>
            <a:r>
              <a:rPr lang="en-US" b="0" dirty="0">
                <a:latin typeface="+mn-lt"/>
              </a:rPr>
              <a:t> </a:t>
            </a:r>
          </a:p>
        </p:txBody>
      </p:sp>
      <p:sp>
        <p:nvSpPr>
          <p:cNvPr id="5" name="TextBox 4">
            <a:extLst>
              <a:ext uri="{FF2B5EF4-FFF2-40B4-BE49-F238E27FC236}">
                <a16:creationId xmlns:a16="http://schemas.microsoft.com/office/drawing/2014/main" id="{4A986B5F-D89E-BF48-B062-5047EBDBF112}"/>
              </a:ext>
            </a:extLst>
          </p:cNvPr>
          <p:cNvSpPr txBox="1"/>
          <p:nvPr/>
        </p:nvSpPr>
        <p:spPr>
          <a:xfrm>
            <a:off x="151992" y="1333500"/>
            <a:ext cx="11201808" cy="4801314"/>
          </a:xfrm>
          <a:prstGeom prst="rect">
            <a:avLst/>
          </a:prstGeom>
          <a:noFill/>
        </p:spPr>
        <p:txBody>
          <a:bodyPr wrap="square" rtlCol="0">
            <a:spAutoFit/>
          </a:bodyPr>
          <a:lstStyle/>
          <a:p>
            <a:pPr marL="285750" indent="-285750">
              <a:buFont typeface="Arial" panose="020B0604020202020204" pitchFamily="34" charset="0"/>
              <a:buChar char="•"/>
            </a:pPr>
            <a:r>
              <a:rPr lang="en-US" dirty="0"/>
              <a:t>Myocardial infarction (MI) = </a:t>
            </a:r>
            <a:r>
              <a:rPr lang="en-US" b="1" dirty="0"/>
              <a:t>necrosis </a:t>
            </a:r>
            <a:r>
              <a:rPr lang="en-US" dirty="0"/>
              <a:t>of cardiac myocytes </a:t>
            </a:r>
          </a:p>
          <a:p>
            <a:pPr marL="285750" indent="-285750">
              <a:buFont typeface="Arial" panose="020B0604020202020204" pitchFamily="34" charset="0"/>
              <a:buChar char="•"/>
            </a:pPr>
            <a:r>
              <a:rPr lang="en-US" dirty="0"/>
              <a:t>Causes: </a:t>
            </a:r>
          </a:p>
          <a:p>
            <a:pPr marL="742950" lvl="1" indent="-285750">
              <a:buFont typeface="Arial" panose="020B0604020202020204" pitchFamily="34" charset="0"/>
              <a:buChar char="•"/>
            </a:pPr>
            <a:r>
              <a:rPr lang="en-US" dirty="0">
                <a:sym typeface="Wingdings" pitchFamily="2" charset="2"/>
              </a:rPr>
              <a:t>Rupture of atherosclerotic plaque +/- </a:t>
            </a:r>
          </a:p>
          <a:p>
            <a:pPr marL="1200150" lvl="2" indent="-285750">
              <a:buFont typeface="Arial" panose="020B0604020202020204" pitchFamily="34" charset="0"/>
              <a:buChar char="•"/>
            </a:pPr>
            <a:r>
              <a:rPr lang="en-US" dirty="0">
                <a:sym typeface="Wingdings" pitchFamily="2" charset="2"/>
              </a:rPr>
              <a:t>Thrombosis superimposed on atheroma &amp; complete occlusion of a coronary artery (most common) </a:t>
            </a:r>
          </a:p>
          <a:p>
            <a:pPr marL="1200150" lvl="2" indent="-285750">
              <a:buFont typeface="Arial" panose="020B0604020202020204" pitchFamily="34" charset="0"/>
              <a:buChar char="•"/>
            </a:pPr>
            <a:r>
              <a:rPr lang="en-US" dirty="0">
                <a:sym typeface="Wingdings" pitchFamily="2" charset="2"/>
              </a:rPr>
              <a:t>Hemorrhage into plaque </a:t>
            </a:r>
          </a:p>
          <a:p>
            <a:pPr marL="1200150" lvl="2" indent="-285750">
              <a:buFont typeface="Arial" panose="020B0604020202020204" pitchFamily="34" charset="0"/>
              <a:buChar char="•"/>
            </a:pPr>
            <a:r>
              <a:rPr lang="en-US" dirty="0">
                <a:sym typeface="Wingdings" pitchFamily="2" charset="2"/>
              </a:rPr>
              <a:t>Associated vasoconstriction (coronary vasospasm) </a:t>
            </a:r>
          </a:p>
          <a:p>
            <a:pPr marL="1200150" lvl="2" indent="-285750">
              <a:buFont typeface="Arial" panose="020B0604020202020204" pitchFamily="34" charset="0"/>
              <a:buChar char="•"/>
            </a:pPr>
            <a:r>
              <a:rPr lang="en-US" dirty="0">
                <a:sym typeface="Wingdings" pitchFamily="2" charset="2"/>
              </a:rPr>
              <a:t>Vasculitis (e.g., Kawasaki disease)</a:t>
            </a:r>
          </a:p>
          <a:p>
            <a:pPr marL="285750" indent="-285750">
              <a:buFont typeface="Arial" panose="020B0604020202020204" pitchFamily="34" charset="0"/>
              <a:buChar char="•"/>
            </a:pPr>
            <a:r>
              <a:rPr lang="en-US" dirty="0">
                <a:sym typeface="Wingdings" pitchFamily="2" charset="2"/>
              </a:rPr>
              <a:t>Signs &amp; symptoms: </a:t>
            </a:r>
          </a:p>
          <a:p>
            <a:pPr marL="742950" lvl="1" indent="-285750">
              <a:buFont typeface="Arial" panose="020B0604020202020204" pitchFamily="34" charset="0"/>
              <a:buChar char="•"/>
            </a:pPr>
            <a:r>
              <a:rPr lang="en-US" b="1" dirty="0">
                <a:sym typeface="Wingdings" pitchFamily="2" charset="2"/>
              </a:rPr>
              <a:t>Crushing chest pain </a:t>
            </a:r>
            <a:r>
              <a:rPr lang="en-US" dirty="0">
                <a:sym typeface="Wingdings" pitchFamily="2" charset="2"/>
              </a:rPr>
              <a:t>(does not resolve to sublingual GTN) &gt;20 mins</a:t>
            </a:r>
          </a:p>
          <a:p>
            <a:pPr marL="742950" lvl="1" indent="-285750">
              <a:buFont typeface="Arial" panose="020B0604020202020204" pitchFamily="34" charset="0"/>
              <a:buChar char="•"/>
            </a:pPr>
            <a:r>
              <a:rPr lang="en-US" dirty="0">
                <a:sym typeface="Wingdings" pitchFamily="2" charset="2"/>
              </a:rPr>
              <a:t>Pain radiating to left arm, neck, jaw  </a:t>
            </a:r>
            <a:r>
              <a:rPr lang="en-US" dirty="0">
                <a:solidFill>
                  <a:srgbClr val="FF0000"/>
                </a:solidFill>
                <a:sym typeface="Wingdings" pitchFamily="2" charset="2"/>
              </a:rPr>
              <a:t>WHY?</a:t>
            </a:r>
          </a:p>
          <a:p>
            <a:pPr marL="742950" lvl="1" indent="-285750">
              <a:buFont typeface="Arial" panose="020B0604020202020204" pitchFamily="34" charset="0"/>
              <a:buChar char="•"/>
            </a:pPr>
            <a:r>
              <a:rPr lang="en-US" dirty="0">
                <a:sym typeface="Wingdings" pitchFamily="2" charset="2"/>
              </a:rPr>
              <a:t>Autonomic symptoms (pale &amp; clammy, diaphoresis) </a:t>
            </a:r>
          </a:p>
          <a:p>
            <a:pPr marL="742950" lvl="1" indent="-285750">
              <a:buFont typeface="Arial" panose="020B0604020202020204" pitchFamily="34" charset="0"/>
              <a:buChar char="•"/>
            </a:pPr>
            <a:r>
              <a:rPr lang="en-US" dirty="0">
                <a:sym typeface="Wingdings" pitchFamily="2" charset="2"/>
              </a:rPr>
              <a:t>Atypical symptoms (dyspnea, fatigue, presyncope or syncope) </a:t>
            </a:r>
          </a:p>
          <a:p>
            <a:pPr marL="285750" indent="-285750">
              <a:buFont typeface="Arial" panose="020B0604020202020204" pitchFamily="34" charset="0"/>
              <a:buChar char="•"/>
            </a:pPr>
            <a:r>
              <a:rPr lang="en-US" dirty="0">
                <a:sym typeface="Wingdings" pitchFamily="2" charset="2"/>
              </a:rPr>
              <a:t>Diagnosis: </a:t>
            </a:r>
          </a:p>
          <a:p>
            <a:pPr marL="742950" lvl="1" indent="-285750">
              <a:buFont typeface="Arial" panose="020B0604020202020204" pitchFamily="34" charset="0"/>
              <a:buChar char="•"/>
            </a:pPr>
            <a:r>
              <a:rPr lang="en-US" b="1" dirty="0">
                <a:sym typeface="Wingdings" pitchFamily="2" charset="2"/>
              </a:rPr>
              <a:t>ECG &amp; serum cardiac markers </a:t>
            </a:r>
            <a:r>
              <a:rPr lang="en-US" dirty="0">
                <a:sym typeface="Wingdings" pitchFamily="2" charset="2"/>
              </a:rPr>
              <a:t>can be used to diagnose (</a:t>
            </a:r>
            <a:r>
              <a:rPr lang="en-US" i="1" dirty="0">
                <a:sym typeface="Wingdings" pitchFamily="2" charset="2"/>
              </a:rPr>
              <a:t>ECG alone cannot diagnose an MI</a:t>
            </a:r>
            <a:r>
              <a:rPr lang="en-US" dirty="0">
                <a:sym typeface="Wingdings" pitchFamily="2" charset="2"/>
              </a:rPr>
              <a:t>) </a:t>
            </a:r>
          </a:p>
          <a:p>
            <a:pPr marL="1200150" lvl="2" indent="-285750">
              <a:buFont typeface="Arial" panose="020B0604020202020204" pitchFamily="34" charset="0"/>
              <a:buChar char="•"/>
            </a:pPr>
            <a:r>
              <a:rPr lang="en-US" dirty="0">
                <a:sym typeface="Wingdings" pitchFamily="2" charset="2"/>
              </a:rPr>
              <a:t>ST Elevated MI (STEMI) </a:t>
            </a:r>
          </a:p>
          <a:p>
            <a:pPr marL="1200150" lvl="2" indent="-285750">
              <a:buFont typeface="Arial" panose="020B0604020202020204" pitchFamily="34" charset="0"/>
              <a:buChar char="•"/>
            </a:pPr>
            <a:r>
              <a:rPr lang="en-US" dirty="0">
                <a:sym typeface="Wingdings" pitchFamily="2" charset="2"/>
              </a:rPr>
              <a:t>Non-ST Elevated MI (NSTEMI) </a:t>
            </a:r>
          </a:p>
          <a:p>
            <a:pPr marL="1200150" lvl="2" indent="-285750">
              <a:buFont typeface="Arial" panose="020B0604020202020204" pitchFamily="34" charset="0"/>
              <a:buChar char="•"/>
            </a:pPr>
            <a:r>
              <a:rPr lang="en-US" dirty="0">
                <a:sym typeface="Wingdings" pitchFamily="2" charset="2"/>
              </a:rPr>
              <a:t>Cardiac biomarkers = Troponin I &amp; CK-MB</a:t>
            </a:r>
          </a:p>
        </p:txBody>
      </p:sp>
      <p:pic>
        <p:nvPicPr>
          <p:cNvPr id="8" name="Picture 7" descr="Logo, company name&#10;&#10;Description automatically generated">
            <a:extLst>
              <a:ext uri="{FF2B5EF4-FFF2-40B4-BE49-F238E27FC236}">
                <a16:creationId xmlns:a16="http://schemas.microsoft.com/office/drawing/2014/main" id="{07943966-F894-C446-A11C-21956D6A46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415215122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7465061" cy="689932"/>
          </a:xfrm>
          <a:prstGeom prst="rect">
            <a:avLst/>
          </a:prstGeom>
        </p:spPr>
        <p:txBody>
          <a:bodyPr vert="horz" wrap="square" lIns="0" tIns="12700" rIns="0" bIns="0" rtlCol="0">
            <a:spAutoFit/>
          </a:bodyPr>
          <a:lstStyle/>
          <a:p>
            <a:pPr marL="12700">
              <a:lnSpc>
                <a:spcPct val="100000"/>
              </a:lnSpc>
              <a:spcBef>
                <a:spcPts val="100"/>
              </a:spcBef>
            </a:pPr>
            <a:r>
              <a:rPr spc="-5" dirty="0">
                <a:latin typeface="+mj-lt"/>
              </a:rPr>
              <a:t>Class II </a:t>
            </a:r>
            <a:r>
              <a:rPr dirty="0">
                <a:latin typeface="+mj-lt"/>
              </a:rPr>
              <a:t>– </a:t>
            </a:r>
            <a:r>
              <a:rPr spc="-25" dirty="0">
                <a:latin typeface="+mj-lt"/>
              </a:rPr>
              <a:t>Beta</a:t>
            </a:r>
            <a:r>
              <a:rPr lang="en-US" spc="-15" dirty="0">
                <a:latin typeface="+mj-lt"/>
              </a:rPr>
              <a:t>-</a:t>
            </a:r>
            <a:r>
              <a:rPr spc="-35" dirty="0">
                <a:latin typeface="+mj-lt"/>
              </a:rPr>
              <a:t>Blockers</a:t>
            </a:r>
          </a:p>
        </p:txBody>
      </p:sp>
      <p:sp>
        <p:nvSpPr>
          <p:cNvPr id="3" name="object 3"/>
          <p:cNvSpPr/>
          <p:nvPr/>
        </p:nvSpPr>
        <p:spPr>
          <a:xfrm>
            <a:off x="6096001" y="1784959"/>
            <a:ext cx="6005730" cy="3625241"/>
          </a:xfrm>
          <a:prstGeom prst="rect">
            <a:avLst/>
          </a:prstGeom>
          <a:blipFill>
            <a:blip r:embed="rId3" cstate="print"/>
            <a:stretch>
              <a:fillRect/>
            </a:stretch>
          </a:blipFill>
        </p:spPr>
        <p:txBody>
          <a:bodyPr wrap="square" lIns="0" tIns="0" rIns="0" bIns="0" rtlCol="0"/>
          <a:lstStyle/>
          <a:p>
            <a:endParaRPr/>
          </a:p>
        </p:txBody>
      </p:sp>
      <p:sp>
        <p:nvSpPr>
          <p:cNvPr id="4" name="object 4"/>
          <p:cNvSpPr txBox="1"/>
          <p:nvPr/>
        </p:nvSpPr>
        <p:spPr>
          <a:xfrm>
            <a:off x="498390" y="1401571"/>
            <a:ext cx="5445210" cy="4411464"/>
          </a:xfrm>
          <a:prstGeom prst="rect">
            <a:avLst/>
          </a:prstGeom>
        </p:spPr>
        <p:txBody>
          <a:bodyPr vert="horz" wrap="square" lIns="0" tIns="12700" rIns="0" bIns="0" rtlCol="0">
            <a:spAutoFit/>
          </a:bodyPr>
          <a:lstStyle/>
          <a:p>
            <a:pPr marL="298450" marR="558800" indent="-285750">
              <a:lnSpc>
                <a:spcPts val="2180"/>
              </a:lnSpc>
              <a:spcBef>
                <a:spcPts val="30"/>
              </a:spcBef>
              <a:buFont typeface="Arial" panose="020B0604020202020204" pitchFamily="34" charset="0"/>
              <a:buChar char="•"/>
              <a:tabLst>
                <a:tab pos="297815" algn="l"/>
                <a:tab pos="298450" algn="l"/>
              </a:tabLst>
            </a:pPr>
            <a:r>
              <a:rPr lang="en-CA" sz="1800" spc="-5" dirty="0">
                <a:latin typeface="Calibri"/>
                <a:cs typeface="Calibri"/>
              </a:rPr>
              <a:t>Main </a:t>
            </a:r>
            <a:r>
              <a:rPr lang="en-CA" sz="1800" spc="-15" dirty="0">
                <a:latin typeface="Calibri"/>
                <a:cs typeface="Calibri"/>
              </a:rPr>
              <a:t>effect on </a:t>
            </a:r>
            <a:r>
              <a:rPr lang="en-CA" sz="1800" b="1" spc="-15" dirty="0">
                <a:latin typeface="Calibri"/>
                <a:cs typeface="Calibri"/>
              </a:rPr>
              <a:t>pacemaker </a:t>
            </a:r>
            <a:r>
              <a:rPr lang="en-CA" sz="1800" b="1" spc="-10" dirty="0">
                <a:latin typeface="Calibri"/>
                <a:cs typeface="Calibri"/>
              </a:rPr>
              <a:t>cells </a:t>
            </a:r>
            <a:r>
              <a:rPr lang="en-CA" sz="1800" spc="-10" dirty="0">
                <a:latin typeface="Calibri"/>
                <a:cs typeface="Calibri"/>
              </a:rPr>
              <a:t>(SA </a:t>
            </a:r>
            <a:r>
              <a:rPr lang="en-CA" sz="1800" dirty="0">
                <a:latin typeface="Calibri"/>
                <a:cs typeface="Calibri"/>
              </a:rPr>
              <a:t>+  </a:t>
            </a:r>
            <a:r>
              <a:rPr lang="en-CA" sz="1800" spc="-45" dirty="0">
                <a:latin typeface="Calibri"/>
                <a:cs typeface="Calibri"/>
              </a:rPr>
              <a:t>AV</a:t>
            </a:r>
            <a:r>
              <a:rPr lang="en-CA" sz="1800" dirty="0">
                <a:latin typeface="Calibri"/>
                <a:cs typeface="Calibri"/>
              </a:rPr>
              <a:t> </a:t>
            </a:r>
            <a:r>
              <a:rPr lang="en-CA" sz="1800" spc="-5" dirty="0">
                <a:latin typeface="Calibri"/>
                <a:cs typeface="Calibri"/>
              </a:rPr>
              <a:t>nodes)</a:t>
            </a:r>
            <a:endParaRPr lang="en-CA" sz="1800" dirty="0">
              <a:latin typeface="Calibri"/>
              <a:cs typeface="Calibri"/>
            </a:endParaRPr>
          </a:p>
          <a:p>
            <a:pPr marL="298450" indent="-285750">
              <a:lnSpc>
                <a:spcPts val="2110"/>
              </a:lnSpc>
              <a:buFont typeface="Arial" panose="020B0604020202020204" pitchFamily="34" charset="0"/>
              <a:buChar char="•"/>
              <a:tabLst>
                <a:tab pos="297815" algn="l"/>
                <a:tab pos="298450" algn="l"/>
              </a:tabLst>
            </a:pPr>
            <a:r>
              <a:rPr lang="en-CA" sz="1800" spc="-5" dirty="0">
                <a:latin typeface="Calibri"/>
                <a:cs typeface="Calibri"/>
              </a:rPr>
              <a:t>Block beta-adrenergic receptors </a:t>
            </a:r>
          </a:p>
          <a:p>
            <a:pPr marL="298450" indent="-285750">
              <a:lnSpc>
                <a:spcPts val="2110"/>
              </a:lnSpc>
              <a:buFont typeface="Arial" panose="020B0604020202020204" pitchFamily="34" charset="0"/>
              <a:buChar char="•"/>
              <a:tabLst>
                <a:tab pos="297815" algn="l"/>
                <a:tab pos="298450" algn="l"/>
              </a:tabLst>
            </a:pPr>
            <a:r>
              <a:rPr lang="en-CA" sz="1800" spc="-5" dirty="0">
                <a:latin typeface="Calibri"/>
                <a:cs typeface="Calibri"/>
              </a:rPr>
              <a:t>Decrease slope </a:t>
            </a:r>
            <a:r>
              <a:rPr lang="en-CA" sz="1800" dirty="0">
                <a:latin typeface="Calibri"/>
                <a:cs typeface="Calibri"/>
              </a:rPr>
              <a:t>of </a:t>
            </a:r>
            <a:r>
              <a:rPr lang="en-CA" sz="1800" spc="-5" dirty="0">
                <a:latin typeface="Calibri"/>
                <a:cs typeface="Calibri"/>
              </a:rPr>
              <a:t>phase</a:t>
            </a:r>
            <a:r>
              <a:rPr lang="en-CA" sz="1800" spc="30" dirty="0">
                <a:latin typeface="Calibri"/>
                <a:cs typeface="Calibri"/>
              </a:rPr>
              <a:t> </a:t>
            </a:r>
            <a:r>
              <a:rPr lang="en-CA" sz="1800" dirty="0">
                <a:latin typeface="Calibri"/>
                <a:cs typeface="Calibri"/>
              </a:rPr>
              <a:t>4 (</a:t>
            </a:r>
            <a:r>
              <a:rPr lang="en-US" dirty="0"/>
              <a:t>↓</a:t>
            </a:r>
            <a:r>
              <a:rPr lang="en-CA" sz="1800" dirty="0">
                <a:latin typeface="Calibri"/>
                <a:cs typeface="Calibri"/>
              </a:rPr>
              <a:t> cAMP &amp; </a:t>
            </a:r>
            <a:r>
              <a:rPr lang="en-US" dirty="0"/>
              <a:t>↓</a:t>
            </a:r>
            <a:r>
              <a:rPr lang="en-CA" sz="1800" dirty="0">
                <a:latin typeface="Calibri"/>
                <a:cs typeface="Calibri"/>
              </a:rPr>
              <a:t> Ca++ currents) </a:t>
            </a:r>
          </a:p>
          <a:p>
            <a:pPr marL="298450" indent="-285750">
              <a:lnSpc>
                <a:spcPts val="2135"/>
              </a:lnSpc>
              <a:buFont typeface="Arial" panose="020B0604020202020204" pitchFamily="34" charset="0"/>
              <a:buChar char="•"/>
              <a:tabLst>
                <a:tab pos="297815" algn="l"/>
                <a:tab pos="298450" algn="l"/>
              </a:tabLst>
            </a:pPr>
            <a:r>
              <a:rPr lang="en-CA" sz="1800" spc="-10" dirty="0">
                <a:latin typeface="Calibri"/>
                <a:cs typeface="Calibri"/>
              </a:rPr>
              <a:t>Decreased phase 4 depolarization </a:t>
            </a:r>
            <a:endParaRPr lang="en-CA" sz="1800" dirty="0">
              <a:latin typeface="Calibri"/>
              <a:cs typeface="Calibri"/>
            </a:endParaRPr>
          </a:p>
          <a:p>
            <a:pPr marL="298450" indent="-285750">
              <a:lnSpc>
                <a:spcPts val="2135"/>
              </a:lnSpc>
              <a:spcBef>
                <a:spcPts val="25"/>
              </a:spcBef>
              <a:buFont typeface="Arial" panose="020B0604020202020204" pitchFamily="34" charset="0"/>
              <a:buChar char="•"/>
              <a:tabLst>
                <a:tab pos="297815" algn="l"/>
                <a:tab pos="298450" algn="l"/>
              </a:tabLst>
            </a:pPr>
            <a:r>
              <a:rPr lang="en-CA" sz="1800" spc="-5" dirty="0">
                <a:latin typeface="Calibri"/>
                <a:cs typeface="Calibri"/>
              </a:rPr>
              <a:t>Clinical</a:t>
            </a:r>
            <a:r>
              <a:rPr lang="en-CA" sz="1800" dirty="0">
                <a:latin typeface="Calibri"/>
                <a:cs typeface="Calibri"/>
              </a:rPr>
              <a:t> </a:t>
            </a:r>
            <a:r>
              <a:rPr lang="en-CA" sz="1800" spc="-5" dirty="0">
                <a:latin typeface="Calibri"/>
                <a:cs typeface="Calibri"/>
              </a:rPr>
              <a:t>use</a:t>
            </a:r>
            <a:r>
              <a:rPr lang="en-CA" dirty="0">
                <a:latin typeface="Calibri"/>
                <a:cs typeface="Calibri"/>
              </a:rPr>
              <a:t> = </a:t>
            </a:r>
            <a:r>
              <a:rPr lang="en-CA" sz="1800" spc="-55" dirty="0">
                <a:latin typeface="Calibri"/>
                <a:cs typeface="Calibri"/>
              </a:rPr>
              <a:t>SVT, </a:t>
            </a:r>
            <a:r>
              <a:rPr lang="en-CA" sz="1800" spc="-5" dirty="0">
                <a:latin typeface="Calibri"/>
                <a:cs typeface="Calibri"/>
              </a:rPr>
              <a:t>ventricular </a:t>
            </a:r>
            <a:r>
              <a:rPr lang="en-CA" sz="1800" spc="-25" dirty="0">
                <a:latin typeface="Calibri"/>
                <a:cs typeface="Calibri"/>
              </a:rPr>
              <a:t>rate </a:t>
            </a:r>
            <a:r>
              <a:rPr lang="en-CA" sz="1800" spc="-10" dirty="0">
                <a:latin typeface="Calibri"/>
                <a:cs typeface="Calibri"/>
              </a:rPr>
              <a:t>control </a:t>
            </a:r>
            <a:r>
              <a:rPr lang="en-CA" sz="1800" spc="-15" dirty="0">
                <a:latin typeface="Calibri"/>
                <a:cs typeface="Calibri"/>
              </a:rPr>
              <a:t>for  </a:t>
            </a:r>
            <a:r>
              <a:rPr lang="en-CA" sz="1800" spc="-5" dirty="0">
                <a:latin typeface="Calibri"/>
                <a:cs typeface="Calibri"/>
              </a:rPr>
              <a:t>A. Fib </a:t>
            </a:r>
            <a:r>
              <a:rPr lang="en-CA" sz="1800" dirty="0">
                <a:latin typeface="Calibri"/>
                <a:cs typeface="Calibri"/>
              </a:rPr>
              <a:t>and </a:t>
            </a:r>
            <a:r>
              <a:rPr lang="en-CA" sz="1800" spc="-10" dirty="0">
                <a:latin typeface="Calibri"/>
                <a:cs typeface="Calibri"/>
              </a:rPr>
              <a:t>atrial</a:t>
            </a:r>
            <a:r>
              <a:rPr lang="en-CA" sz="1800" spc="5" dirty="0">
                <a:latin typeface="Calibri"/>
                <a:cs typeface="Calibri"/>
              </a:rPr>
              <a:t> </a:t>
            </a:r>
            <a:r>
              <a:rPr lang="en-CA" sz="1800" spc="-10" dirty="0">
                <a:latin typeface="Calibri"/>
                <a:cs typeface="Calibri"/>
              </a:rPr>
              <a:t>flutter, HTN, CAD, acute MI/post-MI, CHF </a:t>
            </a:r>
            <a:endParaRPr lang="en-CA" sz="1800" dirty="0">
              <a:latin typeface="Calibri"/>
              <a:cs typeface="Calibri"/>
            </a:endParaRPr>
          </a:p>
          <a:p>
            <a:pPr marL="755650" marR="5080" lvl="1" indent="-285750">
              <a:lnSpc>
                <a:spcPts val="2110"/>
              </a:lnSpc>
              <a:spcBef>
                <a:spcPts val="65"/>
              </a:spcBef>
              <a:buFont typeface="Arial" panose="020B0604020202020204" pitchFamily="34" charset="0"/>
              <a:buChar char="•"/>
            </a:pPr>
            <a:r>
              <a:rPr b="1" spc="-10" dirty="0">
                <a:latin typeface="Calibri"/>
                <a:cs typeface="Calibri"/>
              </a:rPr>
              <a:t>Metoprolol </a:t>
            </a:r>
            <a:r>
              <a:rPr dirty="0">
                <a:latin typeface="Wingdings"/>
                <a:cs typeface="Wingdings"/>
              </a:rPr>
              <a:t></a:t>
            </a:r>
            <a:r>
              <a:rPr dirty="0">
                <a:latin typeface="Times New Roman"/>
                <a:cs typeface="Times New Roman"/>
              </a:rPr>
              <a:t> </a:t>
            </a:r>
            <a:r>
              <a:rPr spc="-10" dirty="0">
                <a:latin typeface="Calibri"/>
                <a:cs typeface="Calibri"/>
              </a:rPr>
              <a:t>most </a:t>
            </a:r>
            <a:r>
              <a:rPr spc="-5" dirty="0">
                <a:latin typeface="Calibri"/>
                <a:cs typeface="Calibri"/>
              </a:rPr>
              <a:t>common</a:t>
            </a:r>
            <a:r>
              <a:rPr lang="en-US" spc="-5" dirty="0">
                <a:latin typeface="Calibri"/>
                <a:cs typeface="Calibri"/>
              </a:rPr>
              <a:t>ly used,</a:t>
            </a:r>
            <a:r>
              <a:rPr spc="-5" dirty="0">
                <a:latin typeface="Calibri"/>
                <a:cs typeface="Calibri"/>
              </a:rPr>
              <a:t> </a:t>
            </a:r>
            <a:r>
              <a:rPr spc="-10" dirty="0">
                <a:latin typeface="Calibri"/>
                <a:cs typeface="Calibri"/>
              </a:rPr>
              <a:t>beta-1  </a:t>
            </a:r>
            <a:r>
              <a:rPr spc="-5" dirty="0">
                <a:latin typeface="Calibri"/>
                <a:cs typeface="Calibri"/>
              </a:rPr>
              <a:t>selective, can cause</a:t>
            </a:r>
            <a:r>
              <a:rPr spc="20" dirty="0">
                <a:latin typeface="Calibri"/>
                <a:cs typeface="Calibri"/>
              </a:rPr>
              <a:t> </a:t>
            </a:r>
            <a:r>
              <a:rPr spc="-5" dirty="0">
                <a:latin typeface="Calibri"/>
                <a:cs typeface="Calibri"/>
              </a:rPr>
              <a:t>dyslipidemia</a:t>
            </a:r>
            <a:endParaRPr dirty="0">
              <a:latin typeface="Calibri"/>
              <a:cs typeface="Calibri"/>
            </a:endParaRPr>
          </a:p>
          <a:p>
            <a:pPr marL="755650" marR="241935" lvl="1" indent="-285750">
              <a:lnSpc>
                <a:spcPts val="2180"/>
              </a:lnSpc>
              <a:spcBef>
                <a:spcPts val="45"/>
              </a:spcBef>
              <a:buFont typeface="Arial" panose="020B0604020202020204" pitchFamily="34" charset="0"/>
              <a:buChar char="•"/>
            </a:pPr>
            <a:r>
              <a:rPr b="1" spc="-10" dirty="0">
                <a:latin typeface="Calibri"/>
                <a:cs typeface="Calibri"/>
              </a:rPr>
              <a:t>Propanolol </a:t>
            </a:r>
            <a:r>
              <a:rPr dirty="0">
                <a:latin typeface="Wingdings"/>
                <a:cs typeface="Wingdings"/>
              </a:rPr>
              <a:t></a:t>
            </a:r>
            <a:r>
              <a:rPr dirty="0">
                <a:latin typeface="Times New Roman"/>
                <a:cs typeface="Times New Roman"/>
              </a:rPr>
              <a:t> </a:t>
            </a:r>
            <a:r>
              <a:rPr spc="-5" dirty="0">
                <a:latin typeface="Calibri"/>
                <a:cs typeface="Calibri"/>
              </a:rPr>
              <a:t>can </a:t>
            </a:r>
            <a:r>
              <a:rPr spc="-15" dirty="0">
                <a:latin typeface="Calibri"/>
                <a:cs typeface="Calibri"/>
              </a:rPr>
              <a:t>exacerbate </a:t>
            </a:r>
            <a:r>
              <a:rPr spc="-5" dirty="0" err="1">
                <a:latin typeface="Calibri"/>
                <a:cs typeface="Calibri"/>
              </a:rPr>
              <a:t>Prinzmetal</a:t>
            </a:r>
            <a:r>
              <a:rPr spc="-5" dirty="0">
                <a:latin typeface="Calibri"/>
                <a:cs typeface="Calibri"/>
              </a:rPr>
              <a:t>  </a:t>
            </a:r>
            <a:r>
              <a:rPr dirty="0">
                <a:latin typeface="Calibri"/>
                <a:cs typeface="Calibri"/>
              </a:rPr>
              <a:t>angina</a:t>
            </a:r>
            <a:r>
              <a:rPr lang="en-US" dirty="0">
                <a:latin typeface="Calibri"/>
                <a:cs typeface="Calibri"/>
              </a:rPr>
              <a:t>, can </a:t>
            </a:r>
            <a:r>
              <a:rPr spc="-5" dirty="0">
                <a:latin typeface="Calibri"/>
                <a:cs typeface="Calibri"/>
              </a:rPr>
              <a:t>also </a:t>
            </a:r>
            <a:r>
              <a:rPr lang="en-US" spc="-5" dirty="0">
                <a:latin typeface="Calibri"/>
                <a:cs typeface="Calibri"/>
              </a:rPr>
              <a:t>be </a:t>
            </a:r>
            <a:r>
              <a:rPr dirty="0">
                <a:latin typeface="Calibri"/>
                <a:cs typeface="Calibri"/>
              </a:rPr>
              <a:t>used</a:t>
            </a:r>
            <a:r>
              <a:rPr spc="20" dirty="0">
                <a:latin typeface="Calibri"/>
                <a:cs typeface="Calibri"/>
              </a:rPr>
              <a:t> </a:t>
            </a:r>
            <a:r>
              <a:rPr spc="-15" dirty="0">
                <a:latin typeface="Calibri"/>
                <a:cs typeface="Calibri"/>
              </a:rPr>
              <a:t>for</a:t>
            </a:r>
            <a:r>
              <a:rPr lang="en-US" spc="-15" dirty="0">
                <a:latin typeface="Calibri"/>
                <a:cs typeface="Calibri"/>
              </a:rPr>
              <a:t> </a:t>
            </a:r>
            <a:r>
              <a:rPr lang="en-US" spc="-10" dirty="0">
                <a:latin typeface="Calibri"/>
                <a:cs typeface="Calibri"/>
              </a:rPr>
              <a:t>m</a:t>
            </a:r>
            <a:r>
              <a:rPr spc="-10" dirty="0">
                <a:latin typeface="Calibri"/>
                <a:cs typeface="Calibri"/>
              </a:rPr>
              <a:t>igraine</a:t>
            </a:r>
            <a:r>
              <a:rPr spc="5" dirty="0">
                <a:latin typeface="Calibri"/>
                <a:cs typeface="Calibri"/>
              </a:rPr>
              <a:t> </a:t>
            </a:r>
            <a:r>
              <a:rPr spc="-10" dirty="0">
                <a:latin typeface="Calibri"/>
                <a:cs typeface="Calibri"/>
              </a:rPr>
              <a:t>prophylaxis</a:t>
            </a:r>
            <a:r>
              <a:rPr lang="en-US" dirty="0">
                <a:latin typeface="Calibri"/>
                <a:cs typeface="Calibri"/>
              </a:rPr>
              <a:t> &amp; p</a:t>
            </a:r>
            <a:r>
              <a:rPr spc="-10" dirty="0">
                <a:latin typeface="Calibri"/>
                <a:cs typeface="Calibri"/>
              </a:rPr>
              <a:t>anic</a:t>
            </a:r>
            <a:r>
              <a:rPr dirty="0">
                <a:latin typeface="Calibri"/>
                <a:cs typeface="Calibri"/>
              </a:rPr>
              <a:t> </a:t>
            </a:r>
            <a:r>
              <a:rPr spc="-15" dirty="0">
                <a:latin typeface="Calibri"/>
                <a:cs typeface="Calibri"/>
              </a:rPr>
              <a:t>attacks</a:t>
            </a:r>
            <a:endParaRPr dirty="0">
              <a:latin typeface="Calibri"/>
              <a:cs typeface="Calibri"/>
            </a:endParaRPr>
          </a:p>
          <a:p>
            <a:pPr marL="755650" marR="358140" lvl="1" indent="-285750">
              <a:lnSpc>
                <a:spcPts val="2210"/>
              </a:lnSpc>
              <a:spcBef>
                <a:spcPts val="5"/>
              </a:spcBef>
              <a:buFont typeface="Arial" panose="020B0604020202020204" pitchFamily="34" charset="0"/>
              <a:buChar char="•"/>
            </a:pPr>
            <a:r>
              <a:rPr b="1" spc="-5" dirty="0">
                <a:latin typeface="Calibri"/>
                <a:cs typeface="Calibri"/>
              </a:rPr>
              <a:t>Carvedilol </a:t>
            </a:r>
            <a:r>
              <a:rPr dirty="0">
                <a:latin typeface="Calibri"/>
                <a:cs typeface="Calibri"/>
              </a:rPr>
              <a:t>+ </a:t>
            </a:r>
            <a:r>
              <a:rPr b="1" spc="-10" dirty="0">
                <a:latin typeface="Calibri"/>
                <a:cs typeface="Calibri"/>
              </a:rPr>
              <a:t>Labetolol </a:t>
            </a:r>
            <a:r>
              <a:rPr spc="-10" dirty="0">
                <a:latin typeface="Calibri"/>
                <a:cs typeface="Calibri"/>
              </a:rPr>
              <a:t>are </a:t>
            </a:r>
            <a:r>
              <a:rPr spc="-5" dirty="0">
                <a:latin typeface="Calibri"/>
                <a:cs typeface="Calibri"/>
              </a:rPr>
              <a:t>non-selective </a:t>
            </a:r>
            <a:r>
              <a:rPr dirty="0">
                <a:latin typeface="Calibri"/>
                <a:cs typeface="Calibri"/>
              </a:rPr>
              <a:t>alpha</a:t>
            </a:r>
            <a:r>
              <a:rPr lang="en-US" dirty="0">
                <a:latin typeface="Calibri"/>
                <a:cs typeface="Calibri"/>
              </a:rPr>
              <a:t>-</a:t>
            </a:r>
            <a:r>
              <a:rPr dirty="0">
                <a:latin typeface="Calibri"/>
                <a:cs typeface="Calibri"/>
              </a:rPr>
              <a:t> </a:t>
            </a:r>
            <a:r>
              <a:rPr lang="en-US" spc="-5" dirty="0">
                <a:latin typeface="Calibri"/>
                <a:cs typeface="Calibri"/>
              </a:rPr>
              <a:t>&amp; </a:t>
            </a:r>
            <a:r>
              <a:rPr spc="-10" dirty="0">
                <a:latin typeface="Calibri"/>
                <a:cs typeface="Calibri"/>
              </a:rPr>
              <a:t>beta</a:t>
            </a:r>
            <a:r>
              <a:rPr lang="en-US" spc="15" dirty="0">
                <a:latin typeface="Calibri"/>
                <a:cs typeface="Calibri"/>
              </a:rPr>
              <a:t>-</a:t>
            </a:r>
            <a:r>
              <a:rPr spc="-10" dirty="0">
                <a:latin typeface="Calibri"/>
                <a:cs typeface="Calibri"/>
              </a:rPr>
              <a:t>antagonists</a:t>
            </a:r>
            <a:endParaRPr dirty="0">
              <a:latin typeface="Calibri"/>
              <a:cs typeface="Calibri"/>
            </a:endParaRPr>
          </a:p>
          <a:p>
            <a:pPr marL="755650" lvl="1" indent="-285750">
              <a:lnSpc>
                <a:spcPts val="2075"/>
              </a:lnSpc>
              <a:buFont typeface="Arial" panose="020B0604020202020204" pitchFamily="34" charset="0"/>
              <a:buChar char="•"/>
            </a:pPr>
            <a:r>
              <a:rPr b="1" spc="-10" dirty="0">
                <a:latin typeface="Calibri"/>
                <a:cs typeface="Calibri"/>
              </a:rPr>
              <a:t>Labetaolol </a:t>
            </a:r>
            <a:r>
              <a:rPr spc="-5" dirty="0">
                <a:latin typeface="Calibri"/>
                <a:cs typeface="Calibri"/>
              </a:rPr>
              <a:t>is </a:t>
            </a:r>
            <a:r>
              <a:rPr spc="-20" dirty="0">
                <a:latin typeface="Calibri"/>
                <a:cs typeface="Calibri"/>
              </a:rPr>
              <a:t>safe </a:t>
            </a:r>
            <a:r>
              <a:rPr spc="-15" dirty="0">
                <a:latin typeface="Calibri"/>
                <a:cs typeface="Calibri"/>
              </a:rPr>
              <a:t>to </a:t>
            </a:r>
            <a:r>
              <a:rPr dirty="0">
                <a:latin typeface="Calibri"/>
                <a:cs typeface="Calibri"/>
              </a:rPr>
              <a:t>use </a:t>
            </a:r>
            <a:r>
              <a:rPr spc="-5" dirty="0">
                <a:latin typeface="Calibri"/>
                <a:cs typeface="Calibri"/>
              </a:rPr>
              <a:t>in</a:t>
            </a:r>
            <a:r>
              <a:rPr spc="70" dirty="0">
                <a:latin typeface="Calibri"/>
                <a:cs typeface="Calibri"/>
              </a:rPr>
              <a:t> </a:t>
            </a:r>
            <a:r>
              <a:rPr spc="-15" dirty="0">
                <a:latin typeface="Calibri"/>
                <a:cs typeface="Calibri"/>
              </a:rPr>
              <a:t>pregnancy.</a:t>
            </a:r>
            <a:endParaRPr dirty="0">
              <a:latin typeface="Calibri"/>
              <a:cs typeface="Calibri"/>
            </a:endParaRPr>
          </a:p>
          <a:p>
            <a:pPr marL="755650" lvl="1" indent="-285750">
              <a:lnSpc>
                <a:spcPts val="2135"/>
              </a:lnSpc>
              <a:buFont typeface="Arial" panose="020B0604020202020204" pitchFamily="34" charset="0"/>
              <a:buChar char="•"/>
            </a:pPr>
            <a:r>
              <a:rPr b="1" spc="-5" dirty="0">
                <a:latin typeface="Calibri"/>
                <a:cs typeface="Calibri"/>
              </a:rPr>
              <a:t>Esmolol </a:t>
            </a:r>
            <a:r>
              <a:rPr lang="en-US" spc="-5" dirty="0">
                <a:latin typeface="Calibri"/>
                <a:cs typeface="Calibri"/>
              </a:rPr>
              <a:t>(v</a:t>
            </a:r>
            <a:r>
              <a:rPr spc="-5" dirty="0">
                <a:latin typeface="Calibri"/>
                <a:cs typeface="Calibri"/>
              </a:rPr>
              <a:t>ery</a:t>
            </a:r>
            <a:r>
              <a:rPr dirty="0">
                <a:latin typeface="Calibri"/>
                <a:cs typeface="Calibri"/>
              </a:rPr>
              <a:t> </a:t>
            </a:r>
            <a:r>
              <a:rPr spc="-10" dirty="0">
                <a:latin typeface="Calibri"/>
                <a:cs typeface="Calibri"/>
              </a:rPr>
              <a:t>short-acting</a:t>
            </a:r>
            <a:r>
              <a:rPr lang="en-US" spc="-10" dirty="0">
                <a:latin typeface="Calibri"/>
                <a:cs typeface="Calibri"/>
              </a:rPr>
              <a:t>) </a:t>
            </a:r>
            <a:endParaRPr dirty="0">
              <a:latin typeface="Calibri"/>
              <a:cs typeface="Calibri"/>
            </a:endParaRPr>
          </a:p>
        </p:txBody>
      </p:sp>
      <p:sp>
        <p:nvSpPr>
          <p:cNvPr id="9" name="object 8">
            <a:extLst>
              <a:ext uri="{FF2B5EF4-FFF2-40B4-BE49-F238E27FC236}">
                <a16:creationId xmlns:a16="http://schemas.microsoft.com/office/drawing/2014/main" id="{FE264204-753C-DF4B-97FC-444349E9DCB8}"/>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8966301" cy="689932"/>
          </a:xfrm>
          <a:prstGeom prst="rect">
            <a:avLst/>
          </a:prstGeom>
        </p:spPr>
        <p:txBody>
          <a:bodyPr vert="horz" wrap="square" lIns="0" tIns="12700" rIns="0" bIns="0" rtlCol="0">
            <a:spAutoFit/>
          </a:bodyPr>
          <a:lstStyle/>
          <a:p>
            <a:pPr marL="12700">
              <a:lnSpc>
                <a:spcPct val="100000"/>
              </a:lnSpc>
              <a:spcBef>
                <a:spcPts val="100"/>
              </a:spcBef>
            </a:pPr>
            <a:r>
              <a:rPr spc="-5" dirty="0">
                <a:latin typeface="+mj-lt"/>
              </a:rPr>
              <a:t>Class III </a:t>
            </a:r>
            <a:r>
              <a:rPr dirty="0">
                <a:latin typeface="+mj-lt"/>
              </a:rPr>
              <a:t>– K+ </a:t>
            </a:r>
            <a:r>
              <a:rPr spc="-5" dirty="0">
                <a:latin typeface="+mj-lt"/>
              </a:rPr>
              <a:t>Channel</a:t>
            </a:r>
            <a:r>
              <a:rPr dirty="0">
                <a:latin typeface="+mj-lt"/>
              </a:rPr>
              <a:t> </a:t>
            </a:r>
            <a:r>
              <a:rPr spc="-35" dirty="0">
                <a:latin typeface="+mj-lt"/>
              </a:rPr>
              <a:t>Blockers</a:t>
            </a:r>
          </a:p>
        </p:txBody>
      </p:sp>
      <p:sp>
        <p:nvSpPr>
          <p:cNvPr id="5" name="object 5"/>
          <p:cNvSpPr/>
          <p:nvPr/>
        </p:nvSpPr>
        <p:spPr>
          <a:xfrm>
            <a:off x="6525765" y="1755676"/>
            <a:ext cx="5421939" cy="3924270"/>
          </a:xfrm>
          <a:prstGeom prst="rect">
            <a:avLst/>
          </a:prstGeom>
          <a:blipFill>
            <a:blip r:embed="rId3" cstate="print"/>
            <a:stretch>
              <a:fillRect/>
            </a:stretch>
          </a:blipFill>
        </p:spPr>
        <p:txBody>
          <a:bodyPr wrap="square" lIns="0" tIns="0" rIns="0" bIns="0" rtlCol="0"/>
          <a:lstStyle/>
          <a:p>
            <a:endParaRPr/>
          </a:p>
        </p:txBody>
      </p:sp>
      <p:sp>
        <p:nvSpPr>
          <p:cNvPr id="9" name="TextBox 8">
            <a:extLst>
              <a:ext uri="{FF2B5EF4-FFF2-40B4-BE49-F238E27FC236}">
                <a16:creationId xmlns:a16="http://schemas.microsoft.com/office/drawing/2014/main" id="{A1DAF74A-5996-E045-972A-BF97BDAF1F61}"/>
              </a:ext>
            </a:extLst>
          </p:cNvPr>
          <p:cNvSpPr txBox="1"/>
          <p:nvPr/>
        </p:nvSpPr>
        <p:spPr>
          <a:xfrm>
            <a:off x="533400" y="1443841"/>
            <a:ext cx="5562600" cy="4247317"/>
          </a:xfrm>
          <a:prstGeom prst="rect">
            <a:avLst/>
          </a:prstGeom>
          <a:noFill/>
        </p:spPr>
        <p:txBody>
          <a:bodyPr wrap="square" rtlCol="0">
            <a:spAutoFit/>
          </a:bodyPr>
          <a:lstStyle/>
          <a:p>
            <a:pPr marL="285750" indent="-285750">
              <a:buFont typeface="Arial" panose="020B0604020202020204" pitchFamily="34" charset="0"/>
              <a:buChar char="•"/>
            </a:pPr>
            <a:r>
              <a:rPr lang="en-US" dirty="0"/>
              <a:t>Blocks K+ channel</a:t>
            </a:r>
          </a:p>
          <a:p>
            <a:pPr marL="285750" indent="-285750">
              <a:buFont typeface="Arial" panose="020B0604020202020204" pitchFamily="34" charset="0"/>
              <a:buChar char="•"/>
            </a:pPr>
            <a:r>
              <a:rPr lang="en-US" b="1" dirty="0"/>
              <a:t>Prolongs phase 3 repolarization</a:t>
            </a:r>
            <a:r>
              <a:rPr lang="en-US" dirty="0"/>
              <a:t> </a:t>
            </a:r>
            <a:r>
              <a:rPr lang="en-US" dirty="0">
                <a:sym typeface="Wingdings" pitchFamily="2" charset="2"/>
              </a:rPr>
              <a:t> prolongs </a:t>
            </a:r>
            <a:r>
              <a:rPr lang="en-US" b="1" dirty="0">
                <a:sym typeface="Wingdings" pitchFamily="2" charset="2"/>
              </a:rPr>
              <a:t>refractory period </a:t>
            </a:r>
          </a:p>
          <a:p>
            <a:pPr marL="285750" indent="-285750">
              <a:buFont typeface="Arial" panose="020B0604020202020204" pitchFamily="34" charset="0"/>
              <a:buChar char="•"/>
            </a:pPr>
            <a:r>
              <a:rPr lang="en-US" dirty="0">
                <a:sym typeface="Wingdings" pitchFamily="2" charset="2"/>
              </a:rPr>
              <a:t>Increased AP duration &amp; increased ERP</a:t>
            </a:r>
          </a:p>
          <a:p>
            <a:pPr marL="285750" indent="-285750">
              <a:buFont typeface="Arial" panose="020B0604020202020204" pitchFamily="34" charset="0"/>
              <a:buChar char="•"/>
            </a:pPr>
            <a:r>
              <a:rPr lang="en-US" dirty="0">
                <a:sym typeface="Wingdings" pitchFamily="2" charset="2"/>
              </a:rPr>
              <a:t>Increased QT interval  </a:t>
            </a:r>
          </a:p>
          <a:p>
            <a:pPr marL="285750" indent="-285750">
              <a:buFont typeface="Arial" panose="020B0604020202020204" pitchFamily="34" charset="0"/>
              <a:buChar char="•"/>
            </a:pPr>
            <a:r>
              <a:rPr lang="en-US" dirty="0">
                <a:sym typeface="Wingdings" pitchFamily="2" charset="2"/>
              </a:rPr>
              <a:t>Can be used in SVT, VT, </a:t>
            </a:r>
            <a:r>
              <a:rPr lang="en-US" dirty="0" err="1">
                <a:sym typeface="Wingdings" pitchFamily="2" charset="2"/>
              </a:rPr>
              <a:t>A.Fib</a:t>
            </a:r>
            <a:endParaRPr lang="en-US" dirty="0"/>
          </a:p>
          <a:p>
            <a:pPr marL="285750" indent="-285750">
              <a:buFont typeface="Arial" panose="020B0604020202020204" pitchFamily="34" charset="0"/>
              <a:buChar char="•"/>
            </a:pPr>
            <a:r>
              <a:rPr lang="en-US" b="1" dirty="0"/>
              <a:t>Amiodarone*</a:t>
            </a:r>
            <a:r>
              <a:rPr lang="en-US" dirty="0"/>
              <a:t>, sotalol</a:t>
            </a:r>
          </a:p>
          <a:p>
            <a:pPr marL="742950" lvl="1" indent="-285750">
              <a:buFont typeface="Arial" panose="020B0604020202020204" pitchFamily="34" charset="0"/>
              <a:buChar char="•"/>
            </a:pPr>
            <a:r>
              <a:rPr lang="en-US" dirty="0"/>
              <a:t>Amiodarone has </a:t>
            </a:r>
            <a:r>
              <a:rPr lang="en-US" b="1" dirty="0"/>
              <a:t>Class I, II &amp; IV properties </a:t>
            </a:r>
          </a:p>
          <a:p>
            <a:pPr marL="742950" lvl="1" indent="-285750">
              <a:buFont typeface="Arial" panose="020B0604020202020204" pitchFamily="34" charset="0"/>
              <a:buChar char="•"/>
            </a:pPr>
            <a:r>
              <a:rPr lang="en-US" dirty="0"/>
              <a:t>Class I = prolongs QRS</a:t>
            </a:r>
          </a:p>
          <a:p>
            <a:pPr marL="742950" lvl="1" indent="-285750">
              <a:buFont typeface="Arial" panose="020B0604020202020204" pitchFamily="34" charset="0"/>
              <a:buChar char="•"/>
            </a:pPr>
            <a:r>
              <a:rPr lang="en-US" dirty="0"/>
              <a:t>Class II/IV = slows HR, delays AV conduction </a:t>
            </a:r>
          </a:p>
          <a:p>
            <a:pPr marL="285750" indent="-285750">
              <a:buFont typeface="Arial" panose="020B0604020202020204" pitchFamily="34" charset="0"/>
              <a:buChar char="•"/>
            </a:pPr>
            <a:r>
              <a:rPr lang="en-US" dirty="0"/>
              <a:t>Side effects of both = </a:t>
            </a:r>
            <a:r>
              <a:rPr lang="en-US" dirty="0" err="1"/>
              <a:t>torsades</a:t>
            </a:r>
            <a:r>
              <a:rPr lang="en-US" dirty="0"/>
              <a:t> de pointes, bradycardia, heart block, beta-blocker side effects</a:t>
            </a:r>
          </a:p>
          <a:p>
            <a:pPr marL="285750" indent="-285750">
              <a:buFont typeface="Arial" panose="020B0604020202020204" pitchFamily="34" charset="0"/>
              <a:buChar char="•"/>
            </a:pPr>
            <a:r>
              <a:rPr lang="en-US" dirty="0"/>
              <a:t>Amiodarone = </a:t>
            </a:r>
            <a:r>
              <a:rPr lang="en-US" b="1" dirty="0"/>
              <a:t>highly lipid soluble</a:t>
            </a:r>
            <a:r>
              <a:rPr lang="en-US" dirty="0"/>
              <a:t>, photosensitivity, pulmonary toxicity, hepatotoxicity, thyroid disease, increased INR</a:t>
            </a:r>
          </a:p>
        </p:txBody>
      </p:sp>
      <p:sp>
        <p:nvSpPr>
          <p:cNvPr id="11" name="object 8">
            <a:extLst>
              <a:ext uri="{FF2B5EF4-FFF2-40B4-BE49-F238E27FC236}">
                <a16:creationId xmlns:a16="http://schemas.microsoft.com/office/drawing/2014/main" id="{F36B43DF-1068-1D4E-AF2A-BC80B23D1F07}"/>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916939" y="224027"/>
            <a:ext cx="8912861" cy="689932"/>
          </a:xfrm>
          <a:prstGeom prst="rect">
            <a:avLst/>
          </a:prstGeom>
        </p:spPr>
        <p:txBody>
          <a:bodyPr vert="horz" wrap="square" lIns="0" tIns="12700" rIns="0" bIns="0" rtlCol="0">
            <a:spAutoFit/>
          </a:bodyPr>
          <a:lstStyle/>
          <a:p>
            <a:pPr marL="12700">
              <a:lnSpc>
                <a:spcPct val="100000"/>
              </a:lnSpc>
              <a:spcBef>
                <a:spcPts val="100"/>
              </a:spcBef>
            </a:pPr>
            <a:r>
              <a:rPr spc="-5" dirty="0">
                <a:latin typeface="+mj-lt"/>
              </a:rPr>
              <a:t>Class </a:t>
            </a:r>
            <a:r>
              <a:rPr dirty="0">
                <a:latin typeface="+mj-lt"/>
              </a:rPr>
              <a:t>IV – </a:t>
            </a:r>
            <a:r>
              <a:rPr spc="-5" dirty="0">
                <a:latin typeface="+mj-lt"/>
              </a:rPr>
              <a:t>Ca2+ Channel </a:t>
            </a:r>
            <a:r>
              <a:rPr spc="-35" dirty="0">
                <a:latin typeface="+mj-lt"/>
              </a:rPr>
              <a:t>Blockers</a:t>
            </a:r>
          </a:p>
        </p:txBody>
      </p:sp>
      <p:sp>
        <p:nvSpPr>
          <p:cNvPr id="3" name="object 3"/>
          <p:cNvSpPr txBox="1"/>
          <p:nvPr/>
        </p:nvSpPr>
        <p:spPr>
          <a:xfrm>
            <a:off x="631632" y="1529588"/>
            <a:ext cx="4170045" cy="4321696"/>
          </a:xfrm>
          <a:prstGeom prst="rect">
            <a:avLst/>
          </a:prstGeom>
        </p:spPr>
        <p:txBody>
          <a:bodyPr vert="horz" wrap="square" lIns="0" tIns="12700" rIns="0" bIns="0" rtlCol="0">
            <a:spAutoFit/>
          </a:bodyPr>
          <a:lstStyle/>
          <a:p>
            <a:pPr marL="298450" indent="-285750">
              <a:lnSpc>
                <a:spcPts val="2135"/>
              </a:lnSpc>
              <a:buFont typeface="Arial" panose="020B0604020202020204" pitchFamily="34" charset="0"/>
              <a:buChar char="•"/>
              <a:tabLst>
                <a:tab pos="297815" algn="l"/>
                <a:tab pos="298450" algn="l"/>
              </a:tabLst>
            </a:pPr>
            <a:r>
              <a:rPr lang="en-US" sz="1800" spc="-15" dirty="0">
                <a:latin typeface="Calibri"/>
                <a:cs typeface="Calibri"/>
              </a:rPr>
              <a:t>Blocks Ca++ channels </a:t>
            </a:r>
          </a:p>
          <a:p>
            <a:pPr marL="298450" indent="-285750">
              <a:lnSpc>
                <a:spcPts val="2135"/>
              </a:lnSpc>
              <a:buFont typeface="Arial" panose="020B0604020202020204" pitchFamily="34" charset="0"/>
              <a:buChar char="•"/>
              <a:tabLst>
                <a:tab pos="297815" algn="l"/>
                <a:tab pos="298450" algn="l"/>
              </a:tabLst>
            </a:pPr>
            <a:r>
              <a:rPr lang="en-US" b="1" spc="-15" dirty="0">
                <a:latin typeface="Calibri"/>
                <a:cs typeface="Calibri"/>
              </a:rPr>
              <a:t>Slows phase 4 spontaneous depolarization </a:t>
            </a:r>
            <a:r>
              <a:rPr lang="en-US" spc="-15" dirty="0">
                <a:latin typeface="Calibri"/>
                <a:cs typeface="Calibri"/>
              </a:rPr>
              <a:t>therefore slowing </a:t>
            </a:r>
            <a:r>
              <a:rPr lang="en-US" b="1" spc="-15" dirty="0">
                <a:latin typeface="Calibri"/>
                <a:cs typeface="Calibri"/>
              </a:rPr>
              <a:t>AV node </a:t>
            </a:r>
            <a:r>
              <a:rPr lang="en-US" spc="-15" dirty="0">
                <a:latin typeface="Calibri"/>
                <a:cs typeface="Calibri"/>
              </a:rPr>
              <a:t>conduction </a:t>
            </a:r>
          </a:p>
          <a:p>
            <a:pPr marL="298450" indent="-285750">
              <a:lnSpc>
                <a:spcPts val="2135"/>
              </a:lnSpc>
              <a:buFont typeface="Arial" panose="020B0604020202020204" pitchFamily="34" charset="0"/>
              <a:buChar char="•"/>
              <a:tabLst>
                <a:tab pos="297815" algn="l"/>
                <a:tab pos="298450" algn="l"/>
              </a:tabLst>
            </a:pPr>
            <a:r>
              <a:rPr lang="en-US" sz="1800" spc="-15" dirty="0">
                <a:latin typeface="Calibri"/>
                <a:cs typeface="Calibri"/>
              </a:rPr>
              <a:t>Slows HR and</a:t>
            </a:r>
            <a:r>
              <a:rPr lang="en-US" spc="-15" dirty="0">
                <a:latin typeface="Calibri"/>
                <a:cs typeface="Calibri"/>
              </a:rPr>
              <a:t> </a:t>
            </a:r>
            <a:r>
              <a:rPr lang="en-US" sz="1800" spc="-15" dirty="0">
                <a:latin typeface="Calibri"/>
                <a:cs typeface="Calibri"/>
              </a:rPr>
              <a:t>conduction velocity </a:t>
            </a:r>
          </a:p>
          <a:p>
            <a:pPr marL="298450" indent="-285750">
              <a:lnSpc>
                <a:spcPts val="2135"/>
              </a:lnSpc>
              <a:buFont typeface="Arial" panose="020B0604020202020204" pitchFamily="34" charset="0"/>
              <a:buChar char="•"/>
              <a:tabLst>
                <a:tab pos="297815" algn="l"/>
                <a:tab pos="298450" algn="l"/>
              </a:tabLst>
            </a:pPr>
            <a:r>
              <a:rPr lang="en-US" spc="-15" dirty="0">
                <a:latin typeface="Calibri"/>
                <a:cs typeface="Calibri"/>
              </a:rPr>
              <a:t>Can be used in SVT, </a:t>
            </a:r>
            <a:r>
              <a:rPr lang="en-US" spc="-15" dirty="0" err="1">
                <a:latin typeface="Calibri"/>
                <a:cs typeface="Calibri"/>
              </a:rPr>
              <a:t>A.Fib</a:t>
            </a:r>
            <a:r>
              <a:rPr lang="en-US" spc="-15" dirty="0">
                <a:latin typeface="Calibri"/>
                <a:cs typeface="Calibri"/>
              </a:rPr>
              <a:t> (also used for HTN) </a:t>
            </a:r>
            <a:endParaRPr lang="en-US" sz="1800" spc="-15" dirty="0">
              <a:latin typeface="Calibri"/>
              <a:cs typeface="Calibri"/>
            </a:endParaRPr>
          </a:p>
          <a:p>
            <a:pPr marL="298450" indent="-285750">
              <a:lnSpc>
                <a:spcPts val="2135"/>
              </a:lnSpc>
              <a:buFont typeface="Arial" panose="020B0604020202020204" pitchFamily="34" charset="0"/>
              <a:buChar char="•"/>
              <a:tabLst>
                <a:tab pos="297815" algn="l"/>
                <a:tab pos="298450" algn="l"/>
              </a:tabLst>
            </a:pPr>
            <a:r>
              <a:rPr sz="1800" b="1" spc="-15" dirty="0">
                <a:latin typeface="Calibri"/>
                <a:cs typeface="Calibri"/>
              </a:rPr>
              <a:t>Verapamil</a:t>
            </a:r>
            <a:r>
              <a:rPr sz="1800" spc="-15" dirty="0">
                <a:latin typeface="Calibri"/>
                <a:cs typeface="Calibri"/>
              </a:rPr>
              <a:t> </a:t>
            </a:r>
            <a:r>
              <a:rPr sz="1800" dirty="0">
                <a:latin typeface="Calibri"/>
                <a:cs typeface="Calibri"/>
              </a:rPr>
              <a:t>and</a:t>
            </a:r>
            <a:r>
              <a:rPr sz="1800" spc="20" dirty="0">
                <a:latin typeface="Calibri"/>
                <a:cs typeface="Calibri"/>
              </a:rPr>
              <a:t> </a:t>
            </a:r>
            <a:r>
              <a:rPr sz="1800" b="1" spc="-5" dirty="0">
                <a:latin typeface="Calibri"/>
                <a:cs typeface="Calibri"/>
              </a:rPr>
              <a:t>diltiazem</a:t>
            </a:r>
            <a:endParaRPr lang="en-US" sz="1800" b="1" spc="-5" dirty="0">
              <a:latin typeface="Calibri"/>
              <a:cs typeface="Calibri"/>
            </a:endParaRPr>
          </a:p>
          <a:p>
            <a:pPr marL="298450" indent="-285750">
              <a:lnSpc>
                <a:spcPts val="2135"/>
              </a:lnSpc>
              <a:buFont typeface="Arial" panose="020B0604020202020204" pitchFamily="34" charset="0"/>
              <a:buChar char="•"/>
              <a:tabLst>
                <a:tab pos="297815" algn="l"/>
                <a:tab pos="298450" algn="l"/>
              </a:tabLst>
            </a:pPr>
            <a:r>
              <a:rPr lang="en-CA" spc="-5" dirty="0">
                <a:latin typeface="Calibri"/>
                <a:cs typeface="Calibri"/>
              </a:rPr>
              <a:t>Side effects = bradycardia, hypotension, </a:t>
            </a:r>
            <a:r>
              <a:rPr sz="1800" b="1" spc="-50" dirty="0">
                <a:latin typeface="Calibri"/>
                <a:cs typeface="Calibri"/>
              </a:rPr>
              <a:t>AV</a:t>
            </a:r>
            <a:r>
              <a:rPr sz="1800" b="1" spc="-5" dirty="0">
                <a:latin typeface="Calibri"/>
                <a:cs typeface="Calibri"/>
              </a:rPr>
              <a:t> Block</a:t>
            </a:r>
            <a:endParaRPr sz="1800" dirty="0">
              <a:latin typeface="Calibri"/>
              <a:cs typeface="Calibri"/>
            </a:endParaRPr>
          </a:p>
          <a:p>
            <a:pPr marL="755650" lvl="1" indent="-285750">
              <a:lnSpc>
                <a:spcPts val="2135"/>
              </a:lnSpc>
              <a:buFont typeface="Arial" panose="020B0604020202020204" pitchFamily="34" charset="0"/>
              <a:buChar char="•"/>
            </a:pPr>
            <a:r>
              <a:rPr spc="-5" dirty="0">
                <a:latin typeface="Calibri"/>
                <a:cs typeface="Calibri"/>
              </a:rPr>
              <a:t>Because both BB </a:t>
            </a:r>
            <a:r>
              <a:rPr dirty="0">
                <a:latin typeface="Calibri"/>
                <a:cs typeface="Calibri"/>
              </a:rPr>
              <a:t>and </a:t>
            </a:r>
            <a:r>
              <a:rPr spc="-5" dirty="0">
                <a:latin typeface="Calibri"/>
                <a:cs typeface="Calibri"/>
              </a:rPr>
              <a:t>CCBs </a:t>
            </a:r>
            <a:r>
              <a:rPr dirty="0">
                <a:latin typeface="Calibri"/>
                <a:cs typeface="Calibri"/>
              </a:rPr>
              <a:t>lead </a:t>
            </a:r>
            <a:r>
              <a:rPr spc="-15" dirty="0">
                <a:latin typeface="Calibri"/>
                <a:cs typeface="Calibri"/>
              </a:rPr>
              <a:t>to</a:t>
            </a:r>
            <a:r>
              <a:rPr spc="40" dirty="0">
                <a:latin typeface="Calibri"/>
                <a:cs typeface="Calibri"/>
              </a:rPr>
              <a:t> </a:t>
            </a:r>
            <a:r>
              <a:rPr dirty="0">
                <a:latin typeface="Calibri"/>
                <a:cs typeface="Calibri"/>
              </a:rPr>
              <a:t>a</a:t>
            </a:r>
            <a:r>
              <a:rPr lang="en-US" dirty="0">
                <a:latin typeface="Calibri"/>
                <a:cs typeface="Calibri"/>
              </a:rPr>
              <a:t> </a:t>
            </a:r>
            <a:r>
              <a:rPr sz="1800" spc="-5" dirty="0">
                <a:latin typeface="Calibri"/>
                <a:cs typeface="Calibri"/>
              </a:rPr>
              <a:t>decreased </a:t>
            </a:r>
            <a:r>
              <a:rPr sz="1800" spc="-45" dirty="0">
                <a:latin typeface="Calibri"/>
                <a:cs typeface="Calibri"/>
              </a:rPr>
              <a:t>AV </a:t>
            </a:r>
            <a:r>
              <a:rPr sz="1800" spc="-5" dirty="0">
                <a:latin typeface="Calibri"/>
                <a:cs typeface="Calibri"/>
              </a:rPr>
              <a:t>conduction they </a:t>
            </a:r>
            <a:r>
              <a:rPr sz="1800" spc="-10" dirty="0">
                <a:latin typeface="Calibri"/>
                <a:cs typeface="Calibri"/>
              </a:rPr>
              <a:t>can  eventually </a:t>
            </a:r>
            <a:r>
              <a:rPr sz="1800" spc="-5" dirty="0">
                <a:latin typeface="Calibri"/>
                <a:cs typeface="Calibri"/>
              </a:rPr>
              <a:t>lead </a:t>
            </a:r>
            <a:r>
              <a:rPr sz="1800" spc="-10" dirty="0">
                <a:latin typeface="Calibri"/>
                <a:cs typeface="Calibri"/>
              </a:rPr>
              <a:t>to </a:t>
            </a:r>
            <a:r>
              <a:rPr sz="1800" dirty="0">
                <a:latin typeface="Calibri"/>
                <a:cs typeface="Calibri"/>
              </a:rPr>
              <a:t>a </a:t>
            </a:r>
            <a:r>
              <a:rPr sz="1800" spc="-25" dirty="0">
                <a:latin typeface="Calibri"/>
                <a:cs typeface="Calibri"/>
              </a:rPr>
              <a:t>Type </a:t>
            </a:r>
            <a:r>
              <a:rPr sz="1800" dirty="0">
                <a:latin typeface="Calibri"/>
                <a:cs typeface="Calibri"/>
              </a:rPr>
              <a:t>1 </a:t>
            </a:r>
            <a:r>
              <a:rPr sz="1800" spc="-45" dirty="0">
                <a:latin typeface="Calibri"/>
                <a:cs typeface="Calibri"/>
              </a:rPr>
              <a:t>AV </a:t>
            </a:r>
            <a:r>
              <a:rPr sz="1800" spc="-5" dirty="0">
                <a:latin typeface="Calibri"/>
                <a:cs typeface="Calibri"/>
              </a:rPr>
              <a:t>block because  </a:t>
            </a:r>
            <a:r>
              <a:rPr sz="1800" dirty="0">
                <a:latin typeface="Calibri"/>
                <a:cs typeface="Calibri"/>
              </a:rPr>
              <a:t>of </a:t>
            </a:r>
            <a:r>
              <a:rPr sz="1800" spc="-5" dirty="0">
                <a:latin typeface="Calibri"/>
                <a:cs typeface="Calibri"/>
              </a:rPr>
              <a:t>the </a:t>
            </a:r>
            <a:r>
              <a:rPr sz="1800" spc="-10" dirty="0">
                <a:latin typeface="Calibri"/>
                <a:cs typeface="Calibri"/>
              </a:rPr>
              <a:t>prolonged </a:t>
            </a:r>
            <a:r>
              <a:rPr sz="1800" spc="-5" dirty="0">
                <a:latin typeface="Calibri"/>
                <a:cs typeface="Calibri"/>
              </a:rPr>
              <a:t>PR </a:t>
            </a:r>
            <a:r>
              <a:rPr sz="1800" spc="-10" dirty="0">
                <a:latin typeface="Calibri"/>
                <a:cs typeface="Calibri"/>
              </a:rPr>
              <a:t>interval</a:t>
            </a:r>
            <a:r>
              <a:rPr lang="en-US" sz="1800" spc="-10" dirty="0">
                <a:latin typeface="Calibri"/>
                <a:cs typeface="Calibri"/>
              </a:rPr>
              <a:t>, and/or </a:t>
            </a:r>
            <a:r>
              <a:rPr sz="1800" spc="-15" dirty="0">
                <a:latin typeface="Calibri"/>
                <a:cs typeface="Calibri"/>
              </a:rPr>
              <a:t>Wenckebach </a:t>
            </a:r>
            <a:r>
              <a:rPr sz="1800" spc="-5" dirty="0">
                <a:latin typeface="Calibri"/>
                <a:cs typeface="Calibri"/>
              </a:rPr>
              <a:t>(Mobitz</a:t>
            </a:r>
            <a:r>
              <a:rPr sz="1800" spc="25" dirty="0">
                <a:latin typeface="Calibri"/>
                <a:cs typeface="Calibri"/>
              </a:rPr>
              <a:t> </a:t>
            </a:r>
            <a:r>
              <a:rPr sz="1800" spc="-5" dirty="0">
                <a:latin typeface="Calibri"/>
                <a:cs typeface="Calibri"/>
              </a:rPr>
              <a:t>I)</a:t>
            </a:r>
            <a:endParaRPr sz="1800" dirty="0">
              <a:latin typeface="Calibri"/>
              <a:cs typeface="Calibri"/>
            </a:endParaRPr>
          </a:p>
        </p:txBody>
      </p:sp>
      <p:sp>
        <p:nvSpPr>
          <p:cNvPr id="4" name="object 4"/>
          <p:cNvSpPr/>
          <p:nvPr/>
        </p:nvSpPr>
        <p:spPr>
          <a:xfrm>
            <a:off x="5197490" y="1954525"/>
            <a:ext cx="6380053" cy="3480028"/>
          </a:xfrm>
          <a:prstGeom prst="rect">
            <a:avLst/>
          </a:prstGeom>
          <a:blipFill>
            <a:blip r:embed="rId2" cstate="print"/>
            <a:stretch>
              <a:fillRect/>
            </a:stretch>
          </a:blipFill>
        </p:spPr>
        <p:txBody>
          <a:bodyPr wrap="square" lIns="0" tIns="0" rIns="0" bIns="0" rtlCol="0"/>
          <a:lstStyle/>
          <a:p>
            <a:endParaRPr/>
          </a:p>
        </p:txBody>
      </p:sp>
      <p:sp>
        <p:nvSpPr>
          <p:cNvPr id="9" name="object 8">
            <a:extLst>
              <a:ext uri="{FF2B5EF4-FFF2-40B4-BE49-F238E27FC236}">
                <a16:creationId xmlns:a16="http://schemas.microsoft.com/office/drawing/2014/main" id="{DEF18C43-0449-A44C-9670-0017FA7DCD74}"/>
              </a:ext>
            </a:extLst>
          </p:cNvPr>
          <p:cNvSpPr txBox="1"/>
          <p:nvPr/>
        </p:nvSpPr>
        <p:spPr>
          <a:xfrm>
            <a:off x="9372600" y="6511714"/>
            <a:ext cx="2732696" cy="263534"/>
          </a:xfrm>
          <a:prstGeom prst="rect">
            <a:avLst/>
          </a:prstGeom>
        </p:spPr>
        <p:txBody>
          <a:bodyPr vert="horz" wrap="square" lIns="0" tIns="1905" rIns="0" bIns="0" rtlCol="0">
            <a:spAutoFit/>
          </a:bodyPr>
          <a:lstStyle/>
          <a:p>
            <a:pPr marL="12700">
              <a:lnSpc>
                <a:spcPct val="100000"/>
              </a:lnSpc>
              <a:spcBef>
                <a:spcPts val="15"/>
              </a:spcBef>
            </a:pPr>
            <a:r>
              <a:rPr lang="en-CA" sz="1700" spc="-55" dirty="0">
                <a:solidFill>
                  <a:srgbClr val="FFFFFF"/>
                </a:solidFill>
                <a:latin typeface="Calibri"/>
                <a:cs typeface="Calibri"/>
              </a:rPr>
              <a:t>FA (2020) &amp; Toronto Notes (2017)</a:t>
            </a:r>
            <a:endParaRPr sz="1700" dirty="0">
              <a:latin typeface="Calibri"/>
              <a:cs typeface="Calibri"/>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17F80-2754-1841-9E87-5ADAB1C64B7D}"/>
              </a:ext>
            </a:extLst>
          </p:cNvPr>
          <p:cNvSpPr>
            <a:spLocks noGrp="1"/>
          </p:cNvSpPr>
          <p:nvPr>
            <p:ph type="title"/>
          </p:nvPr>
        </p:nvSpPr>
        <p:spPr>
          <a:xfrm>
            <a:off x="916940" y="2385060"/>
            <a:ext cx="10358120" cy="695960"/>
          </a:xfrm>
        </p:spPr>
        <p:txBody>
          <a:bodyPr/>
          <a:lstStyle/>
          <a:p>
            <a:pPr algn="ctr"/>
            <a:r>
              <a:rPr lang="en-US" b="1" dirty="0">
                <a:latin typeface="+mj-lt"/>
              </a:rPr>
              <a:t>Questions? </a:t>
            </a:r>
          </a:p>
        </p:txBody>
      </p:sp>
      <p:pic>
        <p:nvPicPr>
          <p:cNvPr id="70660" name="Picture 4" descr="Cute heart with question mark character Royalty Free Vector">
            <a:extLst>
              <a:ext uri="{FF2B5EF4-FFF2-40B4-BE49-F238E27FC236}">
                <a16:creationId xmlns:a16="http://schemas.microsoft.com/office/drawing/2014/main" id="{38B1486A-C482-3C44-A9B5-DDE32EA0C18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3949"/>
          <a:stretch/>
        </p:blipFill>
        <p:spPr bwMode="auto">
          <a:xfrm>
            <a:off x="4724400" y="3168650"/>
            <a:ext cx="2743200" cy="2546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614910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9A153A-6736-4DAE-B4E8-D72867B07714}"/>
              </a:ext>
            </a:extLst>
          </p:cNvPr>
          <p:cNvSpPr>
            <a:spLocks noGrp="1"/>
          </p:cNvSpPr>
          <p:nvPr>
            <p:ph type="title"/>
          </p:nvPr>
        </p:nvSpPr>
        <p:spPr/>
        <p:txBody>
          <a:bodyPr/>
          <a:lstStyle/>
          <a:p>
            <a:r>
              <a:rPr lang="en-CA" dirty="0">
                <a:solidFill>
                  <a:schemeClr val="tx1"/>
                </a:solidFill>
                <a:latin typeface="+mj-lt"/>
              </a:rPr>
              <a:t>My Recommended Resources</a:t>
            </a:r>
          </a:p>
        </p:txBody>
      </p:sp>
      <p:sp>
        <p:nvSpPr>
          <p:cNvPr id="8" name="TextBox 7">
            <a:extLst>
              <a:ext uri="{FF2B5EF4-FFF2-40B4-BE49-F238E27FC236}">
                <a16:creationId xmlns:a16="http://schemas.microsoft.com/office/drawing/2014/main" id="{DB5A1F25-93C3-45C5-82D4-BF382E5C79B4}"/>
              </a:ext>
            </a:extLst>
          </p:cNvPr>
          <p:cNvSpPr txBox="1"/>
          <p:nvPr/>
        </p:nvSpPr>
        <p:spPr>
          <a:xfrm>
            <a:off x="8355964" y="5499689"/>
            <a:ext cx="3836036" cy="646331"/>
          </a:xfrm>
          <a:prstGeom prst="rect">
            <a:avLst/>
          </a:prstGeom>
          <a:noFill/>
        </p:spPr>
        <p:txBody>
          <a:bodyPr wrap="square" rtlCol="0">
            <a:spAutoFit/>
          </a:bodyPr>
          <a:lstStyle/>
          <a:p>
            <a:r>
              <a:rPr lang="en-CA" dirty="0"/>
              <a:t>Facebook: Kaitlyn Lee</a:t>
            </a:r>
          </a:p>
          <a:p>
            <a:r>
              <a:rPr lang="en-CA" dirty="0"/>
              <a:t>Email: 21172862@studentmail.ul.ie</a:t>
            </a:r>
          </a:p>
        </p:txBody>
      </p:sp>
      <p:sp>
        <p:nvSpPr>
          <p:cNvPr id="6" name="TextBox 5">
            <a:extLst>
              <a:ext uri="{FF2B5EF4-FFF2-40B4-BE49-F238E27FC236}">
                <a16:creationId xmlns:a16="http://schemas.microsoft.com/office/drawing/2014/main" id="{3E656BF1-4A30-0348-B079-3064499DD7EB}"/>
              </a:ext>
            </a:extLst>
          </p:cNvPr>
          <p:cNvSpPr txBox="1"/>
          <p:nvPr/>
        </p:nvSpPr>
        <p:spPr>
          <a:xfrm>
            <a:off x="533400" y="1371600"/>
            <a:ext cx="6781800" cy="3188565"/>
          </a:xfrm>
          <a:prstGeom prst="rect">
            <a:avLst/>
          </a:prstGeom>
          <a:noFill/>
        </p:spPr>
        <p:txBody>
          <a:bodyPr wrap="square" rtlCol="0">
            <a:spAutoFit/>
          </a:bodyPr>
          <a:lstStyle/>
          <a:p>
            <a:pPr marL="228600" lvl="0" indent="-228600">
              <a:lnSpc>
                <a:spcPct val="90000"/>
              </a:lnSpc>
              <a:spcBef>
                <a:spcPts val="1000"/>
              </a:spcBef>
              <a:buFont typeface="Arial" panose="020B0604020202020204" pitchFamily="34" charset="0"/>
              <a:buChar char="•"/>
              <a:defRPr/>
            </a:pPr>
            <a:r>
              <a:rPr lang="en-US" sz="2400" dirty="0"/>
              <a:t>Toronto Notes (get most up to date version)</a:t>
            </a:r>
          </a:p>
          <a:p>
            <a:pPr marL="228600" lvl="0" indent="-228600">
              <a:lnSpc>
                <a:spcPct val="90000"/>
              </a:lnSpc>
              <a:spcBef>
                <a:spcPts val="1000"/>
              </a:spcBef>
              <a:buFont typeface="Arial" panose="020B0604020202020204" pitchFamily="34" charset="0"/>
              <a:buChar char="•"/>
              <a:defRPr/>
            </a:pPr>
            <a:r>
              <a:rPr lang="en-US" sz="2400" dirty="0" err="1"/>
              <a:t>FirstAid</a:t>
            </a:r>
            <a:r>
              <a:rPr lang="en-US" sz="2400" dirty="0"/>
              <a:t> (get most up to date version)</a:t>
            </a:r>
          </a:p>
          <a:p>
            <a:pPr marL="228600" lvl="0" indent="-228600">
              <a:lnSpc>
                <a:spcPct val="90000"/>
              </a:lnSpc>
              <a:spcBef>
                <a:spcPts val="1000"/>
              </a:spcBef>
              <a:buFont typeface="Arial" panose="020B0604020202020204" pitchFamily="34" charset="0"/>
              <a:buChar char="•"/>
              <a:defRPr/>
            </a:pPr>
            <a:r>
              <a:rPr lang="en-US" sz="2400" dirty="0"/>
              <a:t>UpToDate</a:t>
            </a:r>
          </a:p>
          <a:p>
            <a:pPr marL="228600" lvl="0" indent="-228600">
              <a:lnSpc>
                <a:spcPct val="90000"/>
              </a:lnSpc>
              <a:spcBef>
                <a:spcPts val="1000"/>
              </a:spcBef>
              <a:buFont typeface="Arial" panose="020B0604020202020204" pitchFamily="34" charset="0"/>
              <a:buChar char="•"/>
              <a:defRPr/>
            </a:pPr>
            <a:r>
              <a:rPr lang="en-US" sz="2400" dirty="0" err="1"/>
              <a:t>Amboss</a:t>
            </a:r>
            <a:endParaRPr lang="en-US" sz="2400" dirty="0"/>
          </a:p>
          <a:p>
            <a:pPr marL="228600" lvl="0" indent="-228600">
              <a:lnSpc>
                <a:spcPct val="90000"/>
              </a:lnSpc>
              <a:spcBef>
                <a:spcPts val="1000"/>
              </a:spcBef>
              <a:buFont typeface="Arial" panose="020B0604020202020204" pitchFamily="34" charset="0"/>
              <a:buChar char="•"/>
              <a:defRPr/>
            </a:pPr>
            <a:r>
              <a:rPr lang="en-US" sz="2400" dirty="0" err="1"/>
              <a:t>Litmann</a:t>
            </a:r>
            <a:r>
              <a:rPr lang="en-US" sz="2400" dirty="0"/>
              <a:t> Stethoscope App (for auscultation)</a:t>
            </a:r>
          </a:p>
          <a:p>
            <a:pPr marL="228600" lvl="0" indent="-228600">
              <a:lnSpc>
                <a:spcPct val="90000"/>
              </a:lnSpc>
              <a:spcBef>
                <a:spcPts val="1000"/>
              </a:spcBef>
              <a:buFont typeface="Arial" panose="020B0604020202020204" pitchFamily="34" charset="0"/>
              <a:buChar char="•"/>
              <a:defRPr/>
            </a:pPr>
            <a:r>
              <a:rPr lang="en-US" sz="2400" dirty="0"/>
              <a:t>Complete Anatomy App </a:t>
            </a:r>
          </a:p>
          <a:p>
            <a:pPr marL="228600" lvl="0" indent="-228600">
              <a:lnSpc>
                <a:spcPct val="90000"/>
              </a:lnSpc>
              <a:spcBef>
                <a:spcPts val="1000"/>
              </a:spcBef>
              <a:buFont typeface="Arial" panose="020B0604020202020204" pitchFamily="34" charset="0"/>
              <a:buChar char="•"/>
              <a:defRPr/>
            </a:pPr>
            <a:endParaRPr lang="en-US" sz="2400" dirty="0"/>
          </a:p>
        </p:txBody>
      </p:sp>
      <p:pic>
        <p:nvPicPr>
          <p:cNvPr id="7170" name="Picture 2" descr="THANK YOU!&quot; Card (thanks very much message greetings gratitude) Stock  Vector | Adobe Stock">
            <a:extLst>
              <a:ext uri="{FF2B5EF4-FFF2-40B4-BE49-F238E27FC236}">
                <a16:creationId xmlns:a16="http://schemas.microsoft.com/office/drawing/2014/main" id="{D5E9099E-B2E6-39FE-9D31-F5F53CE53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77200" y="1981200"/>
            <a:ext cx="3458852" cy="259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528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FD2B0E-17C9-4574-B056-EE20BEEC8F30}"/>
              </a:ext>
            </a:extLst>
          </p:cNvPr>
          <p:cNvSpPr>
            <a:spLocks noGrp="1"/>
          </p:cNvSpPr>
          <p:nvPr>
            <p:ph type="title"/>
          </p:nvPr>
        </p:nvSpPr>
        <p:spPr>
          <a:xfrm>
            <a:off x="544104" y="311813"/>
            <a:ext cx="7729728" cy="661633"/>
          </a:xfrm>
        </p:spPr>
        <p:txBody>
          <a:bodyPr>
            <a:normAutofit fontScale="90000"/>
          </a:bodyPr>
          <a:lstStyle/>
          <a:p>
            <a:r>
              <a:rPr lang="en-NZ" dirty="0"/>
              <a:t>Types of MI</a:t>
            </a:r>
          </a:p>
        </p:txBody>
      </p:sp>
      <p:sp>
        <p:nvSpPr>
          <p:cNvPr id="3" name="Content Placeholder 2">
            <a:extLst>
              <a:ext uri="{FF2B5EF4-FFF2-40B4-BE49-F238E27FC236}">
                <a16:creationId xmlns:a16="http://schemas.microsoft.com/office/drawing/2014/main" id="{C5CA9B1C-C76A-4E1E-9F5F-4E86A69FE892}"/>
              </a:ext>
            </a:extLst>
          </p:cNvPr>
          <p:cNvSpPr>
            <a:spLocks noGrp="1"/>
          </p:cNvSpPr>
          <p:nvPr>
            <p:ph sz="half" idx="1"/>
          </p:nvPr>
        </p:nvSpPr>
        <p:spPr>
          <a:xfrm>
            <a:off x="229907" y="1240317"/>
            <a:ext cx="7652500" cy="5114763"/>
          </a:xfrm>
        </p:spPr>
        <p:txBody>
          <a:bodyPr>
            <a:normAutofit/>
          </a:bodyPr>
          <a:lstStyle/>
          <a:p>
            <a:pPr marL="482588" indent="-380990"/>
            <a:r>
              <a:rPr lang="en-NZ" sz="2133" dirty="0"/>
              <a:t>Transmural infarct = results from complete occlusion of a major extramural coronary artery, affects whole wall</a:t>
            </a:r>
          </a:p>
          <a:p>
            <a:pPr marL="1092173" lvl="1" indent="-380990"/>
            <a:r>
              <a:rPr lang="en-NZ" sz="2133" dirty="0"/>
              <a:t>Consequence of atherosclerosis </a:t>
            </a:r>
          </a:p>
          <a:p>
            <a:pPr marL="1092173" lvl="1" indent="-380990"/>
            <a:r>
              <a:rPr lang="en-NZ" sz="2133" dirty="0"/>
              <a:t>Most affect left ventricle </a:t>
            </a:r>
          </a:p>
          <a:p>
            <a:pPr marL="482588" indent="-380990"/>
            <a:r>
              <a:rPr lang="en-NZ" sz="2133" dirty="0"/>
              <a:t>Subendocardial infarct = results from increased cardiac demand with limited supply due to atherosclerotic plaques, limited to inner one third of ventricular wall</a:t>
            </a:r>
          </a:p>
          <a:p>
            <a:pPr marL="1092173" lvl="1" indent="-380990"/>
            <a:r>
              <a:rPr lang="en-NZ" sz="2133" dirty="0" err="1"/>
              <a:t>Subendocardium</a:t>
            </a:r>
            <a:r>
              <a:rPr lang="en-NZ" sz="2133" dirty="0"/>
              <a:t> is most sensitive region of myocardium </a:t>
            </a:r>
          </a:p>
        </p:txBody>
      </p:sp>
      <p:graphicFrame>
        <p:nvGraphicFramePr>
          <p:cNvPr id="10" name="Table 9">
            <a:extLst>
              <a:ext uri="{FF2B5EF4-FFF2-40B4-BE49-F238E27FC236}">
                <a16:creationId xmlns:a16="http://schemas.microsoft.com/office/drawing/2014/main" id="{D5963BE1-0364-460F-A902-A02F313460BA}"/>
              </a:ext>
            </a:extLst>
          </p:cNvPr>
          <p:cNvGraphicFramePr>
            <a:graphicFrameLocks noGrp="1"/>
          </p:cNvGraphicFramePr>
          <p:nvPr/>
        </p:nvGraphicFramePr>
        <p:xfrm>
          <a:off x="4034861" y="4649932"/>
          <a:ext cx="6498064" cy="848598"/>
        </p:xfrm>
        <a:graphic>
          <a:graphicData uri="http://schemas.openxmlformats.org/drawingml/2006/table">
            <a:tbl>
              <a:tblPr/>
              <a:tblGrid>
                <a:gridCol w="33867">
                  <a:extLst>
                    <a:ext uri="{9D8B030D-6E8A-4147-A177-3AD203B41FA5}">
                      <a16:colId xmlns:a16="http://schemas.microsoft.com/office/drawing/2014/main" val="4186307184"/>
                    </a:ext>
                  </a:extLst>
                </a:gridCol>
                <a:gridCol w="3578671">
                  <a:extLst>
                    <a:ext uri="{9D8B030D-6E8A-4147-A177-3AD203B41FA5}">
                      <a16:colId xmlns:a16="http://schemas.microsoft.com/office/drawing/2014/main" val="3495336422"/>
                    </a:ext>
                  </a:extLst>
                </a:gridCol>
                <a:gridCol w="823395">
                  <a:extLst>
                    <a:ext uri="{9D8B030D-6E8A-4147-A177-3AD203B41FA5}">
                      <a16:colId xmlns:a16="http://schemas.microsoft.com/office/drawing/2014/main" val="754328650"/>
                    </a:ext>
                  </a:extLst>
                </a:gridCol>
                <a:gridCol w="2062131">
                  <a:extLst>
                    <a:ext uri="{9D8B030D-6E8A-4147-A177-3AD203B41FA5}">
                      <a16:colId xmlns:a16="http://schemas.microsoft.com/office/drawing/2014/main" val="893726266"/>
                    </a:ext>
                  </a:extLst>
                </a:gridCol>
              </a:tblGrid>
              <a:tr h="33867">
                <a:tc>
                  <a:txBody>
                    <a:bodyPr/>
                    <a:lstStyle/>
                    <a:p>
                      <a:pPr marL="0" marR="0" fontAlgn="t">
                        <a:spcBef>
                          <a:spcPts val="0"/>
                        </a:spcBef>
                        <a:spcAft>
                          <a:spcPts val="0"/>
                        </a:spcAft>
                      </a:pPr>
                      <a:r>
                        <a:rPr lang="en-NZ" sz="100" dirty="0">
                          <a:effectLst/>
                        </a:rPr>
                        <a:t> </a:t>
                      </a:r>
                    </a:p>
                  </a:txBody>
                  <a:tcPr marL="0" marR="0" marT="0" marB="0">
                    <a:lnL>
                      <a:noFill/>
                    </a:lnL>
                    <a:lnR>
                      <a:noFill/>
                    </a:lnR>
                    <a:lnT>
                      <a:noFill/>
                    </a:lnT>
                    <a:lnB>
                      <a:noFill/>
                    </a:lnB>
                  </a:tcPr>
                </a:tc>
                <a:tc>
                  <a:txBody>
                    <a:bodyPr/>
                    <a:lstStyle/>
                    <a:p>
                      <a:pPr marL="0" marR="0" fontAlgn="t">
                        <a:spcBef>
                          <a:spcPts val="0"/>
                        </a:spcBef>
                        <a:spcAft>
                          <a:spcPts val="0"/>
                        </a:spcAft>
                      </a:pPr>
                      <a:endParaRPr lang="en-NZ" sz="100" dirty="0">
                        <a:effectLst/>
                      </a:endParaRPr>
                    </a:p>
                  </a:txBody>
                  <a:tcPr marL="0" marR="0" marT="0" marB="0">
                    <a:lnL>
                      <a:noFill/>
                    </a:lnL>
                    <a:lnR>
                      <a:noFill/>
                    </a:lnR>
                    <a:lnT>
                      <a:noFill/>
                    </a:lnT>
                    <a:lnB>
                      <a:noFill/>
                    </a:lnB>
                  </a:tcPr>
                </a:tc>
                <a:tc>
                  <a:txBody>
                    <a:bodyPr/>
                    <a:lstStyle/>
                    <a:p>
                      <a:pPr marL="0" marR="0" fontAlgn="t">
                        <a:spcBef>
                          <a:spcPts val="0"/>
                        </a:spcBef>
                        <a:spcAft>
                          <a:spcPts val="0"/>
                        </a:spcAft>
                      </a:pPr>
                      <a:endParaRPr lang="en-NZ" sz="100" dirty="0">
                        <a:effectLst/>
                      </a:endParaRPr>
                    </a:p>
                  </a:txBody>
                  <a:tcPr marL="0" marR="0" marT="0" marB="0">
                    <a:lnL>
                      <a:noFill/>
                    </a:lnL>
                    <a:lnR>
                      <a:noFill/>
                    </a:lnR>
                    <a:lnT>
                      <a:noFill/>
                    </a:lnT>
                    <a:lnB>
                      <a:noFill/>
                    </a:lnB>
                  </a:tcPr>
                </a:tc>
                <a:tc>
                  <a:txBody>
                    <a:bodyPr/>
                    <a:lstStyle/>
                    <a:p>
                      <a:pPr marL="0" marR="0" fontAlgn="t">
                        <a:spcBef>
                          <a:spcPts val="0"/>
                        </a:spcBef>
                        <a:spcAft>
                          <a:spcPts val="0"/>
                        </a:spcAft>
                      </a:pPr>
                      <a:endParaRPr lang="en-NZ" sz="100" dirty="0">
                        <a:effectLst/>
                      </a:endParaRPr>
                    </a:p>
                  </a:txBody>
                  <a:tcPr marL="0" marR="0" marT="0" marB="0">
                    <a:lnL>
                      <a:noFill/>
                    </a:lnL>
                    <a:lnR>
                      <a:noFill/>
                    </a:lnR>
                    <a:lnT>
                      <a:noFill/>
                    </a:lnT>
                    <a:lnB>
                      <a:noFill/>
                    </a:lnB>
                  </a:tcPr>
                </a:tc>
                <a:extLst>
                  <a:ext uri="{0D108BD9-81ED-4DB2-BD59-A6C34878D82A}">
                    <a16:rowId xmlns:a16="http://schemas.microsoft.com/office/drawing/2014/main" val="2950342107"/>
                  </a:ext>
                </a:extLst>
              </a:tr>
              <a:tr h="740664">
                <a:tc>
                  <a:txBody>
                    <a:bodyPr/>
                    <a:lstStyle/>
                    <a:p>
                      <a:pPr marL="0" marR="0" fontAlgn="t">
                        <a:spcBef>
                          <a:spcPts val="0"/>
                        </a:spcBef>
                        <a:spcAft>
                          <a:spcPts val="0"/>
                        </a:spcAft>
                      </a:pPr>
                      <a:r>
                        <a:rPr lang="en-NZ" sz="100" dirty="0">
                          <a:effectLst/>
                        </a:rPr>
                        <a:t> </a:t>
                      </a:r>
                    </a:p>
                  </a:txBody>
                  <a:tcPr marL="0" marR="0" marT="0" marB="0">
                    <a:lnL>
                      <a:noFill/>
                    </a:lnL>
                    <a:lnR>
                      <a:noFill/>
                    </a:lnR>
                    <a:lnT>
                      <a:noFill/>
                    </a:lnT>
                    <a:lnB>
                      <a:noFill/>
                    </a:lnB>
                  </a:tcPr>
                </a:tc>
                <a:tc rowSpan="2">
                  <a:txBody>
                    <a:bodyPr/>
                    <a:lstStyle/>
                    <a:p>
                      <a:pPr marL="0" marR="0" fontAlgn="t">
                        <a:spcBef>
                          <a:spcPts val="0"/>
                        </a:spcBef>
                        <a:spcAft>
                          <a:spcPts val="0"/>
                        </a:spcAft>
                      </a:pPr>
                      <a:endParaRPr lang="en-NZ" sz="1300" dirty="0">
                        <a:effectLst/>
                      </a:endParaRPr>
                    </a:p>
                  </a:txBody>
                  <a:tcPr marL="0" marR="0" marT="0" marB="0">
                    <a:lnL>
                      <a:noFill/>
                    </a:lnL>
                    <a:lnR>
                      <a:noFill/>
                    </a:lnR>
                    <a:lnT>
                      <a:noFill/>
                    </a:lnT>
                    <a:lnB>
                      <a:noFill/>
                    </a:lnB>
                  </a:tcPr>
                </a:tc>
                <a:tc>
                  <a:txBody>
                    <a:bodyPr/>
                    <a:lstStyle/>
                    <a:p>
                      <a:pPr marL="0" marR="0" fontAlgn="t">
                        <a:spcBef>
                          <a:spcPts val="0"/>
                        </a:spcBef>
                        <a:spcAft>
                          <a:spcPts val="0"/>
                        </a:spcAft>
                      </a:pPr>
                      <a:endParaRPr lang="en-NZ" sz="100" dirty="0">
                        <a:effectLst/>
                      </a:endParaRPr>
                    </a:p>
                  </a:txBody>
                  <a:tcPr marL="0" marR="0" marT="0" marB="0">
                    <a:lnL>
                      <a:noFill/>
                    </a:lnL>
                    <a:lnR>
                      <a:noFill/>
                    </a:lnR>
                    <a:lnT>
                      <a:noFill/>
                    </a:lnT>
                    <a:lnB>
                      <a:noFill/>
                    </a:lnB>
                  </a:tcPr>
                </a:tc>
                <a:tc>
                  <a:txBody>
                    <a:bodyPr/>
                    <a:lstStyle/>
                    <a:p>
                      <a:pPr marL="0" marR="0" fontAlgn="t">
                        <a:spcBef>
                          <a:spcPts val="0"/>
                        </a:spcBef>
                        <a:spcAft>
                          <a:spcPts val="0"/>
                        </a:spcAft>
                      </a:pPr>
                      <a:endParaRPr lang="en-NZ" sz="1300" dirty="0">
                        <a:effectLst/>
                      </a:endParaRPr>
                    </a:p>
                  </a:txBody>
                  <a:tcPr marL="0" marR="0" marT="0" marB="0">
                    <a:lnL>
                      <a:noFill/>
                    </a:lnL>
                    <a:lnR>
                      <a:noFill/>
                    </a:lnR>
                    <a:lnT>
                      <a:noFill/>
                    </a:lnT>
                    <a:lnB>
                      <a:noFill/>
                    </a:lnB>
                  </a:tcPr>
                </a:tc>
                <a:extLst>
                  <a:ext uri="{0D108BD9-81ED-4DB2-BD59-A6C34878D82A}">
                    <a16:rowId xmlns:a16="http://schemas.microsoft.com/office/drawing/2014/main" val="1633435860"/>
                  </a:ext>
                </a:extLst>
              </a:tr>
              <a:tr h="74067">
                <a:tc>
                  <a:txBody>
                    <a:bodyPr/>
                    <a:lstStyle/>
                    <a:p>
                      <a:pPr marL="0" marR="0" fontAlgn="t">
                        <a:spcBef>
                          <a:spcPts val="0"/>
                        </a:spcBef>
                        <a:spcAft>
                          <a:spcPts val="0"/>
                        </a:spcAft>
                      </a:pPr>
                      <a:r>
                        <a:rPr lang="en-NZ" sz="100" dirty="0">
                          <a:effectLst/>
                        </a:rPr>
                        <a:t> </a:t>
                      </a:r>
                    </a:p>
                  </a:txBody>
                  <a:tcPr marL="0" marR="0" marT="0" marB="0">
                    <a:lnL>
                      <a:noFill/>
                    </a:lnL>
                    <a:lnR>
                      <a:noFill/>
                    </a:lnR>
                    <a:lnT>
                      <a:noFill/>
                    </a:lnT>
                    <a:lnB>
                      <a:noFill/>
                    </a:lnB>
                  </a:tcPr>
                </a:tc>
                <a:tc vMerge="1">
                  <a:txBody>
                    <a:bodyPr/>
                    <a:lstStyle/>
                    <a:p>
                      <a:endParaRPr lang="en-NZ"/>
                    </a:p>
                  </a:txBody>
                  <a:tcPr/>
                </a:tc>
                <a:tc>
                  <a:txBody>
                    <a:bodyPr/>
                    <a:lstStyle/>
                    <a:p>
                      <a:pPr marL="0" marR="0" fontAlgn="t">
                        <a:spcBef>
                          <a:spcPts val="0"/>
                        </a:spcBef>
                        <a:spcAft>
                          <a:spcPts val="0"/>
                        </a:spcAft>
                      </a:pPr>
                      <a:endParaRPr lang="en-NZ" sz="100" dirty="0">
                        <a:effectLst/>
                      </a:endParaRPr>
                    </a:p>
                  </a:txBody>
                  <a:tcPr marL="0" marR="0" marT="0" marB="0">
                    <a:lnL>
                      <a:noFill/>
                    </a:lnL>
                    <a:lnR>
                      <a:noFill/>
                    </a:lnR>
                    <a:lnT>
                      <a:noFill/>
                    </a:lnT>
                    <a:lnB>
                      <a:noFill/>
                    </a:lnB>
                  </a:tcPr>
                </a:tc>
                <a:tc>
                  <a:txBody>
                    <a:bodyPr/>
                    <a:lstStyle/>
                    <a:p>
                      <a:pPr marL="0" marR="0" fontAlgn="t">
                        <a:spcBef>
                          <a:spcPts val="0"/>
                        </a:spcBef>
                        <a:spcAft>
                          <a:spcPts val="0"/>
                        </a:spcAft>
                      </a:pPr>
                      <a:endParaRPr lang="en-NZ" sz="100" dirty="0">
                        <a:effectLst/>
                      </a:endParaRPr>
                    </a:p>
                  </a:txBody>
                  <a:tcPr marL="0" marR="0" marT="0" marB="0">
                    <a:lnL>
                      <a:noFill/>
                    </a:lnL>
                    <a:lnR>
                      <a:noFill/>
                    </a:lnR>
                    <a:lnT>
                      <a:noFill/>
                    </a:lnT>
                    <a:lnB>
                      <a:noFill/>
                    </a:lnB>
                  </a:tcPr>
                </a:tc>
                <a:extLst>
                  <a:ext uri="{0D108BD9-81ED-4DB2-BD59-A6C34878D82A}">
                    <a16:rowId xmlns:a16="http://schemas.microsoft.com/office/drawing/2014/main" val="231239704"/>
                  </a:ext>
                </a:extLst>
              </a:tr>
            </a:tbl>
          </a:graphicData>
        </a:graphic>
      </p:graphicFrame>
      <p:pic>
        <p:nvPicPr>
          <p:cNvPr id="4" name="Picture 4">
            <a:extLst>
              <a:ext uri="{FF2B5EF4-FFF2-40B4-BE49-F238E27FC236}">
                <a16:creationId xmlns:a16="http://schemas.microsoft.com/office/drawing/2014/main" id="{EA2AF23C-AF7C-A09B-6278-DEB7500BC384}"/>
              </a:ext>
            </a:extLst>
          </p:cNvPr>
          <p:cNvPicPr>
            <a:picLocks noChangeAspect="1"/>
          </p:cNvPicPr>
          <p:nvPr/>
        </p:nvPicPr>
        <p:blipFill>
          <a:blip r:embed="rId3"/>
          <a:stretch>
            <a:fillRect/>
          </a:stretch>
        </p:blipFill>
        <p:spPr>
          <a:xfrm>
            <a:off x="8001000" y="1282132"/>
            <a:ext cx="3657600" cy="2280769"/>
          </a:xfrm>
          <a:prstGeom prst="rect">
            <a:avLst/>
          </a:prstGeom>
        </p:spPr>
      </p:pic>
      <p:pic>
        <p:nvPicPr>
          <p:cNvPr id="5" name="Picture 5" descr="A picture containing text, primate, mammal&#10;&#10;Description automatically generated">
            <a:extLst>
              <a:ext uri="{FF2B5EF4-FFF2-40B4-BE49-F238E27FC236}">
                <a16:creationId xmlns:a16="http://schemas.microsoft.com/office/drawing/2014/main" id="{7118075D-35A4-735C-D581-1931F360E820}"/>
              </a:ext>
            </a:extLst>
          </p:cNvPr>
          <p:cNvPicPr>
            <a:picLocks noChangeAspect="1"/>
          </p:cNvPicPr>
          <p:nvPr/>
        </p:nvPicPr>
        <p:blipFill>
          <a:blip r:embed="rId4"/>
          <a:stretch>
            <a:fillRect/>
          </a:stretch>
        </p:blipFill>
        <p:spPr>
          <a:xfrm>
            <a:off x="7882407" y="3620757"/>
            <a:ext cx="3657600" cy="2734323"/>
          </a:xfrm>
          <a:prstGeom prst="rect">
            <a:avLst/>
          </a:prstGeom>
        </p:spPr>
      </p:pic>
      <p:pic>
        <p:nvPicPr>
          <p:cNvPr id="6" name="Picture 6">
            <a:extLst>
              <a:ext uri="{FF2B5EF4-FFF2-40B4-BE49-F238E27FC236}">
                <a16:creationId xmlns:a16="http://schemas.microsoft.com/office/drawing/2014/main" id="{5E9E972C-E450-EB87-F121-F4C0F27AF157}"/>
              </a:ext>
            </a:extLst>
          </p:cNvPr>
          <p:cNvPicPr>
            <a:picLocks noChangeAspect="1"/>
          </p:cNvPicPr>
          <p:nvPr/>
        </p:nvPicPr>
        <p:blipFill>
          <a:blip r:embed="rId5"/>
          <a:stretch>
            <a:fillRect/>
          </a:stretch>
        </p:blipFill>
        <p:spPr>
          <a:xfrm>
            <a:off x="3519577" y="4076724"/>
            <a:ext cx="3657600" cy="2787721"/>
          </a:xfrm>
          <a:prstGeom prst="rect">
            <a:avLst/>
          </a:prstGeom>
        </p:spPr>
      </p:pic>
      <p:pic>
        <p:nvPicPr>
          <p:cNvPr id="7" name="Picture 6" descr="Logo, company name&#10;&#10;Description automatically generated">
            <a:extLst>
              <a:ext uri="{FF2B5EF4-FFF2-40B4-BE49-F238E27FC236}">
                <a16:creationId xmlns:a16="http://schemas.microsoft.com/office/drawing/2014/main" id="{4E08CBCA-29AB-9C8D-0F42-5790368C2D8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44201" y="-13616"/>
            <a:ext cx="1460500" cy="1385216"/>
          </a:xfrm>
          <a:prstGeom prst="rect">
            <a:avLst/>
          </a:prstGeom>
        </p:spPr>
      </p:pic>
    </p:spTree>
    <p:extLst>
      <p:ext uri="{BB962C8B-B14F-4D97-AF65-F5344CB8AC3E}">
        <p14:creationId xmlns:p14="http://schemas.microsoft.com/office/powerpoint/2010/main" val="212520153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7363</TotalTime>
  <Words>11525</Words>
  <Application>Microsoft Office PowerPoint</Application>
  <PresentationFormat>Widescreen</PresentationFormat>
  <Paragraphs>1450</Paragraphs>
  <Slides>84</Slides>
  <Notes>66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84</vt:i4>
      </vt:variant>
    </vt:vector>
  </HeadingPairs>
  <TitlesOfParts>
    <vt:vector size="95" baseType="lpstr">
      <vt:lpstr>Arial</vt:lpstr>
      <vt:lpstr>Calibri</vt:lpstr>
      <vt:lpstr>Calibri Light</vt:lpstr>
      <vt:lpstr>Courier New</vt:lpstr>
      <vt:lpstr>Lato</vt:lpstr>
      <vt:lpstr>Lato Black</vt:lpstr>
      <vt:lpstr>Lato Light</vt:lpstr>
      <vt:lpstr>Times</vt:lpstr>
      <vt:lpstr>Times New Roman</vt:lpstr>
      <vt:lpstr>Wingdings</vt:lpstr>
      <vt:lpstr>Office Theme</vt:lpstr>
      <vt:lpstr>Y2 Cardiology – Part I</vt:lpstr>
      <vt:lpstr>Tonight’s Agenda</vt:lpstr>
      <vt:lpstr>ACS &amp; MI</vt:lpstr>
      <vt:lpstr>Anatomy  - Coronary Vessels</vt:lpstr>
      <vt:lpstr>Blood supply of the Heart – SA +AV node  </vt:lpstr>
      <vt:lpstr>Atherosclerosis - Atheroma Development</vt:lpstr>
      <vt:lpstr>Angina</vt:lpstr>
      <vt:lpstr>Myocardial Infarction (MI)  </vt:lpstr>
      <vt:lpstr>Types of MI</vt:lpstr>
      <vt:lpstr>Myocardial Infarction (MI)  </vt:lpstr>
      <vt:lpstr>ECG Basics </vt:lpstr>
      <vt:lpstr>ECG</vt:lpstr>
      <vt:lpstr>Myocardial Infarction – ECG Changes </vt:lpstr>
      <vt:lpstr>Myocardial Infarction – ECG Changes </vt:lpstr>
      <vt:lpstr>Cardiac Biomarkers</vt:lpstr>
      <vt:lpstr>Myocardial Infarction – Progression </vt:lpstr>
      <vt:lpstr>Immediate Treatment of MI </vt:lpstr>
      <vt:lpstr>Reperfusion Therapy</vt:lpstr>
      <vt:lpstr>Congenital Heart Defects</vt:lpstr>
      <vt:lpstr>Review – Prenatal Circulation</vt:lpstr>
      <vt:lpstr>CHANGES IN FETAL CIRCULATION AT BIRTH</vt:lpstr>
      <vt:lpstr>Circulatory Changes at Birth</vt:lpstr>
      <vt:lpstr>Congenital Heart Defects</vt:lpstr>
      <vt:lpstr>Cyanotic Heart Defects (RL Shunt)</vt:lpstr>
      <vt:lpstr>Tetralogy of Fallot</vt:lpstr>
      <vt:lpstr>Ebstein Anomaly</vt:lpstr>
      <vt:lpstr>Acyanotic Heart Defects (LR Shunt)</vt:lpstr>
      <vt:lpstr>Eisenmenger Syndrome</vt:lpstr>
      <vt:lpstr>Coarctation of the Aorta </vt:lpstr>
      <vt:lpstr>Coarctation of the Aorta </vt:lpstr>
      <vt:lpstr>Inflammatory Cardiac Disease</vt:lpstr>
      <vt:lpstr>Pericardial Disease</vt:lpstr>
      <vt:lpstr>Cardiac Auscultation</vt:lpstr>
      <vt:lpstr>Areas to Auscultate the Valves</vt:lpstr>
      <vt:lpstr>Cardiac Auscultation</vt:lpstr>
      <vt:lpstr>Splitting</vt:lpstr>
      <vt:lpstr>Murmurs – The Basics </vt:lpstr>
      <vt:lpstr>Grading and Character of Murmurs </vt:lpstr>
      <vt:lpstr>Murmurs – The Tricks</vt:lpstr>
      <vt:lpstr>Murmurs – Summary of Classification</vt:lpstr>
      <vt:lpstr>Murmurs </vt:lpstr>
      <vt:lpstr>Systolic Heart Murmurs</vt:lpstr>
      <vt:lpstr>Diastolic Heart Murmurs</vt:lpstr>
      <vt:lpstr>Murmurs – “Innocent”</vt:lpstr>
      <vt:lpstr>Bedside Maneuvers for Murmurs</vt:lpstr>
      <vt:lpstr>Practice Question (past EMQ) </vt:lpstr>
      <vt:lpstr>Practice Question (past EMQ) </vt:lpstr>
      <vt:lpstr>Quick Review - Basic Cardiac Conduction</vt:lpstr>
      <vt:lpstr>Cardiac Cells</vt:lpstr>
      <vt:lpstr>Cardiac Myocyte Action Potential</vt:lpstr>
      <vt:lpstr>Pacemaker Cell Action Potential</vt:lpstr>
      <vt:lpstr>Conduction Pathology &amp; Arrythmias</vt:lpstr>
      <vt:lpstr>What is a Conduction Block? </vt:lpstr>
      <vt:lpstr>Common Abnormal ECG Tracings</vt:lpstr>
      <vt:lpstr>Bradyarrythmias – AV Blocks</vt:lpstr>
      <vt:lpstr>Bundle Branch Blocks </vt:lpstr>
      <vt:lpstr>Right Bundle Branch Block (RBBB)</vt:lpstr>
      <vt:lpstr>Left Bundle Branch Block (LBBB)</vt:lpstr>
      <vt:lpstr>AVNRT</vt:lpstr>
      <vt:lpstr>Wolff-Parkinson-White Syndrome</vt:lpstr>
      <vt:lpstr>WPW Syndrome ECG</vt:lpstr>
      <vt:lpstr>Tachyarrythmias – Atrial Fibrillation</vt:lpstr>
      <vt:lpstr>Tachyarrythmias – Atrial Fibrillation</vt:lpstr>
      <vt:lpstr>Atrial Fibrillation</vt:lpstr>
      <vt:lpstr>Summary – Atrial Fibrillation</vt:lpstr>
      <vt:lpstr>Tachyarrythmias - Atrial Flutter</vt:lpstr>
      <vt:lpstr>Atrial Flutter</vt:lpstr>
      <vt:lpstr>Tachyarrythmias – Ventricular Fibrillation</vt:lpstr>
      <vt:lpstr>Ventricular Fibrillation</vt:lpstr>
      <vt:lpstr>QT Syndromes</vt:lpstr>
      <vt:lpstr>Practice Question (past EMQ) </vt:lpstr>
      <vt:lpstr>Practice Question (past EMQ) </vt:lpstr>
      <vt:lpstr>And another one… </vt:lpstr>
      <vt:lpstr>Anti-Arrhythmic Treatments</vt:lpstr>
      <vt:lpstr>Cardiac Autonomic Physiology</vt:lpstr>
      <vt:lpstr>Cardiac Autonomic Physiology</vt:lpstr>
      <vt:lpstr>Another Reminder… </vt:lpstr>
      <vt:lpstr>Antiarrhythmic Drugs</vt:lpstr>
      <vt:lpstr>Class I – Na+ Channel Blockers</vt:lpstr>
      <vt:lpstr>Class II – Beta-Blockers</vt:lpstr>
      <vt:lpstr>Class III – K+ Channel Blockers</vt:lpstr>
      <vt:lpstr>Class IV – Ca2+ Channel Blockers</vt:lpstr>
      <vt:lpstr>Questions? </vt:lpstr>
      <vt:lpstr>My Recommended Resources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CARDIOLOGY – YEAR 2</dc:title>
  <dc:creator>Shaira Wignarajah</dc:creator>
  <cp:lastModifiedBy>ULStudent:KAITLYN.LEE</cp:lastModifiedBy>
  <cp:revision>37</cp:revision>
  <dcterms:created xsi:type="dcterms:W3CDTF">2020-09-25T18:46:09Z</dcterms:created>
  <dcterms:modified xsi:type="dcterms:W3CDTF">2023-09-26T18:55:54Z</dcterms:modified>
</cp:coreProperties>
</file>