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6858000" cx="12192000"/>
  <p:notesSz cx="6858000" cy="9144000"/>
  <p:embeddedFontLst>
    <p:embeddedFont>
      <p:font typeface="Palatino Linotype"/>
      <p:regular r:id="rId37"/>
      <p:bold r:id="rId38"/>
      <p:italic r:id="rId39"/>
      <p:boldItalic r:id="rId40"/>
    </p:embeddedFont>
    <p:embeddedFont>
      <p:font typeface="Open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ivntns3LhRujZ+64VbKmCODMD7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AD7D49-EA53-4C40-9E00-2C22EBB01EBB}">
  <a:tblStyle styleId="{BAAD7D49-EA53-4C40-9E00-2C22EBB01EBB}"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550EEB58-737A-4493-8652-C2E81D321561}"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4E6"/>
          </a:solidFill>
        </a:fill>
      </a:tcStyle>
    </a:wholeTbl>
    <a:band1H>
      <a:tcTxStyle/>
      <a:tcStyle>
        <a:fill>
          <a:solidFill>
            <a:srgbClr val="FFE8CA"/>
          </a:solidFill>
        </a:fill>
      </a:tcStyle>
    </a:band1H>
    <a:band2H>
      <a:tcTxStyle/>
    </a:band2H>
    <a:band1V>
      <a:tcTxStyle/>
      <a:tcStyle>
        <a:fill>
          <a:solidFill>
            <a:srgbClr val="FFE8CA"/>
          </a:solidFill>
        </a:fill>
      </a:tcStyle>
    </a:band1V>
    <a:band2V>
      <a:tcTxStyle/>
    </a:band2V>
    <a:lastCol>
      <a:tcTxStyle b="on" i="off">
        <a:font>
          <a:latin typeface="Calibri"/>
          <a:ea typeface="Calibri"/>
          <a:cs typeface="Calibri"/>
        </a:font>
        <a:schemeClr val="lt1"/>
      </a:tcTxStyle>
      <a:tcStyle>
        <a:fill>
          <a:solidFill>
            <a:schemeClr val="accent4"/>
          </a:solidFill>
        </a:fill>
      </a:tcStyle>
    </a:lastCol>
    <a:firstCol>
      <a:tcTxStyle b="on" i="off">
        <a:font>
          <a:latin typeface="Calibri"/>
          <a:ea typeface="Calibri"/>
          <a:cs typeface="Calibri"/>
        </a:font>
        <a:schemeClr val="lt1"/>
      </a:tcTxStyle>
      <a:tcStyle>
        <a:fill>
          <a:solidFill>
            <a:schemeClr val="accent4"/>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a:neCell>
    <a:nwCell>
      <a:tcTxStyle/>
    </a:nwCell>
  </a:tblStyle>
  <a:tblStyle styleId="{2333127C-9C09-490D-B1EF-57D2AD26E27D}" styleName="Table_2">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5"/>
          </a:solidFill>
        </a:fill>
      </a:tcStyle>
    </a:lastCol>
    <a:firstCol>
      <a:tcTxStyle b="on" i="off">
        <a:font>
          <a:latin typeface="Calibri"/>
          <a:ea typeface="Calibri"/>
          <a:cs typeface="Calibri"/>
        </a:font>
        <a:schemeClr val="lt1"/>
      </a:tcTxStyle>
      <a:tcStyle>
        <a:fill>
          <a:solidFill>
            <a:schemeClr val="accent5"/>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a:neCell>
    <a:nwCell>
      <a:tcTxStyle/>
    </a:nwCell>
  </a:tblStyle>
  <a:tblStyle styleId="{D0E9BA0C-B9B3-46FB-A54D-06D6206BCD15}" styleName="Table_3">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2CD29AD-C78D-47D8-99B1-3A7F869A26D2}" styleName="Table_4">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BF1E8"/>
          </a:solidFill>
        </a:fill>
      </a:tcStyle>
    </a:wholeTbl>
    <a:band1H>
      <a:tcTxStyle/>
      <a:tcStyle>
        <a:fill>
          <a:solidFill>
            <a:srgbClr val="D4E2CE"/>
          </a:solidFill>
        </a:fill>
      </a:tcStyle>
    </a:band1H>
    <a:band2H>
      <a:tcTxStyle/>
    </a:band2H>
    <a:band1V>
      <a:tcTxStyle/>
      <a:tcStyle>
        <a:fill>
          <a:solidFill>
            <a:srgbClr val="D4E2CE"/>
          </a:solidFill>
        </a:fill>
      </a:tcStyle>
    </a:band1V>
    <a:band2V>
      <a:tcTxStyle/>
    </a:band2V>
    <a:lastCol>
      <a:tcTxStyle b="on" i="off">
        <a:font>
          <a:latin typeface="Calibri"/>
          <a:ea typeface="Calibri"/>
          <a:cs typeface="Calibri"/>
        </a:font>
        <a:schemeClr val="lt1"/>
      </a:tcTxStyle>
      <a:tcStyle>
        <a:fill>
          <a:solidFill>
            <a:schemeClr val="accent6"/>
          </a:solidFill>
        </a:fill>
      </a:tcStyle>
    </a:lastCol>
    <a:firstCol>
      <a:tcTxStyle b="on" i="off">
        <a:font>
          <a:latin typeface="Calibri"/>
          <a:ea typeface="Calibri"/>
          <a:cs typeface="Calibri"/>
        </a:font>
        <a:schemeClr val="lt1"/>
      </a:tcTxStyle>
      <a:tcStyle>
        <a:fill>
          <a:solidFill>
            <a:schemeClr val="accent6"/>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6"/>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6"/>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alatinoLinotype-boldItalic.fntdata"/><Relationship Id="rId20" Type="http://schemas.openxmlformats.org/officeDocument/2006/relationships/slide" Target="slides/slide14.xml"/><Relationship Id="rId42" Type="http://schemas.openxmlformats.org/officeDocument/2006/relationships/font" Target="fonts/OpenSans-bold.fntdata"/><Relationship Id="rId41" Type="http://schemas.openxmlformats.org/officeDocument/2006/relationships/font" Target="fonts/OpenSans-regular.fntdata"/><Relationship Id="rId22" Type="http://schemas.openxmlformats.org/officeDocument/2006/relationships/slide" Target="slides/slide16.xml"/><Relationship Id="rId44" Type="http://schemas.openxmlformats.org/officeDocument/2006/relationships/font" Target="fonts/OpenSans-boldItalic.fntdata"/><Relationship Id="rId21" Type="http://schemas.openxmlformats.org/officeDocument/2006/relationships/slide" Target="slides/slide15.xml"/><Relationship Id="rId43" Type="http://schemas.openxmlformats.org/officeDocument/2006/relationships/font" Target="fonts/OpenSans-italic.fntdata"/><Relationship Id="rId24" Type="http://schemas.openxmlformats.org/officeDocument/2006/relationships/slide" Target="slides/slide18.xml"/><Relationship Id="rId23" Type="http://schemas.openxmlformats.org/officeDocument/2006/relationships/slide" Target="slides/slide17.xml"/><Relationship Id="rId45" Type="http://customschemas.google.com/relationships/presentationmetadata" Target="meta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PalatinoLinotype-regular.fntdata"/><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PalatinoLinotype-italic.fntdata"/><Relationship Id="rId16" Type="http://schemas.openxmlformats.org/officeDocument/2006/relationships/slide" Target="slides/slide10.xml"/><Relationship Id="rId38" Type="http://schemas.openxmlformats.org/officeDocument/2006/relationships/font" Target="fonts/PalatinoLinotype-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I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 name="Google Shape;17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0" name="Google Shape;25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1" name="Google Shape;261;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Calibri"/>
              <a:buNone/>
            </a:pPr>
            <a:r>
              <a:rPr b="0" i="0" lang="en-IE" u="none" cap="none" strike="noStrike">
                <a:solidFill>
                  <a:srgbClr val="000000"/>
                </a:solidFill>
                <a:latin typeface="Calibri"/>
                <a:ea typeface="Calibri"/>
                <a:cs typeface="Calibri"/>
                <a:sym typeface="Calibri"/>
              </a:rPr>
              <a:t>3 Stages</a:t>
            </a:r>
            <a:r>
              <a:rPr lang="en-IE">
                <a:solidFill>
                  <a:srgbClr val="000000"/>
                </a:solidFill>
              </a:rPr>
              <a:t>:</a:t>
            </a:r>
            <a:endParaRPr/>
          </a:p>
          <a:p>
            <a:pPr indent="0" lvl="1" marL="457200" marR="0" rtl="0" algn="l">
              <a:lnSpc>
                <a:spcPct val="90000"/>
              </a:lnSpc>
              <a:spcBef>
                <a:spcPts val="500"/>
              </a:spcBef>
              <a:spcAft>
                <a:spcPts val="0"/>
              </a:spcAft>
              <a:buClr>
                <a:srgbClr val="000000"/>
              </a:buClr>
              <a:buSzPts val="1800"/>
              <a:buFont typeface="Calibri"/>
              <a:buNone/>
            </a:pPr>
            <a:r>
              <a:rPr b="1" i="0" lang="en-IE" u="none" cap="none" strike="noStrike">
                <a:solidFill>
                  <a:srgbClr val="000000"/>
                </a:solidFill>
              </a:rPr>
              <a:t>1</a:t>
            </a:r>
            <a:r>
              <a:rPr b="0" i="0" lang="en-IE" u="none" cap="none" strike="noStrike">
                <a:solidFill>
                  <a:srgbClr val="000000"/>
                </a:solidFill>
                <a:latin typeface="Calibri"/>
                <a:ea typeface="Calibri"/>
                <a:cs typeface="Calibri"/>
                <a:sym typeface="Calibri"/>
              </a:rPr>
              <a:t>. </a:t>
            </a:r>
            <a:r>
              <a:rPr b="1" i="0" lang="en-IE" u="none" cap="none" strike="noStrike">
                <a:solidFill>
                  <a:srgbClr val="002060"/>
                </a:solidFill>
                <a:latin typeface="Calibri"/>
                <a:ea typeface="Calibri"/>
                <a:cs typeface="Calibri"/>
                <a:sym typeface="Calibri"/>
              </a:rPr>
              <a:t>Cytoplasmic Stage </a:t>
            </a:r>
            <a:r>
              <a:rPr b="0" i="0" lang="en-IE" u="none" cap="none" strike="noStrike">
                <a:solidFill>
                  <a:srgbClr val="000000"/>
                </a:solidFill>
                <a:latin typeface="Calibri"/>
                <a:ea typeface="Calibri"/>
                <a:cs typeface="Calibri"/>
                <a:sym typeface="Calibri"/>
              </a:rPr>
              <a:t>–</a:t>
            </a:r>
            <a:r>
              <a:rPr b="0" i="0" lang="en-IE" u="none" cap="none" strike="noStrike">
                <a:solidFill>
                  <a:srgbClr val="262626"/>
                </a:solidFill>
                <a:latin typeface="Calibri"/>
                <a:ea typeface="Calibri"/>
                <a:cs typeface="Calibri"/>
                <a:sym typeface="Calibri"/>
              </a:rPr>
              <a:t>synthesis of precursors  </a:t>
            </a:r>
            <a:r>
              <a:rPr b="1" i="0" lang="en-IE" u="none" cap="none" strike="noStrike">
                <a:solidFill>
                  <a:srgbClr val="00B050"/>
                </a:solidFill>
                <a:latin typeface="Calibri"/>
                <a:ea typeface="Calibri"/>
                <a:cs typeface="Calibri"/>
                <a:sym typeface="Calibri"/>
              </a:rPr>
              <a:t>N-acetylmuramic acid (NAM) </a:t>
            </a:r>
            <a:r>
              <a:rPr b="0" i="0" lang="en-IE" u="none" cap="none" strike="noStrike">
                <a:solidFill>
                  <a:srgbClr val="000000"/>
                </a:solidFill>
                <a:latin typeface="Calibri"/>
                <a:ea typeface="Calibri"/>
                <a:cs typeface="Calibri"/>
                <a:sym typeface="Calibri"/>
              </a:rPr>
              <a:t>and </a:t>
            </a:r>
            <a:r>
              <a:rPr b="1" i="0" lang="en-IE" u="none" cap="none" strike="noStrike">
                <a:solidFill>
                  <a:srgbClr val="4472C4"/>
                </a:solidFill>
                <a:latin typeface="Calibri"/>
                <a:ea typeface="Calibri"/>
                <a:cs typeface="Calibri"/>
                <a:sym typeface="Calibri"/>
              </a:rPr>
              <a:t>N-acetylglucosamine (NAG)</a:t>
            </a:r>
            <a:endParaRPr/>
          </a:p>
          <a:p>
            <a:pPr indent="0" lvl="1" marL="457200" marR="0" rtl="0" algn="l">
              <a:lnSpc>
                <a:spcPct val="90000"/>
              </a:lnSpc>
              <a:spcBef>
                <a:spcPts val="500"/>
              </a:spcBef>
              <a:spcAft>
                <a:spcPts val="0"/>
              </a:spcAft>
              <a:buClr>
                <a:srgbClr val="262626"/>
              </a:buClr>
              <a:buSzPts val="1800"/>
              <a:buFont typeface="Calibri"/>
              <a:buNone/>
            </a:pPr>
            <a:r>
              <a:rPr b="1" i="0" lang="en-IE" u="none" cap="none" strike="noStrike">
                <a:solidFill>
                  <a:srgbClr val="262626"/>
                </a:solidFill>
                <a:latin typeface="Calibri"/>
                <a:ea typeface="Calibri"/>
                <a:cs typeface="Calibri"/>
                <a:sym typeface="Calibri"/>
              </a:rPr>
              <a:t>2. </a:t>
            </a:r>
            <a:r>
              <a:rPr b="1" i="0" lang="en-IE" u="none" cap="none" strike="noStrike">
                <a:solidFill>
                  <a:srgbClr val="002060"/>
                </a:solidFill>
                <a:latin typeface="Calibri"/>
                <a:ea typeface="Calibri"/>
                <a:cs typeface="Calibri"/>
                <a:sym typeface="Calibri"/>
              </a:rPr>
              <a:t>Membrane stage </a:t>
            </a:r>
            <a:r>
              <a:rPr b="1" i="0" lang="en-IE" u="none" cap="none" strike="noStrike">
                <a:solidFill>
                  <a:srgbClr val="262626"/>
                </a:solidFill>
                <a:latin typeface="Calibri"/>
                <a:ea typeface="Calibri"/>
                <a:cs typeface="Calibri"/>
                <a:sym typeface="Calibri"/>
              </a:rPr>
              <a:t>– </a:t>
            </a:r>
            <a:r>
              <a:rPr b="0" i="0" lang="en-IE" u="none" cap="none" strike="noStrike">
                <a:solidFill>
                  <a:srgbClr val="262626"/>
                </a:solidFill>
                <a:latin typeface="Calibri"/>
                <a:ea typeface="Calibri"/>
                <a:cs typeface="Calibri"/>
                <a:sym typeface="Calibri"/>
              </a:rPr>
              <a:t>transfer of the precursors from cytosol to membrane and incorporation into the growing peptidoglycan</a:t>
            </a:r>
            <a:endParaRPr b="1" i="0" u="none" cap="none" strike="noStrike">
              <a:solidFill>
                <a:srgbClr val="262626"/>
              </a:solidFill>
              <a:latin typeface="Calibri"/>
              <a:ea typeface="Calibri"/>
              <a:cs typeface="Calibri"/>
              <a:sym typeface="Calibri"/>
            </a:endParaRPr>
          </a:p>
          <a:p>
            <a:pPr indent="0" lvl="1" marL="457200" marR="0" rtl="0" algn="l">
              <a:lnSpc>
                <a:spcPct val="90000"/>
              </a:lnSpc>
              <a:spcBef>
                <a:spcPts val="500"/>
              </a:spcBef>
              <a:spcAft>
                <a:spcPts val="0"/>
              </a:spcAft>
              <a:buClr>
                <a:srgbClr val="262626"/>
              </a:buClr>
              <a:buSzPts val="1800"/>
              <a:buFont typeface="Calibri"/>
              <a:buNone/>
            </a:pPr>
            <a:r>
              <a:rPr b="1" i="0" lang="en-IE" u="none" cap="none" strike="noStrike">
                <a:solidFill>
                  <a:srgbClr val="262626"/>
                </a:solidFill>
                <a:latin typeface="Calibri"/>
                <a:ea typeface="Calibri"/>
                <a:cs typeface="Calibri"/>
                <a:sym typeface="Calibri"/>
              </a:rPr>
              <a:t>3. </a:t>
            </a:r>
            <a:r>
              <a:rPr b="1" i="0" lang="en-IE" u="none" cap="none" strike="noStrike">
                <a:solidFill>
                  <a:srgbClr val="002060"/>
                </a:solidFill>
                <a:latin typeface="Calibri"/>
                <a:ea typeface="Calibri"/>
                <a:cs typeface="Calibri"/>
                <a:sym typeface="Calibri"/>
              </a:rPr>
              <a:t>Extracellular stage </a:t>
            </a:r>
            <a:r>
              <a:rPr b="1" i="0" lang="en-IE" u="none" cap="none" strike="noStrike">
                <a:solidFill>
                  <a:srgbClr val="262626"/>
                </a:solidFill>
                <a:latin typeface="Calibri"/>
                <a:ea typeface="Calibri"/>
                <a:cs typeface="Calibri"/>
                <a:sym typeface="Calibri"/>
              </a:rPr>
              <a:t>– </a:t>
            </a:r>
            <a:r>
              <a:rPr b="0" i="0" lang="en-IE" u="none" cap="none" strike="noStrike">
                <a:solidFill>
                  <a:srgbClr val="262626"/>
                </a:solidFill>
                <a:latin typeface="Calibri"/>
                <a:ea typeface="Calibri"/>
                <a:cs typeface="Calibri"/>
                <a:sym typeface="Calibri"/>
              </a:rPr>
              <a:t>crosslinking of linear chains of peptidoglycans by membrane-bound transpeptidases</a:t>
            </a:r>
            <a:endParaRPr/>
          </a:p>
        </p:txBody>
      </p:sp>
      <p:sp>
        <p:nvSpPr>
          <p:cNvPr id="262" name="Google Shape;262;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Calibri"/>
              <a:buNone/>
            </a:pPr>
            <a:r>
              <a:rPr b="1" i="0" lang="en-IE" sz="1200" u="none" cap="none" strike="noStrike">
                <a:solidFill>
                  <a:srgbClr val="000000"/>
                </a:solidFill>
                <a:latin typeface="Calibri"/>
                <a:ea typeface="Calibri"/>
                <a:cs typeface="Calibri"/>
                <a:sym typeface="Calibri"/>
              </a:rPr>
              <a:t>β-lactam antibiotics </a:t>
            </a:r>
            <a:r>
              <a:rPr b="0" i="0" lang="en-IE" sz="1200" u="none" cap="none" strike="noStrike">
                <a:solidFill>
                  <a:srgbClr val="000000"/>
                </a:solidFill>
                <a:latin typeface="Calibri"/>
                <a:ea typeface="Calibri"/>
                <a:cs typeface="Calibri"/>
                <a:sym typeface="Calibri"/>
              </a:rPr>
              <a:t>such as amoxicillin, penicillin, cephalosporins binds onto the penicillin-binding protein, stimulating it to activate autolytic enzymes which break the peptide bonds, altering the overall structure of the cell wall. </a:t>
            </a:r>
            <a:r>
              <a:rPr b="1" i="0" lang="en-IE" sz="1200" u="none" cap="none" strike="noStrike">
                <a:solidFill>
                  <a:srgbClr val="000000"/>
                </a:solidFill>
                <a:latin typeface="Calibri"/>
                <a:ea typeface="Calibri"/>
                <a:cs typeface="Calibri"/>
                <a:sym typeface="Calibri"/>
              </a:rPr>
              <a:t>Transpeptidases are inhibited from cross-linking pentapeptides → peptide chains are disrupted.</a:t>
            </a:r>
            <a:endParaRPr b="0" i="0" sz="1200" u="none" cap="none" strike="noStrike">
              <a:solidFill>
                <a:srgbClr val="000000"/>
              </a:solidFill>
              <a:latin typeface="Calibri"/>
              <a:ea typeface="Calibri"/>
              <a:cs typeface="Calibri"/>
              <a:sym typeface="Calibri"/>
            </a:endParaRPr>
          </a:p>
          <a:p>
            <a:pPr indent="-171450" lvl="1" marL="628650" marR="0" rtl="0" algn="l">
              <a:lnSpc>
                <a:spcPct val="100000"/>
              </a:lnSpc>
              <a:spcBef>
                <a:spcPts val="0"/>
              </a:spcBef>
              <a:spcAft>
                <a:spcPts val="0"/>
              </a:spcAft>
              <a:buClr>
                <a:srgbClr val="000000"/>
              </a:buClr>
              <a:buSzPts val="1200"/>
              <a:buFont typeface="Arial"/>
              <a:buChar char="•"/>
            </a:pPr>
            <a:r>
              <a:rPr b="0" i="0" lang="en-IE" sz="1200" u="none" cap="none" strike="noStrike">
                <a:solidFill>
                  <a:srgbClr val="000000"/>
                </a:solidFill>
                <a:latin typeface="Calibri"/>
                <a:ea typeface="Calibri"/>
                <a:cs typeface="Calibri"/>
                <a:sym typeface="Calibri"/>
              </a:rPr>
              <a:t>Bacteria that possess beta-lactamases are resistant to β-lactam antibiotics </a:t>
            </a:r>
            <a:endParaRPr/>
          </a:p>
          <a:p>
            <a:pPr indent="-171450" lvl="1" marL="628650" marR="0" rtl="0" algn="l">
              <a:lnSpc>
                <a:spcPct val="100000"/>
              </a:lnSpc>
              <a:spcBef>
                <a:spcPts val="0"/>
              </a:spcBef>
              <a:spcAft>
                <a:spcPts val="0"/>
              </a:spcAft>
              <a:buClr>
                <a:srgbClr val="000000"/>
              </a:buClr>
              <a:buSzPts val="1200"/>
              <a:buFont typeface="Arial"/>
              <a:buChar char="•"/>
            </a:pPr>
            <a:r>
              <a:rPr b="0" i="0" lang="en-IE" sz="1200" u="none" cap="none" strike="noStrike">
                <a:solidFill>
                  <a:srgbClr val="000000"/>
                </a:solidFill>
                <a:latin typeface="Calibri"/>
                <a:ea typeface="Calibri"/>
                <a:cs typeface="Calibri"/>
                <a:sym typeface="Calibri"/>
              </a:rPr>
              <a:t>Mainly effective against gram positive bacteria, streptococcal bacteria, syphilis. Some gram negative bacteria are affected.</a:t>
            </a:r>
            <a:endParaRPr/>
          </a:p>
          <a:p>
            <a:pPr indent="0" lvl="1" marL="457200" marR="0" rtl="0" algn="l">
              <a:lnSpc>
                <a:spcPct val="100000"/>
              </a:lnSpc>
              <a:spcBef>
                <a:spcPts val="0"/>
              </a:spcBef>
              <a:spcAft>
                <a:spcPts val="0"/>
              </a:spcAft>
              <a:buClr>
                <a:schemeClr val="dk1"/>
              </a:buClr>
              <a:buSzPts val="1200"/>
              <a:buFont typeface="Calibri"/>
              <a:buNone/>
            </a:pPr>
            <a:r>
              <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1" i="0" lang="en-IE" sz="1200" u="none" cap="none" strike="noStrike">
                <a:solidFill>
                  <a:srgbClr val="000000"/>
                </a:solidFill>
                <a:latin typeface="Calibri"/>
                <a:ea typeface="Calibri"/>
                <a:cs typeface="Calibri"/>
                <a:sym typeface="Calibri"/>
              </a:rPr>
              <a:t>β-lactams are not active against species that lack a cell wall (e.g. </a:t>
            </a:r>
            <a:r>
              <a:rPr b="1" i="1" lang="en-IE" sz="1200" u="none" cap="none" strike="noStrike">
                <a:solidFill>
                  <a:srgbClr val="000000"/>
                </a:solidFill>
                <a:latin typeface="Calibri"/>
                <a:ea typeface="Calibri"/>
                <a:cs typeface="Calibri"/>
                <a:sym typeface="Calibri"/>
              </a:rPr>
              <a:t>Mycoplasma)</a:t>
            </a:r>
            <a:r>
              <a:rPr b="1" i="0" lang="en-IE" sz="1200" u="none" cap="none" strike="noStrike">
                <a:solidFill>
                  <a:srgbClr val="000000"/>
                </a:solidFill>
                <a:latin typeface="Calibri"/>
                <a:ea typeface="Calibri"/>
                <a:cs typeface="Calibri"/>
                <a:sym typeface="Calibri"/>
              </a:rPr>
              <a:t> or those with very impenetrable walls such as mycobacteria, or intracellular pathogens such as </a:t>
            </a:r>
            <a:r>
              <a:rPr b="1" i="1" lang="en-IE" sz="1200" u="none" cap="none" strike="noStrike">
                <a:solidFill>
                  <a:srgbClr val="000000"/>
                </a:solidFill>
                <a:latin typeface="Calibri"/>
                <a:ea typeface="Calibri"/>
                <a:cs typeface="Calibri"/>
                <a:sym typeface="Calibri"/>
              </a:rPr>
              <a:t>Brucella</a:t>
            </a:r>
            <a:r>
              <a:rPr b="1" i="0" lang="en-IE" sz="1200" u="none" cap="none" strike="noStrike">
                <a:solidFill>
                  <a:srgbClr val="000000"/>
                </a:solidFill>
                <a:latin typeface="Calibri"/>
                <a:ea typeface="Calibri"/>
                <a:cs typeface="Calibri"/>
                <a:sym typeface="Calibri"/>
              </a:rPr>
              <a:t>, </a:t>
            </a:r>
            <a:r>
              <a:rPr b="1" i="1" lang="en-IE" sz="1200" u="none" cap="none" strike="noStrike">
                <a:solidFill>
                  <a:srgbClr val="000000"/>
                </a:solidFill>
                <a:latin typeface="Calibri"/>
                <a:ea typeface="Calibri"/>
                <a:cs typeface="Calibri"/>
                <a:sym typeface="Calibri"/>
              </a:rPr>
              <a:t>Legionella</a:t>
            </a:r>
            <a:r>
              <a:rPr b="1" i="0" lang="en-IE" sz="1200" u="none" cap="none" strike="noStrike">
                <a:solidFill>
                  <a:srgbClr val="000000"/>
                </a:solidFill>
                <a:latin typeface="Calibri"/>
                <a:ea typeface="Calibri"/>
                <a:cs typeface="Calibri"/>
                <a:sym typeface="Calibri"/>
              </a:rPr>
              <a:t>, and </a:t>
            </a:r>
            <a:r>
              <a:rPr b="1" i="1" lang="en-IE" sz="1200" u="none" cap="none" strike="noStrike">
                <a:solidFill>
                  <a:srgbClr val="000000"/>
                </a:solidFill>
                <a:latin typeface="Calibri"/>
                <a:ea typeface="Calibri"/>
                <a:cs typeface="Calibri"/>
                <a:sym typeface="Calibri"/>
              </a:rPr>
              <a:t>Chlamydia</a:t>
            </a:r>
            <a:r>
              <a:rPr b="1" i="0" lang="en-IE" sz="1200" u="none" cap="none" strike="noStrike">
                <a:solidFill>
                  <a:srgbClr val="000000"/>
                </a:solidFill>
                <a:latin typeface="Calibri"/>
                <a:ea typeface="Calibri"/>
                <a:cs typeface="Calibri"/>
                <a:sym typeface="Calibri"/>
              </a:rPr>
              <a:t>.</a:t>
            </a:r>
            <a:r>
              <a:rPr lang="en-IE"/>
              <a:t> </a:t>
            </a:r>
            <a:r>
              <a:rPr b="0" i="0" lang="en-IE" sz="1200" u="none" cap="none" strike="noStrike">
                <a:solidFill>
                  <a:srgbClr val="000000"/>
                </a:solidFill>
                <a:latin typeface="Calibri"/>
                <a:ea typeface="Calibri"/>
                <a:cs typeface="Calibri"/>
                <a:sym typeface="Calibri"/>
              </a:rPr>
              <a:t>Vancomycin (a tricyclic glycopeptide antibiotic) can b</a:t>
            </a:r>
            <a:r>
              <a:rPr lang="en-IE">
                <a:solidFill>
                  <a:srgbClr val="000000"/>
                </a:solidFill>
              </a:rPr>
              <a:t>e used, and it</a:t>
            </a:r>
            <a:r>
              <a:rPr b="0" i="0" lang="en-IE" sz="1200" u="none" cap="none" strike="noStrike">
                <a:solidFill>
                  <a:srgbClr val="000000"/>
                </a:solidFill>
                <a:latin typeface="Calibri"/>
                <a:ea typeface="Calibri"/>
                <a:cs typeface="Calibri"/>
                <a:sym typeface="Calibri"/>
              </a:rPr>
              <a:t> disrupts peptidoglycan cross-linkage</a:t>
            </a:r>
            <a:r>
              <a:rPr lang="en-IE">
                <a:solidFill>
                  <a:srgbClr val="000000"/>
                </a:solidFill>
              </a:rPr>
              <a:t> without needing a </a:t>
            </a:r>
            <a:r>
              <a:rPr b="1" lang="en-IE">
                <a:solidFill>
                  <a:srgbClr val="002060"/>
                </a:solidFill>
              </a:rPr>
              <a:t>β-lactam ring</a:t>
            </a:r>
            <a:r>
              <a:rPr lang="en-IE"/>
              <a:t>.</a:t>
            </a:r>
            <a:endParaRPr/>
          </a:p>
        </p:txBody>
      </p:sp>
      <p:sp>
        <p:nvSpPr>
          <p:cNvPr id="279" name="Google Shape;27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IE" u="none" cap="none" strike="noStrike">
                <a:solidFill>
                  <a:srgbClr val="000000"/>
                </a:solidFill>
                <a:latin typeface="Calibri"/>
                <a:ea typeface="Calibri"/>
                <a:cs typeface="Calibri"/>
                <a:sym typeface="Calibri"/>
              </a:rPr>
              <a:t>When bacterial cells are lysed by our efficiently working immune system, fragments of membrane containing lipid A are released into the circulation, causing fever, diarrhoea, and possibly fatal endotoxic shock (also called septic shock).</a:t>
            </a:r>
            <a:endParaRPr/>
          </a:p>
        </p:txBody>
      </p:sp>
      <p:sp>
        <p:nvSpPr>
          <p:cNvPr id="289" name="Google Shape;289;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7:notes"/>
          <p:cNvSpPr txBox="1"/>
          <p:nvPr/>
        </p:nvSpPr>
        <p:spPr>
          <a:xfrm>
            <a:off x="3884608" y="8685208"/>
            <a:ext cx="2971800" cy="458791"/>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E"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e713d56900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1e713d56900_0_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IE"/>
              <a:t>Encapsulated bacteria: </a:t>
            </a:r>
            <a:r>
              <a:rPr lang="en-IE"/>
              <a:t>SHiNE SKiS – Salmonella, Hemophilus Influenza B, Neisseria meningitidis, E.coli, Strep pneumonia, Klebsiella pneumonia, Group B strep (strep agalactiae)</a:t>
            </a:r>
            <a:endParaRPr/>
          </a:p>
          <a:p>
            <a:pPr indent="0" lvl="0" marL="0" rtl="0" algn="l">
              <a:spcBef>
                <a:spcPts val="0"/>
              </a:spcBef>
              <a:spcAft>
                <a:spcPts val="0"/>
              </a:spcAft>
              <a:buNone/>
            </a:pPr>
            <a:r>
              <a:t/>
            </a:r>
            <a:endParaRPr/>
          </a:p>
        </p:txBody>
      </p:sp>
      <p:sp>
        <p:nvSpPr>
          <p:cNvPr id="310" name="Google Shape;310;g1e713d56900_0_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2" marL="0" rtl="0" algn="l">
              <a:lnSpc>
                <a:spcPct val="80000"/>
              </a:lnSpc>
              <a:spcBef>
                <a:spcPts val="0"/>
              </a:spcBef>
              <a:spcAft>
                <a:spcPts val="0"/>
              </a:spcAft>
              <a:buNone/>
            </a:pPr>
            <a:r>
              <a:t/>
            </a:r>
            <a:endParaRPr/>
          </a:p>
          <a:p>
            <a:pPr indent="0" lvl="0" marL="0" rtl="0" algn="l">
              <a:spcBef>
                <a:spcPts val="0"/>
              </a:spcBef>
              <a:spcAft>
                <a:spcPts val="0"/>
              </a:spcAft>
              <a:buNone/>
            </a:pPr>
            <a:r>
              <a:t/>
            </a:r>
            <a:endParaRPr/>
          </a:p>
        </p:txBody>
      </p:sp>
      <p:sp>
        <p:nvSpPr>
          <p:cNvPr id="319" name="Google Shape;319;p18:notes"/>
          <p:cNvSpPr txBox="1"/>
          <p:nvPr/>
        </p:nvSpPr>
        <p:spPr>
          <a:xfrm>
            <a:off x="3884608" y="8685208"/>
            <a:ext cx="2971800" cy="458791"/>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E"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 name="Google Shape;35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E"/>
              <a:t> </a:t>
            </a:r>
            <a:endParaRPr/>
          </a:p>
        </p:txBody>
      </p:sp>
      <p:sp>
        <p:nvSpPr>
          <p:cNvPr id="356" name="Google Shape;35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IE"/>
              <a:t>Capsid</a:t>
            </a:r>
            <a:r>
              <a:rPr lang="en-IE"/>
              <a:t>: The protein shell, or coat, that encloses the nucleic acid genome.</a:t>
            </a:r>
            <a:endParaRPr/>
          </a:p>
          <a:p>
            <a:pPr indent="0" lvl="0" marL="0" rtl="0" algn="l">
              <a:spcBef>
                <a:spcPts val="0"/>
              </a:spcBef>
              <a:spcAft>
                <a:spcPts val="0"/>
              </a:spcAft>
              <a:buNone/>
            </a:pPr>
            <a:r>
              <a:rPr b="1" lang="en-IE"/>
              <a:t>Envelope</a:t>
            </a:r>
            <a:r>
              <a:rPr lang="en-IE"/>
              <a:t>: A lipid-containing membrane that surrounds some virus particles. It is acquired during viral maturation.</a:t>
            </a:r>
            <a:endParaRPr/>
          </a:p>
          <a:p>
            <a:pPr indent="0" lvl="0" marL="0" rtl="0" algn="l">
              <a:spcBef>
                <a:spcPts val="0"/>
              </a:spcBef>
              <a:spcAft>
                <a:spcPts val="0"/>
              </a:spcAft>
              <a:buNone/>
            </a:pPr>
            <a:r>
              <a:rPr b="1" lang="en-IE"/>
              <a:t>Nucleocapsid</a:t>
            </a:r>
            <a:r>
              <a:rPr lang="en-IE"/>
              <a:t>: The protein–nucleic acid complex representing the packaged form of the viral genome. </a:t>
            </a:r>
            <a:endParaRPr/>
          </a:p>
          <a:p>
            <a:pPr indent="0" lvl="0" marL="0" rtl="0" algn="l">
              <a:spcBef>
                <a:spcPts val="0"/>
              </a:spcBef>
              <a:spcAft>
                <a:spcPts val="0"/>
              </a:spcAft>
              <a:buNone/>
            </a:pPr>
            <a:r>
              <a:rPr b="1" lang="en-IE"/>
              <a:t>Virion</a:t>
            </a:r>
            <a:r>
              <a:rPr lang="en-IE"/>
              <a:t>: The complete virus particle.</a:t>
            </a:r>
            <a:endParaRPr/>
          </a:p>
        </p:txBody>
      </p:sp>
      <p:sp>
        <p:nvSpPr>
          <p:cNvPr id="369" name="Google Shape;369;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187325" lvl="0" marL="228600" rtl="0" algn="l">
              <a:lnSpc>
                <a:spcPct val="90000"/>
              </a:lnSpc>
              <a:spcBef>
                <a:spcPts val="0"/>
              </a:spcBef>
              <a:spcAft>
                <a:spcPts val="0"/>
              </a:spcAft>
              <a:buClr>
                <a:srgbClr val="262626"/>
              </a:buClr>
              <a:buSzPts val="1200"/>
              <a:buChar char="•"/>
            </a:pPr>
            <a:r>
              <a:rPr lang="en-IE">
                <a:solidFill>
                  <a:srgbClr val="262626"/>
                </a:solidFill>
              </a:rPr>
              <a:t>The </a:t>
            </a:r>
            <a:r>
              <a:rPr b="1" lang="en-IE">
                <a:solidFill>
                  <a:srgbClr val="143ADA"/>
                </a:solidFill>
              </a:rPr>
              <a:t>aim</a:t>
            </a:r>
            <a:r>
              <a:rPr lang="en-IE">
                <a:solidFill>
                  <a:srgbClr val="262626"/>
                </a:solidFill>
              </a:rPr>
              <a:t> of the immune response in a viral infection is </a:t>
            </a:r>
            <a:r>
              <a:rPr b="1" lang="en-IE">
                <a:solidFill>
                  <a:srgbClr val="143ADA"/>
                </a:solidFill>
              </a:rPr>
              <a:t>to eliminate both the virus and the host cells </a:t>
            </a:r>
            <a:r>
              <a:rPr lang="en-IE">
                <a:solidFill>
                  <a:srgbClr val="262626"/>
                </a:solidFill>
              </a:rPr>
              <a:t>harbouring or replicating the virus. Interferons, </a:t>
            </a:r>
            <a:r>
              <a:rPr b="1" lang="en-IE">
                <a:solidFill>
                  <a:srgbClr val="143ADA"/>
                </a:solidFill>
              </a:rPr>
              <a:t>NK cells, CD4 </a:t>
            </a:r>
            <a:r>
              <a:rPr lang="en-IE">
                <a:solidFill>
                  <a:srgbClr val="262626"/>
                </a:solidFill>
              </a:rPr>
              <a:t>TH1 responses, and </a:t>
            </a:r>
            <a:r>
              <a:rPr b="1" lang="en-IE">
                <a:solidFill>
                  <a:srgbClr val="143ADA"/>
                </a:solidFill>
              </a:rPr>
              <a:t>CD8 cytotoxic killer T cells</a:t>
            </a:r>
            <a:r>
              <a:rPr lang="en-IE">
                <a:solidFill>
                  <a:srgbClr val="262626"/>
                </a:solidFill>
              </a:rPr>
              <a:t> are more important for viral infections than for bacterial infections.</a:t>
            </a:r>
            <a:endParaRPr>
              <a:solidFill>
                <a:srgbClr val="262626"/>
              </a:solidFill>
            </a:endParaRPr>
          </a:p>
          <a:p>
            <a:pPr indent="-187325" lvl="0" marL="228600" rtl="0" algn="l">
              <a:lnSpc>
                <a:spcPct val="90000"/>
              </a:lnSpc>
              <a:spcBef>
                <a:spcPts val="1000"/>
              </a:spcBef>
              <a:spcAft>
                <a:spcPts val="0"/>
              </a:spcAft>
              <a:buClr>
                <a:srgbClr val="262626"/>
              </a:buClr>
              <a:buSzPts val="1200"/>
              <a:buChar char="•"/>
            </a:pPr>
            <a:r>
              <a:rPr lang="en-IE">
                <a:solidFill>
                  <a:srgbClr val="262626"/>
                </a:solidFill>
              </a:rPr>
              <a:t>Viral RNA (especially dsRNA) and DNA, are potent activators of TLRs and other pathogen pattern receptors to initiate these interferon and cytokine responses. Interferons and other cytokines trigger early local and systemic responses. Induction of fever and stimulation of the immune system are two of these systemic effects.</a:t>
            </a:r>
            <a:endParaRPr>
              <a:solidFill>
                <a:srgbClr val="262626"/>
              </a:solidFill>
            </a:endParaRPr>
          </a:p>
          <a:p>
            <a:pPr indent="-187325" lvl="0" marL="228600" rtl="0" algn="l">
              <a:lnSpc>
                <a:spcPct val="90000"/>
              </a:lnSpc>
              <a:spcBef>
                <a:spcPts val="1000"/>
              </a:spcBef>
              <a:spcAft>
                <a:spcPts val="0"/>
              </a:spcAft>
              <a:buClr>
                <a:srgbClr val="143ADA"/>
              </a:buClr>
              <a:buSzPts val="1200"/>
              <a:buChar char="•"/>
            </a:pPr>
            <a:r>
              <a:rPr b="1" lang="en-IE">
                <a:solidFill>
                  <a:srgbClr val="143ADA"/>
                </a:solidFill>
              </a:rPr>
              <a:t>T cell–mediated/Adaptive immunity </a:t>
            </a:r>
            <a:r>
              <a:rPr lang="en-IE">
                <a:solidFill>
                  <a:srgbClr val="262626"/>
                </a:solidFill>
              </a:rPr>
              <a:t>promotes antibody and inflammatory responses (CD4 helper T cells) and kills infected cells (CD8 cytotoxic T cells). </a:t>
            </a:r>
            <a:r>
              <a:rPr b="1" lang="en-IE">
                <a:solidFill>
                  <a:srgbClr val="143ADA"/>
                </a:solidFill>
              </a:rPr>
              <a:t>CD8 killer T cells promote apoptosis in infected cells after their T-cell receptor binds to a viral peptide presented by a class I MHC protein</a:t>
            </a:r>
            <a:r>
              <a:rPr lang="en-IE">
                <a:solidFill>
                  <a:srgbClr val="262626"/>
                </a:solidFill>
              </a:rPr>
              <a:t>. The </a:t>
            </a:r>
            <a:r>
              <a:rPr b="1" lang="en-IE">
                <a:solidFill>
                  <a:srgbClr val="143ADA"/>
                </a:solidFill>
              </a:rPr>
              <a:t>peptides expressed on class I MHC antigens are obtained from viral proteins synthesized within the infected cell (endogenous route).</a:t>
            </a:r>
            <a:endParaRPr>
              <a:solidFill>
                <a:srgbClr val="262626"/>
              </a:solidFill>
            </a:endParaRPr>
          </a:p>
          <a:p>
            <a:pPr indent="-187325" lvl="0" marL="228600" rtl="0" algn="l">
              <a:lnSpc>
                <a:spcPct val="90000"/>
              </a:lnSpc>
              <a:spcBef>
                <a:spcPts val="1000"/>
              </a:spcBef>
              <a:spcAft>
                <a:spcPts val="0"/>
              </a:spcAft>
              <a:buClr>
                <a:srgbClr val="262626"/>
              </a:buClr>
              <a:buSzPts val="1200"/>
              <a:buChar char="•"/>
            </a:pPr>
            <a:r>
              <a:rPr lang="en-IE">
                <a:solidFill>
                  <a:srgbClr val="262626"/>
                </a:solidFill>
              </a:rPr>
              <a:t>Interactions of the TCR and MHC I creates a space into which perforin and granzymes (degradative enzymes) are released to induce apoptosis in the target cell. CTLs kill infected cells and, as a result, eliminate the source of new virus. Cell-mediated immunity is especially important for resolving infections by syncytia-forming viruses (e.g., measles, herpes simplex virus, varicella-zoster virus, HIV), which can spread from cell to cell without exposure to antibody, and by noncytolytic viruses (e.g., hepatitis A and measles viruses). </a:t>
            </a:r>
            <a:endParaRPr/>
          </a:p>
        </p:txBody>
      </p:sp>
      <p:sp>
        <p:nvSpPr>
          <p:cNvPr id="383" name="Google Shape;38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Open Sans"/>
              <a:buNone/>
            </a:pPr>
            <a:r>
              <a:rPr i="0" lang="en-IE">
                <a:solidFill>
                  <a:srgbClr val="000000"/>
                </a:solidFill>
              </a:rPr>
              <a:t>Many fungi are opportunists and are usually not pathogenic except in an immunocompromised host. Causes of immunocompromise include AIDS, azotemia, diabetes mellitus, lymphoma, leukemia, other hematologic cancers, burns, and therapy with corticosteroids, immunosuppressants, or antimetabolites. Patients who spend more than several days in an intensive care unit can become compromised because of medical procedures, underlying disorders, and/or undernutrition.</a:t>
            </a:r>
            <a:endParaRPr i="0">
              <a:solidFill>
                <a:srgbClr val="000000"/>
              </a:solidFill>
            </a:endParaRPr>
          </a:p>
          <a:p>
            <a:pPr indent="0" lvl="0" marL="0" marR="0" rtl="0" algn="l">
              <a:lnSpc>
                <a:spcPct val="100000"/>
              </a:lnSpc>
              <a:spcBef>
                <a:spcPts val="0"/>
              </a:spcBef>
              <a:spcAft>
                <a:spcPts val="0"/>
              </a:spcAft>
              <a:buClr>
                <a:srgbClr val="000000"/>
              </a:buClr>
              <a:buSzPts val="1200"/>
              <a:buFont typeface="Open Sans"/>
              <a:buNone/>
            </a:pPr>
            <a:r>
              <a:t/>
            </a:r>
            <a:endParaRPr>
              <a:solidFill>
                <a:srgbClr val="000000"/>
              </a:solidFill>
            </a:endParaRPr>
          </a:p>
          <a:p>
            <a:pPr indent="0" lvl="0" marL="0" rtl="0" algn="l">
              <a:lnSpc>
                <a:spcPct val="90000"/>
              </a:lnSpc>
              <a:spcBef>
                <a:spcPts val="0"/>
              </a:spcBef>
              <a:spcAft>
                <a:spcPts val="0"/>
              </a:spcAft>
              <a:buClr>
                <a:srgbClr val="00B050"/>
              </a:buClr>
              <a:buSzPts val="2000"/>
              <a:buFont typeface="Arial"/>
              <a:buNone/>
            </a:pPr>
            <a:r>
              <a:rPr b="1" lang="en-IE">
                <a:solidFill>
                  <a:srgbClr val="00B050"/>
                </a:solidFill>
              </a:rPr>
              <a:t>CD4 T-cell responses </a:t>
            </a:r>
            <a:r>
              <a:rPr lang="en-IE">
                <a:solidFill>
                  <a:srgbClr val="262626"/>
                </a:solidFill>
              </a:rPr>
              <a:t>stimulate neutrophil and macrophage responses in immunity against fungi. Patients deficient in neutrophils or these CD4 T cell–mediated responses (e.g., patients with AIDS) are most susceptible to fungal (opportunistic) infections. Fungal infections can be held in check, undetectable for decades, by effective T cell–induced immune and neutrophil responses, only to awaken upon neutrophil or T-cell deficiency and become lethal.</a:t>
            </a:r>
            <a:endParaRPr>
              <a:solidFill>
                <a:srgbClr val="000000"/>
              </a:solidFill>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b="1" lang="en-IE" u="sng">
                <a:solidFill>
                  <a:srgbClr val="548135"/>
                </a:solidFill>
              </a:rPr>
              <a:t>Common Antifungals</a:t>
            </a:r>
            <a:r>
              <a:rPr lang="en-IE"/>
              <a:t>;</a:t>
            </a:r>
            <a:endParaRPr/>
          </a:p>
          <a:p>
            <a:pPr indent="-234950" lvl="0" marL="285750" rtl="0" algn="l">
              <a:spcBef>
                <a:spcPts val="0"/>
              </a:spcBef>
              <a:spcAft>
                <a:spcPts val="0"/>
              </a:spcAft>
              <a:buClr>
                <a:schemeClr val="dk1"/>
              </a:buClr>
              <a:buSzPts val="1200"/>
              <a:buFont typeface="Calibri"/>
              <a:buChar char="•"/>
            </a:pPr>
            <a:r>
              <a:rPr lang="en-IE"/>
              <a:t>Azoles e.g. Fluconazole</a:t>
            </a:r>
            <a:endParaRPr/>
          </a:p>
          <a:p>
            <a:pPr indent="-234950" lvl="0" marL="285750" rtl="0" algn="l">
              <a:spcBef>
                <a:spcPts val="0"/>
              </a:spcBef>
              <a:spcAft>
                <a:spcPts val="0"/>
              </a:spcAft>
              <a:buClr>
                <a:schemeClr val="dk1"/>
              </a:buClr>
              <a:buSzPts val="1200"/>
              <a:buFont typeface="Calibri"/>
              <a:buChar char="•"/>
            </a:pPr>
            <a:r>
              <a:rPr lang="en-IE"/>
              <a:t>Allylamine derivatives e.g. Terbinafine</a:t>
            </a:r>
            <a:endParaRPr/>
          </a:p>
          <a:p>
            <a:pPr indent="-234950" lvl="0" marL="285750" rtl="0" algn="l">
              <a:spcBef>
                <a:spcPts val="0"/>
              </a:spcBef>
              <a:spcAft>
                <a:spcPts val="0"/>
              </a:spcAft>
              <a:buClr>
                <a:schemeClr val="dk1"/>
              </a:buClr>
              <a:buSzPts val="1200"/>
              <a:buFont typeface="Calibri"/>
              <a:buChar char="•"/>
            </a:pPr>
            <a:r>
              <a:rPr lang="en-IE"/>
              <a:t>Echinocandins e.g. Caspofungin</a:t>
            </a:r>
            <a:endParaRPr/>
          </a:p>
          <a:p>
            <a:pPr indent="-234950" lvl="0" marL="285750" rtl="0" algn="l">
              <a:spcBef>
                <a:spcPts val="0"/>
              </a:spcBef>
              <a:spcAft>
                <a:spcPts val="0"/>
              </a:spcAft>
              <a:buClr>
                <a:schemeClr val="dk1"/>
              </a:buClr>
              <a:buSzPts val="1200"/>
              <a:buFont typeface="Calibri"/>
              <a:buChar char="•"/>
            </a:pPr>
            <a:r>
              <a:rPr lang="en-IE"/>
              <a:t>Pyrimidine derivatives e.g. Flucytosine</a:t>
            </a:r>
            <a:endParaRPr/>
          </a:p>
          <a:p>
            <a:pPr indent="-234950" lvl="0" marL="285750" rtl="0" algn="l">
              <a:spcBef>
                <a:spcPts val="0"/>
              </a:spcBef>
              <a:spcAft>
                <a:spcPts val="0"/>
              </a:spcAft>
              <a:buClr>
                <a:schemeClr val="dk1"/>
              </a:buClr>
              <a:buSzPts val="1200"/>
              <a:buFont typeface="Calibri"/>
              <a:buChar char="•"/>
            </a:pPr>
            <a:r>
              <a:rPr lang="en-IE"/>
              <a:t>Polyenes e.g. Amphotericin B</a:t>
            </a:r>
            <a:endParaRPr/>
          </a:p>
        </p:txBody>
      </p:sp>
      <p:sp>
        <p:nvSpPr>
          <p:cNvPr id="398" name="Google Shape;398;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3:notes"/>
          <p:cNvSpPr txBox="1"/>
          <p:nvPr/>
        </p:nvSpPr>
        <p:spPr>
          <a:xfrm>
            <a:off x="3884608" y="8685208"/>
            <a:ext cx="2971800" cy="458791"/>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E"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IE"/>
              <a:t>Bacteria are generally cultured on agar plates in laboratories. The agar jelly may contain different nutrient mediums which certain bacteria will grow on, examples are:</a:t>
            </a:r>
            <a:endParaRPr/>
          </a:p>
          <a:p>
            <a:pPr indent="-171450" lvl="0" marL="171450" rtl="0" algn="l">
              <a:spcBef>
                <a:spcPts val="0"/>
              </a:spcBef>
              <a:spcAft>
                <a:spcPts val="0"/>
              </a:spcAft>
              <a:buClr>
                <a:schemeClr val="dk1"/>
              </a:buClr>
              <a:buSzPts val="1200"/>
              <a:buFont typeface="Arial"/>
              <a:buChar char="•"/>
            </a:pPr>
            <a:r>
              <a:rPr lang="en-IE"/>
              <a:t>Blood agar – bacteria and fungi</a:t>
            </a:r>
            <a:endParaRPr/>
          </a:p>
          <a:p>
            <a:pPr indent="-171450" lvl="0" marL="171450" rtl="0" algn="l">
              <a:spcBef>
                <a:spcPts val="0"/>
              </a:spcBef>
              <a:spcAft>
                <a:spcPts val="0"/>
              </a:spcAft>
              <a:buClr>
                <a:schemeClr val="dk1"/>
              </a:buClr>
              <a:buSzPts val="1200"/>
              <a:buFont typeface="Arial"/>
              <a:buChar char="•"/>
            </a:pPr>
            <a:r>
              <a:rPr lang="en-IE"/>
              <a:t>Chocolate agar  - most bacteria</a:t>
            </a:r>
            <a:endParaRPr/>
          </a:p>
          <a:p>
            <a:pPr indent="-171450" lvl="0" marL="171450" rtl="0" algn="l">
              <a:spcBef>
                <a:spcPts val="0"/>
              </a:spcBef>
              <a:spcAft>
                <a:spcPts val="0"/>
              </a:spcAft>
              <a:buClr>
                <a:schemeClr val="dk1"/>
              </a:buClr>
              <a:buSzPts val="1200"/>
              <a:buFont typeface="Arial"/>
              <a:buChar char="•"/>
            </a:pPr>
            <a:r>
              <a:rPr lang="en-IE"/>
              <a:t>MacConkey agar – selective for lactose fermenters </a:t>
            </a:r>
            <a:endParaRPr/>
          </a:p>
          <a:p>
            <a:pPr indent="-171450" lvl="0" marL="171450" rtl="0" algn="l">
              <a:spcBef>
                <a:spcPts val="0"/>
              </a:spcBef>
              <a:spcAft>
                <a:spcPts val="0"/>
              </a:spcAft>
              <a:buClr>
                <a:schemeClr val="dk1"/>
              </a:buClr>
              <a:buSzPts val="1200"/>
              <a:buFont typeface="Arial"/>
              <a:buChar char="•"/>
            </a:pPr>
            <a:r>
              <a:rPr lang="en-IE"/>
              <a:t>Sabaraud agar - fungi</a:t>
            </a:r>
            <a:endParaRPr/>
          </a:p>
          <a:p>
            <a:pPr indent="-171450" lvl="0" marL="171450" rtl="0" algn="l">
              <a:spcBef>
                <a:spcPts val="0"/>
              </a:spcBef>
              <a:spcAft>
                <a:spcPts val="0"/>
              </a:spcAft>
              <a:buClr>
                <a:schemeClr val="dk1"/>
              </a:buClr>
              <a:buSzPts val="1200"/>
              <a:buFont typeface="Arial"/>
              <a:buChar char="•"/>
            </a:pPr>
            <a:r>
              <a:rPr lang="en-IE"/>
              <a:t>Psuedomonas selective </a:t>
            </a:r>
            <a:endParaRPr/>
          </a:p>
          <a:p>
            <a:pPr indent="-171450" lvl="0" marL="171450" rtl="0" algn="l">
              <a:spcBef>
                <a:spcPts val="0"/>
              </a:spcBef>
              <a:spcAft>
                <a:spcPts val="0"/>
              </a:spcAft>
              <a:buClr>
                <a:schemeClr val="dk1"/>
              </a:buClr>
              <a:buSzPts val="1200"/>
              <a:buFont typeface="Arial"/>
              <a:buChar char="•"/>
            </a:pPr>
            <a:r>
              <a:rPr lang="en-IE"/>
              <a:t>Chrome agar – GNB’s ( Gram Negative Bacteria e.g. E. Coli)</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lang="en-IE"/>
              <a:t>Immunoassay Example:  would be an enzyme-linked immunosorbent assay (ELISA) – HIV</a:t>
            </a:r>
            <a:endParaRPr/>
          </a:p>
          <a:p>
            <a:pPr indent="0" lvl="0" marL="0" rtl="0" algn="l">
              <a:spcBef>
                <a:spcPts val="0"/>
              </a:spcBef>
              <a:spcAft>
                <a:spcPts val="0"/>
              </a:spcAft>
              <a:buNone/>
            </a:pPr>
            <a:r>
              <a:rPr lang="en-IE"/>
              <a:t>PCR Tests: used in STI screening for amplifying Chlamydia Tracomatis or Neisseria Gonorrhoea</a:t>
            </a:r>
            <a:endParaRPr/>
          </a:p>
          <a:p>
            <a:pPr indent="0" lvl="0" marL="0" rtl="0" algn="l">
              <a:spcBef>
                <a:spcPts val="0"/>
              </a:spcBef>
              <a:spcAft>
                <a:spcPts val="0"/>
              </a:spcAft>
              <a:buNone/>
            </a:pPr>
            <a:r>
              <a:rPr lang="en-IE"/>
              <a:t>Molecular methods: used in Enterics – Salmonella, Shigella, E. Coli</a:t>
            </a:r>
            <a:endParaRPr/>
          </a:p>
        </p:txBody>
      </p:sp>
      <p:sp>
        <p:nvSpPr>
          <p:cNvPr id="196" name="Google Shape;196;p4:notes"/>
          <p:cNvSpPr txBox="1"/>
          <p:nvPr/>
        </p:nvSpPr>
        <p:spPr>
          <a:xfrm>
            <a:off x="3884608" y="8685208"/>
            <a:ext cx="2971800" cy="458791"/>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E"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E"/>
              <a:t>Prokaryote:</a:t>
            </a:r>
            <a:endParaRPr/>
          </a:p>
          <a:p>
            <a:pPr indent="-317500" lvl="0" marL="457200" rtl="0" algn="l">
              <a:spcBef>
                <a:spcPts val="0"/>
              </a:spcBef>
              <a:spcAft>
                <a:spcPts val="0"/>
              </a:spcAft>
              <a:buSzPts val="1400"/>
              <a:buChar char="●"/>
            </a:pPr>
            <a:r>
              <a:rPr lang="en-IE"/>
              <a:t>U</a:t>
            </a:r>
            <a:r>
              <a:rPr lang="en-IE"/>
              <a:t>nicellular </a:t>
            </a:r>
            <a:endParaRPr/>
          </a:p>
          <a:p>
            <a:pPr indent="-317500" lvl="0" marL="457200" rtl="0" algn="l">
              <a:spcBef>
                <a:spcPts val="0"/>
              </a:spcBef>
              <a:spcAft>
                <a:spcPts val="0"/>
              </a:spcAft>
              <a:buSzPts val="1400"/>
              <a:buChar char="●"/>
            </a:pPr>
            <a:r>
              <a:rPr lang="en-IE"/>
              <a:t>Lack nucleus (have a </a:t>
            </a:r>
            <a:r>
              <a:rPr lang="en-IE"/>
              <a:t>nucleoid</a:t>
            </a:r>
            <a:r>
              <a:rPr lang="en-IE"/>
              <a:t> instead) and other complex cell organelles → Bacterium</a:t>
            </a:r>
            <a:endParaRPr/>
          </a:p>
          <a:p>
            <a:pPr indent="-317500" lvl="0" marL="457200" rtl="0" algn="l">
              <a:spcBef>
                <a:spcPts val="0"/>
              </a:spcBef>
              <a:spcAft>
                <a:spcPts val="0"/>
              </a:spcAft>
              <a:buSzPts val="1400"/>
              <a:buChar char="●"/>
            </a:pPr>
            <a:r>
              <a:rPr lang="en-IE"/>
              <a:t>DNA is circular</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IE"/>
              <a:t>Eukaryotes:</a:t>
            </a:r>
            <a:endParaRPr/>
          </a:p>
          <a:p>
            <a:pPr indent="-317500" lvl="0" marL="457200" rtl="0" algn="l">
              <a:spcBef>
                <a:spcPts val="0"/>
              </a:spcBef>
              <a:spcAft>
                <a:spcPts val="0"/>
              </a:spcAft>
              <a:buSzPts val="1400"/>
              <a:buChar char="●"/>
            </a:pPr>
            <a:r>
              <a:rPr lang="en-IE"/>
              <a:t>Can be unicellular or </a:t>
            </a:r>
            <a:r>
              <a:rPr lang="en-IE"/>
              <a:t>multicellular</a:t>
            </a:r>
            <a:endParaRPr/>
          </a:p>
          <a:p>
            <a:pPr indent="-317500" lvl="0" marL="457200" rtl="0" algn="l">
              <a:spcBef>
                <a:spcPts val="0"/>
              </a:spcBef>
              <a:spcAft>
                <a:spcPts val="0"/>
              </a:spcAft>
              <a:buSzPts val="1400"/>
              <a:buChar char="●"/>
            </a:pPr>
            <a:r>
              <a:rPr lang="en-IE"/>
              <a:t>Have nucleus and other complex cell organelles (golgi apparatus, endoplasmic reticulum) → human/animal cell</a:t>
            </a:r>
            <a:endParaRPr/>
          </a:p>
          <a:p>
            <a:pPr indent="-317500" lvl="0" marL="457200" rtl="0" algn="l">
              <a:spcBef>
                <a:spcPts val="0"/>
              </a:spcBef>
              <a:spcAft>
                <a:spcPts val="0"/>
              </a:spcAft>
              <a:buSzPts val="1400"/>
              <a:buChar char="●"/>
            </a:pPr>
            <a:r>
              <a:rPr lang="en-IE"/>
              <a:t>DNA is linear</a:t>
            </a:r>
            <a:endParaRPr/>
          </a:p>
          <a:p>
            <a:pPr indent="0" lvl="0" marL="0" rtl="0" algn="l">
              <a:spcBef>
                <a:spcPts val="0"/>
              </a:spcBef>
              <a:spcAft>
                <a:spcPts val="0"/>
              </a:spcAft>
              <a:buNone/>
            </a:pPr>
            <a:r>
              <a:t/>
            </a:r>
            <a:endParaRPr/>
          </a:p>
        </p:txBody>
      </p:sp>
      <p:sp>
        <p:nvSpPr>
          <p:cNvPr id="207" name="Google Shape;20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IE" u="sng"/>
              <a:t>Types of Bacteria</a:t>
            </a:r>
            <a:endParaRPr b="1" u="sng"/>
          </a:p>
          <a:p>
            <a:pPr indent="0" lvl="0" marL="0" rtl="0" algn="l">
              <a:spcBef>
                <a:spcPts val="0"/>
              </a:spcBef>
              <a:spcAft>
                <a:spcPts val="0"/>
              </a:spcAft>
              <a:buNone/>
            </a:pPr>
            <a:r>
              <a:t/>
            </a:r>
            <a:endParaRPr b="1" u="sng"/>
          </a:p>
          <a:p>
            <a:pPr indent="0" lvl="0" marL="0" rtl="0" algn="l">
              <a:spcBef>
                <a:spcPts val="0"/>
              </a:spcBef>
              <a:spcAft>
                <a:spcPts val="0"/>
              </a:spcAft>
              <a:buNone/>
            </a:pPr>
            <a:r>
              <a:rPr b="1" lang="en-IE" u="sng"/>
              <a:t>Gram-positive cocci:</a:t>
            </a:r>
            <a:endParaRPr/>
          </a:p>
          <a:p>
            <a:pPr indent="-171450" lvl="0" marL="171450" rtl="0" algn="l">
              <a:spcBef>
                <a:spcPts val="0"/>
              </a:spcBef>
              <a:spcAft>
                <a:spcPts val="0"/>
              </a:spcAft>
              <a:buClr>
                <a:schemeClr val="dk1"/>
              </a:buClr>
              <a:buSzPts val="1200"/>
              <a:buFont typeface="Arial"/>
              <a:buChar char="•"/>
            </a:pPr>
            <a:r>
              <a:rPr i="1" lang="en-IE"/>
              <a:t>Staphylococcus aureus – </a:t>
            </a:r>
            <a:r>
              <a:rPr lang="en-IE"/>
              <a:t>member of commensal microbiota, facultative anaerobe (makes ATP by aerobic respiration if oxygen is present, but is capable of switching to fermentation if oxygen is absent). Can cause illnesses such as meningitis, cellulitis, boils, pneumonia, osteomyelitis. </a:t>
            </a:r>
            <a:endParaRPr/>
          </a:p>
          <a:p>
            <a:pPr indent="-171450" lvl="0" marL="171450" rtl="0" algn="l">
              <a:spcBef>
                <a:spcPts val="0"/>
              </a:spcBef>
              <a:spcAft>
                <a:spcPts val="0"/>
              </a:spcAft>
              <a:buClr>
                <a:schemeClr val="dk1"/>
              </a:buClr>
              <a:buSzPts val="1200"/>
              <a:buFont typeface="Arial"/>
              <a:buChar char="•"/>
            </a:pPr>
            <a:r>
              <a:rPr i="1" lang="en-IE"/>
              <a:t>Streptococcus pyogenes – </a:t>
            </a:r>
            <a:r>
              <a:rPr lang="en-IE"/>
              <a:t>also known as group A </a:t>
            </a:r>
            <a:r>
              <a:rPr i="1" lang="en-IE"/>
              <a:t>streptococcus, </a:t>
            </a:r>
            <a:r>
              <a:rPr lang="en-IE"/>
              <a:t>aerotolerant, infection can result in pharyngitis. Certain strains of </a:t>
            </a:r>
            <a:r>
              <a:rPr i="1" lang="en-IE"/>
              <a:t>S. pyogenes </a:t>
            </a:r>
            <a:r>
              <a:rPr lang="en-IE"/>
              <a:t>release toxins which can lead to scarlet fever.</a:t>
            </a:r>
            <a:endParaRPr i="1"/>
          </a:p>
          <a:p>
            <a:pPr indent="-171450" lvl="0" marL="171450" rtl="0" algn="l">
              <a:spcBef>
                <a:spcPts val="0"/>
              </a:spcBef>
              <a:spcAft>
                <a:spcPts val="0"/>
              </a:spcAft>
              <a:buClr>
                <a:schemeClr val="dk1"/>
              </a:buClr>
              <a:buSzPts val="1200"/>
              <a:buFont typeface="Arial"/>
              <a:buChar char="•"/>
            </a:pPr>
            <a:r>
              <a:rPr i="1" lang="en-IE"/>
              <a:t>Streptococcus pneumoniae – </a:t>
            </a:r>
            <a:r>
              <a:rPr lang="en-IE"/>
              <a:t>α/β haemolytic, facultative anaerobe, responsible for most cases of community-acquired pneumonia, Usually found in pairs i.e. diplococci</a:t>
            </a:r>
            <a:endParaRPr i="1"/>
          </a:p>
          <a:p>
            <a:pPr indent="-171450" lvl="0" marL="171450" rtl="0" algn="l">
              <a:spcBef>
                <a:spcPts val="0"/>
              </a:spcBef>
              <a:spcAft>
                <a:spcPts val="0"/>
              </a:spcAft>
              <a:buClr>
                <a:schemeClr val="dk1"/>
              </a:buClr>
              <a:buSzPts val="1200"/>
              <a:buFont typeface="Arial"/>
              <a:buChar char="•"/>
            </a:pPr>
            <a:r>
              <a:rPr i="1" lang="en-IE"/>
              <a:t>Staphylococcus epidermidis – </a:t>
            </a:r>
            <a:r>
              <a:rPr lang="en-IE"/>
              <a:t>part of normal human flora on skin, it is a facultative anaerobe</a:t>
            </a:r>
            <a:endParaRPr i="1"/>
          </a:p>
          <a:p>
            <a:pPr indent="-171450" lvl="0" marL="171450" rtl="0" algn="l">
              <a:spcBef>
                <a:spcPts val="0"/>
              </a:spcBef>
              <a:spcAft>
                <a:spcPts val="0"/>
              </a:spcAft>
              <a:buClr>
                <a:schemeClr val="dk1"/>
              </a:buClr>
              <a:buSzPts val="1200"/>
              <a:buFont typeface="Arial"/>
              <a:buChar char="•"/>
            </a:pPr>
            <a:r>
              <a:rPr i="1" lang="en-IE"/>
              <a:t>Enterococcus faecalis – </a:t>
            </a:r>
            <a:r>
              <a:rPr lang="en-IE"/>
              <a:t>commensal bacterium which resides in gastrointestinal tract of animals and other mammals, can be found in a variety of nosocomial (hospital-acquired) infections. </a:t>
            </a:r>
            <a:endParaRPr i="1"/>
          </a:p>
          <a:p>
            <a:pPr indent="-95250" lvl="0" marL="171450" rtl="0" algn="l">
              <a:spcBef>
                <a:spcPts val="0"/>
              </a:spcBef>
              <a:spcAft>
                <a:spcPts val="0"/>
              </a:spcAft>
              <a:buClr>
                <a:schemeClr val="dk1"/>
              </a:buClr>
              <a:buSzPts val="1200"/>
              <a:buFont typeface="Arial"/>
              <a:buNone/>
            </a:pPr>
            <a:r>
              <a:t/>
            </a:r>
            <a:endParaRPr i="1"/>
          </a:p>
          <a:p>
            <a:pPr indent="0" lvl="0" marL="0" rtl="0" algn="l">
              <a:spcBef>
                <a:spcPts val="0"/>
              </a:spcBef>
              <a:spcAft>
                <a:spcPts val="0"/>
              </a:spcAft>
              <a:buNone/>
            </a:pPr>
            <a:r>
              <a:rPr b="1" lang="en-IE" u="sng"/>
              <a:t>Gram-positive rods:</a:t>
            </a:r>
            <a:endParaRPr/>
          </a:p>
          <a:p>
            <a:pPr indent="-171450" lvl="0" marL="171450" rtl="0" algn="l">
              <a:spcBef>
                <a:spcPts val="0"/>
              </a:spcBef>
              <a:spcAft>
                <a:spcPts val="0"/>
              </a:spcAft>
              <a:buClr>
                <a:schemeClr val="dk1"/>
              </a:buClr>
              <a:buSzPts val="1200"/>
              <a:buFont typeface="Arial"/>
              <a:buChar char="•"/>
            </a:pPr>
            <a:r>
              <a:rPr i="1" lang="en-IE"/>
              <a:t>Corynebacterium diphtheriae – </a:t>
            </a:r>
            <a:r>
              <a:rPr lang="en-IE"/>
              <a:t>causes diphtheria.</a:t>
            </a:r>
            <a:endParaRPr i="1"/>
          </a:p>
          <a:p>
            <a:pPr indent="-171450" lvl="0" marL="171450" rtl="0" algn="l">
              <a:spcBef>
                <a:spcPts val="0"/>
              </a:spcBef>
              <a:spcAft>
                <a:spcPts val="0"/>
              </a:spcAft>
              <a:buClr>
                <a:schemeClr val="dk1"/>
              </a:buClr>
              <a:buSzPts val="1200"/>
              <a:buFont typeface="Arial"/>
              <a:buChar char="•"/>
            </a:pPr>
            <a:r>
              <a:rPr i="1" lang="en-IE"/>
              <a:t>Bacillus cereus - </a:t>
            </a:r>
            <a:r>
              <a:rPr lang="en-IE"/>
              <a:t>facultatively anaerobic, motile, beta-hemolytic, spore forming bacterium commonly found in soil and food. Responsible for minority of foodborne illnesses.</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b="1" lang="en-IE" u="sng"/>
              <a:t>Gram-negative cocci:</a:t>
            </a:r>
            <a:endParaRPr/>
          </a:p>
          <a:p>
            <a:pPr indent="-171450" lvl="0" marL="171450" rtl="0" algn="l">
              <a:spcBef>
                <a:spcPts val="0"/>
              </a:spcBef>
              <a:spcAft>
                <a:spcPts val="0"/>
              </a:spcAft>
              <a:buClr>
                <a:schemeClr val="dk1"/>
              </a:buClr>
              <a:buSzPts val="1200"/>
              <a:buFont typeface="Arial"/>
              <a:buChar char="•"/>
            </a:pPr>
            <a:r>
              <a:rPr i="1" lang="en-IE"/>
              <a:t>Neisseria meningitidis – </a:t>
            </a:r>
            <a:r>
              <a:rPr lang="en-IE"/>
              <a:t>tends to appear as diplococci, is oxidase positive, it is the main cause of bacterial meningitis in children and young adults. </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b="1" lang="en-IE" u="sng"/>
              <a:t>Gram-negative coccobacilli:</a:t>
            </a:r>
            <a:endParaRPr/>
          </a:p>
          <a:p>
            <a:pPr indent="-171450" lvl="0" marL="171450" rtl="0" algn="l">
              <a:spcBef>
                <a:spcPts val="0"/>
              </a:spcBef>
              <a:spcAft>
                <a:spcPts val="0"/>
              </a:spcAft>
              <a:buClr>
                <a:schemeClr val="dk1"/>
              </a:buClr>
              <a:buSzPts val="1200"/>
              <a:buFont typeface="Arial"/>
              <a:buChar char="•"/>
            </a:pPr>
            <a:r>
              <a:rPr i="1" lang="en-IE"/>
              <a:t>Haemophilus influenzae - </a:t>
            </a:r>
            <a:r>
              <a:rPr lang="en-IE"/>
              <a:t>facultatively anaerobic</a:t>
            </a:r>
            <a:r>
              <a:rPr i="1" lang="en-IE"/>
              <a:t>, </a:t>
            </a:r>
            <a:r>
              <a:rPr lang="en-IE"/>
              <a:t>capnophilic (loves CO</a:t>
            </a:r>
            <a:r>
              <a:rPr baseline="30000" lang="en-IE"/>
              <a:t>2</a:t>
            </a:r>
            <a:r>
              <a:rPr lang="en-IE"/>
              <a:t>). Can cause respiratory tract infections, like pneumonia, otitis media, epiglottitis, eye infections, bloodstream infections, and meningitis. </a:t>
            </a:r>
            <a:endParaRPr/>
          </a:p>
          <a:p>
            <a:pPr indent="-171450" lvl="0" marL="171450" rtl="0" algn="l">
              <a:spcBef>
                <a:spcPts val="0"/>
              </a:spcBef>
              <a:spcAft>
                <a:spcPts val="0"/>
              </a:spcAft>
              <a:buClr>
                <a:schemeClr val="dk1"/>
              </a:buClr>
              <a:buSzPts val="1200"/>
              <a:buFont typeface="Arial"/>
              <a:buChar char="•"/>
            </a:pPr>
            <a:r>
              <a:rPr i="1" lang="en-IE"/>
              <a:t>Haemophilus brucella – </a:t>
            </a:r>
            <a:r>
              <a:rPr lang="en-IE"/>
              <a:t>non-spore forming, non-motile. Causes brucellosis in humans and is associated with consumption of unpasteurised milk and soft cheeses from milk of infected animals, especially goats.</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b="1" lang="en-IE" u="sng"/>
              <a:t>Gram-negative rods:</a:t>
            </a:r>
            <a:endParaRPr/>
          </a:p>
          <a:p>
            <a:pPr indent="-171450" lvl="0" marL="171450" rtl="0" algn="l">
              <a:spcBef>
                <a:spcPts val="0"/>
              </a:spcBef>
              <a:spcAft>
                <a:spcPts val="0"/>
              </a:spcAft>
              <a:buClr>
                <a:schemeClr val="dk1"/>
              </a:buClr>
              <a:buSzPts val="1200"/>
              <a:buFont typeface="Arial"/>
              <a:buChar char="•"/>
            </a:pPr>
            <a:r>
              <a:rPr i="1" lang="en-IE"/>
              <a:t>Legionella pneumophila – </a:t>
            </a:r>
            <a:r>
              <a:rPr lang="en-IE"/>
              <a:t>thin, aerobic, flagellated, non-spore forming. Causative agent of Legionnaire's disease</a:t>
            </a:r>
            <a:endParaRPr/>
          </a:p>
          <a:p>
            <a:pPr indent="-171450" lvl="0" marL="171450" rtl="0" algn="l">
              <a:spcBef>
                <a:spcPts val="0"/>
              </a:spcBef>
              <a:spcAft>
                <a:spcPts val="0"/>
              </a:spcAft>
              <a:buClr>
                <a:schemeClr val="dk1"/>
              </a:buClr>
              <a:buSzPts val="1200"/>
              <a:buFont typeface="Arial"/>
              <a:buChar char="•"/>
            </a:pPr>
            <a:r>
              <a:rPr i="1" lang="en-IE"/>
              <a:t>Enterobacteriaceae – </a:t>
            </a:r>
            <a:r>
              <a:rPr lang="en-IE"/>
              <a:t>include </a:t>
            </a:r>
            <a:r>
              <a:rPr i="1" lang="en-IE"/>
              <a:t>Yersinia, Salmonella, Shigella</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b="1" lang="en-IE" u="sng"/>
              <a:t>Gram-negative comma:</a:t>
            </a:r>
            <a:endParaRPr/>
          </a:p>
          <a:p>
            <a:pPr indent="-171450" lvl="0" marL="171450" rtl="0" algn="l">
              <a:spcBef>
                <a:spcPts val="0"/>
              </a:spcBef>
              <a:spcAft>
                <a:spcPts val="0"/>
              </a:spcAft>
              <a:buClr>
                <a:schemeClr val="dk1"/>
              </a:buClr>
              <a:buSzPts val="1200"/>
              <a:buFont typeface="Arial"/>
              <a:buChar char="•"/>
            </a:pPr>
            <a:r>
              <a:rPr b="1" i="1" lang="en-IE"/>
              <a:t>Vibrio cholera – </a:t>
            </a:r>
            <a:r>
              <a:rPr lang="en-IE"/>
              <a:t>natural habitat is brackish water or saltwater. Leads to cholera in humans. Secretes cholera toxin, a protein which causes profuse watery diarrhoea. In order to colonise in gut, has toxin coregulated pilus. </a:t>
            </a:r>
            <a:endParaRPr/>
          </a:p>
          <a:p>
            <a:pPr indent="-95250" lvl="0" marL="171450" rtl="0" algn="l">
              <a:spcBef>
                <a:spcPts val="0"/>
              </a:spcBef>
              <a:spcAft>
                <a:spcPts val="0"/>
              </a:spcAft>
              <a:buClr>
                <a:schemeClr val="dk1"/>
              </a:buClr>
              <a:buSzPts val="1200"/>
              <a:buFont typeface="Arial"/>
              <a:buNone/>
            </a:pPr>
            <a:r>
              <a:t/>
            </a:r>
            <a:endParaRPr/>
          </a:p>
          <a:p>
            <a:pPr indent="0" lvl="0" marL="0" rtl="0" algn="l">
              <a:spcBef>
                <a:spcPts val="0"/>
              </a:spcBef>
              <a:spcAft>
                <a:spcPts val="0"/>
              </a:spcAft>
              <a:buNone/>
            </a:pPr>
            <a:r>
              <a:rPr b="1" lang="en-IE" u="sng"/>
              <a:t>Gram-negative helical:</a:t>
            </a:r>
            <a:endParaRPr/>
          </a:p>
          <a:p>
            <a:pPr indent="-171450" lvl="0" marL="171450" rtl="0" algn="l">
              <a:spcBef>
                <a:spcPts val="0"/>
              </a:spcBef>
              <a:spcAft>
                <a:spcPts val="0"/>
              </a:spcAft>
              <a:buClr>
                <a:schemeClr val="dk1"/>
              </a:buClr>
              <a:buSzPts val="1200"/>
              <a:buFont typeface="Arial"/>
              <a:buChar char="•"/>
            </a:pPr>
            <a:r>
              <a:rPr b="1" i="1" lang="en-IE"/>
              <a:t>Helicobacter pylori – </a:t>
            </a:r>
            <a:r>
              <a:rPr lang="en-IE"/>
              <a:t>microaerophilic bacteria usually found in stomach. 90% of duodenal ulcers and 80% of gastric ulcers are due to </a:t>
            </a:r>
            <a:r>
              <a:rPr i="1" lang="en-IE"/>
              <a:t>H. pylori </a:t>
            </a:r>
            <a:r>
              <a:rPr lang="en-IE"/>
              <a:t>infection. Risk of stomach cancer also increases. </a:t>
            </a:r>
            <a:endParaRPr b="1" i="1"/>
          </a:p>
          <a:p>
            <a:pPr indent="0" lvl="0" marL="0" rtl="0" algn="l">
              <a:spcBef>
                <a:spcPts val="0"/>
              </a:spcBef>
              <a:spcAft>
                <a:spcPts val="0"/>
              </a:spcAft>
              <a:buNone/>
            </a:pPr>
            <a:r>
              <a:t/>
            </a:r>
            <a:endParaRPr b="1" i="1"/>
          </a:p>
          <a:p>
            <a:pPr indent="0" lvl="0" marL="0" rtl="0" algn="l">
              <a:spcBef>
                <a:spcPts val="0"/>
              </a:spcBef>
              <a:spcAft>
                <a:spcPts val="0"/>
              </a:spcAft>
              <a:buNone/>
            </a:pPr>
            <a:r>
              <a:rPr b="1" lang="en-IE" u="sng"/>
              <a:t>Types of Agar</a:t>
            </a:r>
            <a:endParaRPr b="1" u="sng"/>
          </a:p>
          <a:p>
            <a:pPr indent="0" lvl="0" marL="0" rtl="0" algn="l">
              <a:spcBef>
                <a:spcPts val="0"/>
              </a:spcBef>
              <a:spcAft>
                <a:spcPts val="0"/>
              </a:spcAft>
              <a:buNone/>
            </a:pPr>
            <a:r>
              <a:rPr lang="en-IE"/>
              <a:t>Nonselective Blood agar - bacteria and fungi </a:t>
            </a:r>
            <a:endParaRPr/>
          </a:p>
          <a:p>
            <a:pPr indent="0" lvl="0" marL="0" rtl="0" algn="l">
              <a:spcBef>
                <a:spcPts val="0"/>
              </a:spcBef>
              <a:spcAft>
                <a:spcPts val="0"/>
              </a:spcAft>
              <a:buNone/>
            </a:pPr>
            <a:r>
              <a:rPr lang="en-IE"/>
              <a:t>Chocolate agar - bacteria including Haemophilus and Neisseria gonorrhoeae </a:t>
            </a:r>
            <a:endParaRPr/>
          </a:p>
          <a:p>
            <a:pPr indent="0" lvl="0" marL="0" rtl="0" algn="l">
              <a:spcBef>
                <a:spcPts val="0"/>
              </a:spcBef>
              <a:spcAft>
                <a:spcPts val="0"/>
              </a:spcAft>
              <a:buNone/>
            </a:pPr>
            <a:r>
              <a:rPr lang="en-IE"/>
              <a:t>MacConkey agar Selective for gram-negative bacteria; differential for lactose-fermenting species Mannitol salt agar Selective for staphylococci; differential for Staphylococcus aureus </a:t>
            </a:r>
            <a:endParaRPr/>
          </a:p>
          <a:p>
            <a:pPr indent="0" lvl="0" marL="0" rtl="0" algn="l">
              <a:spcBef>
                <a:spcPts val="0"/>
              </a:spcBef>
              <a:spcAft>
                <a:spcPts val="0"/>
              </a:spcAft>
              <a:buNone/>
            </a:pPr>
            <a:r>
              <a:rPr lang="en-IE"/>
              <a:t>Xylose Lysine Deoxycholate agar Selective, differential agar for Salmonella and Shigella in enteric cultures</a:t>
            </a:r>
            <a:endParaRPr i="1"/>
          </a:p>
          <a:p>
            <a:pPr indent="-95250" lvl="0" marL="171450" rtl="0" algn="l">
              <a:spcBef>
                <a:spcPts val="0"/>
              </a:spcBef>
              <a:spcAft>
                <a:spcPts val="0"/>
              </a:spcAft>
              <a:buClr>
                <a:schemeClr val="dk1"/>
              </a:buClr>
              <a:buSzPts val="1200"/>
              <a:buFont typeface="Arial"/>
              <a:buNone/>
            </a:pPr>
            <a:r>
              <a:t/>
            </a:r>
            <a:endParaRPr i="1"/>
          </a:p>
        </p:txBody>
      </p:sp>
      <p:sp>
        <p:nvSpPr>
          <p:cNvPr id="214" name="Google Shape;214;p6:notes"/>
          <p:cNvSpPr txBox="1"/>
          <p:nvPr/>
        </p:nvSpPr>
        <p:spPr>
          <a:xfrm>
            <a:off x="3884608" y="8685208"/>
            <a:ext cx="2971800" cy="458791"/>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E"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e713d56900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g1e713d56900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IE"/>
              <a:t>Gram </a:t>
            </a:r>
            <a:r>
              <a:rPr lang="en-IE"/>
              <a:t>positive</a:t>
            </a:r>
            <a:r>
              <a:rPr lang="en-IE"/>
              <a:t> and negative bacteria react different due to their structure. Gram positive bacteria resist decolourisation due to presence of a thick peptidoglycan layer in their cell wall (purple). Gram negative decolourize and retains the counterstain (pink). </a:t>
            </a:r>
            <a:endParaRPr/>
          </a:p>
        </p:txBody>
      </p:sp>
      <p:sp>
        <p:nvSpPr>
          <p:cNvPr id="232" name="Google Shape;23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8:notes"/>
          <p:cNvSpPr txBox="1"/>
          <p:nvPr/>
        </p:nvSpPr>
        <p:spPr>
          <a:xfrm>
            <a:off x="3884608" y="8685208"/>
            <a:ext cx="2971800" cy="458791"/>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IE" sz="18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4" name="Shape 14"/>
        <p:cNvGrpSpPr/>
        <p:nvPr/>
      </p:nvGrpSpPr>
      <p:grpSpPr>
        <a:xfrm>
          <a:off x="0" y="0"/>
          <a:ext cx="0" cy="0"/>
          <a:chOff x="0" y="0"/>
          <a:chExt cx="0" cy="0"/>
        </a:xfrm>
      </p:grpSpPr>
      <p:sp>
        <p:nvSpPr>
          <p:cNvPr id="15" name="Google Shape;15;p36"/>
          <p:cNvSpPr txBox="1"/>
          <p:nvPr>
            <p:ph type="ctrTitle"/>
          </p:nvPr>
        </p:nvSpPr>
        <p:spPr>
          <a:xfrm>
            <a:off x="1524000" y="1884363"/>
            <a:ext cx="9144000" cy="2387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6500"/>
              <a:buFont typeface="Calibri"/>
              <a:buNone/>
              <a:defRPr sz="65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36"/>
          <p:cNvSpPr txBox="1"/>
          <p:nvPr>
            <p:ph idx="1" type="subTitle"/>
          </p:nvPr>
        </p:nvSpPr>
        <p:spPr>
          <a:xfrm>
            <a:off x="1524000" y="4389438"/>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3F3F3F"/>
              </a:buClr>
              <a:buSzPts val="2000"/>
              <a:buNone/>
              <a:defRPr sz="2000">
                <a:solidFill>
                  <a:srgbClr val="3F3F3F"/>
                </a:solidFill>
                <a:latin typeface="Calibri"/>
                <a:ea typeface="Calibri"/>
                <a:cs typeface="Calibri"/>
                <a:sym typeface="Calibri"/>
              </a:defRPr>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7" name="Google Shape;17;p36"/>
          <p:cNvPicPr preferRelativeResize="0"/>
          <p:nvPr/>
        </p:nvPicPr>
        <p:blipFill rotWithShape="1">
          <a:blip r:embed="rId2">
            <a:alphaModFix/>
          </a:blip>
          <a:srcRect b="0" l="0" r="0" t="0"/>
          <a:stretch/>
        </p:blipFill>
        <p:spPr>
          <a:xfrm>
            <a:off x="115910" y="129262"/>
            <a:ext cx="1175792" cy="1259380"/>
          </a:xfrm>
          <a:prstGeom prst="rect">
            <a:avLst/>
          </a:prstGeom>
          <a:noFill/>
          <a:ln>
            <a:noFill/>
          </a:ln>
        </p:spPr>
      </p:pic>
      <p:cxnSp>
        <p:nvCxnSpPr>
          <p:cNvPr id="18" name="Google Shape;18;p36"/>
          <p:cNvCxnSpPr/>
          <p:nvPr/>
        </p:nvCxnSpPr>
        <p:spPr>
          <a:xfrm>
            <a:off x="1524000" y="4271963"/>
            <a:ext cx="9144000" cy="0"/>
          </a:xfrm>
          <a:prstGeom prst="straightConnector1">
            <a:avLst/>
          </a:prstGeom>
          <a:noFill/>
          <a:ln cap="flat" cmpd="sng" w="28575">
            <a:solidFill>
              <a:srgbClr val="3F3F3F"/>
            </a:solidFill>
            <a:prstDash val="solid"/>
            <a:miter lim="800000"/>
            <a:headEnd len="sm" w="sm" type="none"/>
            <a:tailEnd len="sm" w="sm" type="none"/>
          </a:ln>
        </p:spPr>
      </p:cxnSp>
      <p:sp>
        <p:nvSpPr>
          <p:cNvPr id="19" name="Google Shape;19;p36"/>
          <p:cNvSpPr txBox="1"/>
          <p:nvPr>
            <p:ph idx="2" type="body"/>
          </p:nvPr>
        </p:nvSpPr>
        <p:spPr>
          <a:xfrm>
            <a:off x="8267700" y="6527800"/>
            <a:ext cx="3924300" cy="3302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76" name="Shape 76"/>
        <p:cNvGrpSpPr/>
        <p:nvPr/>
      </p:nvGrpSpPr>
      <p:grpSpPr>
        <a:xfrm>
          <a:off x="0" y="0"/>
          <a:ext cx="0" cy="0"/>
          <a:chOff x="0" y="0"/>
          <a:chExt cx="0" cy="0"/>
        </a:xfrm>
      </p:grpSpPr>
      <p:sp>
        <p:nvSpPr>
          <p:cNvPr id="77" name="Google Shape;77;p45"/>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45"/>
          <p:cNvSpPr txBox="1"/>
          <p:nvPr>
            <p:ph idx="1" type="body"/>
          </p:nvPr>
        </p:nvSpPr>
        <p:spPr>
          <a:xfrm rot="5400000">
            <a:off x="3648868" y="-1527968"/>
            <a:ext cx="4894263"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9" name="Google Shape;79;p45"/>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80" name="Google Shape;80;p45"/>
          <p:cNvSpPr txBox="1"/>
          <p:nvPr>
            <p:ph idx="2" type="body"/>
          </p:nvPr>
        </p:nvSpPr>
        <p:spPr>
          <a:xfrm>
            <a:off x="0" y="6527800"/>
            <a:ext cx="3848100" cy="330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5"/>
          <p:cNvSpPr txBox="1"/>
          <p:nvPr>
            <p:ph idx="3" type="body"/>
          </p:nvPr>
        </p:nvSpPr>
        <p:spPr>
          <a:xfrm>
            <a:off x="8184742" y="6544468"/>
            <a:ext cx="4000500" cy="29686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82" name="Google Shape;82;p45"/>
          <p:cNvCxnSpPr/>
          <p:nvPr/>
        </p:nvCxnSpPr>
        <p:spPr>
          <a:xfrm>
            <a:off x="838200" y="1117600"/>
            <a:ext cx="9906000" cy="0"/>
          </a:xfrm>
          <a:prstGeom prst="straightConnector1">
            <a:avLst/>
          </a:prstGeom>
          <a:noFill/>
          <a:ln cap="flat" cmpd="sng" w="28575">
            <a:solidFill>
              <a:srgbClr val="3F3F3F"/>
            </a:solidFill>
            <a:prstDash val="solid"/>
            <a:miter lim="800000"/>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83" name="Shape 83"/>
        <p:cNvGrpSpPr/>
        <p:nvPr/>
      </p:nvGrpSpPr>
      <p:grpSpPr>
        <a:xfrm>
          <a:off x="0" y="0"/>
          <a:ext cx="0" cy="0"/>
          <a:chOff x="0" y="0"/>
          <a:chExt cx="0" cy="0"/>
        </a:xfrm>
      </p:grpSpPr>
      <p:sp>
        <p:nvSpPr>
          <p:cNvPr id="84" name="Google Shape;84;p46"/>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46"/>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86" name="Google Shape;86;p46"/>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87" name="Google Shape;87;p46"/>
          <p:cNvSpPr txBox="1"/>
          <p:nvPr>
            <p:ph idx="2" type="body"/>
          </p:nvPr>
        </p:nvSpPr>
        <p:spPr>
          <a:xfrm>
            <a:off x="0" y="6527800"/>
            <a:ext cx="3848100" cy="330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46"/>
          <p:cNvSpPr txBox="1"/>
          <p:nvPr>
            <p:ph idx="3" type="body"/>
          </p:nvPr>
        </p:nvSpPr>
        <p:spPr>
          <a:xfrm>
            <a:off x="8184742" y="6544468"/>
            <a:ext cx="4000500" cy="29686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4" name="Shape 94"/>
        <p:cNvGrpSpPr/>
        <p:nvPr/>
      </p:nvGrpSpPr>
      <p:grpSpPr>
        <a:xfrm>
          <a:off x="0" y="0"/>
          <a:ext cx="0" cy="0"/>
          <a:chOff x="0" y="0"/>
          <a:chExt cx="0" cy="0"/>
        </a:xfrm>
      </p:grpSpPr>
      <p:sp>
        <p:nvSpPr>
          <p:cNvPr id="95" name="Google Shape;95;g1e713d56900_0_316"/>
          <p:cNvSpPr txBox="1"/>
          <p:nvPr>
            <p:ph type="ctrTitle"/>
          </p:nvPr>
        </p:nvSpPr>
        <p:spPr>
          <a:xfrm>
            <a:off x="1524000" y="1884363"/>
            <a:ext cx="9144000" cy="2387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262626"/>
              </a:buClr>
              <a:buSzPts val="6500"/>
              <a:buFont typeface="Calibri"/>
              <a:buNone/>
              <a:defRPr sz="65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6" name="Google Shape;96;g1e713d56900_0_316"/>
          <p:cNvSpPr txBox="1"/>
          <p:nvPr>
            <p:ph idx="1" type="subTitle"/>
          </p:nvPr>
        </p:nvSpPr>
        <p:spPr>
          <a:xfrm>
            <a:off x="1524000" y="4389438"/>
            <a:ext cx="9144000" cy="165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1000"/>
              </a:spcBef>
              <a:spcAft>
                <a:spcPts val="0"/>
              </a:spcAft>
              <a:buClr>
                <a:srgbClr val="3F3F3F"/>
              </a:buClr>
              <a:buSzPts val="2000"/>
              <a:buNone/>
              <a:defRPr sz="2000">
                <a:solidFill>
                  <a:srgbClr val="3F3F3F"/>
                </a:solidFill>
                <a:latin typeface="Calibri"/>
                <a:ea typeface="Calibri"/>
                <a:cs typeface="Calibri"/>
                <a:sym typeface="Calibri"/>
              </a:defRPr>
            </a:lvl1pPr>
            <a:lvl2pPr lvl="1" rtl="0" algn="ctr">
              <a:lnSpc>
                <a:spcPct val="90000"/>
              </a:lnSpc>
              <a:spcBef>
                <a:spcPts val="500"/>
              </a:spcBef>
              <a:spcAft>
                <a:spcPts val="0"/>
              </a:spcAft>
              <a:buClr>
                <a:srgbClr val="262626"/>
              </a:buClr>
              <a:buSzPts val="2000"/>
              <a:buNone/>
              <a:defRPr sz="2000"/>
            </a:lvl2pPr>
            <a:lvl3pPr lvl="2" rtl="0" algn="ctr">
              <a:lnSpc>
                <a:spcPct val="90000"/>
              </a:lnSpc>
              <a:spcBef>
                <a:spcPts val="500"/>
              </a:spcBef>
              <a:spcAft>
                <a:spcPts val="0"/>
              </a:spcAft>
              <a:buClr>
                <a:srgbClr val="262626"/>
              </a:buClr>
              <a:buSzPts val="1800"/>
              <a:buNone/>
              <a:defRPr sz="1800"/>
            </a:lvl3pPr>
            <a:lvl4pPr lvl="3" rtl="0" algn="ctr">
              <a:lnSpc>
                <a:spcPct val="90000"/>
              </a:lnSpc>
              <a:spcBef>
                <a:spcPts val="500"/>
              </a:spcBef>
              <a:spcAft>
                <a:spcPts val="0"/>
              </a:spcAft>
              <a:buClr>
                <a:srgbClr val="262626"/>
              </a:buClr>
              <a:buSzPts val="1600"/>
              <a:buNone/>
              <a:defRPr sz="1600"/>
            </a:lvl4pPr>
            <a:lvl5pPr lvl="4" rtl="0" algn="ctr">
              <a:lnSpc>
                <a:spcPct val="90000"/>
              </a:lnSpc>
              <a:spcBef>
                <a:spcPts val="500"/>
              </a:spcBef>
              <a:spcAft>
                <a:spcPts val="0"/>
              </a:spcAft>
              <a:buClr>
                <a:srgbClr val="262626"/>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97" name="Google Shape;97;g1e713d56900_0_316"/>
          <p:cNvPicPr preferRelativeResize="0"/>
          <p:nvPr/>
        </p:nvPicPr>
        <p:blipFill rotWithShape="1">
          <a:blip r:embed="rId2">
            <a:alphaModFix/>
          </a:blip>
          <a:srcRect b="0" l="0" r="0" t="0"/>
          <a:stretch/>
        </p:blipFill>
        <p:spPr>
          <a:xfrm>
            <a:off x="115910" y="129262"/>
            <a:ext cx="1175792" cy="1259380"/>
          </a:xfrm>
          <a:prstGeom prst="rect">
            <a:avLst/>
          </a:prstGeom>
          <a:noFill/>
          <a:ln>
            <a:noFill/>
          </a:ln>
        </p:spPr>
      </p:pic>
      <p:cxnSp>
        <p:nvCxnSpPr>
          <p:cNvPr id="98" name="Google Shape;98;g1e713d56900_0_316"/>
          <p:cNvCxnSpPr/>
          <p:nvPr/>
        </p:nvCxnSpPr>
        <p:spPr>
          <a:xfrm>
            <a:off x="1524000" y="4271963"/>
            <a:ext cx="9144000" cy="0"/>
          </a:xfrm>
          <a:prstGeom prst="straightConnector1">
            <a:avLst/>
          </a:prstGeom>
          <a:noFill/>
          <a:ln cap="flat" cmpd="sng" w="28575">
            <a:solidFill>
              <a:srgbClr val="3F3F3F"/>
            </a:solidFill>
            <a:prstDash val="solid"/>
            <a:miter lim="800000"/>
            <a:headEnd len="sm" w="sm" type="none"/>
            <a:tailEnd len="sm" w="sm" type="none"/>
          </a:ln>
        </p:spPr>
      </p:cxnSp>
      <p:sp>
        <p:nvSpPr>
          <p:cNvPr id="99" name="Google Shape;99;g1e713d56900_0_316"/>
          <p:cNvSpPr txBox="1"/>
          <p:nvPr>
            <p:ph idx="2" type="body"/>
          </p:nvPr>
        </p:nvSpPr>
        <p:spPr>
          <a:xfrm>
            <a:off x="8267700" y="6527800"/>
            <a:ext cx="3924300" cy="3303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00" name="Shape 100"/>
        <p:cNvGrpSpPr/>
        <p:nvPr/>
      </p:nvGrpSpPr>
      <p:grpSpPr>
        <a:xfrm>
          <a:off x="0" y="0"/>
          <a:ext cx="0" cy="0"/>
          <a:chOff x="0" y="0"/>
          <a:chExt cx="0" cy="0"/>
        </a:xfrm>
      </p:grpSpPr>
      <p:sp>
        <p:nvSpPr>
          <p:cNvPr id="101" name="Google Shape;101;g1e713d56900_0_322"/>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 name="Google Shape;102;g1e713d56900_0_322"/>
          <p:cNvSpPr txBox="1"/>
          <p:nvPr>
            <p:ph idx="1" type="body"/>
          </p:nvPr>
        </p:nvSpPr>
        <p:spPr>
          <a:xfrm>
            <a:off x="838200" y="1282700"/>
            <a:ext cx="10515600" cy="4894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62626"/>
              </a:buClr>
              <a:buSzPts val="1800"/>
              <a:buChar char="•"/>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03" name="Google Shape;103;g1e713d56900_0_322"/>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104" name="Google Shape;104;g1e713d56900_0_322"/>
          <p:cNvSpPr txBox="1"/>
          <p:nvPr>
            <p:ph idx="2" type="body"/>
          </p:nvPr>
        </p:nvSpPr>
        <p:spPr>
          <a:xfrm>
            <a:off x="0" y="6527800"/>
            <a:ext cx="3848100" cy="33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5" name="Google Shape;105;g1e713d56900_0_322"/>
          <p:cNvSpPr txBox="1"/>
          <p:nvPr>
            <p:ph idx="3" type="body"/>
          </p:nvPr>
        </p:nvSpPr>
        <p:spPr>
          <a:xfrm>
            <a:off x="8184742" y="6544468"/>
            <a:ext cx="4000500" cy="2970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06" name="Google Shape;106;g1e713d56900_0_322"/>
          <p:cNvCxnSpPr/>
          <p:nvPr/>
        </p:nvCxnSpPr>
        <p:spPr>
          <a:xfrm>
            <a:off x="838200" y="1117600"/>
            <a:ext cx="9906000" cy="0"/>
          </a:xfrm>
          <a:prstGeom prst="straightConnector1">
            <a:avLst/>
          </a:prstGeom>
          <a:noFill/>
          <a:ln cap="flat" cmpd="sng" w="28575">
            <a:solidFill>
              <a:srgbClr val="3F3F3F"/>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07" name="Shape 107"/>
        <p:cNvGrpSpPr/>
        <p:nvPr/>
      </p:nvGrpSpPr>
      <p:grpSpPr>
        <a:xfrm>
          <a:off x="0" y="0"/>
          <a:ext cx="0" cy="0"/>
          <a:chOff x="0" y="0"/>
          <a:chExt cx="0" cy="0"/>
        </a:xfrm>
      </p:grpSpPr>
      <p:sp>
        <p:nvSpPr>
          <p:cNvPr id="108" name="Google Shape;108;g1e713d56900_0_329"/>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262626"/>
              </a:buClr>
              <a:buSzPts val="4400"/>
              <a:buFont typeface="Calibri"/>
              <a:buNone/>
              <a:defRPr>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9" name="Google Shape;109;g1e713d56900_0_329"/>
          <p:cNvSpPr txBox="1"/>
          <p:nvPr>
            <p:ph idx="1" type="body"/>
          </p:nvPr>
        </p:nvSpPr>
        <p:spPr>
          <a:xfrm>
            <a:off x="825500" y="1301282"/>
            <a:ext cx="5194200" cy="4875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62626"/>
              </a:buClr>
              <a:buSzPts val="1800"/>
              <a:buChar char="•"/>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0" name="Google Shape;110;g1e713d56900_0_329"/>
          <p:cNvSpPr txBox="1"/>
          <p:nvPr>
            <p:ph idx="2" type="body"/>
          </p:nvPr>
        </p:nvSpPr>
        <p:spPr>
          <a:xfrm>
            <a:off x="6159500" y="1301282"/>
            <a:ext cx="5194200" cy="4875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62626"/>
              </a:buClr>
              <a:buSzPts val="1800"/>
              <a:buChar char="•"/>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11" name="Google Shape;111;g1e713d56900_0_329"/>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112" name="Google Shape;112;g1e713d56900_0_329"/>
          <p:cNvSpPr txBox="1"/>
          <p:nvPr>
            <p:ph idx="3" type="body"/>
          </p:nvPr>
        </p:nvSpPr>
        <p:spPr>
          <a:xfrm>
            <a:off x="0" y="6527800"/>
            <a:ext cx="3848100" cy="33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3" name="Google Shape;113;g1e713d56900_0_329"/>
          <p:cNvSpPr txBox="1"/>
          <p:nvPr>
            <p:ph idx="4" type="body"/>
          </p:nvPr>
        </p:nvSpPr>
        <p:spPr>
          <a:xfrm>
            <a:off x="8184742" y="6544468"/>
            <a:ext cx="4000500" cy="2970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14" name="Google Shape;114;g1e713d56900_0_329"/>
          <p:cNvCxnSpPr/>
          <p:nvPr/>
        </p:nvCxnSpPr>
        <p:spPr>
          <a:xfrm>
            <a:off x="838200" y="1117600"/>
            <a:ext cx="9906000" cy="0"/>
          </a:xfrm>
          <a:prstGeom prst="straightConnector1">
            <a:avLst/>
          </a:prstGeom>
          <a:noFill/>
          <a:ln cap="flat" cmpd="sng" w="28575">
            <a:solidFill>
              <a:srgbClr val="3F3F3F"/>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tx">
  <p:cSld name="TITLE_AND_BODY">
    <p:spTree>
      <p:nvGrpSpPr>
        <p:cNvPr id="115" name="Shape 115"/>
        <p:cNvGrpSpPr/>
        <p:nvPr/>
      </p:nvGrpSpPr>
      <p:grpSpPr>
        <a:xfrm>
          <a:off x="0" y="0"/>
          <a:ext cx="0" cy="0"/>
          <a:chOff x="0" y="0"/>
          <a:chExt cx="0" cy="0"/>
        </a:xfrm>
      </p:grpSpPr>
      <p:sp>
        <p:nvSpPr>
          <p:cNvPr id="116" name="Google Shape;116;g1e713d56900_0_337"/>
          <p:cNvSpPr txBox="1"/>
          <p:nvPr>
            <p:ph idx="1" type="body"/>
          </p:nvPr>
        </p:nvSpPr>
        <p:spPr>
          <a:xfrm>
            <a:off x="2844800" y="685801"/>
            <a:ext cx="8127900" cy="3657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62626"/>
              </a:buClr>
              <a:buSzPts val="1800"/>
              <a:buChar char="•"/>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17" name="Google Shape;117;g1e713d56900_0_337"/>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8" name="Google Shape;118;g1e713d56900_0_337"/>
          <p:cNvSpPr txBox="1"/>
          <p:nvPr>
            <p:ph idx="12" type="sldNum"/>
          </p:nvPr>
        </p:nvSpPr>
        <p:spPr>
          <a:xfrm>
            <a:off x="1097280" y="5842000"/>
            <a:ext cx="332700" cy="3834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19" name="Shape 119"/>
        <p:cNvGrpSpPr/>
        <p:nvPr/>
      </p:nvGrpSpPr>
      <p:grpSpPr>
        <a:xfrm>
          <a:off x="0" y="0"/>
          <a:ext cx="0" cy="0"/>
          <a:chOff x="0" y="0"/>
          <a:chExt cx="0" cy="0"/>
        </a:xfrm>
      </p:grpSpPr>
      <p:sp>
        <p:nvSpPr>
          <p:cNvPr id="120" name="Google Shape;120;g1e713d56900_0_341"/>
          <p:cNvSpPr txBox="1"/>
          <p:nvPr>
            <p:ph type="ctrTitle"/>
          </p:nvPr>
        </p:nvSpPr>
        <p:spPr>
          <a:xfrm>
            <a:off x="1524000" y="1884363"/>
            <a:ext cx="9144000" cy="2387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262626"/>
              </a:buClr>
              <a:buSzPts val="6500"/>
              <a:buFont typeface="Calibri"/>
              <a:buNone/>
              <a:defRPr sz="6500">
                <a:solidFill>
                  <a:srgbClr val="26262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1" name="Google Shape;121;g1e713d56900_0_341"/>
          <p:cNvSpPr txBox="1"/>
          <p:nvPr>
            <p:ph idx="1" type="subTitle"/>
          </p:nvPr>
        </p:nvSpPr>
        <p:spPr>
          <a:xfrm>
            <a:off x="1524000" y="4389438"/>
            <a:ext cx="9144000" cy="16557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1000"/>
              </a:spcBef>
              <a:spcAft>
                <a:spcPts val="0"/>
              </a:spcAft>
              <a:buClr>
                <a:srgbClr val="3F3F3F"/>
              </a:buClr>
              <a:buSzPts val="2000"/>
              <a:buNone/>
              <a:defRPr sz="2000">
                <a:solidFill>
                  <a:srgbClr val="3F3F3F"/>
                </a:solidFill>
                <a:latin typeface="Calibri"/>
                <a:ea typeface="Calibri"/>
                <a:cs typeface="Calibri"/>
                <a:sym typeface="Calibri"/>
              </a:defRPr>
            </a:lvl1pPr>
            <a:lvl2pPr lvl="1" rtl="0" algn="ctr">
              <a:lnSpc>
                <a:spcPct val="90000"/>
              </a:lnSpc>
              <a:spcBef>
                <a:spcPts val="500"/>
              </a:spcBef>
              <a:spcAft>
                <a:spcPts val="0"/>
              </a:spcAft>
              <a:buClr>
                <a:srgbClr val="262626"/>
              </a:buClr>
              <a:buSzPts val="2000"/>
              <a:buNone/>
              <a:defRPr sz="2000"/>
            </a:lvl2pPr>
            <a:lvl3pPr lvl="2" rtl="0" algn="ctr">
              <a:lnSpc>
                <a:spcPct val="90000"/>
              </a:lnSpc>
              <a:spcBef>
                <a:spcPts val="500"/>
              </a:spcBef>
              <a:spcAft>
                <a:spcPts val="0"/>
              </a:spcAft>
              <a:buClr>
                <a:srgbClr val="262626"/>
              </a:buClr>
              <a:buSzPts val="1800"/>
              <a:buNone/>
              <a:defRPr sz="1800"/>
            </a:lvl3pPr>
            <a:lvl4pPr lvl="3" rtl="0" algn="ctr">
              <a:lnSpc>
                <a:spcPct val="90000"/>
              </a:lnSpc>
              <a:spcBef>
                <a:spcPts val="500"/>
              </a:spcBef>
              <a:spcAft>
                <a:spcPts val="0"/>
              </a:spcAft>
              <a:buClr>
                <a:srgbClr val="262626"/>
              </a:buClr>
              <a:buSzPts val="1600"/>
              <a:buNone/>
              <a:defRPr sz="1600"/>
            </a:lvl4pPr>
            <a:lvl5pPr lvl="4" rtl="0" algn="ctr">
              <a:lnSpc>
                <a:spcPct val="90000"/>
              </a:lnSpc>
              <a:spcBef>
                <a:spcPts val="500"/>
              </a:spcBef>
              <a:spcAft>
                <a:spcPts val="0"/>
              </a:spcAft>
              <a:buClr>
                <a:srgbClr val="262626"/>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pic>
        <p:nvPicPr>
          <p:cNvPr id="122" name="Google Shape;122;g1e713d56900_0_341"/>
          <p:cNvPicPr preferRelativeResize="0"/>
          <p:nvPr/>
        </p:nvPicPr>
        <p:blipFill rotWithShape="1">
          <a:blip r:embed="rId2">
            <a:alphaModFix/>
          </a:blip>
          <a:srcRect b="0" l="0" r="0" t="0"/>
          <a:stretch/>
        </p:blipFill>
        <p:spPr>
          <a:xfrm>
            <a:off x="115910" y="129262"/>
            <a:ext cx="1175792" cy="1259380"/>
          </a:xfrm>
          <a:prstGeom prst="rect">
            <a:avLst/>
          </a:prstGeom>
          <a:noFill/>
          <a:ln>
            <a:noFill/>
          </a:ln>
        </p:spPr>
      </p:pic>
      <p:cxnSp>
        <p:nvCxnSpPr>
          <p:cNvPr id="123" name="Google Shape;123;g1e713d56900_0_341"/>
          <p:cNvCxnSpPr/>
          <p:nvPr/>
        </p:nvCxnSpPr>
        <p:spPr>
          <a:xfrm>
            <a:off x="1524000" y="4271963"/>
            <a:ext cx="9144000" cy="0"/>
          </a:xfrm>
          <a:prstGeom prst="straightConnector1">
            <a:avLst/>
          </a:prstGeom>
          <a:noFill/>
          <a:ln cap="flat" cmpd="sng" w="28575">
            <a:solidFill>
              <a:srgbClr val="3F3F3F"/>
            </a:solidFill>
            <a:prstDash val="solid"/>
            <a:miter lim="800000"/>
            <a:headEnd len="sm" w="sm" type="none"/>
            <a:tailEnd len="sm" w="sm" type="none"/>
          </a:ln>
        </p:spPr>
      </p:cxnSp>
      <p:sp>
        <p:nvSpPr>
          <p:cNvPr id="124" name="Google Shape;124;g1e713d56900_0_341"/>
          <p:cNvSpPr txBox="1"/>
          <p:nvPr>
            <p:ph idx="2" type="body"/>
          </p:nvPr>
        </p:nvSpPr>
        <p:spPr>
          <a:xfrm>
            <a:off x="8267700" y="6527800"/>
            <a:ext cx="3924300" cy="3303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25" name="Shape 125"/>
        <p:cNvGrpSpPr/>
        <p:nvPr/>
      </p:nvGrpSpPr>
      <p:grpSpPr>
        <a:xfrm>
          <a:off x="0" y="0"/>
          <a:ext cx="0" cy="0"/>
          <a:chOff x="0" y="0"/>
          <a:chExt cx="0" cy="0"/>
        </a:xfrm>
      </p:grpSpPr>
      <p:sp>
        <p:nvSpPr>
          <p:cNvPr id="126" name="Google Shape;126;g1e713d56900_0_347"/>
          <p:cNvSpPr txBox="1"/>
          <p:nvPr>
            <p:ph type="title"/>
          </p:nvPr>
        </p:nvSpPr>
        <p:spPr>
          <a:xfrm>
            <a:off x="839788" y="168184"/>
            <a:ext cx="10515600" cy="9363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7" name="Google Shape;127;g1e713d56900_0_347"/>
          <p:cNvSpPr txBox="1"/>
          <p:nvPr>
            <p:ph idx="1" type="body"/>
          </p:nvPr>
        </p:nvSpPr>
        <p:spPr>
          <a:xfrm>
            <a:off x="839788" y="1326358"/>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262626"/>
              </a:buClr>
              <a:buSzPts val="2400"/>
              <a:buNone/>
              <a:defRPr b="1" sz="2400"/>
            </a:lvl1pPr>
            <a:lvl2pPr indent="-228600" lvl="1" marL="914400" rtl="0" algn="l">
              <a:lnSpc>
                <a:spcPct val="90000"/>
              </a:lnSpc>
              <a:spcBef>
                <a:spcPts val="500"/>
              </a:spcBef>
              <a:spcAft>
                <a:spcPts val="0"/>
              </a:spcAft>
              <a:buClr>
                <a:srgbClr val="262626"/>
              </a:buClr>
              <a:buSzPts val="2000"/>
              <a:buNone/>
              <a:defRPr b="1" sz="2000"/>
            </a:lvl2pPr>
            <a:lvl3pPr indent="-228600" lvl="2" marL="1371600" rtl="0" algn="l">
              <a:lnSpc>
                <a:spcPct val="90000"/>
              </a:lnSpc>
              <a:spcBef>
                <a:spcPts val="500"/>
              </a:spcBef>
              <a:spcAft>
                <a:spcPts val="0"/>
              </a:spcAft>
              <a:buClr>
                <a:srgbClr val="262626"/>
              </a:buClr>
              <a:buSzPts val="1800"/>
              <a:buNone/>
              <a:defRPr b="1" sz="1800"/>
            </a:lvl3pPr>
            <a:lvl4pPr indent="-228600" lvl="3" marL="1828800" rtl="0" algn="l">
              <a:lnSpc>
                <a:spcPct val="90000"/>
              </a:lnSpc>
              <a:spcBef>
                <a:spcPts val="500"/>
              </a:spcBef>
              <a:spcAft>
                <a:spcPts val="0"/>
              </a:spcAft>
              <a:buClr>
                <a:srgbClr val="262626"/>
              </a:buClr>
              <a:buSzPts val="1600"/>
              <a:buNone/>
              <a:defRPr b="1" sz="1600"/>
            </a:lvl4pPr>
            <a:lvl5pPr indent="-228600" lvl="4" marL="2286000" rtl="0" algn="l">
              <a:lnSpc>
                <a:spcPct val="90000"/>
              </a:lnSpc>
              <a:spcBef>
                <a:spcPts val="500"/>
              </a:spcBef>
              <a:spcAft>
                <a:spcPts val="0"/>
              </a:spcAft>
              <a:buClr>
                <a:srgbClr val="262626"/>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28" name="Google Shape;128;g1e713d56900_0_347"/>
          <p:cNvSpPr txBox="1"/>
          <p:nvPr>
            <p:ph idx="2" type="body"/>
          </p:nvPr>
        </p:nvSpPr>
        <p:spPr>
          <a:xfrm>
            <a:off x="839788" y="2150270"/>
            <a:ext cx="5157900" cy="40395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62626"/>
              </a:buClr>
              <a:buSzPts val="1800"/>
              <a:buChar char="•"/>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29" name="Google Shape;129;g1e713d56900_0_347"/>
          <p:cNvSpPr txBox="1"/>
          <p:nvPr>
            <p:ph idx="3" type="body"/>
          </p:nvPr>
        </p:nvSpPr>
        <p:spPr>
          <a:xfrm>
            <a:off x="6172200" y="1326358"/>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262626"/>
              </a:buClr>
              <a:buSzPts val="2400"/>
              <a:buNone/>
              <a:defRPr b="1" sz="2400"/>
            </a:lvl1pPr>
            <a:lvl2pPr indent="-228600" lvl="1" marL="914400" rtl="0" algn="l">
              <a:lnSpc>
                <a:spcPct val="90000"/>
              </a:lnSpc>
              <a:spcBef>
                <a:spcPts val="500"/>
              </a:spcBef>
              <a:spcAft>
                <a:spcPts val="0"/>
              </a:spcAft>
              <a:buClr>
                <a:srgbClr val="262626"/>
              </a:buClr>
              <a:buSzPts val="2000"/>
              <a:buNone/>
              <a:defRPr b="1" sz="2000"/>
            </a:lvl2pPr>
            <a:lvl3pPr indent="-228600" lvl="2" marL="1371600" rtl="0" algn="l">
              <a:lnSpc>
                <a:spcPct val="90000"/>
              </a:lnSpc>
              <a:spcBef>
                <a:spcPts val="500"/>
              </a:spcBef>
              <a:spcAft>
                <a:spcPts val="0"/>
              </a:spcAft>
              <a:buClr>
                <a:srgbClr val="262626"/>
              </a:buClr>
              <a:buSzPts val="1800"/>
              <a:buNone/>
              <a:defRPr b="1" sz="1800"/>
            </a:lvl3pPr>
            <a:lvl4pPr indent="-228600" lvl="3" marL="1828800" rtl="0" algn="l">
              <a:lnSpc>
                <a:spcPct val="90000"/>
              </a:lnSpc>
              <a:spcBef>
                <a:spcPts val="500"/>
              </a:spcBef>
              <a:spcAft>
                <a:spcPts val="0"/>
              </a:spcAft>
              <a:buClr>
                <a:srgbClr val="262626"/>
              </a:buClr>
              <a:buSzPts val="1600"/>
              <a:buNone/>
              <a:defRPr b="1" sz="1600"/>
            </a:lvl4pPr>
            <a:lvl5pPr indent="-228600" lvl="4" marL="2286000" rtl="0" algn="l">
              <a:lnSpc>
                <a:spcPct val="90000"/>
              </a:lnSpc>
              <a:spcBef>
                <a:spcPts val="500"/>
              </a:spcBef>
              <a:spcAft>
                <a:spcPts val="0"/>
              </a:spcAft>
              <a:buClr>
                <a:srgbClr val="262626"/>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30" name="Google Shape;130;g1e713d56900_0_347"/>
          <p:cNvSpPr txBox="1"/>
          <p:nvPr>
            <p:ph idx="4" type="body"/>
          </p:nvPr>
        </p:nvSpPr>
        <p:spPr>
          <a:xfrm>
            <a:off x="6172200" y="2150270"/>
            <a:ext cx="5183100" cy="40395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62626"/>
              </a:buClr>
              <a:buSzPts val="1800"/>
              <a:buChar char="•"/>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31" name="Google Shape;131;g1e713d56900_0_347"/>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132" name="Google Shape;132;g1e713d56900_0_347"/>
          <p:cNvSpPr txBox="1"/>
          <p:nvPr>
            <p:ph idx="5" type="body"/>
          </p:nvPr>
        </p:nvSpPr>
        <p:spPr>
          <a:xfrm>
            <a:off x="0" y="6527800"/>
            <a:ext cx="3848100" cy="33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3" name="Google Shape;133;g1e713d56900_0_347"/>
          <p:cNvSpPr txBox="1"/>
          <p:nvPr>
            <p:ph idx="6" type="body"/>
          </p:nvPr>
        </p:nvSpPr>
        <p:spPr>
          <a:xfrm>
            <a:off x="8184742" y="6544468"/>
            <a:ext cx="4000500" cy="2970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34" name="Google Shape;134;g1e713d56900_0_347"/>
          <p:cNvCxnSpPr/>
          <p:nvPr/>
        </p:nvCxnSpPr>
        <p:spPr>
          <a:xfrm>
            <a:off x="838200" y="1117600"/>
            <a:ext cx="9906000" cy="0"/>
          </a:xfrm>
          <a:prstGeom prst="straightConnector1">
            <a:avLst/>
          </a:prstGeom>
          <a:noFill/>
          <a:ln cap="flat" cmpd="sng" w="28575">
            <a:solidFill>
              <a:srgbClr val="3F3F3F"/>
            </a:solidFill>
            <a:prstDash val="solid"/>
            <a:miter lim="800000"/>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35" name="Shape 135"/>
        <p:cNvGrpSpPr/>
        <p:nvPr/>
      </p:nvGrpSpPr>
      <p:grpSpPr>
        <a:xfrm>
          <a:off x="0" y="0"/>
          <a:ext cx="0" cy="0"/>
          <a:chOff x="0" y="0"/>
          <a:chExt cx="0" cy="0"/>
        </a:xfrm>
      </p:grpSpPr>
      <p:sp>
        <p:nvSpPr>
          <p:cNvPr id="136" name="Google Shape;136;g1e713d56900_0_357"/>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137" name="Google Shape;137;g1e713d56900_0_357"/>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138" name="Google Shape;138;g1e713d56900_0_357"/>
          <p:cNvSpPr txBox="1"/>
          <p:nvPr>
            <p:ph idx="1" type="body"/>
          </p:nvPr>
        </p:nvSpPr>
        <p:spPr>
          <a:xfrm>
            <a:off x="0" y="6527800"/>
            <a:ext cx="3848100" cy="33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g1e713d56900_0_357"/>
          <p:cNvSpPr txBox="1"/>
          <p:nvPr>
            <p:ph idx="2" type="body"/>
          </p:nvPr>
        </p:nvSpPr>
        <p:spPr>
          <a:xfrm>
            <a:off x="8184742" y="6544468"/>
            <a:ext cx="4000500" cy="2970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40" name="Google Shape;140;g1e713d56900_0_357"/>
          <p:cNvCxnSpPr/>
          <p:nvPr/>
        </p:nvCxnSpPr>
        <p:spPr>
          <a:xfrm>
            <a:off x="838200" y="1117600"/>
            <a:ext cx="9906000" cy="0"/>
          </a:xfrm>
          <a:prstGeom prst="straightConnector1">
            <a:avLst/>
          </a:prstGeom>
          <a:noFill/>
          <a:ln cap="flat" cmpd="sng" w="28575">
            <a:solidFill>
              <a:srgbClr val="3F3F3F"/>
            </a:solidFill>
            <a:prstDash val="solid"/>
            <a:miter lim="800000"/>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41" name="Shape 141"/>
        <p:cNvGrpSpPr/>
        <p:nvPr/>
      </p:nvGrpSpPr>
      <p:grpSpPr>
        <a:xfrm>
          <a:off x="0" y="0"/>
          <a:ext cx="0" cy="0"/>
          <a:chOff x="0" y="0"/>
          <a:chExt cx="0" cy="0"/>
        </a:xfrm>
      </p:grpSpPr>
      <p:pic>
        <p:nvPicPr>
          <p:cNvPr id="142" name="Google Shape;142;g1e713d56900_0_363"/>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143" name="Google Shape;143;g1e713d56900_0_363"/>
          <p:cNvSpPr txBox="1"/>
          <p:nvPr>
            <p:ph idx="1" type="body"/>
          </p:nvPr>
        </p:nvSpPr>
        <p:spPr>
          <a:xfrm>
            <a:off x="0" y="6527800"/>
            <a:ext cx="3848100" cy="33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4" name="Google Shape;144;g1e713d56900_0_363"/>
          <p:cNvSpPr txBox="1"/>
          <p:nvPr>
            <p:ph idx="2" type="body"/>
          </p:nvPr>
        </p:nvSpPr>
        <p:spPr>
          <a:xfrm>
            <a:off x="8184742" y="6544468"/>
            <a:ext cx="4000500" cy="2970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0" name="Shape 20"/>
        <p:cNvGrpSpPr/>
        <p:nvPr/>
      </p:nvGrpSpPr>
      <p:grpSpPr>
        <a:xfrm>
          <a:off x="0" y="0"/>
          <a:ext cx="0" cy="0"/>
          <a:chOff x="0" y="0"/>
          <a:chExt cx="0" cy="0"/>
        </a:xfrm>
      </p:grpSpPr>
      <p:sp>
        <p:nvSpPr>
          <p:cNvPr id="21" name="Google Shape;21;p37"/>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7"/>
          <p:cNvSpPr txBox="1"/>
          <p:nvPr>
            <p:ph idx="1" type="body"/>
          </p:nvPr>
        </p:nvSpPr>
        <p:spPr>
          <a:xfrm>
            <a:off x="838200" y="1282700"/>
            <a:ext cx="10515600" cy="48942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3" name="Google Shape;23;p37"/>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24" name="Google Shape;24;p37"/>
          <p:cNvSpPr txBox="1"/>
          <p:nvPr>
            <p:ph idx="2" type="body"/>
          </p:nvPr>
        </p:nvSpPr>
        <p:spPr>
          <a:xfrm>
            <a:off x="0" y="6527800"/>
            <a:ext cx="3848100" cy="330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37"/>
          <p:cNvSpPr txBox="1"/>
          <p:nvPr>
            <p:ph idx="3" type="body"/>
          </p:nvPr>
        </p:nvSpPr>
        <p:spPr>
          <a:xfrm>
            <a:off x="8184742" y="6544468"/>
            <a:ext cx="4000500" cy="29686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6" name="Google Shape;26;p37"/>
          <p:cNvCxnSpPr/>
          <p:nvPr/>
        </p:nvCxnSpPr>
        <p:spPr>
          <a:xfrm>
            <a:off x="838200" y="1117600"/>
            <a:ext cx="9906000" cy="0"/>
          </a:xfrm>
          <a:prstGeom prst="straightConnector1">
            <a:avLst/>
          </a:prstGeom>
          <a:noFill/>
          <a:ln cap="flat" cmpd="sng" w="28575">
            <a:solidFill>
              <a:srgbClr val="3F3F3F"/>
            </a:solidFill>
            <a:prstDash val="solid"/>
            <a:miter lim="800000"/>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45" name="Shape 145"/>
        <p:cNvGrpSpPr/>
        <p:nvPr/>
      </p:nvGrpSpPr>
      <p:grpSpPr>
        <a:xfrm>
          <a:off x="0" y="0"/>
          <a:ext cx="0" cy="0"/>
          <a:chOff x="0" y="0"/>
          <a:chExt cx="0" cy="0"/>
        </a:xfrm>
      </p:grpSpPr>
      <p:sp>
        <p:nvSpPr>
          <p:cNvPr id="146" name="Google Shape;146;g1e713d56900_0_36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262626"/>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g1e713d56900_0_367"/>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rgbClr val="262626"/>
              </a:buClr>
              <a:buSzPts val="3200"/>
              <a:buChar char="•"/>
              <a:defRPr sz="3200"/>
            </a:lvl1pPr>
            <a:lvl2pPr indent="-406400" lvl="1" marL="914400" rtl="0" algn="l">
              <a:lnSpc>
                <a:spcPct val="90000"/>
              </a:lnSpc>
              <a:spcBef>
                <a:spcPts val="500"/>
              </a:spcBef>
              <a:spcAft>
                <a:spcPts val="0"/>
              </a:spcAft>
              <a:buClr>
                <a:srgbClr val="262626"/>
              </a:buClr>
              <a:buSzPts val="2800"/>
              <a:buChar char="•"/>
              <a:defRPr sz="2800"/>
            </a:lvl2pPr>
            <a:lvl3pPr indent="-381000" lvl="2" marL="1371600" rtl="0" algn="l">
              <a:lnSpc>
                <a:spcPct val="90000"/>
              </a:lnSpc>
              <a:spcBef>
                <a:spcPts val="500"/>
              </a:spcBef>
              <a:spcAft>
                <a:spcPts val="0"/>
              </a:spcAft>
              <a:buClr>
                <a:srgbClr val="262626"/>
              </a:buClr>
              <a:buSzPts val="2400"/>
              <a:buChar char="•"/>
              <a:defRPr sz="2400"/>
            </a:lvl3pPr>
            <a:lvl4pPr indent="-355600" lvl="3" marL="1828800" rtl="0" algn="l">
              <a:lnSpc>
                <a:spcPct val="90000"/>
              </a:lnSpc>
              <a:spcBef>
                <a:spcPts val="500"/>
              </a:spcBef>
              <a:spcAft>
                <a:spcPts val="0"/>
              </a:spcAft>
              <a:buClr>
                <a:srgbClr val="262626"/>
              </a:buClr>
              <a:buSzPts val="2000"/>
              <a:buChar char="•"/>
              <a:defRPr sz="2000"/>
            </a:lvl4pPr>
            <a:lvl5pPr indent="-355600" lvl="4" marL="2286000" rtl="0" algn="l">
              <a:lnSpc>
                <a:spcPct val="90000"/>
              </a:lnSpc>
              <a:spcBef>
                <a:spcPts val="500"/>
              </a:spcBef>
              <a:spcAft>
                <a:spcPts val="0"/>
              </a:spcAft>
              <a:buClr>
                <a:srgbClr val="262626"/>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48" name="Google Shape;148;g1e713d56900_0_367"/>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262626"/>
              </a:buClr>
              <a:buSzPts val="1600"/>
              <a:buNone/>
              <a:defRPr sz="1600"/>
            </a:lvl1pPr>
            <a:lvl2pPr indent="-228600" lvl="1" marL="914400" rtl="0" algn="l">
              <a:lnSpc>
                <a:spcPct val="90000"/>
              </a:lnSpc>
              <a:spcBef>
                <a:spcPts val="500"/>
              </a:spcBef>
              <a:spcAft>
                <a:spcPts val="0"/>
              </a:spcAft>
              <a:buClr>
                <a:srgbClr val="262626"/>
              </a:buClr>
              <a:buSzPts val="1400"/>
              <a:buNone/>
              <a:defRPr sz="1400"/>
            </a:lvl2pPr>
            <a:lvl3pPr indent="-228600" lvl="2" marL="1371600" rtl="0" algn="l">
              <a:lnSpc>
                <a:spcPct val="90000"/>
              </a:lnSpc>
              <a:spcBef>
                <a:spcPts val="500"/>
              </a:spcBef>
              <a:spcAft>
                <a:spcPts val="0"/>
              </a:spcAft>
              <a:buClr>
                <a:srgbClr val="262626"/>
              </a:buClr>
              <a:buSzPts val="1200"/>
              <a:buNone/>
              <a:defRPr sz="1200"/>
            </a:lvl3pPr>
            <a:lvl4pPr indent="-228600" lvl="3" marL="1828800" rtl="0" algn="l">
              <a:lnSpc>
                <a:spcPct val="90000"/>
              </a:lnSpc>
              <a:spcBef>
                <a:spcPts val="500"/>
              </a:spcBef>
              <a:spcAft>
                <a:spcPts val="0"/>
              </a:spcAft>
              <a:buClr>
                <a:srgbClr val="262626"/>
              </a:buClr>
              <a:buSzPts val="1000"/>
              <a:buNone/>
              <a:defRPr sz="1000"/>
            </a:lvl4pPr>
            <a:lvl5pPr indent="-228600" lvl="4" marL="2286000" rtl="0" algn="l">
              <a:lnSpc>
                <a:spcPct val="90000"/>
              </a:lnSpc>
              <a:spcBef>
                <a:spcPts val="500"/>
              </a:spcBef>
              <a:spcAft>
                <a:spcPts val="0"/>
              </a:spcAft>
              <a:buClr>
                <a:srgbClr val="262626"/>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pic>
        <p:nvPicPr>
          <p:cNvPr id="149" name="Google Shape;149;g1e713d56900_0_367"/>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pic>
        <p:nvPicPr>
          <p:cNvPr id="150" name="Google Shape;150;g1e713d56900_0_367"/>
          <p:cNvPicPr preferRelativeResize="0"/>
          <p:nvPr/>
        </p:nvPicPr>
        <p:blipFill rotWithShape="1">
          <a:blip r:embed="rId2">
            <a:alphaModFix/>
          </a:blip>
          <a:srcRect b="0" l="0" r="0" t="0"/>
          <a:stretch/>
        </p:blipFill>
        <p:spPr>
          <a:xfrm>
            <a:off x="11136449" y="194301"/>
            <a:ext cx="1175793" cy="1259381"/>
          </a:xfrm>
          <a:prstGeom prst="rect">
            <a:avLst/>
          </a:prstGeom>
          <a:noFill/>
          <a:ln>
            <a:noFill/>
          </a:ln>
        </p:spPr>
      </p:pic>
      <p:sp>
        <p:nvSpPr>
          <p:cNvPr id="151" name="Google Shape;151;g1e713d56900_0_367"/>
          <p:cNvSpPr txBox="1"/>
          <p:nvPr>
            <p:ph idx="3" type="body"/>
          </p:nvPr>
        </p:nvSpPr>
        <p:spPr>
          <a:xfrm>
            <a:off x="0" y="6527800"/>
            <a:ext cx="3848100" cy="33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2" name="Google Shape;152;g1e713d56900_0_367"/>
          <p:cNvSpPr txBox="1"/>
          <p:nvPr>
            <p:ph idx="4" type="body"/>
          </p:nvPr>
        </p:nvSpPr>
        <p:spPr>
          <a:xfrm>
            <a:off x="8184742" y="6544468"/>
            <a:ext cx="4000500" cy="2970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53" name="Shape 153"/>
        <p:cNvGrpSpPr/>
        <p:nvPr/>
      </p:nvGrpSpPr>
      <p:grpSpPr>
        <a:xfrm>
          <a:off x="0" y="0"/>
          <a:ext cx="0" cy="0"/>
          <a:chOff x="0" y="0"/>
          <a:chExt cx="0" cy="0"/>
        </a:xfrm>
      </p:grpSpPr>
      <p:sp>
        <p:nvSpPr>
          <p:cNvPr id="154" name="Google Shape;154;g1e713d56900_0_375"/>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262626"/>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5" name="Google Shape;155;g1e713d56900_0_375"/>
          <p:cNvSpPr/>
          <p:nvPr>
            <p:ph idx="2" type="pic"/>
          </p:nvPr>
        </p:nvSpPr>
        <p:spPr>
          <a:xfrm>
            <a:off x="5183188" y="987425"/>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262626"/>
              </a:buClr>
              <a:buSzPts val="3200"/>
              <a:buFont typeface="Arial"/>
              <a:buNone/>
              <a:defRPr b="0" i="0" sz="3200" u="none" cap="none" strike="noStrike">
                <a:solidFill>
                  <a:srgbClr val="262626"/>
                </a:solidFill>
                <a:latin typeface="Calibri"/>
                <a:ea typeface="Calibri"/>
                <a:cs typeface="Calibri"/>
                <a:sym typeface="Calibri"/>
              </a:defRPr>
            </a:lvl1pPr>
            <a:lvl2pPr lvl="1" marR="0" rtl="0" algn="l">
              <a:lnSpc>
                <a:spcPct val="90000"/>
              </a:lnSpc>
              <a:spcBef>
                <a:spcPts val="500"/>
              </a:spcBef>
              <a:spcAft>
                <a:spcPts val="0"/>
              </a:spcAft>
              <a:buClr>
                <a:srgbClr val="262626"/>
              </a:buClr>
              <a:buSzPts val="2800"/>
              <a:buFont typeface="Arial"/>
              <a:buNone/>
              <a:defRPr b="0" i="0" sz="2800" u="none" cap="none" strike="noStrike">
                <a:solidFill>
                  <a:srgbClr val="262626"/>
                </a:solidFill>
                <a:latin typeface="Calibri"/>
                <a:ea typeface="Calibri"/>
                <a:cs typeface="Calibri"/>
                <a:sym typeface="Calibri"/>
              </a:defRPr>
            </a:lvl2pPr>
            <a:lvl3pPr lvl="2" marR="0" rtl="0" algn="l">
              <a:lnSpc>
                <a:spcPct val="90000"/>
              </a:lnSpc>
              <a:spcBef>
                <a:spcPts val="500"/>
              </a:spcBef>
              <a:spcAft>
                <a:spcPts val="0"/>
              </a:spcAft>
              <a:buClr>
                <a:srgbClr val="262626"/>
              </a:buClr>
              <a:buSzPts val="2400"/>
              <a:buFont typeface="Arial"/>
              <a:buNone/>
              <a:defRPr b="0" i="0" sz="2400" u="none" cap="none" strike="noStrike">
                <a:solidFill>
                  <a:srgbClr val="262626"/>
                </a:solidFill>
                <a:latin typeface="Calibri"/>
                <a:ea typeface="Calibri"/>
                <a:cs typeface="Calibri"/>
                <a:sym typeface="Calibri"/>
              </a:defRPr>
            </a:lvl3pPr>
            <a:lvl4pPr lvl="3" marR="0" rtl="0" algn="l">
              <a:lnSpc>
                <a:spcPct val="90000"/>
              </a:lnSpc>
              <a:spcBef>
                <a:spcPts val="500"/>
              </a:spcBef>
              <a:spcAft>
                <a:spcPts val="0"/>
              </a:spcAft>
              <a:buClr>
                <a:srgbClr val="262626"/>
              </a:buClr>
              <a:buSzPts val="2000"/>
              <a:buFont typeface="Arial"/>
              <a:buNone/>
              <a:defRPr b="0" i="0" sz="2000" u="none" cap="none" strike="noStrike">
                <a:solidFill>
                  <a:srgbClr val="262626"/>
                </a:solidFill>
                <a:latin typeface="Calibri"/>
                <a:ea typeface="Calibri"/>
                <a:cs typeface="Calibri"/>
                <a:sym typeface="Calibri"/>
              </a:defRPr>
            </a:lvl4pPr>
            <a:lvl5pPr lvl="4" marR="0" rtl="0" algn="l">
              <a:lnSpc>
                <a:spcPct val="90000"/>
              </a:lnSpc>
              <a:spcBef>
                <a:spcPts val="500"/>
              </a:spcBef>
              <a:spcAft>
                <a:spcPts val="0"/>
              </a:spcAft>
              <a:buClr>
                <a:srgbClr val="262626"/>
              </a:buClr>
              <a:buSzPts val="2000"/>
              <a:buFont typeface="Arial"/>
              <a:buNone/>
              <a:defRPr b="0" i="0" sz="2000" u="none" cap="none" strike="noStrike">
                <a:solidFill>
                  <a:srgbClr val="262626"/>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6" name="Google Shape;156;g1e713d56900_0_375"/>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262626"/>
              </a:buClr>
              <a:buSzPts val="1600"/>
              <a:buNone/>
              <a:defRPr sz="1600"/>
            </a:lvl1pPr>
            <a:lvl2pPr indent="-228600" lvl="1" marL="914400" rtl="0" algn="l">
              <a:lnSpc>
                <a:spcPct val="90000"/>
              </a:lnSpc>
              <a:spcBef>
                <a:spcPts val="500"/>
              </a:spcBef>
              <a:spcAft>
                <a:spcPts val="0"/>
              </a:spcAft>
              <a:buClr>
                <a:srgbClr val="262626"/>
              </a:buClr>
              <a:buSzPts val="1400"/>
              <a:buNone/>
              <a:defRPr sz="1400"/>
            </a:lvl2pPr>
            <a:lvl3pPr indent="-228600" lvl="2" marL="1371600" rtl="0" algn="l">
              <a:lnSpc>
                <a:spcPct val="90000"/>
              </a:lnSpc>
              <a:spcBef>
                <a:spcPts val="500"/>
              </a:spcBef>
              <a:spcAft>
                <a:spcPts val="0"/>
              </a:spcAft>
              <a:buClr>
                <a:srgbClr val="262626"/>
              </a:buClr>
              <a:buSzPts val="1200"/>
              <a:buNone/>
              <a:defRPr sz="1200"/>
            </a:lvl3pPr>
            <a:lvl4pPr indent="-228600" lvl="3" marL="1828800" rtl="0" algn="l">
              <a:lnSpc>
                <a:spcPct val="90000"/>
              </a:lnSpc>
              <a:spcBef>
                <a:spcPts val="500"/>
              </a:spcBef>
              <a:spcAft>
                <a:spcPts val="0"/>
              </a:spcAft>
              <a:buClr>
                <a:srgbClr val="262626"/>
              </a:buClr>
              <a:buSzPts val="1000"/>
              <a:buNone/>
              <a:defRPr sz="1000"/>
            </a:lvl4pPr>
            <a:lvl5pPr indent="-228600" lvl="4" marL="2286000" rtl="0" algn="l">
              <a:lnSpc>
                <a:spcPct val="90000"/>
              </a:lnSpc>
              <a:spcBef>
                <a:spcPts val="500"/>
              </a:spcBef>
              <a:spcAft>
                <a:spcPts val="0"/>
              </a:spcAft>
              <a:buClr>
                <a:srgbClr val="262626"/>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pic>
        <p:nvPicPr>
          <p:cNvPr id="157" name="Google Shape;157;g1e713d56900_0_375"/>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158" name="Google Shape;158;g1e713d56900_0_375"/>
          <p:cNvSpPr txBox="1"/>
          <p:nvPr>
            <p:ph idx="3" type="body"/>
          </p:nvPr>
        </p:nvSpPr>
        <p:spPr>
          <a:xfrm>
            <a:off x="0" y="6527800"/>
            <a:ext cx="3848100" cy="33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59" name="Google Shape;159;g1e713d56900_0_375"/>
          <p:cNvSpPr txBox="1"/>
          <p:nvPr>
            <p:ph idx="4" type="body"/>
          </p:nvPr>
        </p:nvSpPr>
        <p:spPr>
          <a:xfrm>
            <a:off x="8184742" y="6544468"/>
            <a:ext cx="4000500" cy="2970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60" name="Shape 160"/>
        <p:cNvGrpSpPr/>
        <p:nvPr/>
      </p:nvGrpSpPr>
      <p:grpSpPr>
        <a:xfrm>
          <a:off x="0" y="0"/>
          <a:ext cx="0" cy="0"/>
          <a:chOff x="0" y="0"/>
          <a:chExt cx="0" cy="0"/>
        </a:xfrm>
      </p:grpSpPr>
      <p:sp>
        <p:nvSpPr>
          <p:cNvPr id="161" name="Google Shape;161;g1e713d56900_0_382"/>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2" name="Google Shape;162;g1e713d56900_0_382"/>
          <p:cNvSpPr txBox="1"/>
          <p:nvPr>
            <p:ph idx="1" type="body"/>
          </p:nvPr>
        </p:nvSpPr>
        <p:spPr>
          <a:xfrm rot="5400000">
            <a:off x="3648900" y="-1528000"/>
            <a:ext cx="4894200" cy="10515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62626"/>
              </a:buClr>
              <a:buSzPts val="1800"/>
              <a:buChar char="•"/>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63" name="Google Shape;163;g1e713d56900_0_382"/>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164" name="Google Shape;164;g1e713d56900_0_382"/>
          <p:cNvSpPr txBox="1"/>
          <p:nvPr>
            <p:ph idx="2" type="body"/>
          </p:nvPr>
        </p:nvSpPr>
        <p:spPr>
          <a:xfrm>
            <a:off x="0" y="6527800"/>
            <a:ext cx="3848100" cy="33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5" name="Google Shape;165;g1e713d56900_0_382"/>
          <p:cNvSpPr txBox="1"/>
          <p:nvPr>
            <p:ph idx="3" type="body"/>
          </p:nvPr>
        </p:nvSpPr>
        <p:spPr>
          <a:xfrm>
            <a:off x="8184742" y="6544468"/>
            <a:ext cx="4000500" cy="2970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cxnSp>
        <p:nvCxnSpPr>
          <p:cNvPr id="166" name="Google Shape;166;g1e713d56900_0_382"/>
          <p:cNvCxnSpPr/>
          <p:nvPr/>
        </p:nvCxnSpPr>
        <p:spPr>
          <a:xfrm>
            <a:off x="838200" y="1117600"/>
            <a:ext cx="9906000" cy="0"/>
          </a:xfrm>
          <a:prstGeom prst="straightConnector1">
            <a:avLst/>
          </a:prstGeom>
          <a:noFill/>
          <a:ln cap="flat" cmpd="sng" w="28575">
            <a:solidFill>
              <a:srgbClr val="3F3F3F"/>
            </a:solidFill>
            <a:prstDash val="solid"/>
            <a:miter lim="8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p:cSld name="Vertical Title and Text">
    <p:spTree>
      <p:nvGrpSpPr>
        <p:cNvPr id="167" name="Shape 167"/>
        <p:cNvGrpSpPr/>
        <p:nvPr/>
      </p:nvGrpSpPr>
      <p:grpSpPr>
        <a:xfrm>
          <a:off x="0" y="0"/>
          <a:ext cx="0" cy="0"/>
          <a:chOff x="0" y="0"/>
          <a:chExt cx="0" cy="0"/>
        </a:xfrm>
      </p:grpSpPr>
      <p:sp>
        <p:nvSpPr>
          <p:cNvPr id="168" name="Google Shape;168;g1e713d56900_0_389"/>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262626"/>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9" name="Google Shape;169;g1e713d56900_0_389"/>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rgbClr val="262626"/>
              </a:buClr>
              <a:buSzPts val="1800"/>
              <a:buChar char="•"/>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pic>
        <p:nvPicPr>
          <p:cNvPr id="170" name="Google Shape;170;g1e713d56900_0_389"/>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171" name="Google Shape;171;g1e713d56900_0_389"/>
          <p:cNvSpPr txBox="1"/>
          <p:nvPr>
            <p:ph idx="2" type="body"/>
          </p:nvPr>
        </p:nvSpPr>
        <p:spPr>
          <a:xfrm>
            <a:off x="0" y="6527800"/>
            <a:ext cx="3848100" cy="33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2" name="Google Shape;172;g1e713d56900_0_389"/>
          <p:cNvSpPr txBox="1"/>
          <p:nvPr>
            <p:ph idx="3" type="body"/>
          </p:nvPr>
        </p:nvSpPr>
        <p:spPr>
          <a:xfrm>
            <a:off x="8184742" y="6544468"/>
            <a:ext cx="4000500" cy="2970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chemeClr val="lt1"/>
              </a:buClr>
              <a:buSzPts val="1800"/>
              <a:buNone/>
              <a:defRPr sz="1800">
                <a:solidFill>
                  <a:schemeClr val="lt1"/>
                </a:solidFill>
              </a:defRPr>
            </a:lvl1pPr>
            <a:lvl2pPr indent="-342900" lvl="1" marL="914400" rtl="0" algn="l">
              <a:lnSpc>
                <a:spcPct val="90000"/>
              </a:lnSpc>
              <a:spcBef>
                <a:spcPts val="500"/>
              </a:spcBef>
              <a:spcAft>
                <a:spcPts val="0"/>
              </a:spcAft>
              <a:buClr>
                <a:srgbClr val="262626"/>
              </a:buClr>
              <a:buSzPts val="1800"/>
              <a:buChar char="•"/>
              <a:defRPr/>
            </a:lvl2pPr>
            <a:lvl3pPr indent="-342900" lvl="2" marL="1371600" rtl="0" algn="l">
              <a:lnSpc>
                <a:spcPct val="90000"/>
              </a:lnSpc>
              <a:spcBef>
                <a:spcPts val="500"/>
              </a:spcBef>
              <a:spcAft>
                <a:spcPts val="0"/>
              </a:spcAft>
              <a:buClr>
                <a:srgbClr val="262626"/>
              </a:buClr>
              <a:buSzPts val="1800"/>
              <a:buChar char="•"/>
              <a:defRPr/>
            </a:lvl3pPr>
            <a:lvl4pPr indent="-342900" lvl="3" marL="1828800" rtl="0" algn="l">
              <a:lnSpc>
                <a:spcPct val="90000"/>
              </a:lnSpc>
              <a:spcBef>
                <a:spcPts val="500"/>
              </a:spcBef>
              <a:spcAft>
                <a:spcPts val="0"/>
              </a:spcAft>
              <a:buClr>
                <a:srgbClr val="262626"/>
              </a:buClr>
              <a:buSzPts val="1800"/>
              <a:buChar char="•"/>
              <a:defRPr/>
            </a:lvl4pPr>
            <a:lvl5pPr indent="-342900" lvl="4" marL="2286000" rtl="0" algn="l">
              <a:lnSpc>
                <a:spcPct val="90000"/>
              </a:lnSpc>
              <a:spcBef>
                <a:spcPts val="500"/>
              </a:spcBef>
              <a:spcAft>
                <a:spcPts val="0"/>
              </a:spcAft>
              <a:buClr>
                <a:srgbClr val="262626"/>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7" name="Shape 27"/>
        <p:cNvGrpSpPr/>
        <p:nvPr/>
      </p:nvGrpSpPr>
      <p:grpSpPr>
        <a:xfrm>
          <a:off x="0" y="0"/>
          <a:ext cx="0" cy="0"/>
          <a:chOff x="0" y="0"/>
          <a:chExt cx="0" cy="0"/>
        </a:xfrm>
      </p:grpSpPr>
      <p:sp>
        <p:nvSpPr>
          <p:cNvPr id="28" name="Google Shape;28;p38"/>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4400"/>
              <a:buFont typeface="Calibri"/>
              <a:buNone/>
              <a:defRPr>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8"/>
          <p:cNvSpPr txBox="1"/>
          <p:nvPr>
            <p:ph idx="1" type="body"/>
          </p:nvPr>
        </p:nvSpPr>
        <p:spPr>
          <a:xfrm>
            <a:off x="825500" y="1301282"/>
            <a:ext cx="5194300" cy="487568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8"/>
          <p:cNvSpPr txBox="1"/>
          <p:nvPr>
            <p:ph idx="2" type="body"/>
          </p:nvPr>
        </p:nvSpPr>
        <p:spPr>
          <a:xfrm>
            <a:off x="6159500" y="1301282"/>
            <a:ext cx="5194300" cy="487568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1" name="Google Shape;31;p38"/>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32" name="Google Shape;32;p38"/>
          <p:cNvSpPr txBox="1"/>
          <p:nvPr>
            <p:ph idx="3" type="body"/>
          </p:nvPr>
        </p:nvSpPr>
        <p:spPr>
          <a:xfrm>
            <a:off x="0" y="6527800"/>
            <a:ext cx="3848100" cy="330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8"/>
          <p:cNvSpPr txBox="1"/>
          <p:nvPr>
            <p:ph idx="4" type="body"/>
          </p:nvPr>
        </p:nvSpPr>
        <p:spPr>
          <a:xfrm>
            <a:off x="8184742" y="6544468"/>
            <a:ext cx="4000500" cy="29686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4" name="Google Shape;34;p38"/>
          <p:cNvCxnSpPr/>
          <p:nvPr/>
        </p:nvCxnSpPr>
        <p:spPr>
          <a:xfrm>
            <a:off x="838200" y="1117600"/>
            <a:ext cx="9906000" cy="0"/>
          </a:xfrm>
          <a:prstGeom prst="straightConnector1">
            <a:avLst/>
          </a:prstGeom>
          <a:noFill/>
          <a:ln cap="flat" cmpd="sng" w="28575">
            <a:solidFill>
              <a:srgbClr val="3F3F3F"/>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35" name="Shape 35"/>
        <p:cNvGrpSpPr/>
        <p:nvPr/>
      </p:nvGrpSpPr>
      <p:grpSpPr>
        <a:xfrm>
          <a:off x="0" y="0"/>
          <a:ext cx="0" cy="0"/>
          <a:chOff x="0" y="0"/>
          <a:chExt cx="0" cy="0"/>
        </a:xfrm>
      </p:grpSpPr>
      <p:sp>
        <p:nvSpPr>
          <p:cNvPr id="36" name="Google Shape;36;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rgbClr val="262626"/>
              </a:buClr>
              <a:buSzPts val="3200"/>
              <a:buChar char="•"/>
              <a:defRPr sz="3200"/>
            </a:lvl1pPr>
            <a:lvl2pPr indent="-406400" lvl="1" marL="914400" algn="l">
              <a:lnSpc>
                <a:spcPct val="90000"/>
              </a:lnSpc>
              <a:spcBef>
                <a:spcPts val="500"/>
              </a:spcBef>
              <a:spcAft>
                <a:spcPts val="0"/>
              </a:spcAft>
              <a:buClr>
                <a:srgbClr val="262626"/>
              </a:buClr>
              <a:buSzPts val="2800"/>
              <a:buChar char="•"/>
              <a:defRPr sz="2800"/>
            </a:lvl2pPr>
            <a:lvl3pPr indent="-381000" lvl="2" marL="1371600" algn="l">
              <a:lnSpc>
                <a:spcPct val="90000"/>
              </a:lnSpc>
              <a:spcBef>
                <a:spcPts val="500"/>
              </a:spcBef>
              <a:spcAft>
                <a:spcPts val="0"/>
              </a:spcAft>
              <a:buClr>
                <a:srgbClr val="262626"/>
              </a:buClr>
              <a:buSzPts val="2400"/>
              <a:buChar char="•"/>
              <a:defRPr sz="2400"/>
            </a:lvl3pPr>
            <a:lvl4pPr indent="-355600" lvl="3" marL="1828800" algn="l">
              <a:lnSpc>
                <a:spcPct val="90000"/>
              </a:lnSpc>
              <a:spcBef>
                <a:spcPts val="500"/>
              </a:spcBef>
              <a:spcAft>
                <a:spcPts val="0"/>
              </a:spcAft>
              <a:buClr>
                <a:srgbClr val="262626"/>
              </a:buClr>
              <a:buSzPts val="2000"/>
              <a:buChar char="•"/>
              <a:defRPr sz="2000"/>
            </a:lvl4pPr>
            <a:lvl5pPr indent="-355600" lvl="4" marL="2286000" algn="l">
              <a:lnSpc>
                <a:spcPct val="90000"/>
              </a:lnSpc>
              <a:spcBef>
                <a:spcPts val="500"/>
              </a:spcBef>
              <a:spcAft>
                <a:spcPts val="0"/>
              </a:spcAft>
              <a:buClr>
                <a:srgbClr val="262626"/>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8" name="Google Shape;38;p3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1600"/>
              <a:buNone/>
              <a:defRPr sz="1600"/>
            </a:lvl1pPr>
            <a:lvl2pPr indent="-228600" lvl="1" marL="914400" algn="l">
              <a:lnSpc>
                <a:spcPct val="90000"/>
              </a:lnSpc>
              <a:spcBef>
                <a:spcPts val="500"/>
              </a:spcBef>
              <a:spcAft>
                <a:spcPts val="0"/>
              </a:spcAft>
              <a:buClr>
                <a:srgbClr val="262626"/>
              </a:buClr>
              <a:buSzPts val="1400"/>
              <a:buNone/>
              <a:defRPr sz="1400"/>
            </a:lvl2pPr>
            <a:lvl3pPr indent="-228600" lvl="2" marL="1371600" algn="l">
              <a:lnSpc>
                <a:spcPct val="90000"/>
              </a:lnSpc>
              <a:spcBef>
                <a:spcPts val="500"/>
              </a:spcBef>
              <a:spcAft>
                <a:spcPts val="0"/>
              </a:spcAft>
              <a:buClr>
                <a:srgbClr val="262626"/>
              </a:buClr>
              <a:buSzPts val="1200"/>
              <a:buNone/>
              <a:defRPr sz="1200"/>
            </a:lvl3pPr>
            <a:lvl4pPr indent="-228600" lvl="3" marL="1828800" algn="l">
              <a:lnSpc>
                <a:spcPct val="90000"/>
              </a:lnSpc>
              <a:spcBef>
                <a:spcPts val="500"/>
              </a:spcBef>
              <a:spcAft>
                <a:spcPts val="0"/>
              </a:spcAft>
              <a:buClr>
                <a:srgbClr val="262626"/>
              </a:buClr>
              <a:buSzPts val="1000"/>
              <a:buNone/>
              <a:defRPr sz="1000"/>
            </a:lvl4pPr>
            <a:lvl5pPr indent="-228600" lvl="4" marL="2286000" algn="l">
              <a:lnSpc>
                <a:spcPct val="90000"/>
              </a:lnSpc>
              <a:spcBef>
                <a:spcPts val="500"/>
              </a:spcBef>
              <a:spcAft>
                <a:spcPts val="0"/>
              </a:spcAft>
              <a:buClr>
                <a:srgbClr val="26262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id="39" name="Google Shape;39;p39"/>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pic>
        <p:nvPicPr>
          <p:cNvPr id="40" name="Google Shape;40;p39"/>
          <p:cNvPicPr preferRelativeResize="0"/>
          <p:nvPr/>
        </p:nvPicPr>
        <p:blipFill rotWithShape="1">
          <a:blip r:embed="rId2">
            <a:alphaModFix/>
          </a:blip>
          <a:srcRect b="0" l="0" r="0" t="0"/>
          <a:stretch/>
        </p:blipFill>
        <p:spPr>
          <a:xfrm>
            <a:off x="11136449" y="194301"/>
            <a:ext cx="1175793" cy="1259381"/>
          </a:xfrm>
          <a:prstGeom prst="rect">
            <a:avLst/>
          </a:prstGeom>
          <a:noFill/>
          <a:ln>
            <a:noFill/>
          </a:ln>
        </p:spPr>
      </p:pic>
      <p:sp>
        <p:nvSpPr>
          <p:cNvPr id="41" name="Google Shape;41;p39"/>
          <p:cNvSpPr txBox="1"/>
          <p:nvPr>
            <p:ph idx="3" type="body"/>
          </p:nvPr>
        </p:nvSpPr>
        <p:spPr>
          <a:xfrm>
            <a:off x="0" y="6527800"/>
            <a:ext cx="3848100" cy="330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9"/>
          <p:cNvSpPr txBox="1"/>
          <p:nvPr>
            <p:ph idx="4" type="body"/>
          </p:nvPr>
        </p:nvSpPr>
        <p:spPr>
          <a:xfrm>
            <a:off x="8184742" y="6544468"/>
            <a:ext cx="4000500" cy="29686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3" name="Shape 43"/>
        <p:cNvGrpSpPr/>
        <p:nvPr/>
      </p:nvGrpSpPr>
      <p:grpSpPr>
        <a:xfrm>
          <a:off x="0" y="0"/>
          <a:ext cx="0" cy="0"/>
          <a:chOff x="0" y="0"/>
          <a:chExt cx="0" cy="0"/>
        </a:xfrm>
      </p:grpSpPr>
      <p:pic>
        <p:nvPicPr>
          <p:cNvPr id="44" name="Google Shape;44;p40"/>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45" name="Google Shape;45;p40"/>
          <p:cNvSpPr txBox="1"/>
          <p:nvPr>
            <p:ph idx="1" type="body"/>
          </p:nvPr>
        </p:nvSpPr>
        <p:spPr>
          <a:xfrm>
            <a:off x="0" y="6527800"/>
            <a:ext cx="3848100" cy="330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40"/>
          <p:cNvSpPr txBox="1"/>
          <p:nvPr>
            <p:ph idx="2" type="body"/>
          </p:nvPr>
        </p:nvSpPr>
        <p:spPr>
          <a:xfrm>
            <a:off x="8184742" y="6544468"/>
            <a:ext cx="4000500" cy="29686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7" name="Shape 47"/>
        <p:cNvGrpSpPr/>
        <p:nvPr/>
      </p:nvGrpSpPr>
      <p:grpSpPr>
        <a:xfrm>
          <a:off x="0" y="0"/>
          <a:ext cx="0" cy="0"/>
          <a:chOff x="0" y="0"/>
          <a:chExt cx="0" cy="0"/>
        </a:xfrm>
      </p:grpSpPr>
      <p:sp>
        <p:nvSpPr>
          <p:cNvPr id="48" name="Google Shape;48;p41"/>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9" name="Google Shape;49;p41"/>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50" name="Google Shape;50;p41"/>
          <p:cNvSpPr txBox="1"/>
          <p:nvPr>
            <p:ph idx="1" type="body"/>
          </p:nvPr>
        </p:nvSpPr>
        <p:spPr>
          <a:xfrm>
            <a:off x="0" y="6527800"/>
            <a:ext cx="3848100" cy="330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41"/>
          <p:cNvSpPr txBox="1"/>
          <p:nvPr>
            <p:ph idx="2" type="body"/>
          </p:nvPr>
        </p:nvSpPr>
        <p:spPr>
          <a:xfrm>
            <a:off x="8184742" y="6544468"/>
            <a:ext cx="4000500" cy="29686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2" name="Google Shape;52;p41"/>
          <p:cNvCxnSpPr/>
          <p:nvPr/>
        </p:nvCxnSpPr>
        <p:spPr>
          <a:xfrm>
            <a:off x="838200" y="1117600"/>
            <a:ext cx="9906000" cy="0"/>
          </a:xfrm>
          <a:prstGeom prst="straightConnector1">
            <a:avLst/>
          </a:prstGeom>
          <a:noFill/>
          <a:ln cap="flat" cmpd="sng" w="28575">
            <a:solidFill>
              <a:srgbClr val="3F3F3F"/>
            </a:solidFill>
            <a:prstDash val="solid"/>
            <a:miter lim="800000"/>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53" name="Shape 53"/>
        <p:cNvGrpSpPr/>
        <p:nvPr/>
      </p:nvGrpSpPr>
      <p:grpSpPr>
        <a:xfrm>
          <a:off x="0" y="0"/>
          <a:ext cx="0" cy="0"/>
          <a:chOff x="0" y="0"/>
          <a:chExt cx="0" cy="0"/>
        </a:xfrm>
      </p:grpSpPr>
      <p:sp>
        <p:nvSpPr>
          <p:cNvPr id="54" name="Google Shape;54;p42"/>
          <p:cNvSpPr txBox="1"/>
          <p:nvPr>
            <p:ph type="ctrTitle"/>
          </p:nvPr>
        </p:nvSpPr>
        <p:spPr>
          <a:xfrm>
            <a:off x="1524000" y="1884363"/>
            <a:ext cx="9144000" cy="23876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6500"/>
              <a:buFont typeface="Calibri"/>
              <a:buNone/>
              <a:defRPr sz="65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2"/>
          <p:cNvSpPr txBox="1"/>
          <p:nvPr>
            <p:ph idx="1" type="subTitle"/>
          </p:nvPr>
        </p:nvSpPr>
        <p:spPr>
          <a:xfrm>
            <a:off x="1524000" y="4389438"/>
            <a:ext cx="9144000" cy="1655762"/>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3F3F3F"/>
              </a:buClr>
              <a:buSzPts val="2000"/>
              <a:buNone/>
              <a:defRPr sz="2000">
                <a:solidFill>
                  <a:srgbClr val="3F3F3F"/>
                </a:solidFill>
                <a:latin typeface="Calibri"/>
                <a:ea typeface="Calibri"/>
                <a:cs typeface="Calibri"/>
                <a:sym typeface="Calibri"/>
              </a:defRPr>
            </a:lvl1pPr>
            <a:lvl2pPr lvl="1" algn="ctr">
              <a:lnSpc>
                <a:spcPct val="90000"/>
              </a:lnSpc>
              <a:spcBef>
                <a:spcPts val="500"/>
              </a:spcBef>
              <a:spcAft>
                <a:spcPts val="0"/>
              </a:spcAft>
              <a:buClr>
                <a:srgbClr val="262626"/>
              </a:buClr>
              <a:buSzPts val="2000"/>
              <a:buNone/>
              <a:defRPr sz="2000"/>
            </a:lvl2pPr>
            <a:lvl3pPr lvl="2" algn="ctr">
              <a:lnSpc>
                <a:spcPct val="90000"/>
              </a:lnSpc>
              <a:spcBef>
                <a:spcPts val="500"/>
              </a:spcBef>
              <a:spcAft>
                <a:spcPts val="0"/>
              </a:spcAft>
              <a:buClr>
                <a:srgbClr val="262626"/>
              </a:buClr>
              <a:buSzPts val="1800"/>
              <a:buNone/>
              <a:defRPr sz="1800"/>
            </a:lvl3pPr>
            <a:lvl4pPr lvl="3" algn="ctr">
              <a:lnSpc>
                <a:spcPct val="90000"/>
              </a:lnSpc>
              <a:spcBef>
                <a:spcPts val="500"/>
              </a:spcBef>
              <a:spcAft>
                <a:spcPts val="0"/>
              </a:spcAft>
              <a:buClr>
                <a:srgbClr val="262626"/>
              </a:buClr>
              <a:buSzPts val="1600"/>
              <a:buNone/>
              <a:defRPr sz="1600"/>
            </a:lvl4pPr>
            <a:lvl5pPr lvl="4" algn="ctr">
              <a:lnSpc>
                <a:spcPct val="90000"/>
              </a:lnSpc>
              <a:spcBef>
                <a:spcPts val="500"/>
              </a:spcBef>
              <a:spcAft>
                <a:spcPts val="0"/>
              </a:spcAft>
              <a:buClr>
                <a:srgbClr val="262626"/>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56" name="Google Shape;56;p42"/>
          <p:cNvPicPr preferRelativeResize="0"/>
          <p:nvPr/>
        </p:nvPicPr>
        <p:blipFill rotWithShape="1">
          <a:blip r:embed="rId2">
            <a:alphaModFix/>
          </a:blip>
          <a:srcRect b="0" l="0" r="0" t="0"/>
          <a:stretch/>
        </p:blipFill>
        <p:spPr>
          <a:xfrm>
            <a:off x="115910" y="129262"/>
            <a:ext cx="1175792" cy="1259380"/>
          </a:xfrm>
          <a:prstGeom prst="rect">
            <a:avLst/>
          </a:prstGeom>
          <a:noFill/>
          <a:ln>
            <a:noFill/>
          </a:ln>
        </p:spPr>
      </p:pic>
      <p:cxnSp>
        <p:nvCxnSpPr>
          <p:cNvPr id="57" name="Google Shape;57;p42"/>
          <p:cNvCxnSpPr/>
          <p:nvPr/>
        </p:nvCxnSpPr>
        <p:spPr>
          <a:xfrm>
            <a:off x="1524000" y="4271963"/>
            <a:ext cx="9144000" cy="0"/>
          </a:xfrm>
          <a:prstGeom prst="straightConnector1">
            <a:avLst/>
          </a:prstGeom>
          <a:noFill/>
          <a:ln cap="flat" cmpd="sng" w="28575">
            <a:solidFill>
              <a:srgbClr val="3F3F3F"/>
            </a:solidFill>
            <a:prstDash val="solid"/>
            <a:miter lim="800000"/>
            <a:headEnd len="sm" w="sm" type="none"/>
            <a:tailEnd len="sm" w="sm" type="none"/>
          </a:ln>
        </p:spPr>
      </p:cxnSp>
      <p:sp>
        <p:nvSpPr>
          <p:cNvPr id="58" name="Google Shape;58;p42"/>
          <p:cNvSpPr txBox="1"/>
          <p:nvPr>
            <p:ph idx="2" type="body"/>
          </p:nvPr>
        </p:nvSpPr>
        <p:spPr>
          <a:xfrm>
            <a:off x="8267700" y="6527800"/>
            <a:ext cx="3924300" cy="3302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59" name="Shape 59"/>
        <p:cNvGrpSpPr/>
        <p:nvPr/>
      </p:nvGrpSpPr>
      <p:grpSpPr>
        <a:xfrm>
          <a:off x="0" y="0"/>
          <a:ext cx="0" cy="0"/>
          <a:chOff x="0" y="0"/>
          <a:chExt cx="0" cy="0"/>
        </a:xfrm>
      </p:grpSpPr>
      <p:sp>
        <p:nvSpPr>
          <p:cNvPr id="60" name="Google Shape;60;p43"/>
          <p:cNvSpPr txBox="1"/>
          <p:nvPr>
            <p:ph type="title"/>
          </p:nvPr>
        </p:nvSpPr>
        <p:spPr>
          <a:xfrm>
            <a:off x="839788" y="168184"/>
            <a:ext cx="10515600" cy="93615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43"/>
          <p:cNvSpPr txBox="1"/>
          <p:nvPr>
            <p:ph idx="1" type="body"/>
          </p:nvPr>
        </p:nvSpPr>
        <p:spPr>
          <a:xfrm>
            <a:off x="839788" y="1326358"/>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lvl1pPr>
            <a:lvl2pPr indent="-228600" lvl="1" marL="914400" algn="l">
              <a:lnSpc>
                <a:spcPct val="90000"/>
              </a:lnSpc>
              <a:spcBef>
                <a:spcPts val="500"/>
              </a:spcBef>
              <a:spcAft>
                <a:spcPts val="0"/>
              </a:spcAft>
              <a:buClr>
                <a:srgbClr val="262626"/>
              </a:buClr>
              <a:buSzPts val="2000"/>
              <a:buNone/>
              <a:defRPr b="1" sz="2000"/>
            </a:lvl2pPr>
            <a:lvl3pPr indent="-228600" lvl="2" marL="1371600" algn="l">
              <a:lnSpc>
                <a:spcPct val="90000"/>
              </a:lnSpc>
              <a:spcBef>
                <a:spcPts val="500"/>
              </a:spcBef>
              <a:spcAft>
                <a:spcPts val="0"/>
              </a:spcAft>
              <a:buClr>
                <a:srgbClr val="262626"/>
              </a:buClr>
              <a:buSzPts val="1800"/>
              <a:buNone/>
              <a:defRPr b="1" sz="1800"/>
            </a:lvl3pPr>
            <a:lvl4pPr indent="-228600" lvl="3" marL="1828800" algn="l">
              <a:lnSpc>
                <a:spcPct val="90000"/>
              </a:lnSpc>
              <a:spcBef>
                <a:spcPts val="500"/>
              </a:spcBef>
              <a:spcAft>
                <a:spcPts val="0"/>
              </a:spcAft>
              <a:buClr>
                <a:srgbClr val="262626"/>
              </a:buClr>
              <a:buSzPts val="1600"/>
              <a:buNone/>
              <a:defRPr b="1" sz="1600"/>
            </a:lvl4pPr>
            <a:lvl5pPr indent="-228600" lvl="4" marL="2286000" algn="l">
              <a:lnSpc>
                <a:spcPct val="90000"/>
              </a:lnSpc>
              <a:spcBef>
                <a:spcPts val="500"/>
              </a:spcBef>
              <a:spcAft>
                <a:spcPts val="0"/>
              </a:spcAft>
              <a:buClr>
                <a:srgbClr val="26262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43"/>
          <p:cNvSpPr txBox="1"/>
          <p:nvPr>
            <p:ph idx="2" type="body"/>
          </p:nvPr>
        </p:nvSpPr>
        <p:spPr>
          <a:xfrm>
            <a:off x="839788" y="2150270"/>
            <a:ext cx="5157787" cy="403939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3"/>
          <p:cNvSpPr txBox="1"/>
          <p:nvPr>
            <p:ph idx="3" type="body"/>
          </p:nvPr>
        </p:nvSpPr>
        <p:spPr>
          <a:xfrm>
            <a:off x="6172200" y="1326358"/>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2400"/>
              <a:buNone/>
              <a:defRPr b="1" sz="2400"/>
            </a:lvl1pPr>
            <a:lvl2pPr indent="-228600" lvl="1" marL="914400" algn="l">
              <a:lnSpc>
                <a:spcPct val="90000"/>
              </a:lnSpc>
              <a:spcBef>
                <a:spcPts val="500"/>
              </a:spcBef>
              <a:spcAft>
                <a:spcPts val="0"/>
              </a:spcAft>
              <a:buClr>
                <a:srgbClr val="262626"/>
              </a:buClr>
              <a:buSzPts val="2000"/>
              <a:buNone/>
              <a:defRPr b="1" sz="2000"/>
            </a:lvl2pPr>
            <a:lvl3pPr indent="-228600" lvl="2" marL="1371600" algn="l">
              <a:lnSpc>
                <a:spcPct val="90000"/>
              </a:lnSpc>
              <a:spcBef>
                <a:spcPts val="500"/>
              </a:spcBef>
              <a:spcAft>
                <a:spcPts val="0"/>
              </a:spcAft>
              <a:buClr>
                <a:srgbClr val="262626"/>
              </a:buClr>
              <a:buSzPts val="1800"/>
              <a:buNone/>
              <a:defRPr b="1" sz="1800"/>
            </a:lvl3pPr>
            <a:lvl4pPr indent="-228600" lvl="3" marL="1828800" algn="l">
              <a:lnSpc>
                <a:spcPct val="90000"/>
              </a:lnSpc>
              <a:spcBef>
                <a:spcPts val="500"/>
              </a:spcBef>
              <a:spcAft>
                <a:spcPts val="0"/>
              </a:spcAft>
              <a:buClr>
                <a:srgbClr val="262626"/>
              </a:buClr>
              <a:buSzPts val="1600"/>
              <a:buNone/>
              <a:defRPr b="1" sz="1600"/>
            </a:lvl4pPr>
            <a:lvl5pPr indent="-228600" lvl="4" marL="2286000" algn="l">
              <a:lnSpc>
                <a:spcPct val="90000"/>
              </a:lnSpc>
              <a:spcBef>
                <a:spcPts val="500"/>
              </a:spcBef>
              <a:spcAft>
                <a:spcPts val="0"/>
              </a:spcAft>
              <a:buClr>
                <a:srgbClr val="262626"/>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4" name="Google Shape;64;p43"/>
          <p:cNvSpPr txBox="1"/>
          <p:nvPr>
            <p:ph idx="4" type="body"/>
          </p:nvPr>
        </p:nvSpPr>
        <p:spPr>
          <a:xfrm>
            <a:off x="6172200" y="2150270"/>
            <a:ext cx="5183188" cy="403939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262626"/>
              </a:buClr>
              <a:buSzPts val="1800"/>
              <a:buChar char="•"/>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65" name="Google Shape;65;p43"/>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66" name="Google Shape;66;p43"/>
          <p:cNvSpPr txBox="1"/>
          <p:nvPr>
            <p:ph idx="5" type="body"/>
          </p:nvPr>
        </p:nvSpPr>
        <p:spPr>
          <a:xfrm>
            <a:off x="0" y="6527800"/>
            <a:ext cx="3848100" cy="330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43"/>
          <p:cNvSpPr txBox="1"/>
          <p:nvPr>
            <p:ph idx="6" type="body"/>
          </p:nvPr>
        </p:nvSpPr>
        <p:spPr>
          <a:xfrm>
            <a:off x="8184742" y="6544468"/>
            <a:ext cx="4000500" cy="29686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68" name="Google Shape;68;p43"/>
          <p:cNvCxnSpPr/>
          <p:nvPr/>
        </p:nvCxnSpPr>
        <p:spPr>
          <a:xfrm>
            <a:off x="838200" y="1117600"/>
            <a:ext cx="9906000" cy="0"/>
          </a:xfrm>
          <a:prstGeom prst="straightConnector1">
            <a:avLst/>
          </a:prstGeom>
          <a:noFill/>
          <a:ln cap="flat" cmpd="sng" w="28575">
            <a:solidFill>
              <a:srgbClr val="3F3F3F"/>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69" name="Shape 69"/>
        <p:cNvGrpSpPr/>
        <p:nvPr/>
      </p:nvGrpSpPr>
      <p:grpSpPr>
        <a:xfrm>
          <a:off x="0" y="0"/>
          <a:ext cx="0" cy="0"/>
          <a:chOff x="0" y="0"/>
          <a:chExt cx="0" cy="0"/>
        </a:xfrm>
      </p:grpSpPr>
      <p:sp>
        <p:nvSpPr>
          <p:cNvPr id="70" name="Google Shape;70;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44"/>
          <p:cNvSpPr/>
          <p:nvPr>
            <p:ph idx="2" type="pic"/>
          </p:nvPr>
        </p:nvSpPr>
        <p:spPr>
          <a:xfrm>
            <a:off x="5183188" y="987425"/>
            <a:ext cx="6172200" cy="4873625"/>
          </a:xfrm>
          <a:prstGeom prst="rect">
            <a:avLst/>
          </a:prstGeom>
          <a:noFill/>
          <a:ln>
            <a:noFill/>
          </a:ln>
        </p:spPr>
      </p:sp>
      <p:sp>
        <p:nvSpPr>
          <p:cNvPr id="72" name="Google Shape;72;p4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262626"/>
              </a:buClr>
              <a:buSzPts val="1600"/>
              <a:buNone/>
              <a:defRPr sz="1600"/>
            </a:lvl1pPr>
            <a:lvl2pPr indent="-228600" lvl="1" marL="914400" algn="l">
              <a:lnSpc>
                <a:spcPct val="90000"/>
              </a:lnSpc>
              <a:spcBef>
                <a:spcPts val="500"/>
              </a:spcBef>
              <a:spcAft>
                <a:spcPts val="0"/>
              </a:spcAft>
              <a:buClr>
                <a:srgbClr val="262626"/>
              </a:buClr>
              <a:buSzPts val="1400"/>
              <a:buNone/>
              <a:defRPr sz="1400"/>
            </a:lvl2pPr>
            <a:lvl3pPr indent="-228600" lvl="2" marL="1371600" algn="l">
              <a:lnSpc>
                <a:spcPct val="90000"/>
              </a:lnSpc>
              <a:spcBef>
                <a:spcPts val="500"/>
              </a:spcBef>
              <a:spcAft>
                <a:spcPts val="0"/>
              </a:spcAft>
              <a:buClr>
                <a:srgbClr val="262626"/>
              </a:buClr>
              <a:buSzPts val="1200"/>
              <a:buNone/>
              <a:defRPr sz="1200"/>
            </a:lvl3pPr>
            <a:lvl4pPr indent="-228600" lvl="3" marL="1828800" algn="l">
              <a:lnSpc>
                <a:spcPct val="90000"/>
              </a:lnSpc>
              <a:spcBef>
                <a:spcPts val="500"/>
              </a:spcBef>
              <a:spcAft>
                <a:spcPts val="0"/>
              </a:spcAft>
              <a:buClr>
                <a:srgbClr val="262626"/>
              </a:buClr>
              <a:buSzPts val="1000"/>
              <a:buNone/>
              <a:defRPr sz="1000"/>
            </a:lvl4pPr>
            <a:lvl5pPr indent="-228600" lvl="4" marL="2286000" algn="l">
              <a:lnSpc>
                <a:spcPct val="90000"/>
              </a:lnSpc>
              <a:spcBef>
                <a:spcPts val="500"/>
              </a:spcBef>
              <a:spcAft>
                <a:spcPts val="0"/>
              </a:spcAft>
              <a:buClr>
                <a:srgbClr val="262626"/>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id="73" name="Google Shape;73;p44"/>
          <p:cNvPicPr preferRelativeResize="0"/>
          <p:nvPr/>
        </p:nvPicPr>
        <p:blipFill rotWithShape="1">
          <a:blip r:embed="rId2">
            <a:alphaModFix/>
          </a:blip>
          <a:srcRect b="0" l="0" r="0" t="0"/>
          <a:stretch/>
        </p:blipFill>
        <p:spPr>
          <a:xfrm>
            <a:off x="10984049" y="41901"/>
            <a:ext cx="1175793" cy="1259381"/>
          </a:xfrm>
          <a:prstGeom prst="rect">
            <a:avLst/>
          </a:prstGeom>
          <a:noFill/>
          <a:ln>
            <a:noFill/>
          </a:ln>
        </p:spPr>
      </p:pic>
      <p:sp>
        <p:nvSpPr>
          <p:cNvPr id="74" name="Google Shape;74;p44"/>
          <p:cNvSpPr txBox="1"/>
          <p:nvPr>
            <p:ph idx="3" type="body"/>
          </p:nvPr>
        </p:nvSpPr>
        <p:spPr>
          <a:xfrm>
            <a:off x="0" y="6527800"/>
            <a:ext cx="3848100" cy="330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4"/>
          <p:cNvSpPr txBox="1"/>
          <p:nvPr>
            <p:ph idx="4" type="body"/>
          </p:nvPr>
        </p:nvSpPr>
        <p:spPr>
          <a:xfrm>
            <a:off x="8184742" y="6544468"/>
            <a:ext cx="4000500" cy="29686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1800"/>
              <a:buNone/>
              <a:defRPr sz="1800">
                <a:solidFill>
                  <a:schemeClr val="lt1"/>
                </a:solidFill>
              </a:defRPr>
            </a:lvl1pPr>
            <a:lvl2pPr indent="-342900" lvl="1" marL="914400" algn="l">
              <a:lnSpc>
                <a:spcPct val="90000"/>
              </a:lnSpc>
              <a:spcBef>
                <a:spcPts val="500"/>
              </a:spcBef>
              <a:spcAft>
                <a:spcPts val="0"/>
              </a:spcAft>
              <a:buClr>
                <a:srgbClr val="262626"/>
              </a:buClr>
              <a:buSzPts val="1800"/>
              <a:buChar char="•"/>
              <a:defRPr/>
            </a:lvl2pPr>
            <a:lvl3pPr indent="-342900" lvl="2" marL="1371600" algn="l">
              <a:lnSpc>
                <a:spcPct val="90000"/>
              </a:lnSpc>
              <a:spcBef>
                <a:spcPts val="500"/>
              </a:spcBef>
              <a:spcAft>
                <a:spcPts val="0"/>
              </a:spcAft>
              <a:buClr>
                <a:srgbClr val="262626"/>
              </a:buClr>
              <a:buSzPts val="1800"/>
              <a:buChar char="•"/>
              <a:defRPr/>
            </a:lvl3pPr>
            <a:lvl4pPr indent="-342900" lvl="3" marL="1828800" algn="l">
              <a:lnSpc>
                <a:spcPct val="90000"/>
              </a:lnSpc>
              <a:spcBef>
                <a:spcPts val="500"/>
              </a:spcBef>
              <a:spcAft>
                <a:spcPts val="0"/>
              </a:spcAft>
              <a:buClr>
                <a:srgbClr val="262626"/>
              </a:buClr>
              <a:buSzPts val="1800"/>
              <a:buChar char="•"/>
              <a:defRPr/>
            </a:lvl4pPr>
            <a:lvl5pPr indent="-342900" lvl="4" marL="2286000" algn="l">
              <a:lnSpc>
                <a:spcPct val="90000"/>
              </a:lnSpc>
              <a:spcBef>
                <a:spcPts val="500"/>
              </a:spcBef>
              <a:spcAft>
                <a:spcPts val="0"/>
              </a:spcAft>
              <a:buClr>
                <a:srgbClr val="262626"/>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5"/>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262626"/>
              </a:buClr>
              <a:buSzPts val="4400"/>
              <a:buFont typeface="Calibri"/>
              <a:buNone/>
              <a:defRPr b="0" i="0" sz="4400" u="none" cap="none" strike="noStrike">
                <a:solidFill>
                  <a:srgbClr val="26262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5"/>
          <p:cNvSpPr txBox="1"/>
          <p:nvPr>
            <p:ph idx="1" type="body"/>
          </p:nvPr>
        </p:nvSpPr>
        <p:spPr>
          <a:xfrm>
            <a:off x="838200" y="1282700"/>
            <a:ext cx="10515600" cy="4894263"/>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rgbClr val="262626"/>
              </a:buClr>
              <a:buSzPts val="2000"/>
              <a:buFont typeface="Arial"/>
              <a:buChar char="•"/>
              <a:defRPr b="0" i="0" sz="2000" u="none" cap="none" strike="noStrike">
                <a:solidFill>
                  <a:srgbClr val="262626"/>
                </a:solidFill>
                <a:latin typeface="Calibri"/>
                <a:ea typeface="Calibri"/>
                <a:cs typeface="Calibri"/>
                <a:sym typeface="Calibri"/>
              </a:defRPr>
            </a:lvl1pPr>
            <a:lvl2pPr indent="-342900" lvl="1" marL="9144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2pPr>
            <a:lvl3pPr indent="-330200" lvl="2" marL="1371600" marR="0" rtl="0" algn="l">
              <a:lnSpc>
                <a:spcPct val="90000"/>
              </a:lnSpc>
              <a:spcBef>
                <a:spcPts val="500"/>
              </a:spcBef>
              <a:spcAft>
                <a:spcPts val="0"/>
              </a:spcAft>
              <a:buClr>
                <a:srgbClr val="262626"/>
              </a:buClr>
              <a:buSzPts val="1600"/>
              <a:buFont typeface="Arial"/>
              <a:buChar char="•"/>
              <a:defRPr b="0" i="0" sz="1600" u="none" cap="none" strike="noStrike">
                <a:solidFill>
                  <a:srgbClr val="262626"/>
                </a:solidFill>
                <a:latin typeface="Calibri"/>
                <a:ea typeface="Calibri"/>
                <a:cs typeface="Calibri"/>
                <a:sym typeface="Calibri"/>
              </a:defRPr>
            </a:lvl3pPr>
            <a:lvl4pPr indent="-330200" lvl="3" marL="1828800" marR="0" rtl="0" algn="l">
              <a:lnSpc>
                <a:spcPct val="90000"/>
              </a:lnSpc>
              <a:spcBef>
                <a:spcPts val="500"/>
              </a:spcBef>
              <a:spcAft>
                <a:spcPts val="0"/>
              </a:spcAft>
              <a:buClr>
                <a:srgbClr val="262626"/>
              </a:buClr>
              <a:buSzPts val="1600"/>
              <a:buFont typeface="Arial"/>
              <a:buChar char="•"/>
              <a:defRPr b="0" i="0" sz="1600" u="none" cap="none" strike="noStrike">
                <a:solidFill>
                  <a:srgbClr val="262626"/>
                </a:solidFill>
                <a:latin typeface="Calibri"/>
                <a:ea typeface="Calibri"/>
                <a:cs typeface="Calibri"/>
                <a:sym typeface="Calibri"/>
              </a:defRPr>
            </a:lvl4pPr>
            <a:lvl5pPr indent="-330200" lvl="4" marL="2286000" marR="0" rtl="0" algn="l">
              <a:lnSpc>
                <a:spcPct val="90000"/>
              </a:lnSpc>
              <a:spcBef>
                <a:spcPts val="500"/>
              </a:spcBef>
              <a:spcAft>
                <a:spcPts val="0"/>
              </a:spcAft>
              <a:buClr>
                <a:srgbClr val="262626"/>
              </a:buClr>
              <a:buSzPts val="1600"/>
              <a:buFont typeface="Arial"/>
              <a:buChar char="•"/>
              <a:defRPr b="0" i="0" sz="1600" u="none" cap="none" strike="noStrike">
                <a:solidFill>
                  <a:srgbClr val="26262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5"/>
          <p:cNvSpPr/>
          <p:nvPr/>
        </p:nvSpPr>
        <p:spPr>
          <a:xfrm>
            <a:off x="0" y="6375400"/>
            <a:ext cx="12192000" cy="495300"/>
          </a:xfrm>
          <a:prstGeom prst="rect">
            <a:avLst/>
          </a:prstGeom>
          <a:solidFill>
            <a:srgbClr val="CE171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3" name="Google Shape;13;p35"/>
          <p:cNvSpPr/>
          <p:nvPr/>
        </p:nvSpPr>
        <p:spPr>
          <a:xfrm>
            <a:off x="0" y="6375401"/>
            <a:ext cx="12192000" cy="113982"/>
          </a:xfrm>
          <a:prstGeom prst="rect">
            <a:avLst/>
          </a:prstGeom>
          <a:solidFill>
            <a:srgbClr val="E87D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 name="Shape 89"/>
        <p:cNvGrpSpPr/>
        <p:nvPr/>
      </p:nvGrpSpPr>
      <p:grpSpPr>
        <a:xfrm>
          <a:off x="0" y="0"/>
          <a:ext cx="0" cy="0"/>
          <a:chOff x="0" y="0"/>
          <a:chExt cx="0" cy="0"/>
        </a:xfrm>
      </p:grpSpPr>
      <p:sp>
        <p:nvSpPr>
          <p:cNvPr id="90" name="Google Shape;90;g1e713d56900_0_311"/>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262626"/>
              </a:buClr>
              <a:buSzPts val="4400"/>
              <a:buFont typeface="Calibri"/>
              <a:buNone/>
              <a:defRPr b="0" i="0" sz="4400" u="none" cap="none" strike="noStrike">
                <a:solidFill>
                  <a:srgbClr val="262626"/>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91" name="Google Shape;91;g1e713d56900_0_311"/>
          <p:cNvSpPr txBox="1"/>
          <p:nvPr>
            <p:ph idx="1" type="body"/>
          </p:nvPr>
        </p:nvSpPr>
        <p:spPr>
          <a:xfrm>
            <a:off x="838200" y="1282700"/>
            <a:ext cx="10515600" cy="4894200"/>
          </a:xfrm>
          <a:prstGeom prst="rect">
            <a:avLst/>
          </a:prstGeom>
          <a:noFill/>
          <a:ln>
            <a:noFill/>
          </a:ln>
        </p:spPr>
        <p:txBody>
          <a:bodyPr anchorCtr="0" anchor="t" bIns="45700" lIns="91425" spcFirstLastPara="1" rIns="91425" wrap="square" tIns="45700">
            <a:noAutofit/>
          </a:bodyPr>
          <a:lstStyle>
            <a:lvl1pPr indent="-355600" lvl="0" marL="457200" marR="0" rtl="0" algn="l">
              <a:lnSpc>
                <a:spcPct val="90000"/>
              </a:lnSpc>
              <a:spcBef>
                <a:spcPts val="1000"/>
              </a:spcBef>
              <a:spcAft>
                <a:spcPts val="0"/>
              </a:spcAft>
              <a:buClr>
                <a:srgbClr val="262626"/>
              </a:buClr>
              <a:buSzPts val="2000"/>
              <a:buFont typeface="Arial"/>
              <a:buChar char="•"/>
              <a:defRPr b="0" i="0" sz="2000" u="none" cap="none" strike="noStrike">
                <a:solidFill>
                  <a:srgbClr val="262626"/>
                </a:solidFill>
                <a:latin typeface="Calibri"/>
                <a:ea typeface="Calibri"/>
                <a:cs typeface="Calibri"/>
                <a:sym typeface="Calibri"/>
              </a:defRPr>
            </a:lvl1pPr>
            <a:lvl2pPr indent="-342900" lvl="1" marL="914400" marR="0" rtl="0" algn="l">
              <a:lnSpc>
                <a:spcPct val="90000"/>
              </a:lnSpc>
              <a:spcBef>
                <a:spcPts val="500"/>
              </a:spcBef>
              <a:spcAft>
                <a:spcPts val="0"/>
              </a:spcAft>
              <a:buClr>
                <a:srgbClr val="262626"/>
              </a:buClr>
              <a:buSzPts val="1800"/>
              <a:buFont typeface="Arial"/>
              <a:buChar char="•"/>
              <a:defRPr b="0" i="0" sz="1800" u="none" cap="none" strike="noStrike">
                <a:solidFill>
                  <a:srgbClr val="262626"/>
                </a:solidFill>
                <a:latin typeface="Calibri"/>
                <a:ea typeface="Calibri"/>
                <a:cs typeface="Calibri"/>
                <a:sym typeface="Calibri"/>
              </a:defRPr>
            </a:lvl2pPr>
            <a:lvl3pPr indent="-330200" lvl="2" marL="1371600" marR="0" rtl="0" algn="l">
              <a:lnSpc>
                <a:spcPct val="90000"/>
              </a:lnSpc>
              <a:spcBef>
                <a:spcPts val="500"/>
              </a:spcBef>
              <a:spcAft>
                <a:spcPts val="0"/>
              </a:spcAft>
              <a:buClr>
                <a:srgbClr val="262626"/>
              </a:buClr>
              <a:buSzPts val="1600"/>
              <a:buFont typeface="Arial"/>
              <a:buChar char="•"/>
              <a:defRPr b="0" i="0" sz="1600" u="none" cap="none" strike="noStrike">
                <a:solidFill>
                  <a:srgbClr val="262626"/>
                </a:solidFill>
                <a:latin typeface="Calibri"/>
                <a:ea typeface="Calibri"/>
                <a:cs typeface="Calibri"/>
                <a:sym typeface="Calibri"/>
              </a:defRPr>
            </a:lvl3pPr>
            <a:lvl4pPr indent="-330200" lvl="3" marL="1828800" marR="0" rtl="0" algn="l">
              <a:lnSpc>
                <a:spcPct val="90000"/>
              </a:lnSpc>
              <a:spcBef>
                <a:spcPts val="500"/>
              </a:spcBef>
              <a:spcAft>
                <a:spcPts val="0"/>
              </a:spcAft>
              <a:buClr>
                <a:srgbClr val="262626"/>
              </a:buClr>
              <a:buSzPts val="1600"/>
              <a:buFont typeface="Arial"/>
              <a:buChar char="•"/>
              <a:defRPr b="0" i="0" sz="1600" u="none" cap="none" strike="noStrike">
                <a:solidFill>
                  <a:srgbClr val="262626"/>
                </a:solidFill>
                <a:latin typeface="Calibri"/>
                <a:ea typeface="Calibri"/>
                <a:cs typeface="Calibri"/>
                <a:sym typeface="Calibri"/>
              </a:defRPr>
            </a:lvl4pPr>
            <a:lvl5pPr indent="-330200" lvl="4" marL="2286000" marR="0" rtl="0" algn="l">
              <a:lnSpc>
                <a:spcPct val="90000"/>
              </a:lnSpc>
              <a:spcBef>
                <a:spcPts val="500"/>
              </a:spcBef>
              <a:spcAft>
                <a:spcPts val="0"/>
              </a:spcAft>
              <a:buClr>
                <a:srgbClr val="262626"/>
              </a:buClr>
              <a:buSzPts val="1600"/>
              <a:buFont typeface="Arial"/>
              <a:buChar char="•"/>
              <a:defRPr b="0" i="0" sz="1600" u="none" cap="none" strike="noStrike">
                <a:solidFill>
                  <a:srgbClr val="26262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g1e713d56900_0_311"/>
          <p:cNvSpPr/>
          <p:nvPr/>
        </p:nvSpPr>
        <p:spPr>
          <a:xfrm>
            <a:off x="0" y="6375400"/>
            <a:ext cx="12192000" cy="495300"/>
          </a:xfrm>
          <a:prstGeom prst="rect">
            <a:avLst/>
          </a:prstGeom>
          <a:solidFill>
            <a:srgbClr val="CE171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3" name="Google Shape;93;g1e713d56900_0_311"/>
          <p:cNvSpPr/>
          <p:nvPr/>
        </p:nvSpPr>
        <p:spPr>
          <a:xfrm>
            <a:off x="0" y="6375401"/>
            <a:ext cx="12192000" cy="114000"/>
          </a:xfrm>
          <a:prstGeom prst="rect">
            <a:avLst/>
          </a:prstGeom>
          <a:solidFill>
            <a:srgbClr val="E87D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35.png"/><Relationship Id="rId5"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jp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26.png"/><Relationship Id="rId5" Type="http://schemas.openxmlformats.org/officeDocument/2006/relationships/image" Target="../media/image23.png"/><Relationship Id="rId6" Type="http://schemas.openxmlformats.org/officeDocument/2006/relationships/image" Target="../media/image31.png"/><Relationship Id="rId7"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33.png"/><Relationship Id="rId5" Type="http://schemas.openxmlformats.org/officeDocument/2006/relationships/image" Target="../media/image36.png"/><Relationship Id="rId6"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40.png"/><Relationship Id="rId5"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png"/><Relationship Id="rId4" Type="http://schemas.openxmlformats.org/officeDocument/2006/relationships/image" Target="../media/image43.png"/><Relationship Id="rId5"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
          <p:cNvSpPr txBox="1"/>
          <p:nvPr>
            <p:ph type="ctrTitle"/>
          </p:nvPr>
        </p:nvSpPr>
        <p:spPr>
          <a:xfrm>
            <a:off x="2563050" y="4067300"/>
            <a:ext cx="7065900" cy="21825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002060"/>
              </a:buClr>
              <a:buSzPts val="6500"/>
              <a:buFont typeface="Calibri"/>
              <a:buNone/>
            </a:pPr>
            <a:r>
              <a:rPr b="1" lang="en-IE">
                <a:solidFill>
                  <a:srgbClr val="002060"/>
                </a:solidFill>
              </a:rPr>
              <a:t>Introduction to Microbiology</a:t>
            </a:r>
            <a:endParaRPr/>
          </a:p>
        </p:txBody>
      </p:sp>
      <p:sp>
        <p:nvSpPr>
          <p:cNvPr id="178" name="Google Shape;178;p1"/>
          <p:cNvSpPr txBox="1"/>
          <p:nvPr>
            <p:ph idx="2" type="body"/>
          </p:nvPr>
        </p:nvSpPr>
        <p:spPr>
          <a:xfrm>
            <a:off x="0" y="6527700"/>
            <a:ext cx="2133900" cy="330300"/>
          </a:xfrm>
          <a:prstGeom prst="rect">
            <a:avLst/>
          </a:prstGeom>
          <a:noFill/>
          <a:ln>
            <a:noFill/>
          </a:ln>
        </p:spPr>
        <p:txBody>
          <a:bodyPr anchorCtr="0" anchor="t" bIns="45700" lIns="91425" spcFirstLastPara="1" rIns="91425" wrap="square" tIns="45700">
            <a:normAutofit fontScale="92500"/>
          </a:bodyPr>
          <a:lstStyle/>
          <a:p>
            <a:pPr indent="0" lvl="0" marL="0" rtl="0" algn="r">
              <a:lnSpc>
                <a:spcPct val="90000"/>
              </a:lnSpc>
              <a:spcBef>
                <a:spcPts val="0"/>
              </a:spcBef>
              <a:spcAft>
                <a:spcPts val="0"/>
              </a:spcAft>
              <a:buClr>
                <a:schemeClr val="lt1"/>
              </a:buClr>
              <a:buSzPct val="100000"/>
              <a:buNone/>
            </a:pPr>
            <a:r>
              <a:rPr lang="en-IE"/>
              <a:t>Doctorials 2023/2024</a:t>
            </a:r>
            <a:endParaRPr/>
          </a:p>
        </p:txBody>
      </p:sp>
      <p:pic>
        <p:nvPicPr>
          <p:cNvPr id="179" name="Google Shape;179;p1"/>
          <p:cNvPicPr preferRelativeResize="0"/>
          <p:nvPr/>
        </p:nvPicPr>
        <p:blipFill>
          <a:blip r:embed="rId3">
            <a:alphaModFix/>
          </a:blip>
          <a:stretch>
            <a:fillRect/>
          </a:stretch>
        </p:blipFill>
        <p:spPr>
          <a:xfrm>
            <a:off x="1397838" y="1353325"/>
            <a:ext cx="9396324" cy="2610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10"/>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C00000"/>
              </a:buClr>
              <a:buSzPts val="4400"/>
              <a:buFont typeface="Calibri"/>
              <a:buNone/>
            </a:pPr>
            <a:r>
              <a:rPr b="1" lang="en-IE">
                <a:solidFill>
                  <a:srgbClr val="C00000"/>
                </a:solidFill>
              </a:rPr>
              <a:t>Examples</a:t>
            </a:r>
            <a:endParaRPr/>
          </a:p>
        </p:txBody>
      </p:sp>
      <p:pic>
        <p:nvPicPr>
          <p:cNvPr id="253" name="Google Shape;253;p10"/>
          <p:cNvPicPr preferRelativeResize="0"/>
          <p:nvPr/>
        </p:nvPicPr>
        <p:blipFill rotWithShape="1">
          <a:blip r:embed="rId3">
            <a:alphaModFix/>
          </a:blip>
          <a:srcRect b="18135" l="0" r="13305" t="0"/>
          <a:stretch/>
        </p:blipFill>
        <p:spPr>
          <a:xfrm>
            <a:off x="0" y="1797518"/>
            <a:ext cx="4438650" cy="3510140"/>
          </a:xfrm>
          <a:prstGeom prst="rect">
            <a:avLst/>
          </a:prstGeom>
          <a:noFill/>
          <a:ln>
            <a:noFill/>
          </a:ln>
        </p:spPr>
      </p:pic>
      <p:pic>
        <p:nvPicPr>
          <p:cNvPr id="254" name="Google Shape;254;p10"/>
          <p:cNvPicPr preferRelativeResize="0"/>
          <p:nvPr/>
        </p:nvPicPr>
        <p:blipFill rotWithShape="1">
          <a:blip r:embed="rId4">
            <a:alphaModFix/>
          </a:blip>
          <a:srcRect b="25641" l="0" r="15175" t="0"/>
          <a:stretch/>
        </p:blipFill>
        <p:spPr>
          <a:xfrm>
            <a:off x="4242323" y="1752388"/>
            <a:ext cx="4278854" cy="3510140"/>
          </a:xfrm>
          <a:prstGeom prst="rect">
            <a:avLst/>
          </a:prstGeom>
          <a:noFill/>
          <a:ln>
            <a:noFill/>
          </a:ln>
        </p:spPr>
      </p:pic>
      <p:pic>
        <p:nvPicPr>
          <p:cNvPr id="255" name="Google Shape;255;p10"/>
          <p:cNvPicPr preferRelativeResize="0"/>
          <p:nvPr/>
        </p:nvPicPr>
        <p:blipFill rotWithShape="1">
          <a:blip r:embed="rId5">
            <a:alphaModFix/>
          </a:blip>
          <a:srcRect b="0" l="0" r="0" t="0"/>
          <a:stretch/>
        </p:blipFill>
        <p:spPr>
          <a:xfrm>
            <a:off x="8267700" y="1731080"/>
            <a:ext cx="3924300" cy="3510140"/>
          </a:xfrm>
          <a:prstGeom prst="rect">
            <a:avLst/>
          </a:prstGeom>
          <a:noFill/>
          <a:ln>
            <a:noFill/>
          </a:ln>
        </p:spPr>
      </p:pic>
      <p:sp>
        <p:nvSpPr>
          <p:cNvPr id="256" name="Google Shape;256;p10"/>
          <p:cNvSpPr txBox="1"/>
          <p:nvPr/>
        </p:nvSpPr>
        <p:spPr>
          <a:xfrm>
            <a:off x="295275" y="5544056"/>
            <a:ext cx="384810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9827BB"/>
                </a:solidFill>
                <a:latin typeface="Calibri"/>
                <a:ea typeface="Calibri"/>
                <a:cs typeface="Calibri"/>
                <a:sym typeface="Calibri"/>
              </a:rPr>
              <a:t>Gram Positive Cocci (In Clusters)</a:t>
            </a:r>
            <a:endParaRPr/>
          </a:p>
          <a:p>
            <a:pPr indent="0" lvl="0" marL="0" marR="0" rtl="0" algn="ctr">
              <a:spcBef>
                <a:spcPts val="0"/>
              </a:spcBef>
              <a:spcAft>
                <a:spcPts val="0"/>
              </a:spcAft>
              <a:buNone/>
            </a:pPr>
            <a:r>
              <a:rPr b="1" lang="en-IE" sz="2000">
                <a:solidFill>
                  <a:srgbClr val="9827BB"/>
                </a:solidFill>
                <a:latin typeface="Calibri"/>
                <a:ea typeface="Calibri"/>
                <a:cs typeface="Calibri"/>
                <a:sym typeface="Calibri"/>
              </a:rPr>
              <a:t>E.g. </a:t>
            </a:r>
            <a:r>
              <a:rPr b="1" i="1" lang="en-IE" sz="2000">
                <a:solidFill>
                  <a:srgbClr val="9827BB"/>
                </a:solidFill>
                <a:latin typeface="Calibri"/>
                <a:ea typeface="Calibri"/>
                <a:cs typeface="Calibri"/>
                <a:sym typeface="Calibri"/>
              </a:rPr>
              <a:t>Staphylococcus Aureus</a:t>
            </a:r>
            <a:endParaRPr/>
          </a:p>
        </p:txBody>
      </p:sp>
      <p:sp>
        <p:nvSpPr>
          <p:cNvPr id="257" name="Google Shape;257;p10"/>
          <p:cNvSpPr txBox="1"/>
          <p:nvPr/>
        </p:nvSpPr>
        <p:spPr>
          <a:xfrm>
            <a:off x="4552949" y="5453796"/>
            <a:ext cx="3657602"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E82089"/>
                </a:solidFill>
                <a:latin typeface="Calibri"/>
                <a:ea typeface="Calibri"/>
                <a:cs typeface="Calibri"/>
                <a:sym typeface="Calibri"/>
              </a:rPr>
              <a:t>Gram Negative Diplococci</a:t>
            </a:r>
            <a:endParaRPr/>
          </a:p>
          <a:p>
            <a:pPr indent="0" lvl="0" marL="0" marR="0" rtl="0" algn="ctr">
              <a:spcBef>
                <a:spcPts val="0"/>
              </a:spcBef>
              <a:spcAft>
                <a:spcPts val="0"/>
              </a:spcAft>
              <a:buNone/>
            </a:pPr>
            <a:r>
              <a:rPr b="1" lang="en-IE" sz="2000">
                <a:solidFill>
                  <a:srgbClr val="E82089"/>
                </a:solidFill>
                <a:latin typeface="Calibri"/>
                <a:ea typeface="Calibri"/>
                <a:cs typeface="Calibri"/>
                <a:sym typeface="Calibri"/>
              </a:rPr>
              <a:t>E.g. </a:t>
            </a:r>
            <a:r>
              <a:rPr b="1" i="1" lang="en-IE" sz="2000">
                <a:solidFill>
                  <a:srgbClr val="E82089"/>
                </a:solidFill>
                <a:latin typeface="Calibri"/>
                <a:ea typeface="Calibri"/>
                <a:cs typeface="Calibri"/>
                <a:sym typeface="Calibri"/>
              </a:rPr>
              <a:t>Neisseria Gonorrhoea</a:t>
            </a:r>
            <a:endParaRPr/>
          </a:p>
        </p:txBody>
      </p:sp>
      <p:sp>
        <p:nvSpPr>
          <p:cNvPr id="258" name="Google Shape;258;p10"/>
          <p:cNvSpPr txBox="1"/>
          <p:nvPr/>
        </p:nvSpPr>
        <p:spPr>
          <a:xfrm>
            <a:off x="8267700" y="5453796"/>
            <a:ext cx="3232673"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9827BB"/>
                </a:solidFill>
                <a:latin typeface="Calibri"/>
                <a:ea typeface="Calibri"/>
                <a:cs typeface="Calibri"/>
                <a:sym typeface="Calibri"/>
              </a:rPr>
              <a:t>Gram Positive Bacilli</a:t>
            </a:r>
            <a:endParaRPr/>
          </a:p>
          <a:p>
            <a:pPr indent="0" lvl="0" marL="0" marR="0" rtl="0" algn="ctr">
              <a:spcBef>
                <a:spcPts val="0"/>
              </a:spcBef>
              <a:spcAft>
                <a:spcPts val="0"/>
              </a:spcAft>
              <a:buNone/>
            </a:pPr>
            <a:r>
              <a:rPr b="1" lang="en-IE" sz="2000">
                <a:solidFill>
                  <a:srgbClr val="9827BB"/>
                </a:solidFill>
                <a:latin typeface="Calibri"/>
                <a:ea typeface="Calibri"/>
                <a:cs typeface="Calibri"/>
                <a:sym typeface="Calibri"/>
              </a:rPr>
              <a:t>E.g. </a:t>
            </a:r>
            <a:r>
              <a:rPr b="1" i="1" lang="en-IE" sz="2000">
                <a:solidFill>
                  <a:srgbClr val="9827BB"/>
                </a:solidFill>
                <a:latin typeface="Calibri"/>
                <a:ea typeface="Calibri"/>
                <a:cs typeface="Calibri"/>
                <a:sym typeface="Calibri"/>
              </a:rPr>
              <a:t>Lactobacilli</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2"/>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400"/>
              <a:buFont typeface="Calibri"/>
              <a:buNone/>
            </a:pPr>
            <a:r>
              <a:rPr b="1" lang="en-IE"/>
              <a:t>Cell Wall Synthesis</a:t>
            </a:r>
            <a:endParaRPr/>
          </a:p>
        </p:txBody>
      </p:sp>
      <p:sp>
        <p:nvSpPr>
          <p:cNvPr id="265" name="Google Shape;265;p12"/>
          <p:cNvSpPr txBox="1"/>
          <p:nvPr/>
        </p:nvSpPr>
        <p:spPr>
          <a:xfrm>
            <a:off x="354175" y="1364775"/>
            <a:ext cx="7095300" cy="5004300"/>
          </a:xfrm>
          <a:prstGeom prst="rect">
            <a:avLst/>
          </a:prstGeom>
          <a:noFill/>
          <a:ln>
            <a:noFill/>
          </a:ln>
        </p:spPr>
        <p:txBody>
          <a:bodyPr anchorCtr="0" anchor="t" bIns="45700" lIns="91425" spcFirstLastPara="1" rIns="91425" wrap="square" tIns="45700">
            <a:noAutofit/>
          </a:bodyPr>
          <a:lstStyle/>
          <a:p>
            <a:pPr indent="-241300" lvl="0" marL="285750" marR="0" rtl="0" algn="l">
              <a:lnSpc>
                <a:spcPct val="90000"/>
              </a:lnSpc>
              <a:spcBef>
                <a:spcPts val="0"/>
              </a:spcBef>
              <a:spcAft>
                <a:spcPts val="0"/>
              </a:spcAft>
              <a:buClr>
                <a:srgbClr val="002060"/>
              </a:buClr>
              <a:buSzPts val="2000"/>
              <a:buFont typeface="Arial"/>
              <a:buChar char="•"/>
            </a:pPr>
            <a:r>
              <a:rPr b="1" i="0" lang="en-IE" sz="2000">
                <a:solidFill>
                  <a:srgbClr val="002060"/>
                </a:solidFill>
                <a:latin typeface="Calibri"/>
                <a:ea typeface="Calibri"/>
                <a:cs typeface="Calibri"/>
                <a:sym typeface="Calibri"/>
              </a:rPr>
              <a:t>Peptidoglycan</a:t>
            </a:r>
            <a:r>
              <a:rPr b="0" i="0" lang="en-IE" sz="2000">
                <a:solidFill>
                  <a:srgbClr val="262626"/>
                </a:solidFill>
                <a:latin typeface="Calibri"/>
                <a:ea typeface="Calibri"/>
                <a:cs typeface="Calibri"/>
                <a:sym typeface="Calibri"/>
              </a:rPr>
              <a:t> is a major component of the cell wall</a:t>
            </a:r>
            <a:endParaRPr sz="2000">
              <a:solidFill>
                <a:srgbClr val="262626"/>
              </a:solidFill>
              <a:latin typeface="Calibri"/>
              <a:ea typeface="Calibri"/>
              <a:cs typeface="Calibri"/>
              <a:sym typeface="Calibri"/>
            </a:endParaRPr>
          </a:p>
          <a:p>
            <a:pPr indent="-355600" lvl="1" marL="914400" marR="0" rtl="0" algn="l">
              <a:lnSpc>
                <a:spcPct val="90000"/>
              </a:lnSpc>
              <a:spcBef>
                <a:spcPts val="0"/>
              </a:spcBef>
              <a:spcAft>
                <a:spcPts val="0"/>
              </a:spcAft>
              <a:buClr>
                <a:srgbClr val="002060"/>
              </a:buClr>
              <a:buSzPts val="2000"/>
              <a:buFont typeface="Arial"/>
              <a:buChar char="○"/>
            </a:pPr>
            <a:r>
              <a:rPr lang="en-IE" sz="2000">
                <a:solidFill>
                  <a:srgbClr val="262626"/>
                </a:solidFill>
                <a:latin typeface="Calibri"/>
                <a:ea typeface="Calibri"/>
                <a:cs typeface="Calibri"/>
                <a:sym typeface="Calibri"/>
              </a:rPr>
              <a:t>C</a:t>
            </a:r>
            <a:r>
              <a:rPr b="0" i="0" lang="en-IE" sz="2000">
                <a:solidFill>
                  <a:srgbClr val="262626"/>
                </a:solidFill>
                <a:latin typeface="Calibri"/>
                <a:ea typeface="Calibri"/>
                <a:cs typeface="Calibri"/>
                <a:sym typeface="Calibri"/>
              </a:rPr>
              <a:t>omplex cross-linked structure - long </a:t>
            </a:r>
            <a:r>
              <a:rPr b="1" i="0" lang="en-IE" sz="2000">
                <a:solidFill>
                  <a:srgbClr val="002060"/>
                </a:solidFill>
                <a:latin typeface="Calibri"/>
                <a:ea typeface="Calibri"/>
                <a:cs typeface="Calibri"/>
                <a:sym typeface="Calibri"/>
              </a:rPr>
              <a:t>glycan</a:t>
            </a:r>
            <a:r>
              <a:rPr b="0" i="0" lang="en-IE" sz="2000">
                <a:solidFill>
                  <a:srgbClr val="262626"/>
                </a:solidFill>
                <a:latin typeface="Calibri"/>
                <a:ea typeface="Calibri"/>
                <a:cs typeface="Calibri"/>
                <a:sym typeface="Calibri"/>
              </a:rPr>
              <a:t> chains cross-linked by short </a:t>
            </a:r>
            <a:r>
              <a:rPr b="1" i="0" lang="en-IE" sz="2000">
                <a:solidFill>
                  <a:srgbClr val="002060"/>
                </a:solidFill>
                <a:latin typeface="Calibri"/>
                <a:ea typeface="Calibri"/>
                <a:cs typeface="Calibri"/>
                <a:sym typeface="Calibri"/>
              </a:rPr>
              <a:t>peptides</a:t>
            </a:r>
            <a:r>
              <a:rPr lang="en-IE" sz="2000">
                <a:solidFill>
                  <a:srgbClr val="002060"/>
                </a:solidFill>
                <a:latin typeface="Calibri"/>
                <a:ea typeface="Calibri"/>
                <a:cs typeface="Calibri"/>
                <a:sym typeface="Calibri"/>
              </a:rPr>
              <a:t> - </a:t>
            </a:r>
            <a:r>
              <a:rPr lang="en-IE" sz="2000">
                <a:solidFill>
                  <a:srgbClr val="262626"/>
                </a:solidFill>
                <a:latin typeface="Calibri"/>
                <a:ea typeface="Calibri"/>
                <a:cs typeface="Calibri"/>
                <a:sym typeface="Calibri"/>
              </a:rPr>
              <a:t>that provide stability </a:t>
            </a:r>
            <a:r>
              <a:rPr b="0" i="0" lang="en-IE" sz="2000">
                <a:solidFill>
                  <a:srgbClr val="002060"/>
                </a:solidFill>
                <a:latin typeface="Calibri"/>
                <a:ea typeface="Calibri"/>
                <a:cs typeface="Calibri"/>
                <a:sym typeface="Calibri"/>
              </a:rPr>
              <a:t> </a:t>
            </a:r>
            <a:endParaRPr sz="2000"/>
          </a:p>
          <a:p>
            <a:pPr indent="-114300" lvl="0" marL="285750" marR="0" rtl="0" algn="l">
              <a:lnSpc>
                <a:spcPct val="90000"/>
              </a:lnSpc>
              <a:spcBef>
                <a:spcPts val="0"/>
              </a:spcBef>
              <a:spcAft>
                <a:spcPts val="0"/>
              </a:spcAft>
              <a:buClr>
                <a:schemeClr val="dk1"/>
              </a:buClr>
              <a:buSzPts val="1800"/>
              <a:buFont typeface="Arial"/>
              <a:buNone/>
            </a:pPr>
            <a:r>
              <a:t/>
            </a:r>
            <a:endParaRPr b="0" i="0" sz="2000">
              <a:solidFill>
                <a:srgbClr val="262626"/>
              </a:solidFill>
              <a:latin typeface="Calibri"/>
              <a:ea typeface="Calibri"/>
              <a:cs typeface="Calibri"/>
              <a:sym typeface="Calibri"/>
            </a:endParaRPr>
          </a:p>
          <a:p>
            <a:pPr indent="-241300" lvl="0" marL="285750" marR="0" rtl="0" algn="l">
              <a:lnSpc>
                <a:spcPct val="90000"/>
              </a:lnSpc>
              <a:spcBef>
                <a:spcPts val="0"/>
              </a:spcBef>
              <a:spcAft>
                <a:spcPts val="0"/>
              </a:spcAft>
              <a:buClr>
                <a:srgbClr val="262626"/>
              </a:buClr>
              <a:buSzPts val="2000"/>
              <a:buFont typeface="Arial"/>
              <a:buChar char="•"/>
            </a:pPr>
            <a:r>
              <a:rPr lang="en-IE" sz="2000">
                <a:solidFill>
                  <a:srgbClr val="262626"/>
                </a:solidFill>
                <a:latin typeface="Calibri"/>
                <a:ea typeface="Calibri"/>
                <a:cs typeface="Calibri"/>
                <a:sym typeface="Calibri"/>
              </a:rPr>
              <a:t>G</a:t>
            </a:r>
            <a:r>
              <a:rPr b="0" i="0" lang="en-IE" sz="2000">
                <a:solidFill>
                  <a:srgbClr val="262626"/>
                </a:solidFill>
                <a:latin typeface="Calibri"/>
                <a:ea typeface="Calibri"/>
                <a:cs typeface="Calibri"/>
                <a:sym typeface="Calibri"/>
              </a:rPr>
              <a:t>lycan chains: alternating</a:t>
            </a:r>
            <a:r>
              <a:rPr b="1" i="0" lang="en-IE" sz="2000">
                <a:solidFill>
                  <a:srgbClr val="FF0000"/>
                </a:solidFill>
                <a:latin typeface="Calibri"/>
                <a:ea typeface="Calibri"/>
                <a:cs typeface="Calibri"/>
                <a:sym typeface="Calibri"/>
              </a:rPr>
              <a:t> </a:t>
            </a:r>
            <a:r>
              <a:rPr b="1" i="1" lang="en-IE" sz="2000">
                <a:solidFill>
                  <a:srgbClr val="FF0000"/>
                </a:solidFill>
                <a:latin typeface="Calibri"/>
                <a:ea typeface="Calibri"/>
                <a:cs typeface="Calibri"/>
                <a:sym typeface="Calibri"/>
              </a:rPr>
              <a:t>N</a:t>
            </a:r>
            <a:r>
              <a:rPr b="1" i="0" lang="en-IE" sz="2000">
                <a:solidFill>
                  <a:srgbClr val="FF0000"/>
                </a:solidFill>
                <a:latin typeface="Calibri"/>
                <a:ea typeface="Calibri"/>
                <a:cs typeface="Calibri"/>
                <a:sym typeface="Calibri"/>
              </a:rPr>
              <a:t>-acetylglucosamine (NAG) </a:t>
            </a:r>
            <a:r>
              <a:rPr b="1" i="0" lang="en-IE" sz="2000">
                <a:solidFill>
                  <a:srgbClr val="262626"/>
                </a:solidFill>
                <a:latin typeface="Calibri"/>
                <a:ea typeface="Calibri"/>
                <a:cs typeface="Calibri"/>
                <a:sym typeface="Calibri"/>
              </a:rPr>
              <a:t>and </a:t>
            </a:r>
            <a:r>
              <a:rPr b="1" i="1" lang="en-IE" sz="2000">
                <a:solidFill>
                  <a:srgbClr val="92D050"/>
                </a:solidFill>
                <a:latin typeface="Calibri"/>
                <a:ea typeface="Calibri"/>
                <a:cs typeface="Calibri"/>
                <a:sym typeface="Calibri"/>
              </a:rPr>
              <a:t>N</a:t>
            </a:r>
            <a:r>
              <a:rPr b="1" i="0" lang="en-IE" sz="2000">
                <a:solidFill>
                  <a:srgbClr val="92D050"/>
                </a:solidFill>
                <a:latin typeface="Calibri"/>
                <a:ea typeface="Calibri"/>
                <a:cs typeface="Calibri"/>
                <a:sym typeface="Calibri"/>
              </a:rPr>
              <a:t>-acetylmuramic acid (NAM) </a:t>
            </a:r>
            <a:r>
              <a:rPr b="0" i="0" lang="en-IE" sz="2000">
                <a:solidFill>
                  <a:srgbClr val="262626"/>
                </a:solidFill>
                <a:latin typeface="Calibri"/>
                <a:ea typeface="Calibri"/>
                <a:cs typeface="Calibri"/>
                <a:sym typeface="Calibri"/>
              </a:rPr>
              <a:t>residues, linked by </a:t>
            </a:r>
            <a:r>
              <a:rPr b="1" i="0" lang="en-IE" sz="2000">
                <a:solidFill>
                  <a:srgbClr val="FFC000"/>
                </a:solidFill>
                <a:latin typeface="Calibri"/>
                <a:ea typeface="Calibri"/>
                <a:cs typeface="Calibri"/>
                <a:sym typeface="Calibri"/>
              </a:rPr>
              <a:t>peptide bonds</a:t>
            </a:r>
            <a:endParaRPr b="1" i="0" sz="2000">
              <a:solidFill>
                <a:srgbClr val="FFC000"/>
              </a:solidFill>
              <a:latin typeface="Calibri"/>
              <a:ea typeface="Calibri"/>
              <a:cs typeface="Calibri"/>
              <a:sym typeface="Calibri"/>
            </a:endParaRPr>
          </a:p>
          <a:p>
            <a:pPr indent="0" lvl="0" marL="457200" marR="0" rtl="0" algn="l">
              <a:lnSpc>
                <a:spcPct val="90000"/>
              </a:lnSpc>
              <a:spcBef>
                <a:spcPts val="0"/>
              </a:spcBef>
              <a:spcAft>
                <a:spcPts val="0"/>
              </a:spcAft>
              <a:buNone/>
            </a:pPr>
            <a:r>
              <a:t/>
            </a:r>
            <a:endParaRPr b="1" sz="2000">
              <a:solidFill>
                <a:srgbClr val="FFC000"/>
              </a:solidFill>
              <a:latin typeface="Calibri"/>
              <a:ea typeface="Calibri"/>
              <a:cs typeface="Calibri"/>
              <a:sym typeface="Calibri"/>
            </a:endParaRPr>
          </a:p>
          <a:p>
            <a:pPr indent="-241300" lvl="0" marL="285750" marR="0" rtl="0" algn="l">
              <a:lnSpc>
                <a:spcPct val="90000"/>
              </a:lnSpc>
              <a:spcBef>
                <a:spcPts val="0"/>
              </a:spcBef>
              <a:spcAft>
                <a:spcPts val="0"/>
              </a:spcAft>
              <a:buClr>
                <a:srgbClr val="262626"/>
              </a:buClr>
              <a:buSzPts val="2000"/>
              <a:buFont typeface="Arial"/>
              <a:buChar char="•"/>
            </a:pPr>
            <a:r>
              <a:rPr lang="en-IE" sz="2000">
                <a:solidFill>
                  <a:srgbClr val="262626"/>
                </a:solidFill>
                <a:latin typeface="Calibri"/>
                <a:ea typeface="Calibri"/>
                <a:cs typeface="Calibri"/>
                <a:sym typeface="Calibri"/>
              </a:rPr>
              <a:t>E</a:t>
            </a:r>
            <a:r>
              <a:rPr lang="en-IE" sz="2000">
                <a:solidFill>
                  <a:srgbClr val="262626"/>
                </a:solidFill>
                <a:latin typeface="Calibri"/>
                <a:ea typeface="Calibri"/>
                <a:cs typeface="Calibri"/>
                <a:sym typeface="Calibri"/>
              </a:rPr>
              <a:t>nzyme that catalyses this reaction is called </a:t>
            </a:r>
            <a:r>
              <a:rPr b="1" lang="en-IE" sz="2000">
                <a:solidFill>
                  <a:srgbClr val="262626"/>
                </a:solidFill>
                <a:latin typeface="Calibri"/>
                <a:ea typeface="Calibri"/>
                <a:cs typeface="Calibri"/>
                <a:sym typeface="Calibri"/>
              </a:rPr>
              <a:t>transpeptidase or </a:t>
            </a:r>
            <a:r>
              <a:rPr b="1" lang="en-IE" sz="2000">
                <a:solidFill>
                  <a:srgbClr val="262626"/>
                </a:solidFill>
                <a:latin typeface="Calibri"/>
                <a:ea typeface="Calibri"/>
                <a:cs typeface="Calibri"/>
                <a:sym typeface="Calibri"/>
              </a:rPr>
              <a:t>penicillin</a:t>
            </a:r>
            <a:r>
              <a:rPr b="1" lang="en-IE" sz="2000">
                <a:solidFill>
                  <a:srgbClr val="262626"/>
                </a:solidFill>
                <a:latin typeface="Calibri"/>
                <a:ea typeface="Calibri"/>
                <a:cs typeface="Calibri"/>
                <a:sym typeface="Calibri"/>
              </a:rPr>
              <a:t> binding protien </a:t>
            </a:r>
            <a:r>
              <a:rPr lang="en-IE" sz="2000">
                <a:solidFill>
                  <a:srgbClr val="262626"/>
                </a:solidFill>
                <a:latin typeface="Calibri"/>
                <a:ea typeface="Calibri"/>
                <a:cs typeface="Calibri"/>
                <a:sym typeface="Calibri"/>
              </a:rPr>
              <a:t>(</a:t>
            </a:r>
            <a:r>
              <a:rPr lang="en-IE" sz="2000">
                <a:solidFill>
                  <a:srgbClr val="262626"/>
                </a:solidFill>
                <a:latin typeface="Calibri"/>
                <a:ea typeface="Calibri"/>
                <a:cs typeface="Calibri"/>
                <a:sym typeface="Calibri"/>
              </a:rPr>
              <a:t>inner cytoplasmic membrane)</a:t>
            </a:r>
            <a:endParaRPr sz="2000"/>
          </a:p>
          <a:p>
            <a:pPr indent="0" lvl="0" marL="0" marR="0" rtl="0" algn="l">
              <a:lnSpc>
                <a:spcPct val="90000"/>
              </a:lnSpc>
              <a:spcBef>
                <a:spcPts val="0"/>
              </a:spcBef>
              <a:spcAft>
                <a:spcPts val="0"/>
              </a:spcAft>
              <a:buClr>
                <a:schemeClr val="dk1"/>
              </a:buClr>
              <a:buSzPts val="1800"/>
              <a:buFont typeface="Arial"/>
              <a:buNone/>
            </a:pPr>
            <a:r>
              <a:t/>
            </a:r>
            <a:endParaRPr sz="2000">
              <a:solidFill>
                <a:srgbClr val="262626"/>
              </a:solidFill>
              <a:latin typeface="Calibri"/>
              <a:ea typeface="Calibri"/>
              <a:cs typeface="Calibri"/>
              <a:sym typeface="Calibri"/>
            </a:endParaRPr>
          </a:p>
          <a:p>
            <a:pPr indent="-241300" lvl="0" marL="285750" marR="0" rtl="0" algn="l">
              <a:lnSpc>
                <a:spcPct val="90000"/>
              </a:lnSpc>
              <a:spcBef>
                <a:spcPts val="0"/>
              </a:spcBef>
              <a:spcAft>
                <a:spcPts val="0"/>
              </a:spcAft>
              <a:buClr>
                <a:srgbClr val="262626"/>
              </a:buClr>
              <a:buSzPts val="2000"/>
              <a:buFont typeface="Arial"/>
              <a:buChar char="•"/>
            </a:pPr>
            <a:r>
              <a:rPr lang="en-IE" sz="2000">
                <a:solidFill>
                  <a:srgbClr val="262626"/>
                </a:solidFill>
                <a:latin typeface="Calibri"/>
                <a:ea typeface="Calibri"/>
                <a:cs typeface="Calibri"/>
                <a:sym typeface="Calibri"/>
              </a:rPr>
              <a:t>Gram-positive bacteria (thick) has </a:t>
            </a:r>
            <a:r>
              <a:rPr b="1" lang="en-IE" sz="2000">
                <a:solidFill>
                  <a:srgbClr val="262626"/>
                </a:solidFill>
                <a:latin typeface="Calibri"/>
                <a:ea typeface="Calibri"/>
                <a:cs typeface="Calibri"/>
                <a:sym typeface="Calibri"/>
              </a:rPr>
              <a:t>extensive</a:t>
            </a:r>
            <a:r>
              <a:rPr lang="en-IE" sz="2000">
                <a:solidFill>
                  <a:srgbClr val="262626"/>
                </a:solidFill>
                <a:latin typeface="Calibri"/>
                <a:ea typeface="Calibri"/>
                <a:cs typeface="Calibri"/>
                <a:sym typeface="Calibri"/>
              </a:rPr>
              <a:t> cross linking of the amino acid side chains </a:t>
            </a:r>
            <a:endParaRPr sz="2000">
              <a:solidFill>
                <a:srgbClr val="262626"/>
              </a:solidFill>
              <a:latin typeface="Calibri"/>
              <a:ea typeface="Calibri"/>
              <a:cs typeface="Calibri"/>
              <a:sym typeface="Calibri"/>
            </a:endParaRPr>
          </a:p>
          <a:p>
            <a:pPr indent="0" lvl="0" marL="457200" marR="0" rtl="0" algn="l">
              <a:lnSpc>
                <a:spcPct val="90000"/>
              </a:lnSpc>
              <a:spcBef>
                <a:spcPts val="0"/>
              </a:spcBef>
              <a:spcAft>
                <a:spcPts val="0"/>
              </a:spcAft>
              <a:buNone/>
            </a:pPr>
            <a:r>
              <a:t/>
            </a:r>
            <a:endParaRPr sz="2000">
              <a:solidFill>
                <a:srgbClr val="262626"/>
              </a:solidFill>
              <a:latin typeface="Calibri"/>
              <a:ea typeface="Calibri"/>
              <a:cs typeface="Calibri"/>
              <a:sym typeface="Calibri"/>
            </a:endParaRPr>
          </a:p>
          <a:p>
            <a:pPr indent="-241300" lvl="0" marL="285750" marR="0" rtl="0" algn="l">
              <a:lnSpc>
                <a:spcPct val="90000"/>
              </a:lnSpc>
              <a:spcBef>
                <a:spcPts val="0"/>
              </a:spcBef>
              <a:spcAft>
                <a:spcPts val="0"/>
              </a:spcAft>
              <a:buClr>
                <a:srgbClr val="262626"/>
              </a:buClr>
              <a:buSzPts val="2000"/>
              <a:buFont typeface="Arial"/>
              <a:buChar char="•"/>
            </a:pPr>
            <a:r>
              <a:rPr lang="en-IE" sz="2000">
                <a:solidFill>
                  <a:srgbClr val="262626"/>
                </a:solidFill>
                <a:latin typeface="Calibri"/>
                <a:ea typeface="Calibri"/>
                <a:cs typeface="Calibri"/>
                <a:sym typeface="Calibri"/>
              </a:rPr>
              <a:t>Gram-negative cell walls (thin) have a </a:t>
            </a:r>
            <a:r>
              <a:rPr b="1" lang="en-IE" sz="2000">
                <a:solidFill>
                  <a:srgbClr val="262626"/>
                </a:solidFill>
                <a:latin typeface="Calibri"/>
                <a:ea typeface="Calibri"/>
                <a:cs typeface="Calibri"/>
                <a:sym typeface="Calibri"/>
              </a:rPr>
              <a:t>simpler</a:t>
            </a:r>
            <a:r>
              <a:rPr lang="en-IE" sz="2000">
                <a:solidFill>
                  <a:srgbClr val="262626"/>
                </a:solidFill>
                <a:latin typeface="Calibri"/>
                <a:ea typeface="Calibri"/>
                <a:cs typeface="Calibri"/>
                <a:sym typeface="Calibri"/>
              </a:rPr>
              <a:t> cross-linking pattern</a:t>
            </a:r>
            <a:endParaRPr sz="2000"/>
          </a:p>
        </p:txBody>
      </p:sp>
      <p:pic>
        <p:nvPicPr>
          <p:cNvPr id="266" name="Google Shape;266;p12"/>
          <p:cNvPicPr preferRelativeResize="0"/>
          <p:nvPr/>
        </p:nvPicPr>
        <p:blipFill rotWithShape="1">
          <a:blip r:embed="rId3">
            <a:alphaModFix/>
          </a:blip>
          <a:srcRect b="0" l="0" r="0" t="0"/>
          <a:stretch/>
        </p:blipFill>
        <p:spPr>
          <a:xfrm>
            <a:off x="7449475" y="2007350"/>
            <a:ext cx="4461299" cy="2843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1"/>
          <p:cNvSpPr txBox="1"/>
          <p:nvPr>
            <p:ph type="title"/>
          </p:nvPr>
        </p:nvSpPr>
        <p:spPr>
          <a:xfrm>
            <a:off x="838200" y="161925"/>
            <a:ext cx="4777200" cy="95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Bacterial Cell Wall</a:t>
            </a:r>
            <a:endParaRPr/>
          </a:p>
        </p:txBody>
      </p:sp>
      <p:pic>
        <p:nvPicPr>
          <p:cNvPr descr="https://ih0.redbubble.net/image.202850295.1791/flat,1000x1000,075,f.u1.jpg" id="272" name="Google Shape;272;p11"/>
          <p:cNvPicPr preferRelativeResize="0"/>
          <p:nvPr/>
        </p:nvPicPr>
        <p:blipFill rotWithShape="1">
          <a:blip r:embed="rId3">
            <a:alphaModFix/>
          </a:blip>
          <a:srcRect b="1486" l="0" r="0" t="1499"/>
          <a:stretch/>
        </p:blipFill>
        <p:spPr>
          <a:xfrm>
            <a:off x="85600" y="1339325"/>
            <a:ext cx="6460125" cy="4944325"/>
          </a:xfrm>
          <a:prstGeom prst="rect">
            <a:avLst/>
          </a:prstGeom>
          <a:noFill/>
          <a:ln>
            <a:noFill/>
          </a:ln>
        </p:spPr>
      </p:pic>
      <p:pic>
        <p:nvPicPr>
          <p:cNvPr id="273" name="Google Shape;273;p11"/>
          <p:cNvPicPr preferRelativeResize="0"/>
          <p:nvPr/>
        </p:nvPicPr>
        <p:blipFill rotWithShape="1">
          <a:blip r:embed="rId4">
            <a:alphaModFix/>
          </a:blip>
          <a:srcRect b="0" l="0" r="0" t="0"/>
          <a:stretch/>
        </p:blipFill>
        <p:spPr>
          <a:xfrm>
            <a:off x="6233282" y="1182081"/>
            <a:ext cx="5647162" cy="3249968"/>
          </a:xfrm>
          <a:prstGeom prst="rect">
            <a:avLst/>
          </a:prstGeom>
          <a:noFill/>
          <a:ln>
            <a:noFill/>
          </a:ln>
        </p:spPr>
      </p:pic>
      <p:sp>
        <p:nvSpPr>
          <p:cNvPr id="274" name="Google Shape;274;p11"/>
          <p:cNvSpPr txBox="1"/>
          <p:nvPr/>
        </p:nvSpPr>
        <p:spPr>
          <a:xfrm>
            <a:off x="7769533" y="4695072"/>
            <a:ext cx="2929283"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2060"/>
              </a:buClr>
              <a:buSzPts val="1800"/>
              <a:buFont typeface="Calibri"/>
              <a:buNone/>
            </a:pPr>
            <a:r>
              <a:rPr b="1" i="0" lang="en-IE" sz="1800" u="none" cap="none" strike="noStrike">
                <a:solidFill>
                  <a:srgbClr val="002060"/>
                </a:solidFill>
                <a:latin typeface="Calibri"/>
                <a:ea typeface="Calibri"/>
                <a:cs typeface="Calibri"/>
                <a:sym typeface="Calibri"/>
              </a:rPr>
              <a:t>Clinical relevance as antibiotic treatments for infections can differ based on the gram status of the bacteria</a:t>
            </a:r>
            <a:endParaRPr/>
          </a:p>
        </p:txBody>
      </p:sp>
      <p:sp>
        <p:nvSpPr>
          <p:cNvPr id="275" name="Google Shape;275;p11"/>
          <p:cNvSpPr/>
          <p:nvPr/>
        </p:nvSpPr>
        <p:spPr>
          <a:xfrm>
            <a:off x="7091050" y="4200875"/>
            <a:ext cx="4286250" cy="2279112"/>
          </a:xfrm>
          <a:prstGeom prst="star24">
            <a:avLst>
              <a:gd fmla="val 37500" name="adj"/>
            </a:avLst>
          </a:prstGeom>
          <a:noFill/>
          <a:ln cap="flat" cmpd="sng" w="57150">
            <a:solidFill>
              <a:srgbClr val="FFC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3"/>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Cell Wall Synthesis Inhibitors (Antibiotics)</a:t>
            </a:r>
            <a:endParaRPr/>
          </a:p>
        </p:txBody>
      </p:sp>
      <p:sp>
        <p:nvSpPr>
          <p:cNvPr id="282" name="Google Shape;282;p13"/>
          <p:cNvSpPr txBox="1"/>
          <p:nvPr/>
        </p:nvSpPr>
        <p:spPr>
          <a:xfrm>
            <a:off x="415100" y="1117725"/>
            <a:ext cx="6593700" cy="535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1800" u="none" cap="none" strike="noStrike">
                <a:solidFill>
                  <a:srgbClr val="002060"/>
                </a:solidFill>
                <a:latin typeface="Calibri"/>
                <a:ea typeface="Calibri"/>
                <a:cs typeface="Calibri"/>
                <a:sym typeface="Calibri"/>
              </a:rPr>
              <a:t>β-lactam antibiotics </a:t>
            </a:r>
            <a:r>
              <a:rPr i="0" lang="en-IE" sz="1800" u="none" cap="none" strike="noStrike">
                <a:solidFill>
                  <a:srgbClr val="002060"/>
                </a:solidFill>
                <a:latin typeface="Calibri"/>
                <a:ea typeface="Calibri"/>
                <a:cs typeface="Calibri"/>
                <a:sym typeface="Calibri"/>
              </a:rPr>
              <a:t>target bacterial cell wall synthesis.</a:t>
            </a:r>
            <a:endParaRPr i="0" sz="1800" u="none" cap="none" strike="noStrike">
              <a:solidFill>
                <a:srgbClr val="002060"/>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002060"/>
              </a:solidFill>
              <a:latin typeface="Calibri"/>
              <a:ea typeface="Calibri"/>
              <a:cs typeface="Calibri"/>
              <a:sym typeface="Calibri"/>
            </a:endParaRPr>
          </a:p>
          <a:p>
            <a:pPr indent="0" lvl="0" marL="0" marR="0" rtl="0" algn="l">
              <a:spcBef>
                <a:spcPts val="0"/>
              </a:spcBef>
              <a:spcAft>
                <a:spcPts val="0"/>
              </a:spcAft>
              <a:buNone/>
            </a:pPr>
            <a:r>
              <a:rPr b="1" i="0" lang="en-IE" sz="1800" u="none" cap="none" strike="noStrike">
                <a:solidFill>
                  <a:srgbClr val="002060"/>
                </a:solidFill>
                <a:latin typeface="Calibri"/>
                <a:ea typeface="Calibri"/>
                <a:cs typeface="Calibri"/>
                <a:sym typeface="Calibri"/>
              </a:rPr>
              <a:t>Selective (need the </a:t>
            </a:r>
            <a:r>
              <a:rPr b="1" lang="en-IE" sz="1800">
                <a:solidFill>
                  <a:srgbClr val="002060"/>
                </a:solidFill>
                <a:latin typeface="Calibri"/>
                <a:ea typeface="Calibri"/>
                <a:cs typeface="Calibri"/>
                <a:sym typeface="Calibri"/>
              </a:rPr>
              <a:t>β-lactam ring to act on)</a:t>
            </a:r>
            <a:r>
              <a:rPr b="1" i="0" lang="en-IE" sz="1800" u="none" cap="none" strike="noStrike">
                <a:solidFill>
                  <a:srgbClr val="002060"/>
                </a:solidFill>
                <a:latin typeface="Calibri"/>
                <a:ea typeface="Calibri"/>
                <a:cs typeface="Calibri"/>
                <a:sym typeface="Calibri"/>
              </a:rPr>
              <a:t>. </a:t>
            </a:r>
            <a:r>
              <a:rPr lang="en-IE" sz="1800">
                <a:solidFill>
                  <a:srgbClr val="002060"/>
                </a:solidFill>
                <a:latin typeface="Calibri"/>
                <a:ea typeface="Calibri"/>
                <a:cs typeface="Calibri"/>
                <a:sym typeface="Calibri"/>
              </a:rPr>
              <a:t>Do not act on human cells.</a:t>
            </a:r>
            <a:endParaRPr sz="1800">
              <a:solidFill>
                <a:srgbClr val="002060"/>
              </a:solidFill>
              <a:latin typeface="Calibri"/>
              <a:ea typeface="Calibri"/>
              <a:cs typeface="Calibri"/>
              <a:sym typeface="Calibri"/>
            </a:endParaRPr>
          </a:p>
          <a:p>
            <a:pPr indent="0" lvl="0" marL="0" marR="0" rtl="0" algn="l">
              <a:spcBef>
                <a:spcPts val="0"/>
              </a:spcBef>
              <a:spcAft>
                <a:spcPts val="0"/>
              </a:spcAft>
              <a:buNone/>
            </a:pPr>
            <a:r>
              <a:t/>
            </a:r>
            <a:endParaRPr b="1" sz="1800">
              <a:solidFill>
                <a:srgbClr val="002060"/>
              </a:solidFill>
              <a:latin typeface="Calibri"/>
              <a:ea typeface="Calibri"/>
              <a:cs typeface="Calibri"/>
              <a:sym typeface="Calibri"/>
            </a:endParaRPr>
          </a:p>
          <a:p>
            <a:pPr indent="0" lvl="0" marL="0" marR="0" rtl="0" algn="l">
              <a:spcBef>
                <a:spcPts val="0"/>
              </a:spcBef>
              <a:spcAft>
                <a:spcPts val="0"/>
              </a:spcAft>
              <a:buNone/>
            </a:pPr>
            <a:r>
              <a:rPr b="1" lang="en-IE" sz="1800">
                <a:solidFill>
                  <a:srgbClr val="002060"/>
                </a:solidFill>
                <a:latin typeface="Calibri"/>
                <a:ea typeface="Calibri"/>
                <a:cs typeface="Calibri"/>
                <a:sym typeface="Calibri"/>
              </a:rPr>
              <a:t>Target: Peptidoglycan</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rgbClr val="FA8006"/>
              </a:buClr>
              <a:buSzPts val="1800"/>
              <a:buFont typeface="Arial"/>
              <a:buChar char="•"/>
            </a:pPr>
            <a:r>
              <a:rPr b="1" lang="en-IE" sz="1800">
                <a:solidFill>
                  <a:srgbClr val="FA8006"/>
                </a:solidFill>
                <a:latin typeface="Calibri"/>
                <a:ea typeface="Calibri"/>
                <a:cs typeface="Calibri"/>
                <a:sym typeface="Calibri"/>
              </a:rPr>
              <a:t>Penicillin, Amoxicillin, Cephalosporins </a:t>
            </a:r>
            <a:r>
              <a:rPr lang="en-IE" sz="1800">
                <a:solidFill>
                  <a:schemeClr val="dk1"/>
                </a:solidFill>
                <a:latin typeface="Calibri"/>
                <a:ea typeface="Calibri"/>
                <a:cs typeface="Calibri"/>
                <a:sym typeface="Calibri"/>
              </a:rPr>
              <a:t>– </a:t>
            </a:r>
            <a:r>
              <a:rPr b="1" lang="en-IE" sz="1800">
                <a:solidFill>
                  <a:srgbClr val="143ADA"/>
                </a:solidFill>
                <a:latin typeface="Calibri"/>
                <a:ea typeface="Calibri"/>
                <a:cs typeface="Calibri"/>
                <a:sym typeface="Calibri"/>
              </a:rPr>
              <a:t>bind penicillin-binding protein</a:t>
            </a:r>
            <a:r>
              <a:rPr lang="en-IE" sz="1800">
                <a:solidFill>
                  <a:schemeClr val="dk1"/>
                </a:solidFill>
                <a:latin typeface="Calibri"/>
                <a:ea typeface="Calibri"/>
                <a:cs typeface="Calibri"/>
                <a:sym typeface="Calibri"/>
              </a:rPr>
              <a:t> (transpeptidase) which impairs cross-linking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rgbClr val="FA8006"/>
              </a:buClr>
              <a:buSzPts val="1800"/>
              <a:buFont typeface="Arial"/>
              <a:buChar char="•"/>
            </a:pPr>
            <a:r>
              <a:rPr lang="en-IE" sz="1800">
                <a:solidFill>
                  <a:schemeClr val="dk1"/>
                </a:solidFill>
                <a:latin typeface="Calibri"/>
                <a:ea typeface="Calibri"/>
                <a:cs typeface="Calibri"/>
                <a:sym typeface="Calibri"/>
              </a:rPr>
              <a:t>Cell loses its transmembrane osmotic gradient leading to swelling, lysis, and cell death</a:t>
            </a:r>
            <a:endParaRPr/>
          </a:p>
          <a:p>
            <a:pPr indent="-285750" lvl="1" marL="742950" marR="0" rtl="0" algn="l">
              <a:spcBef>
                <a:spcPts val="0"/>
              </a:spcBef>
              <a:spcAft>
                <a:spcPts val="0"/>
              </a:spcAft>
              <a:buClr>
                <a:schemeClr val="dk1"/>
              </a:buClr>
              <a:buSzPts val="1800"/>
              <a:buFont typeface="Arial"/>
              <a:buChar char="•"/>
            </a:pPr>
            <a:r>
              <a:rPr b="0" i="0" lang="en-IE" sz="1800" u="none" cap="none" strike="noStrike">
                <a:solidFill>
                  <a:schemeClr val="dk1"/>
                </a:solidFill>
                <a:latin typeface="Calibri"/>
                <a:ea typeface="Calibri"/>
                <a:cs typeface="Calibri"/>
                <a:sym typeface="Calibri"/>
              </a:rPr>
              <a:t>Useful for </a:t>
            </a:r>
            <a:r>
              <a:rPr b="1" i="0" lang="en-IE" sz="1800" u="none" cap="none" strike="noStrike">
                <a:solidFill>
                  <a:srgbClr val="9827BB"/>
                </a:solidFill>
                <a:latin typeface="Calibri"/>
                <a:ea typeface="Calibri"/>
                <a:cs typeface="Calibri"/>
                <a:sym typeface="Calibri"/>
              </a:rPr>
              <a:t>gram-positive bacteria</a:t>
            </a:r>
            <a:endParaRPr/>
          </a:p>
          <a:p>
            <a:pPr indent="-285750" lvl="0" marL="285750" marR="0" rtl="0" algn="l">
              <a:spcBef>
                <a:spcPts val="0"/>
              </a:spcBef>
              <a:spcAft>
                <a:spcPts val="0"/>
              </a:spcAft>
              <a:buClr>
                <a:srgbClr val="FA8006"/>
              </a:buClr>
              <a:buSzPts val="1800"/>
              <a:buFont typeface="Arial"/>
              <a:buChar char="•"/>
            </a:pPr>
            <a:r>
              <a:rPr b="1" lang="en-IE" sz="1800">
                <a:solidFill>
                  <a:srgbClr val="FA8006"/>
                </a:solidFill>
                <a:latin typeface="Calibri"/>
                <a:ea typeface="Calibri"/>
                <a:cs typeface="Calibri"/>
                <a:sym typeface="Calibri"/>
              </a:rPr>
              <a:t>Monobactams and Carbapenems </a:t>
            </a:r>
            <a:r>
              <a:rPr lang="en-IE" sz="1800">
                <a:solidFill>
                  <a:schemeClr val="dk1"/>
                </a:solidFill>
                <a:latin typeface="Calibri"/>
                <a:ea typeface="Calibri"/>
                <a:cs typeface="Calibri"/>
                <a:sym typeface="Calibri"/>
              </a:rPr>
              <a:t>– useful in penicillin allergies and </a:t>
            </a:r>
            <a:r>
              <a:rPr b="1" lang="en-IE" sz="1800">
                <a:solidFill>
                  <a:srgbClr val="E82089"/>
                </a:solidFill>
                <a:latin typeface="Calibri"/>
                <a:ea typeface="Calibri"/>
                <a:cs typeface="Calibri"/>
                <a:sym typeface="Calibri"/>
              </a:rPr>
              <a:t>gram-negative</a:t>
            </a:r>
            <a:r>
              <a:rPr lang="en-IE" sz="1800">
                <a:solidFill>
                  <a:schemeClr val="dk1"/>
                </a:solidFill>
                <a:latin typeface="Calibri"/>
                <a:ea typeface="Calibri"/>
                <a:cs typeface="Calibri"/>
                <a:sym typeface="Calibri"/>
              </a:rPr>
              <a:t> bacteria</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lang="en-IE" sz="1800">
                <a:solidFill>
                  <a:srgbClr val="FF0000"/>
                </a:solidFill>
                <a:latin typeface="Calibri"/>
                <a:ea typeface="Calibri"/>
                <a:cs typeface="Calibri"/>
                <a:sym typeface="Calibri"/>
              </a:rPr>
              <a:t>Non</a:t>
            </a:r>
            <a:r>
              <a:rPr b="1" i="0" lang="en-IE" sz="1800" u="none" cap="none" strike="noStrike">
                <a:solidFill>
                  <a:srgbClr val="FF0000"/>
                </a:solidFill>
                <a:latin typeface="Calibri"/>
                <a:ea typeface="Calibri"/>
                <a:cs typeface="Calibri"/>
                <a:sym typeface="Calibri"/>
              </a:rPr>
              <a:t> β-lactams</a:t>
            </a:r>
            <a:r>
              <a:rPr b="1" lang="en-IE" sz="1800">
                <a:solidFill>
                  <a:srgbClr val="FF0000"/>
                </a:solidFill>
                <a:latin typeface="Calibri"/>
                <a:ea typeface="Calibri"/>
                <a:cs typeface="Calibri"/>
                <a:sym typeface="Calibri"/>
              </a:rPr>
              <a:t> </a:t>
            </a:r>
            <a:r>
              <a:rPr lang="en-IE" sz="1800">
                <a:solidFill>
                  <a:schemeClr val="dk1"/>
                </a:solidFill>
                <a:latin typeface="Calibri"/>
                <a:ea typeface="Calibri"/>
                <a:cs typeface="Calibri"/>
                <a:sym typeface="Calibri"/>
              </a:rPr>
              <a:t>such as</a:t>
            </a:r>
            <a:r>
              <a:rPr lang="en-IE" sz="1800">
                <a:solidFill>
                  <a:schemeClr val="dk1"/>
                </a:solidFill>
                <a:latin typeface="Calibri"/>
                <a:ea typeface="Calibri"/>
                <a:cs typeface="Calibri"/>
                <a:sym typeface="Calibri"/>
              </a:rPr>
              <a:t> </a:t>
            </a:r>
            <a:r>
              <a:rPr b="1" lang="en-IE" sz="1800">
                <a:solidFill>
                  <a:srgbClr val="00B050"/>
                </a:solidFill>
                <a:latin typeface="Calibri"/>
                <a:ea typeface="Calibri"/>
                <a:cs typeface="Calibri"/>
                <a:sym typeface="Calibri"/>
              </a:rPr>
              <a:t>v</a:t>
            </a:r>
            <a:r>
              <a:rPr b="1" lang="en-IE" sz="1800">
                <a:solidFill>
                  <a:srgbClr val="00B050"/>
                </a:solidFill>
                <a:latin typeface="Calibri"/>
                <a:ea typeface="Calibri"/>
                <a:cs typeface="Calibri"/>
                <a:sym typeface="Calibri"/>
              </a:rPr>
              <a:t>ancomycin</a:t>
            </a:r>
            <a:r>
              <a:rPr lang="en-IE" sz="1800">
                <a:solidFill>
                  <a:schemeClr val="dk1"/>
                </a:solidFill>
                <a:latin typeface="Calibri"/>
                <a:ea typeface="Calibri"/>
                <a:cs typeface="Calibri"/>
                <a:sym typeface="Calibri"/>
              </a:rPr>
              <a:t> (a glycopeptide which prevents transpeptidation and transglycosylation by binding D-ALA, D-ALA sequences in the cell wall)</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3" name="Google Shape;283;p13"/>
          <p:cNvPicPr preferRelativeResize="0"/>
          <p:nvPr/>
        </p:nvPicPr>
        <p:blipFill rotWithShape="1">
          <a:blip r:embed="rId3">
            <a:alphaModFix/>
          </a:blip>
          <a:srcRect b="0" l="0" r="0" t="0"/>
          <a:stretch/>
        </p:blipFill>
        <p:spPr>
          <a:xfrm>
            <a:off x="7696200" y="1380568"/>
            <a:ext cx="2248343" cy="2578100"/>
          </a:xfrm>
          <a:prstGeom prst="rect">
            <a:avLst/>
          </a:prstGeom>
          <a:noFill/>
          <a:ln>
            <a:noFill/>
          </a:ln>
        </p:spPr>
      </p:pic>
      <p:pic>
        <p:nvPicPr>
          <p:cNvPr id="284" name="Google Shape;284;p13"/>
          <p:cNvPicPr preferRelativeResize="0"/>
          <p:nvPr/>
        </p:nvPicPr>
        <p:blipFill rotWithShape="1">
          <a:blip r:embed="rId4">
            <a:alphaModFix/>
          </a:blip>
          <a:srcRect b="0" l="0" r="0" t="0"/>
          <a:stretch/>
        </p:blipFill>
        <p:spPr>
          <a:xfrm>
            <a:off x="6938750" y="3838425"/>
            <a:ext cx="5232200" cy="2339475"/>
          </a:xfrm>
          <a:prstGeom prst="rect">
            <a:avLst/>
          </a:prstGeom>
          <a:noFill/>
          <a:ln>
            <a:noFill/>
          </a:ln>
        </p:spPr>
      </p:pic>
      <p:sp>
        <p:nvSpPr>
          <p:cNvPr id="285" name="Google Shape;285;p13"/>
          <p:cNvSpPr txBox="1"/>
          <p:nvPr/>
        </p:nvSpPr>
        <p:spPr>
          <a:xfrm>
            <a:off x="9736554" y="1878141"/>
            <a:ext cx="203358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IE" sz="2400" u="none" cap="none" strike="noStrike">
                <a:solidFill>
                  <a:srgbClr val="FA8006"/>
                </a:solidFill>
                <a:latin typeface="Calibri"/>
                <a:ea typeface="Calibri"/>
                <a:cs typeface="Calibri"/>
                <a:sym typeface="Calibri"/>
              </a:rPr>
              <a:t>β-lactam Ring  </a:t>
            </a:r>
            <a:endParaRPr sz="2400">
              <a:solidFill>
                <a:srgbClr val="FA8006"/>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6"/>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Lipopolysaccharide (LPS)</a:t>
            </a:r>
            <a:endParaRPr/>
          </a:p>
        </p:txBody>
      </p:sp>
      <p:sp>
        <p:nvSpPr>
          <p:cNvPr id="292" name="Google Shape;292;p16"/>
          <p:cNvSpPr txBox="1"/>
          <p:nvPr/>
        </p:nvSpPr>
        <p:spPr>
          <a:xfrm>
            <a:off x="211475" y="1301300"/>
            <a:ext cx="2404500" cy="3971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IE" sz="1800">
                <a:solidFill>
                  <a:srgbClr val="143ADA"/>
                </a:solidFill>
                <a:latin typeface="Calibri"/>
                <a:ea typeface="Calibri"/>
                <a:cs typeface="Calibri"/>
                <a:sym typeface="Calibri"/>
              </a:rPr>
              <a:t>LPS </a:t>
            </a:r>
            <a:r>
              <a:rPr lang="en-IE" sz="1800">
                <a:solidFill>
                  <a:schemeClr val="dk1"/>
                </a:solidFill>
                <a:latin typeface="Calibri"/>
                <a:ea typeface="Calibri"/>
                <a:cs typeface="Calibri"/>
                <a:sym typeface="Calibri"/>
              </a:rPr>
              <a:t>found in</a:t>
            </a:r>
            <a:r>
              <a:rPr lang="en-IE" sz="1800">
                <a:solidFill>
                  <a:schemeClr val="dk1"/>
                </a:solidFill>
                <a:latin typeface="Calibri"/>
                <a:ea typeface="Calibri"/>
                <a:cs typeface="Calibri"/>
                <a:sym typeface="Calibri"/>
              </a:rPr>
              <a:t> gram-negative bacteria and are composed of:</a:t>
            </a:r>
            <a:endParaRPr/>
          </a:p>
          <a:p>
            <a:pPr indent="0" lvl="0" marL="0" marR="0" rtl="0" algn="l">
              <a:spcBef>
                <a:spcPts val="0"/>
              </a:spcBef>
              <a:spcAft>
                <a:spcPts val="0"/>
              </a:spcAft>
              <a:buNone/>
            </a:pPr>
            <a:r>
              <a:t/>
            </a:r>
            <a:endParaRPr b="1" sz="1800">
              <a:solidFill>
                <a:srgbClr val="143ADA"/>
              </a:solidFill>
              <a:latin typeface="Calibri"/>
              <a:ea typeface="Calibri"/>
              <a:cs typeface="Calibri"/>
              <a:sym typeface="Calibri"/>
            </a:endParaRPr>
          </a:p>
          <a:p>
            <a:pPr indent="-342900" lvl="0" marL="342900" marR="0" rtl="0" algn="l">
              <a:spcBef>
                <a:spcPts val="0"/>
              </a:spcBef>
              <a:spcAft>
                <a:spcPts val="0"/>
              </a:spcAft>
              <a:buClr>
                <a:srgbClr val="143ADA"/>
              </a:buClr>
              <a:buSzPts val="1800"/>
              <a:buFont typeface="Calibri"/>
              <a:buAutoNum type="arabicPeriod"/>
            </a:pPr>
            <a:r>
              <a:rPr b="1" lang="en-IE" sz="1800">
                <a:solidFill>
                  <a:srgbClr val="143ADA"/>
                </a:solidFill>
                <a:latin typeface="Calibri"/>
                <a:ea typeface="Calibri"/>
                <a:cs typeface="Calibri"/>
                <a:sym typeface="Calibri"/>
              </a:rPr>
              <a:t>Outer carbohydrate O-antigen</a:t>
            </a:r>
            <a:endParaRPr/>
          </a:p>
          <a:p>
            <a:pPr indent="-228600" lvl="0" marL="342900" marR="0" rtl="0" algn="l">
              <a:spcBef>
                <a:spcPts val="0"/>
              </a:spcBef>
              <a:spcAft>
                <a:spcPts val="0"/>
              </a:spcAft>
              <a:buClr>
                <a:schemeClr val="dk1"/>
              </a:buClr>
              <a:buSzPts val="1800"/>
              <a:buFont typeface="Calibri"/>
              <a:buNone/>
            </a:pPr>
            <a:r>
              <a:t/>
            </a:r>
            <a:endParaRPr b="1" sz="1800">
              <a:solidFill>
                <a:srgbClr val="143ADA"/>
              </a:solidFill>
              <a:latin typeface="Calibri"/>
              <a:ea typeface="Calibri"/>
              <a:cs typeface="Calibri"/>
              <a:sym typeface="Calibri"/>
            </a:endParaRPr>
          </a:p>
          <a:p>
            <a:pPr indent="-342900" lvl="0" marL="342900" marR="0" rtl="0" algn="l">
              <a:spcBef>
                <a:spcPts val="0"/>
              </a:spcBef>
              <a:spcAft>
                <a:spcPts val="0"/>
              </a:spcAft>
              <a:buClr>
                <a:srgbClr val="143ADA"/>
              </a:buClr>
              <a:buSzPts val="1800"/>
              <a:buFont typeface="Calibri"/>
              <a:buAutoNum type="arabicPeriod"/>
            </a:pPr>
            <a:r>
              <a:rPr b="1" lang="en-IE" sz="1800">
                <a:solidFill>
                  <a:srgbClr val="143ADA"/>
                </a:solidFill>
                <a:latin typeface="Calibri"/>
                <a:ea typeface="Calibri"/>
                <a:cs typeface="Calibri"/>
                <a:sym typeface="Calibri"/>
              </a:rPr>
              <a:t>Core </a:t>
            </a:r>
            <a:r>
              <a:rPr b="1" lang="en-IE" sz="1800">
                <a:solidFill>
                  <a:srgbClr val="143ADA"/>
                </a:solidFill>
              </a:rPr>
              <a:t>oligosaccharide</a:t>
            </a:r>
            <a:r>
              <a:rPr b="1" lang="en-IE" sz="1800">
                <a:solidFill>
                  <a:srgbClr val="143ADA"/>
                </a:solidFill>
                <a:latin typeface="Calibri"/>
                <a:ea typeface="Calibri"/>
                <a:cs typeface="Calibri"/>
                <a:sym typeface="Calibri"/>
              </a:rPr>
              <a:t> </a:t>
            </a:r>
            <a:endParaRPr b="1">
              <a:solidFill>
                <a:srgbClr val="143ADA"/>
              </a:solidFill>
            </a:endParaRPr>
          </a:p>
          <a:p>
            <a:pPr indent="-228600" lvl="0" marL="342900" marR="0" rtl="0" algn="l">
              <a:spcBef>
                <a:spcPts val="0"/>
              </a:spcBef>
              <a:spcAft>
                <a:spcPts val="0"/>
              </a:spcAft>
              <a:buClr>
                <a:schemeClr val="dk1"/>
              </a:buClr>
              <a:buSzPts val="1800"/>
              <a:buFont typeface="Calibri"/>
              <a:buNone/>
            </a:pPr>
            <a:r>
              <a:t/>
            </a:r>
            <a:endParaRPr b="1" sz="1800">
              <a:solidFill>
                <a:srgbClr val="143ADA"/>
              </a:solidFill>
              <a:latin typeface="Calibri"/>
              <a:ea typeface="Calibri"/>
              <a:cs typeface="Calibri"/>
              <a:sym typeface="Calibri"/>
            </a:endParaRPr>
          </a:p>
          <a:p>
            <a:pPr indent="-342900" lvl="0" marL="342900" marR="0" rtl="0" algn="l">
              <a:spcBef>
                <a:spcPts val="0"/>
              </a:spcBef>
              <a:spcAft>
                <a:spcPts val="0"/>
              </a:spcAft>
              <a:buClr>
                <a:srgbClr val="143ADA"/>
              </a:buClr>
              <a:buSzPts val="1800"/>
              <a:buFont typeface="Calibri"/>
              <a:buAutoNum type="arabicPeriod"/>
            </a:pPr>
            <a:r>
              <a:rPr b="1" lang="en-IE" sz="1800">
                <a:solidFill>
                  <a:srgbClr val="143ADA"/>
                </a:solidFill>
                <a:latin typeface="Calibri"/>
                <a:ea typeface="Calibri"/>
                <a:cs typeface="Calibri"/>
                <a:sym typeface="Calibri"/>
              </a:rPr>
              <a:t>Lipid A disaccharide with multiple fatty acid chains</a:t>
            </a:r>
            <a:endParaRPr/>
          </a:p>
        </p:txBody>
      </p:sp>
      <p:sp>
        <p:nvSpPr>
          <p:cNvPr id="293" name="Google Shape;293;p16"/>
          <p:cNvSpPr/>
          <p:nvPr/>
        </p:nvSpPr>
        <p:spPr>
          <a:xfrm>
            <a:off x="9027772" y="1407954"/>
            <a:ext cx="2952750" cy="2000250"/>
          </a:xfrm>
          <a:prstGeom prst="roundRect">
            <a:avLst>
              <a:gd fmla="val 16667" name="adj"/>
            </a:avLst>
          </a:prstGeom>
          <a:gradFill>
            <a:gsLst>
              <a:gs pos="0">
                <a:srgbClr val="FFC647"/>
              </a:gs>
              <a:gs pos="64000">
                <a:srgbClr val="FFC600">
                  <a:alpha val="33725"/>
                </a:srgbClr>
              </a:gs>
              <a:gs pos="100000">
                <a:srgbClr val="E3B400"/>
              </a:gs>
            </a:gsLst>
            <a:lin ang="5400000" scaled="0"/>
          </a:gra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4" name="Google Shape;294;p16"/>
          <p:cNvSpPr txBox="1"/>
          <p:nvPr/>
        </p:nvSpPr>
        <p:spPr>
          <a:xfrm>
            <a:off x="9169198" y="1669415"/>
            <a:ext cx="2762250" cy="147732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a:solidFill>
                  <a:srgbClr val="143ADA"/>
                </a:solidFill>
                <a:latin typeface="Calibri"/>
                <a:ea typeface="Calibri"/>
                <a:cs typeface="Calibri"/>
                <a:sym typeface="Calibri"/>
              </a:rPr>
              <a:t>Lipid A is toxic to humans </a:t>
            </a:r>
            <a:r>
              <a:rPr lang="en-IE" sz="1800">
                <a:solidFill>
                  <a:srgbClr val="143ADA"/>
                </a:solidFill>
                <a:latin typeface="Calibri"/>
                <a:ea typeface="Calibri"/>
                <a:cs typeface="Calibri"/>
                <a:sym typeface="Calibri"/>
              </a:rPr>
              <a:t>and known as the </a:t>
            </a:r>
            <a:r>
              <a:rPr b="1" lang="en-IE" sz="1800">
                <a:solidFill>
                  <a:srgbClr val="E93FA0"/>
                </a:solidFill>
                <a:latin typeface="Calibri"/>
                <a:ea typeface="Calibri"/>
                <a:cs typeface="Calibri"/>
                <a:sym typeface="Calibri"/>
              </a:rPr>
              <a:t>gram negative endotoxin</a:t>
            </a:r>
            <a:r>
              <a:rPr lang="en-IE" sz="1800">
                <a:solidFill>
                  <a:srgbClr val="143ADA"/>
                </a:solidFill>
                <a:latin typeface="Calibri"/>
                <a:ea typeface="Calibri"/>
                <a:cs typeface="Calibri"/>
                <a:sym typeface="Calibri"/>
              </a:rPr>
              <a:t> which produces a strong immune response</a:t>
            </a:r>
            <a:endParaRPr/>
          </a:p>
        </p:txBody>
      </p:sp>
      <p:pic>
        <p:nvPicPr>
          <p:cNvPr id="295" name="Google Shape;295;p16"/>
          <p:cNvPicPr preferRelativeResize="0"/>
          <p:nvPr/>
        </p:nvPicPr>
        <p:blipFill rotWithShape="1">
          <a:blip r:embed="rId3">
            <a:alphaModFix/>
          </a:blip>
          <a:srcRect b="2359" l="16760" r="16760" t="2362"/>
          <a:stretch/>
        </p:blipFill>
        <p:spPr>
          <a:xfrm>
            <a:off x="9512099" y="4401504"/>
            <a:ext cx="2076448" cy="1819276"/>
          </a:xfrm>
          <a:prstGeom prst="rect">
            <a:avLst/>
          </a:prstGeom>
          <a:noFill/>
          <a:ln>
            <a:noFill/>
          </a:ln>
        </p:spPr>
      </p:pic>
      <p:sp>
        <p:nvSpPr>
          <p:cNvPr id="296" name="Google Shape;296;p16"/>
          <p:cNvSpPr/>
          <p:nvPr/>
        </p:nvSpPr>
        <p:spPr>
          <a:xfrm>
            <a:off x="10281693" y="3480754"/>
            <a:ext cx="444908" cy="920750"/>
          </a:xfrm>
          <a:prstGeom prst="down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B0F0"/>
              </a:solidFill>
              <a:latin typeface="Calibri"/>
              <a:ea typeface="Calibri"/>
              <a:cs typeface="Calibri"/>
              <a:sym typeface="Calibri"/>
            </a:endParaRPr>
          </a:p>
        </p:txBody>
      </p:sp>
      <p:sp>
        <p:nvSpPr>
          <p:cNvPr id="297" name="Google Shape;297;p16"/>
          <p:cNvSpPr txBox="1"/>
          <p:nvPr/>
        </p:nvSpPr>
        <p:spPr>
          <a:xfrm>
            <a:off x="9847854" y="5382653"/>
            <a:ext cx="140493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400">
                <a:solidFill>
                  <a:srgbClr val="FF0000"/>
                </a:solidFill>
                <a:latin typeface="Calibri"/>
                <a:ea typeface="Calibri"/>
                <a:cs typeface="Calibri"/>
                <a:sym typeface="Calibri"/>
              </a:rPr>
              <a:t>IL-1</a:t>
            </a:r>
            <a:endParaRPr/>
          </a:p>
          <a:p>
            <a:pPr indent="0" lvl="0" marL="0" marR="0" rtl="0" algn="ctr">
              <a:spcBef>
                <a:spcPts val="0"/>
              </a:spcBef>
              <a:spcAft>
                <a:spcPts val="0"/>
              </a:spcAft>
              <a:buNone/>
            </a:pPr>
            <a:r>
              <a:rPr b="1" lang="en-IE" sz="2400">
                <a:solidFill>
                  <a:srgbClr val="FF0000"/>
                </a:solidFill>
                <a:latin typeface="Calibri"/>
                <a:ea typeface="Calibri"/>
                <a:cs typeface="Calibri"/>
                <a:sym typeface="Calibri"/>
              </a:rPr>
              <a:t>TNF-α</a:t>
            </a:r>
            <a:endParaRPr/>
          </a:p>
        </p:txBody>
      </p:sp>
      <p:pic>
        <p:nvPicPr>
          <p:cNvPr id="298" name="Google Shape;298;p16"/>
          <p:cNvPicPr preferRelativeResize="0"/>
          <p:nvPr/>
        </p:nvPicPr>
        <p:blipFill rotWithShape="1">
          <a:blip r:embed="rId4">
            <a:alphaModFix/>
          </a:blip>
          <a:srcRect b="0" l="0" r="0" t="0"/>
          <a:stretch/>
        </p:blipFill>
        <p:spPr>
          <a:xfrm>
            <a:off x="2615975" y="1657777"/>
            <a:ext cx="6217475" cy="43196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7"/>
          <p:cNvSpPr txBox="1"/>
          <p:nvPr>
            <p:ph type="title"/>
          </p:nvPr>
        </p:nvSpPr>
        <p:spPr>
          <a:xfrm>
            <a:off x="838200" y="161924"/>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Endotoxins vs. Exotoxins</a:t>
            </a:r>
            <a:endParaRPr/>
          </a:p>
        </p:txBody>
      </p:sp>
      <p:graphicFrame>
        <p:nvGraphicFramePr>
          <p:cNvPr id="305" name="Google Shape;305;p17"/>
          <p:cNvGraphicFramePr/>
          <p:nvPr/>
        </p:nvGraphicFramePr>
        <p:xfrm>
          <a:off x="671475" y="1653412"/>
          <a:ext cx="3000000" cy="3000000"/>
        </p:xfrm>
        <a:graphic>
          <a:graphicData uri="http://schemas.openxmlformats.org/drawingml/2006/table">
            <a:tbl>
              <a:tblPr bandRow="1" firstRow="1">
                <a:noFill/>
                <a:tableStyleId>{550EEB58-737A-4493-8652-C2E81D321561}</a:tableStyleId>
              </a:tblPr>
              <a:tblGrid>
                <a:gridCol w="5381625"/>
                <a:gridCol w="5381625"/>
              </a:tblGrid>
              <a:tr h="395200">
                <a:tc>
                  <a:txBody>
                    <a:bodyPr/>
                    <a:lstStyle/>
                    <a:p>
                      <a:pPr indent="0" lvl="0" marL="0" marR="0" rtl="0" algn="l">
                        <a:spcBef>
                          <a:spcPts val="0"/>
                        </a:spcBef>
                        <a:spcAft>
                          <a:spcPts val="0"/>
                        </a:spcAft>
                        <a:buNone/>
                      </a:pPr>
                      <a:r>
                        <a:rPr lang="en-IE" sz="1800"/>
                        <a:t>ENDOTOXIN</a:t>
                      </a:r>
                      <a:endParaRPr/>
                    </a:p>
                  </a:txBody>
                  <a:tcPr marT="45725" marB="45725" marR="91450" marL="91450"/>
                </a:tc>
                <a:tc>
                  <a:txBody>
                    <a:bodyPr/>
                    <a:lstStyle/>
                    <a:p>
                      <a:pPr indent="0" lvl="0" marL="0" marR="0" rtl="0" algn="l">
                        <a:spcBef>
                          <a:spcPts val="0"/>
                        </a:spcBef>
                        <a:spcAft>
                          <a:spcPts val="0"/>
                        </a:spcAft>
                        <a:buNone/>
                      </a:pPr>
                      <a:r>
                        <a:rPr lang="en-IE" sz="1800"/>
                        <a:t>EXOTOXIN</a:t>
                      </a:r>
                      <a:endParaRPr/>
                    </a:p>
                  </a:txBody>
                  <a:tcPr marT="45725" marB="45725" marR="91450" marL="91450"/>
                </a:tc>
              </a:tr>
              <a:tr h="625850">
                <a:tc>
                  <a:txBody>
                    <a:bodyPr/>
                    <a:lstStyle/>
                    <a:p>
                      <a:pPr indent="0" lvl="0" marL="0" marR="0" rtl="0" algn="l">
                        <a:spcBef>
                          <a:spcPts val="0"/>
                        </a:spcBef>
                        <a:spcAft>
                          <a:spcPts val="0"/>
                        </a:spcAft>
                        <a:buNone/>
                      </a:pPr>
                      <a:r>
                        <a:rPr b="1" lang="en-IE" sz="1800">
                          <a:solidFill>
                            <a:srgbClr val="002060"/>
                          </a:solidFill>
                        </a:rPr>
                        <a:t>Cell wall components </a:t>
                      </a:r>
                      <a:r>
                        <a:rPr lang="en-IE" sz="1800">
                          <a:solidFill>
                            <a:srgbClr val="002060"/>
                          </a:solidFill>
                        </a:rPr>
                        <a:t>of </a:t>
                      </a:r>
                      <a:r>
                        <a:rPr b="1" lang="en-IE" sz="1800">
                          <a:solidFill>
                            <a:srgbClr val="E82089"/>
                          </a:solidFill>
                        </a:rPr>
                        <a:t>Gram (-) bacteria</a:t>
                      </a:r>
                      <a:endParaRPr/>
                    </a:p>
                  </a:txBody>
                  <a:tcPr marT="45725" marB="45725" marR="91450" marL="91450"/>
                </a:tc>
                <a:tc>
                  <a:txBody>
                    <a:bodyPr/>
                    <a:lstStyle/>
                    <a:p>
                      <a:pPr indent="0" lvl="0" marL="0" marR="0" rtl="0" algn="l">
                        <a:spcBef>
                          <a:spcPts val="0"/>
                        </a:spcBef>
                        <a:spcAft>
                          <a:spcPts val="0"/>
                        </a:spcAft>
                        <a:buNone/>
                      </a:pPr>
                      <a:r>
                        <a:rPr b="1" lang="en-IE" sz="1800">
                          <a:solidFill>
                            <a:srgbClr val="002060"/>
                          </a:solidFill>
                        </a:rPr>
                        <a:t>Toxins released </a:t>
                      </a:r>
                      <a:r>
                        <a:rPr lang="en-IE" sz="1800">
                          <a:solidFill>
                            <a:srgbClr val="002060"/>
                          </a:solidFill>
                        </a:rPr>
                        <a:t>from living bacteria, </a:t>
                      </a:r>
                      <a:r>
                        <a:rPr b="1" lang="en-IE" sz="1800">
                          <a:solidFill>
                            <a:srgbClr val="9827BB"/>
                          </a:solidFill>
                        </a:rPr>
                        <a:t>Gram (+)</a:t>
                      </a:r>
                      <a:r>
                        <a:rPr lang="en-IE" sz="1800">
                          <a:solidFill>
                            <a:srgbClr val="002060"/>
                          </a:solidFill>
                        </a:rPr>
                        <a:t> and </a:t>
                      </a:r>
                      <a:r>
                        <a:rPr b="1" lang="en-IE" sz="1800">
                          <a:solidFill>
                            <a:srgbClr val="E82089"/>
                          </a:solidFill>
                        </a:rPr>
                        <a:t>Gram (-)</a:t>
                      </a:r>
                      <a:r>
                        <a:rPr lang="en-IE" sz="1800">
                          <a:solidFill>
                            <a:srgbClr val="002060"/>
                          </a:solidFill>
                        </a:rPr>
                        <a:t> (outside the cell)</a:t>
                      </a:r>
                      <a:endParaRPr/>
                    </a:p>
                  </a:txBody>
                  <a:tcPr marT="45725" marB="45725" marR="91450" marL="91450"/>
                </a:tc>
              </a:tr>
              <a:tr h="417150">
                <a:tc>
                  <a:txBody>
                    <a:bodyPr/>
                    <a:lstStyle/>
                    <a:p>
                      <a:pPr indent="0" lvl="0" marL="0" marR="0" rtl="0" algn="l">
                        <a:spcBef>
                          <a:spcPts val="0"/>
                        </a:spcBef>
                        <a:spcAft>
                          <a:spcPts val="0"/>
                        </a:spcAft>
                        <a:buNone/>
                      </a:pPr>
                      <a:r>
                        <a:rPr b="1" lang="en-IE" sz="1800">
                          <a:solidFill>
                            <a:srgbClr val="002060"/>
                          </a:solidFill>
                        </a:rPr>
                        <a:t>Moderately</a:t>
                      </a:r>
                      <a:r>
                        <a:rPr lang="en-IE" sz="1800">
                          <a:solidFill>
                            <a:srgbClr val="002060"/>
                          </a:solidFill>
                        </a:rPr>
                        <a:t> potent </a:t>
                      </a:r>
                      <a:endParaRPr/>
                    </a:p>
                  </a:txBody>
                  <a:tcPr marT="45725" marB="45725" marR="91450" marL="91450"/>
                </a:tc>
                <a:tc>
                  <a:txBody>
                    <a:bodyPr/>
                    <a:lstStyle/>
                    <a:p>
                      <a:pPr indent="0" lvl="0" marL="0" marR="0" rtl="0" algn="l">
                        <a:spcBef>
                          <a:spcPts val="0"/>
                        </a:spcBef>
                        <a:spcAft>
                          <a:spcPts val="0"/>
                        </a:spcAft>
                        <a:buNone/>
                      </a:pPr>
                      <a:r>
                        <a:rPr b="1" lang="en-IE" sz="1800">
                          <a:solidFill>
                            <a:srgbClr val="002060"/>
                          </a:solidFill>
                        </a:rPr>
                        <a:t>Highly</a:t>
                      </a:r>
                      <a:r>
                        <a:rPr lang="en-IE" sz="1800">
                          <a:solidFill>
                            <a:srgbClr val="002060"/>
                          </a:solidFill>
                        </a:rPr>
                        <a:t> potent</a:t>
                      </a:r>
                      <a:endParaRPr/>
                    </a:p>
                  </a:txBody>
                  <a:tcPr marT="45725" marB="45725" marR="91450" marL="91450"/>
                </a:tc>
              </a:tr>
              <a:tr h="417150">
                <a:tc>
                  <a:txBody>
                    <a:bodyPr/>
                    <a:lstStyle/>
                    <a:p>
                      <a:pPr indent="0" lvl="0" marL="0" marR="0" rtl="0" algn="l">
                        <a:spcBef>
                          <a:spcPts val="0"/>
                        </a:spcBef>
                        <a:spcAft>
                          <a:spcPts val="0"/>
                        </a:spcAft>
                        <a:buNone/>
                      </a:pPr>
                      <a:r>
                        <a:rPr lang="en-IE" sz="1800">
                          <a:solidFill>
                            <a:srgbClr val="002060"/>
                          </a:solidFill>
                        </a:rPr>
                        <a:t>Heat </a:t>
                      </a:r>
                      <a:r>
                        <a:rPr b="1" lang="en-IE" sz="1800">
                          <a:solidFill>
                            <a:srgbClr val="002060"/>
                          </a:solidFill>
                        </a:rPr>
                        <a:t>s</a:t>
                      </a:r>
                      <a:r>
                        <a:rPr b="1" lang="en-IE" sz="1800">
                          <a:solidFill>
                            <a:srgbClr val="002060"/>
                          </a:solidFill>
                        </a:rPr>
                        <a:t>table</a:t>
                      </a:r>
                      <a:r>
                        <a:rPr lang="en-IE" sz="1800">
                          <a:solidFill>
                            <a:srgbClr val="002060"/>
                          </a:solidFill>
                        </a:rPr>
                        <a:t> – remain toxic at &gt; </a:t>
                      </a:r>
                      <a:r>
                        <a:rPr b="0" i="0" lang="en-IE" sz="1800" u="none" cap="none" strike="noStrike">
                          <a:solidFill>
                            <a:srgbClr val="002060"/>
                          </a:solidFill>
                          <a:latin typeface="Calibri"/>
                          <a:ea typeface="Calibri"/>
                          <a:cs typeface="Calibri"/>
                          <a:sym typeface="Calibri"/>
                        </a:rPr>
                        <a:t>60</a:t>
                      </a:r>
                      <a:r>
                        <a:rPr b="0" baseline="30000" i="0" lang="en-IE" sz="1800" u="none" cap="none" strike="noStrike">
                          <a:solidFill>
                            <a:srgbClr val="002060"/>
                          </a:solidFill>
                          <a:latin typeface="Calibri"/>
                          <a:ea typeface="Calibri"/>
                          <a:cs typeface="Calibri"/>
                          <a:sym typeface="Calibri"/>
                        </a:rPr>
                        <a:t>o</a:t>
                      </a:r>
                      <a:r>
                        <a:rPr b="0" i="0" lang="en-IE" sz="1800" u="none" cap="none" strike="noStrike">
                          <a:solidFill>
                            <a:srgbClr val="002060"/>
                          </a:solidFill>
                          <a:latin typeface="Calibri"/>
                          <a:ea typeface="Calibri"/>
                          <a:cs typeface="Calibri"/>
                          <a:sym typeface="Calibri"/>
                        </a:rPr>
                        <a:t>C for hours</a:t>
                      </a:r>
                      <a:endParaRPr sz="1800">
                        <a:solidFill>
                          <a:srgbClr val="002060"/>
                        </a:solidFill>
                      </a:endParaRPr>
                    </a:p>
                  </a:txBody>
                  <a:tcPr marT="45725" marB="45725" marR="91450" marL="91450"/>
                </a:tc>
                <a:tc>
                  <a:txBody>
                    <a:bodyPr/>
                    <a:lstStyle/>
                    <a:p>
                      <a:pPr indent="0" lvl="0" marL="0" marR="0" rtl="0" algn="l">
                        <a:spcBef>
                          <a:spcPts val="0"/>
                        </a:spcBef>
                        <a:spcAft>
                          <a:spcPts val="0"/>
                        </a:spcAft>
                        <a:buNone/>
                      </a:pPr>
                      <a:r>
                        <a:rPr lang="en-IE" sz="1800">
                          <a:solidFill>
                            <a:srgbClr val="002060"/>
                          </a:solidFill>
                        </a:rPr>
                        <a:t>Heat </a:t>
                      </a:r>
                      <a:r>
                        <a:rPr b="1" lang="en-IE" sz="1800">
                          <a:solidFill>
                            <a:srgbClr val="002060"/>
                          </a:solidFill>
                        </a:rPr>
                        <a:t>l</a:t>
                      </a:r>
                      <a:r>
                        <a:rPr b="1" lang="en-IE" sz="1800">
                          <a:solidFill>
                            <a:srgbClr val="002060"/>
                          </a:solidFill>
                        </a:rPr>
                        <a:t>abile</a:t>
                      </a:r>
                      <a:r>
                        <a:rPr lang="en-IE" sz="1800">
                          <a:solidFill>
                            <a:srgbClr val="002060"/>
                          </a:solidFill>
                        </a:rPr>
                        <a:t> – loose toxicity at &gt; 60</a:t>
                      </a:r>
                      <a:r>
                        <a:rPr baseline="30000" lang="en-IE" sz="1800">
                          <a:solidFill>
                            <a:srgbClr val="002060"/>
                          </a:solidFill>
                        </a:rPr>
                        <a:t>o</a:t>
                      </a:r>
                      <a:r>
                        <a:rPr lang="en-IE" sz="1800">
                          <a:solidFill>
                            <a:srgbClr val="002060"/>
                          </a:solidFill>
                        </a:rPr>
                        <a:t>C </a:t>
                      </a:r>
                      <a:endParaRPr/>
                    </a:p>
                  </a:txBody>
                  <a:tcPr marT="45725" marB="45725" marR="91450" marL="91450"/>
                </a:tc>
              </a:tr>
              <a:tr h="417150">
                <a:tc>
                  <a:txBody>
                    <a:bodyPr/>
                    <a:lstStyle/>
                    <a:p>
                      <a:pPr indent="0" lvl="0" marL="0" marR="0" rtl="0" algn="l">
                        <a:spcBef>
                          <a:spcPts val="0"/>
                        </a:spcBef>
                        <a:spcAft>
                          <a:spcPts val="0"/>
                        </a:spcAft>
                        <a:buNone/>
                      </a:pPr>
                      <a:r>
                        <a:rPr b="1" lang="en-IE" sz="1800">
                          <a:solidFill>
                            <a:srgbClr val="002060"/>
                          </a:solidFill>
                        </a:rPr>
                        <a:t>Poorly antigenic</a:t>
                      </a:r>
                      <a:r>
                        <a:rPr lang="en-IE" sz="1800">
                          <a:solidFill>
                            <a:srgbClr val="002060"/>
                          </a:solidFill>
                        </a:rPr>
                        <a:t> (weakly immunogenic)</a:t>
                      </a:r>
                      <a:endParaRPr/>
                    </a:p>
                  </a:txBody>
                  <a:tcPr marT="45725" marB="45725" marR="91450" marL="91450"/>
                </a:tc>
                <a:tc>
                  <a:txBody>
                    <a:bodyPr/>
                    <a:lstStyle/>
                    <a:p>
                      <a:pPr indent="0" lvl="0" marL="0" marR="0" rtl="0" algn="l">
                        <a:spcBef>
                          <a:spcPts val="0"/>
                        </a:spcBef>
                        <a:spcAft>
                          <a:spcPts val="0"/>
                        </a:spcAft>
                        <a:buNone/>
                      </a:pPr>
                      <a:r>
                        <a:rPr b="1" lang="en-IE" sz="1800">
                          <a:solidFill>
                            <a:srgbClr val="002060"/>
                          </a:solidFill>
                        </a:rPr>
                        <a:t>Highly Antigenic </a:t>
                      </a:r>
                      <a:r>
                        <a:rPr lang="en-IE" sz="1800">
                          <a:solidFill>
                            <a:srgbClr val="002060"/>
                          </a:solidFill>
                        </a:rPr>
                        <a:t>(highly toxic and will stimulate production of anti-toxin)</a:t>
                      </a:r>
                      <a:endParaRPr/>
                    </a:p>
                  </a:txBody>
                  <a:tcPr marT="45725" marB="45725" marR="91450" marL="91450"/>
                </a:tc>
              </a:tr>
              <a:tr h="417150">
                <a:tc>
                  <a:txBody>
                    <a:bodyPr/>
                    <a:lstStyle/>
                    <a:p>
                      <a:pPr indent="0" lvl="0" marL="0" marR="0" rtl="0" algn="l">
                        <a:spcBef>
                          <a:spcPts val="0"/>
                        </a:spcBef>
                        <a:spcAft>
                          <a:spcPts val="0"/>
                        </a:spcAft>
                        <a:buNone/>
                      </a:pPr>
                      <a:r>
                        <a:rPr lang="en-IE" sz="1800">
                          <a:solidFill>
                            <a:srgbClr val="002060"/>
                          </a:solidFill>
                        </a:rPr>
                        <a:t>Bind s</a:t>
                      </a:r>
                      <a:r>
                        <a:rPr lang="en-IE" sz="1800">
                          <a:solidFill>
                            <a:srgbClr val="002060"/>
                          </a:solidFill>
                        </a:rPr>
                        <a:t>pecific receptors not found on cells </a:t>
                      </a:r>
                      <a:endParaRPr/>
                    </a:p>
                  </a:txBody>
                  <a:tcPr marT="45725" marB="45725" marR="91450" marL="91450"/>
                </a:tc>
                <a:tc>
                  <a:txBody>
                    <a:bodyPr/>
                    <a:lstStyle/>
                    <a:p>
                      <a:pPr indent="0" lvl="0" marL="0" marR="0" rtl="0" algn="l">
                        <a:spcBef>
                          <a:spcPts val="0"/>
                        </a:spcBef>
                        <a:spcAft>
                          <a:spcPts val="0"/>
                        </a:spcAft>
                        <a:buNone/>
                      </a:pPr>
                      <a:r>
                        <a:rPr lang="en-IE" sz="1800">
                          <a:solidFill>
                            <a:srgbClr val="002060"/>
                          </a:solidFill>
                        </a:rPr>
                        <a:t>Usually bind to specific cell receptors</a:t>
                      </a:r>
                      <a:endParaRPr/>
                    </a:p>
                  </a:txBody>
                  <a:tcPr marT="45725" marB="45725" marR="91450" marL="91450"/>
                </a:tc>
              </a:tr>
              <a:tr h="417150">
                <a:tc>
                  <a:txBody>
                    <a:bodyPr/>
                    <a:lstStyle/>
                    <a:p>
                      <a:pPr indent="0" lvl="0" marL="0" marR="0" rtl="0" algn="l">
                        <a:spcBef>
                          <a:spcPts val="0"/>
                        </a:spcBef>
                        <a:spcAft>
                          <a:spcPts val="0"/>
                        </a:spcAft>
                        <a:buNone/>
                      </a:pPr>
                      <a:r>
                        <a:rPr b="1" lang="en-IE" sz="1800">
                          <a:solidFill>
                            <a:srgbClr val="002060"/>
                          </a:solidFill>
                        </a:rPr>
                        <a:t>Lipopolysaccharides (LPS) – Lipid A is the toxic element</a:t>
                      </a:r>
                      <a:endParaRPr/>
                    </a:p>
                  </a:txBody>
                  <a:tcPr marT="45725" marB="45725" marR="91450" marL="91450"/>
                </a:tc>
                <a:tc>
                  <a:txBody>
                    <a:bodyPr/>
                    <a:lstStyle/>
                    <a:p>
                      <a:pPr indent="0" lvl="0" marL="0" marR="0" rtl="0" algn="l">
                        <a:spcBef>
                          <a:spcPts val="0"/>
                        </a:spcBef>
                        <a:spcAft>
                          <a:spcPts val="0"/>
                        </a:spcAft>
                        <a:buNone/>
                      </a:pPr>
                      <a:r>
                        <a:rPr lang="en-IE" sz="1800">
                          <a:solidFill>
                            <a:srgbClr val="002060"/>
                          </a:solidFill>
                        </a:rPr>
                        <a:t>Polypeptides</a:t>
                      </a:r>
                      <a:endParaRPr/>
                    </a:p>
                  </a:txBody>
                  <a:tcPr marT="45725" marB="45725" marR="91450" marL="91450"/>
                </a:tc>
              </a:tr>
              <a:tr h="417150">
                <a:tc>
                  <a:txBody>
                    <a:bodyPr/>
                    <a:lstStyle/>
                    <a:p>
                      <a:pPr indent="0" lvl="0" marL="0" marR="0" rtl="0" algn="l">
                        <a:spcBef>
                          <a:spcPts val="0"/>
                        </a:spcBef>
                        <a:spcAft>
                          <a:spcPts val="0"/>
                        </a:spcAft>
                        <a:buNone/>
                      </a:pPr>
                      <a:r>
                        <a:rPr lang="en-IE" sz="1800">
                          <a:solidFill>
                            <a:srgbClr val="002060"/>
                          </a:solidFill>
                        </a:rPr>
                        <a:t>Synthesis directed by genes in bacterial chromosome </a:t>
                      </a:r>
                      <a:endParaRPr/>
                    </a:p>
                  </a:txBody>
                  <a:tcPr marT="45725" marB="45725" marR="91450" marL="91450"/>
                </a:tc>
                <a:tc>
                  <a:txBody>
                    <a:bodyPr/>
                    <a:lstStyle/>
                    <a:p>
                      <a:pPr indent="0" lvl="0" marL="0" marR="0" rtl="0" algn="l">
                        <a:spcBef>
                          <a:spcPts val="0"/>
                        </a:spcBef>
                        <a:spcAft>
                          <a:spcPts val="0"/>
                        </a:spcAft>
                        <a:buNone/>
                      </a:pPr>
                      <a:r>
                        <a:rPr lang="en-IE" sz="1800">
                          <a:solidFill>
                            <a:srgbClr val="002060"/>
                          </a:solidFill>
                        </a:rPr>
                        <a:t>Controlled by genes in plasmid, extrachromosomal DNA</a:t>
                      </a:r>
                      <a:endParaRPr/>
                    </a:p>
                  </a:txBody>
                  <a:tcPr marT="45725" marB="45725" marR="91450" marL="91450"/>
                </a:tc>
              </a:tr>
              <a:tr h="417150">
                <a:tc>
                  <a:txBody>
                    <a:bodyPr/>
                    <a:lstStyle/>
                    <a:p>
                      <a:pPr indent="0" lvl="0" marL="0" marR="0" rtl="0" algn="l">
                        <a:spcBef>
                          <a:spcPts val="0"/>
                        </a:spcBef>
                        <a:spcAft>
                          <a:spcPts val="0"/>
                        </a:spcAft>
                        <a:buNone/>
                      </a:pPr>
                      <a:r>
                        <a:rPr b="1" lang="en-IE" sz="1800">
                          <a:solidFill>
                            <a:srgbClr val="002060"/>
                          </a:solidFill>
                        </a:rPr>
                        <a:t>Produces fever </a:t>
                      </a:r>
                      <a:r>
                        <a:rPr lang="en-IE" sz="1800">
                          <a:solidFill>
                            <a:srgbClr val="002060"/>
                          </a:solidFill>
                        </a:rPr>
                        <a:t>in the host via IL-1 and TNF-alpha </a:t>
                      </a:r>
                      <a:endParaRPr/>
                    </a:p>
                  </a:txBody>
                  <a:tcPr marT="45725" marB="45725" marR="91450" marL="91450"/>
                </a:tc>
                <a:tc>
                  <a:txBody>
                    <a:bodyPr/>
                    <a:lstStyle/>
                    <a:p>
                      <a:pPr indent="0" lvl="0" marL="0" marR="0" rtl="0" algn="l">
                        <a:spcBef>
                          <a:spcPts val="0"/>
                        </a:spcBef>
                        <a:spcAft>
                          <a:spcPts val="0"/>
                        </a:spcAft>
                        <a:buNone/>
                      </a:pPr>
                      <a:r>
                        <a:rPr lang="en-IE" sz="1800">
                          <a:solidFill>
                            <a:srgbClr val="002060"/>
                          </a:solidFill>
                        </a:rPr>
                        <a:t>Generally do not</a:t>
                      </a:r>
                      <a:r>
                        <a:rPr lang="en-IE" sz="1800">
                          <a:solidFill>
                            <a:srgbClr val="002060"/>
                          </a:solidFill>
                        </a:rPr>
                        <a:t> induce fever in the host</a:t>
                      </a:r>
                      <a:endParaRPr/>
                    </a:p>
                  </a:txBody>
                  <a:tcPr marT="45725" marB="45725" marR="91450" marL="91450"/>
                </a:tc>
              </a:tr>
              <a:tr h="431350">
                <a:tc>
                  <a:txBody>
                    <a:bodyPr/>
                    <a:lstStyle/>
                    <a:p>
                      <a:pPr indent="0" lvl="0" marL="0" marR="0" rtl="0" algn="l">
                        <a:spcBef>
                          <a:spcPts val="0"/>
                        </a:spcBef>
                        <a:spcAft>
                          <a:spcPts val="0"/>
                        </a:spcAft>
                        <a:buNone/>
                      </a:pPr>
                      <a:r>
                        <a:rPr lang="en-IE" sz="1800">
                          <a:solidFill>
                            <a:srgbClr val="002060"/>
                          </a:solidFill>
                        </a:rPr>
                        <a:t>Not always toxic, can induce immune response via TLRs</a:t>
                      </a:r>
                      <a:endParaRPr sz="1800"/>
                    </a:p>
                  </a:txBody>
                  <a:tcPr marT="45725" marB="45725" marR="91450" marL="91450"/>
                </a:tc>
                <a:tc>
                  <a:txBody>
                    <a:bodyPr/>
                    <a:lstStyle/>
                    <a:p>
                      <a:pPr indent="0" lvl="0" marL="0" rtl="0" algn="l">
                        <a:lnSpc>
                          <a:spcPct val="70000"/>
                        </a:lnSpc>
                        <a:spcBef>
                          <a:spcPts val="0"/>
                        </a:spcBef>
                        <a:spcAft>
                          <a:spcPts val="0"/>
                        </a:spcAft>
                        <a:buSzPts val="1572"/>
                        <a:buNone/>
                      </a:pPr>
                      <a:r>
                        <a:rPr lang="en-IE" sz="1800"/>
                        <a:t>Classes: </a:t>
                      </a:r>
                      <a:r>
                        <a:rPr lang="en-IE" sz="1800">
                          <a:solidFill>
                            <a:srgbClr val="2F5496"/>
                          </a:solidFill>
                        </a:rPr>
                        <a:t>neurotoxins, enterotoxins, and cytotoxins</a:t>
                      </a:r>
                      <a:endParaRPr sz="1800">
                        <a:solidFill>
                          <a:srgbClr val="002060"/>
                        </a:solidFill>
                      </a:endParaRPr>
                    </a:p>
                  </a:txBody>
                  <a:tcPr marT="45725" marB="45725" marR="91450" marL="91450"/>
                </a:tc>
              </a:tr>
            </a:tbl>
          </a:graphicData>
        </a:graphic>
      </p:graphicFrame>
      <p:sp>
        <p:nvSpPr>
          <p:cNvPr id="306" name="Google Shape;306;p17"/>
          <p:cNvSpPr txBox="1"/>
          <p:nvPr/>
        </p:nvSpPr>
        <p:spPr>
          <a:xfrm>
            <a:off x="114300" y="1253200"/>
            <a:ext cx="120123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2000">
                <a:solidFill>
                  <a:srgbClr val="002060"/>
                </a:solidFill>
                <a:latin typeface="Calibri"/>
                <a:ea typeface="Calibri"/>
                <a:cs typeface="Calibri"/>
                <a:sym typeface="Calibri"/>
              </a:rPr>
              <a:t>Toxins</a:t>
            </a:r>
            <a:r>
              <a:rPr lang="en-IE" sz="2000">
                <a:solidFill>
                  <a:schemeClr val="dk1"/>
                </a:solidFill>
                <a:latin typeface="Calibri"/>
                <a:ea typeface="Calibri"/>
                <a:cs typeface="Calibri"/>
                <a:sym typeface="Calibri"/>
              </a:rPr>
              <a:t> are specific metabolic products of an organism that damages the host (directly or by </a:t>
            </a:r>
            <a:r>
              <a:rPr lang="en-IE" sz="2000">
                <a:solidFill>
                  <a:schemeClr val="dk1"/>
                </a:solidFill>
                <a:latin typeface="Calibri"/>
                <a:ea typeface="Calibri"/>
                <a:cs typeface="Calibri"/>
                <a:sym typeface="Calibri"/>
              </a:rPr>
              <a:t>triggering a response).</a:t>
            </a:r>
            <a:endParaRPr b="1" sz="20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1e713d56900_0_298"/>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IE" sz="4400">
                <a:solidFill>
                  <a:schemeClr val="dk1"/>
                </a:solidFill>
              </a:rPr>
              <a:t>Virulence Factors</a:t>
            </a:r>
            <a:endParaRPr b="1"/>
          </a:p>
        </p:txBody>
      </p:sp>
      <p:sp>
        <p:nvSpPr>
          <p:cNvPr id="313" name="Google Shape;313;g1e713d56900_0_298"/>
          <p:cNvSpPr txBox="1"/>
          <p:nvPr/>
        </p:nvSpPr>
        <p:spPr>
          <a:xfrm>
            <a:off x="173684" y="1188899"/>
            <a:ext cx="12033300" cy="400200"/>
          </a:xfrm>
          <a:prstGeom prst="rect">
            <a:avLst/>
          </a:prstGeom>
          <a:noFill/>
          <a:ln>
            <a:noFill/>
          </a:ln>
        </p:spPr>
        <p:txBody>
          <a:bodyPr anchorCtr="0" anchor="t" bIns="45700" lIns="45700" spcFirstLastPara="1" rIns="45700" wrap="square" tIns="45700">
            <a:noAutofit/>
          </a:bodyPr>
          <a:lstStyle/>
          <a:p>
            <a:pPr indent="0" lvl="0" marL="0" marR="0" rtl="0" algn="ctr">
              <a:lnSpc>
                <a:spcPct val="100000"/>
              </a:lnSpc>
              <a:spcBef>
                <a:spcPts val="0"/>
              </a:spcBef>
              <a:spcAft>
                <a:spcPts val="0"/>
              </a:spcAft>
              <a:buClr>
                <a:schemeClr val="dk1"/>
              </a:buClr>
              <a:buSzPts val="2000"/>
              <a:buFont typeface="Palatino Linotype"/>
              <a:buNone/>
            </a:pPr>
            <a:r>
              <a:rPr b="0" i="0" lang="en-IE" sz="2000" u="none" cap="none" strike="noStrike">
                <a:solidFill>
                  <a:schemeClr val="dk1"/>
                </a:solidFill>
                <a:latin typeface="Palatino Linotype"/>
                <a:ea typeface="Palatino Linotype"/>
                <a:cs typeface="Palatino Linotype"/>
                <a:sym typeface="Palatino Linotype"/>
              </a:rPr>
              <a:t>Bacteria can also have</a:t>
            </a:r>
            <a:r>
              <a:rPr b="0" i="0" lang="en-IE" sz="2000" u="none" cap="none" strike="noStrike">
                <a:solidFill>
                  <a:schemeClr val="dk1"/>
                </a:solidFill>
                <a:latin typeface="Palatino Linotype"/>
                <a:ea typeface="Palatino Linotype"/>
                <a:cs typeface="Palatino Linotype"/>
                <a:sym typeface="Palatino Linotype"/>
              </a:rPr>
              <a:t> structures called </a:t>
            </a:r>
            <a:r>
              <a:rPr b="1" i="0" lang="en-IE" sz="2000" u="none" cap="none" strike="noStrike">
                <a:solidFill>
                  <a:schemeClr val="accent2"/>
                </a:solidFill>
                <a:latin typeface="Palatino Linotype"/>
                <a:ea typeface="Palatino Linotype"/>
                <a:cs typeface="Palatino Linotype"/>
                <a:sym typeface="Palatino Linotype"/>
              </a:rPr>
              <a:t>virulence factors </a:t>
            </a:r>
            <a:r>
              <a:rPr b="0" i="0" lang="en-IE" sz="2000" u="none" cap="none" strike="noStrike">
                <a:solidFill>
                  <a:schemeClr val="dk1"/>
                </a:solidFill>
                <a:latin typeface="Palatino Linotype"/>
                <a:ea typeface="Palatino Linotype"/>
                <a:cs typeface="Palatino Linotype"/>
                <a:sym typeface="Palatino Linotype"/>
              </a:rPr>
              <a:t>that allow them to cause infection more easily.</a:t>
            </a:r>
            <a:endParaRPr b="1" i="0" sz="2000" u="none" cap="none" strike="noStrike">
              <a:solidFill>
                <a:schemeClr val="dk1"/>
              </a:solidFill>
              <a:latin typeface="Palatino Linotype"/>
              <a:ea typeface="Palatino Linotype"/>
              <a:cs typeface="Palatino Linotype"/>
              <a:sym typeface="Palatino Linotype"/>
            </a:endParaRPr>
          </a:p>
        </p:txBody>
      </p:sp>
      <p:sp>
        <p:nvSpPr>
          <p:cNvPr id="314" name="Google Shape;314;g1e713d56900_0_298"/>
          <p:cNvSpPr txBox="1"/>
          <p:nvPr/>
        </p:nvSpPr>
        <p:spPr>
          <a:xfrm>
            <a:off x="489600" y="3298200"/>
            <a:ext cx="10881900" cy="2944200"/>
          </a:xfrm>
          <a:prstGeom prst="rect">
            <a:avLst/>
          </a:prstGeom>
          <a:noFill/>
          <a:ln>
            <a:noFill/>
          </a:ln>
        </p:spPr>
        <p:txBody>
          <a:bodyPr anchorCtr="0" anchor="t" bIns="45700" lIns="45700" spcFirstLastPara="1" rIns="45700" wrap="square" tIns="45700">
            <a:noAutofit/>
          </a:bodyPr>
          <a:lstStyle/>
          <a:p>
            <a:pPr indent="0" lvl="0" marL="0" marR="0" rtl="0" algn="l">
              <a:lnSpc>
                <a:spcPct val="100000"/>
              </a:lnSpc>
              <a:spcBef>
                <a:spcPts val="0"/>
              </a:spcBef>
              <a:spcAft>
                <a:spcPts val="0"/>
              </a:spcAft>
              <a:buNone/>
            </a:pPr>
            <a:r>
              <a:rPr b="1" i="0" lang="en-IE" sz="1700" u="none" cap="none" strike="noStrike">
                <a:solidFill>
                  <a:schemeClr val="accent2"/>
                </a:solidFill>
                <a:latin typeface="Palatino Linotype"/>
                <a:ea typeface="Palatino Linotype"/>
                <a:cs typeface="Palatino Linotype"/>
                <a:sym typeface="Palatino Linotype"/>
              </a:rPr>
              <a:t>Capsule</a:t>
            </a:r>
            <a:r>
              <a:rPr b="0" i="0" lang="en-IE" sz="1700" u="none" cap="none" strike="noStrike">
                <a:solidFill>
                  <a:schemeClr val="dk1"/>
                </a:solidFill>
                <a:latin typeface="Palatino Linotype"/>
                <a:ea typeface="Palatino Linotype"/>
                <a:cs typeface="Palatino Linotype"/>
                <a:sym typeface="Palatino Linotype"/>
              </a:rPr>
              <a:t>: polysaccharide outer coating that provide </a:t>
            </a:r>
            <a:r>
              <a:rPr b="1" i="0" lang="en-IE" sz="1700" u="none" cap="none" strike="noStrike">
                <a:solidFill>
                  <a:srgbClr val="2E75B5"/>
                </a:solidFill>
                <a:latin typeface="Palatino Linotype"/>
                <a:ea typeface="Palatino Linotype"/>
                <a:cs typeface="Palatino Linotype"/>
                <a:sym typeface="Palatino Linotype"/>
              </a:rPr>
              <a:t>protection from phagocytosis.</a:t>
            </a:r>
            <a:endParaRPr/>
          </a:p>
          <a:p>
            <a:pPr indent="0" lvl="0" marL="18289" marR="0" rtl="0" algn="l">
              <a:lnSpc>
                <a:spcPct val="100000"/>
              </a:lnSpc>
              <a:spcBef>
                <a:spcPts val="500"/>
              </a:spcBef>
              <a:spcAft>
                <a:spcPts val="0"/>
              </a:spcAft>
              <a:buClr>
                <a:srgbClr val="FFFFFF"/>
              </a:buClr>
              <a:buSzPts val="255"/>
              <a:buFont typeface="Noto Sans Symbols"/>
              <a:buNone/>
            </a:pPr>
            <a:r>
              <a:t/>
            </a:r>
            <a:endParaRPr b="0" i="0" sz="425" u="none" cap="none" strike="noStrike">
              <a:solidFill>
                <a:schemeClr val="lt1"/>
              </a:solidFill>
              <a:latin typeface="Palatino Linotype"/>
              <a:ea typeface="Palatino Linotype"/>
              <a:cs typeface="Palatino Linotype"/>
              <a:sym typeface="Palatino Linotype"/>
            </a:endParaRPr>
          </a:p>
          <a:p>
            <a:pPr indent="0" lvl="0" marL="0" marR="0" rtl="0" algn="l">
              <a:lnSpc>
                <a:spcPct val="100000"/>
              </a:lnSpc>
              <a:spcBef>
                <a:spcPts val="500"/>
              </a:spcBef>
              <a:spcAft>
                <a:spcPts val="0"/>
              </a:spcAft>
              <a:buNone/>
            </a:pPr>
            <a:r>
              <a:rPr b="1" i="0" lang="en-IE" sz="1700" u="none" cap="none" strike="noStrike">
                <a:solidFill>
                  <a:srgbClr val="FF66FF"/>
                </a:solidFill>
                <a:latin typeface="Palatino Linotype"/>
                <a:ea typeface="Palatino Linotype"/>
                <a:cs typeface="Palatino Linotype"/>
                <a:sym typeface="Palatino Linotype"/>
              </a:rPr>
              <a:t>Slime</a:t>
            </a:r>
            <a:r>
              <a:rPr b="0" i="0" lang="en-IE" sz="1700" u="none" cap="none" strike="noStrike">
                <a:solidFill>
                  <a:srgbClr val="FF66FF"/>
                </a:solidFill>
                <a:latin typeface="Palatino Linotype"/>
                <a:ea typeface="Palatino Linotype"/>
                <a:cs typeface="Palatino Linotype"/>
                <a:sym typeface="Palatino Linotype"/>
              </a:rPr>
              <a:t> </a:t>
            </a:r>
            <a:r>
              <a:rPr b="1" i="0" lang="en-IE" sz="1700" u="none" cap="none" strike="noStrike">
                <a:solidFill>
                  <a:srgbClr val="FF66FF"/>
                </a:solidFill>
                <a:latin typeface="Palatino Linotype"/>
                <a:ea typeface="Palatino Linotype"/>
                <a:cs typeface="Palatino Linotype"/>
                <a:sym typeface="Palatino Linotype"/>
              </a:rPr>
              <a:t>layer</a:t>
            </a:r>
            <a:r>
              <a:rPr b="0" i="0" lang="en-IE" sz="1700" u="none" cap="none" strike="noStrike">
                <a:solidFill>
                  <a:schemeClr val="dk1"/>
                </a:solidFill>
                <a:latin typeface="Palatino Linotype"/>
                <a:ea typeface="Palatino Linotype"/>
                <a:cs typeface="Palatino Linotype"/>
                <a:sym typeface="Palatino Linotype"/>
              </a:rPr>
              <a:t>: extracellular polysaccharide that allow bacteria to </a:t>
            </a:r>
            <a:r>
              <a:rPr b="1" i="0" lang="en-IE" sz="1700" u="none" cap="none" strike="noStrike">
                <a:solidFill>
                  <a:srgbClr val="2E75B5"/>
                </a:solidFill>
                <a:latin typeface="Palatino Linotype"/>
                <a:ea typeface="Palatino Linotype"/>
                <a:cs typeface="Palatino Linotype"/>
                <a:sym typeface="Palatino Linotype"/>
              </a:rPr>
              <a:t>stick to smooth surfaces.</a:t>
            </a:r>
            <a:endParaRPr/>
          </a:p>
          <a:p>
            <a:pPr indent="0" lvl="0" marL="18289" marR="0" rtl="0" algn="l">
              <a:lnSpc>
                <a:spcPct val="100000"/>
              </a:lnSpc>
              <a:spcBef>
                <a:spcPts val="500"/>
              </a:spcBef>
              <a:spcAft>
                <a:spcPts val="0"/>
              </a:spcAft>
              <a:buClr>
                <a:srgbClr val="FFFFFF"/>
              </a:buClr>
              <a:buSzPts val="408"/>
              <a:buFont typeface="Noto Sans Symbols"/>
              <a:buNone/>
            </a:pPr>
            <a:r>
              <a:t/>
            </a:r>
            <a:endParaRPr b="0" i="0" sz="680" u="none" cap="none" strike="noStrike">
              <a:solidFill>
                <a:schemeClr val="lt1"/>
              </a:solidFill>
              <a:latin typeface="Palatino Linotype"/>
              <a:ea typeface="Palatino Linotype"/>
              <a:cs typeface="Palatino Linotype"/>
              <a:sym typeface="Palatino Linotype"/>
            </a:endParaRPr>
          </a:p>
          <a:p>
            <a:pPr indent="0" lvl="0" marL="0" marR="0" rtl="0" algn="l">
              <a:lnSpc>
                <a:spcPct val="100000"/>
              </a:lnSpc>
              <a:spcBef>
                <a:spcPts val="500"/>
              </a:spcBef>
              <a:spcAft>
                <a:spcPts val="0"/>
              </a:spcAft>
              <a:buNone/>
            </a:pPr>
            <a:r>
              <a:rPr b="1" i="0" lang="en-IE" sz="1700" u="none" cap="none" strike="noStrike">
                <a:solidFill>
                  <a:srgbClr val="00B0F0"/>
                </a:solidFill>
                <a:latin typeface="Palatino Linotype"/>
                <a:ea typeface="Palatino Linotype"/>
                <a:cs typeface="Palatino Linotype"/>
                <a:sym typeface="Palatino Linotype"/>
              </a:rPr>
              <a:t>Pili</a:t>
            </a:r>
            <a:r>
              <a:rPr b="0" i="0" lang="en-IE" sz="1700" u="none" cap="none" strike="noStrike">
                <a:solidFill>
                  <a:schemeClr val="dk1"/>
                </a:solidFill>
                <a:latin typeface="Palatino Linotype"/>
                <a:ea typeface="Palatino Linotype"/>
                <a:cs typeface="Palatino Linotype"/>
                <a:sym typeface="Palatino Linotype"/>
              </a:rPr>
              <a:t>: p</a:t>
            </a:r>
            <a:r>
              <a:rPr lang="en-IE" sz="1700">
                <a:solidFill>
                  <a:schemeClr val="dk1"/>
                </a:solidFill>
                <a:latin typeface="Palatino Linotype"/>
                <a:ea typeface="Palatino Linotype"/>
                <a:cs typeface="Palatino Linotype"/>
                <a:sym typeface="Palatino Linotype"/>
              </a:rPr>
              <a:t>rojections that</a:t>
            </a:r>
            <a:r>
              <a:rPr b="0" i="0" lang="en-IE" sz="1700" u="none" cap="none" strike="noStrike">
                <a:solidFill>
                  <a:schemeClr val="dk1"/>
                </a:solidFill>
                <a:latin typeface="Palatino Linotype"/>
                <a:ea typeface="Palatino Linotype"/>
                <a:cs typeface="Palatino Linotype"/>
                <a:sym typeface="Palatino Linotype"/>
              </a:rPr>
              <a:t> allow bacteria to </a:t>
            </a:r>
            <a:r>
              <a:rPr b="1" i="0" lang="en-IE" sz="1700" u="none" cap="none" strike="noStrike">
                <a:solidFill>
                  <a:srgbClr val="2E75B5"/>
                </a:solidFill>
                <a:latin typeface="Palatino Linotype"/>
                <a:ea typeface="Palatino Linotype"/>
                <a:cs typeface="Palatino Linotype"/>
                <a:sym typeface="Palatino Linotype"/>
              </a:rPr>
              <a:t>adhere to host tissue</a:t>
            </a:r>
            <a:r>
              <a:rPr b="0" i="0" lang="en-IE" sz="1700" u="none" cap="none" strike="noStrike">
                <a:solidFill>
                  <a:schemeClr val="dk1"/>
                </a:solidFill>
                <a:latin typeface="Palatino Linotype"/>
                <a:ea typeface="Palatino Linotype"/>
                <a:cs typeface="Palatino Linotype"/>
                <a:sym typeface="Palatino Linotype"/>
              </a:rPr>
              <a:t>. </a:t>
            </a:r>
            <a:r>
              <a:rPr lang="en-IE" sz="1700">
                <a:solidFill>
                  <a:schemeClr val="dk1"/>
                </a:solidFill>
                <a:latin typeface="Palatino Linotype"/>
                <a:ea typeface="Palatino Linotype"/>
                <a:cs typeface="Palatino Linotype"/>
                <a:sym typeface="Palatino Linotype"/>
              </a:rPr>
              <a:t>A</a:t>
            </a:r>
            <a:r>
              <a:rPr b="0" i="0" lang="en-IE" sz="1700" u="none" cap="none" strike="noStrike">
                <a:solidFill>
                  <a:schemeClr val="dk1"/>
                </a:solidFill>
                <a:latin typeface="Palatino Linotype"/>
                <a:ea typeface="Palatino Linotype"/>
                <a:cs typeface="Palatino Linotype"/>
                <a:sym typeface="Palatino Linotype"/>
              </a:rPr>
              <a:t>llow bacteria to </a:t>
            </a:r>
            <a:r>
              <a:rPr b="1" i="0" lang="en-IE" sz="1700" u="none" cap="none" strike="noStrike">
                <a:solidFill>
                  <a:srgbClr val="2E75B5"/>
                </a:solidFill>
                <a:latin typeface="Palatino Linotype"/>
                <a:ea typeface="Palatino Linotype"/>
                <a:cs typeface="Palatino Linotype"/>
                <a:sym typeface="Palatino Linotype"/>
              </a:rPr>
              <a:t>transfer DNA</a:t>
            </a:r>
            <a:r>
              <a:rPr b="0" i="0" lang="en-IE" sz="1700" u="none" cap="none" strike="noStrike">
                <a:solidFill>
                  <a:srgbClr val="2E75B5"/>
                </a:solidFill>
                <a:latin typeface="Palatino Linotype"/>
                <a:ea typeface="Palatino Linotype"/>
                <a:cs typeface="Palatino Linotype"/>
                <a:sym typeface="Palatino Linotype"/>
              </a:rPr>
              <a:t> </a:t>
            </a:r>
            <a:r>
              <a:rPr b="0" i="0" lang="en-IE" sz="1700" u="none" cap="none" strike="noStrike">
                <a:solidFill>
                  <a:schemeClr val="dk1"/>
                </a:solidFill>
                <a:latin typeface="Palatino Linotype"/>
                <a:ea typeface="Palatino Linotype"/>
                <a:cs typeface="Palatino Linotype"/>
                <a:sym typeface="Palatino Linotype"/>
              </a:rPr>
              <a:t>between themselves</a:t>
            </a:r>
            <a:r>
              <a:rPr lang="en-IE" sz="1700">
                <a:solidFill>
                  <a:schemeClr val="dk1"/>
                </a:solidFill>
                <a:latin typeface="Palatino Linotype"/>
                <a:ea typeface="Palatino Linotype"/>
                <a:cs typeface="Palatino Linotype"/>
                <a:sym typeface="Palatino Linotype"/>
              </a:rPr>
              <a:t> </a:t>
            </a:r>
            <a:r>
              <a:rPr b="1" i="0" lang="en-IE" sz="1700" u="none" cap="none" strike="noStrike">
                <a:solidFill>
                  <a:srgbClr val="FF0000"/>
                </a:solidFill>
                <a:latin typeface="Palatino Linotype"/>
                <a:ea typeface="Palatino Linotype"/>
                <a:cs typeface="Palatino Linotype"/>
                <a:sym typeface="Palatino Linotype"/>
              </a:rPr>
              <a:t>(antibacterial resistance).</a:t>
            </a:r>
            <a:r>
              <a:rPr b="0" i="0" lang="en-IE" sz="1700" u="none" cap="none" strike="noStrike">
                <a:solidFill>
                  <a:schemeClr val="lt1"/>
                </a:solidFill>
                <a:latin typeface="Palatino Linotype"/>
                <a:ea typeface="Palatino Linotype"/>
                <a:cs typeface="Palatino Linotype"/>
                <a:sym typeface="Palatino Linotype"/>
              </a:rPr>
              <a:t>.</a:t>
            </a:r>
            <a:endParaRPr sz="1700">
              <a:solidFill>
                <a:schemeClr val="lt1"/>
              </a:solidFill>
              <a:latin typeface="Palatino Linotype"/>
              <a:ea typeface="Palatino Linotype"/>
              <a:cs typeface="Palatino Linotype"/>
              <a:sym typeface="Palatino Linotype"/>
            </a:endParaRPr>
          </a:p>
          <a:p>
            <a:pPr indent="0" lvl="0" marL="0" marR="0" rtl="0" algn="l">
              <a:lnSpc>
                <a:spcPct val="100000"/>
              </a:lnSpc>
              <a:spcBef>
                <a:spcPts val="500"/>
              </a:spcBef>
              <a:spcAft>
                <a:spcPts val="0"/>
              </a:spcAft>
              <a:buNone/>
            </a:pPr>
            <a:r>
              <a:rPr b="1" i="0" lang="en-IE" sz="1700" u="none" cap="none" strike="noStrike">
                <a:solidFill>
                  <a:srgbClr val="FF0000"/>
                </a:solidFill>
                <a:latin typeface="Palatino Linotype"/>
                <a:ea typeface="Palatino Linotype"/>
                <a:cs typeface="Palatino Linotype"/>
                <a:sym typeface="Palatino Linotype"/>
              </a:rPr>
              <a:t>Toxins</a:t>
            </a:r>
            <a:r>
              <a:rPr b="0" i="0" lang="en-IE" sz="1700" u="none" cap="none" strike="noStrike">
                <a:solidFill>
                  <a:schemeClr val="dk1"/>
                </a:solidFill>
                <a:latin typeface="Palatino Linotype"/>
                <a:ea typeface="Palatino Linotype"/>
                <a:cs typeface="Palatino Linotype"/>
                <a:sym typeface="Palatino Linotype"/>
              </a:rPr>
              <a:t>: increase </a:t>
            </a:r>
            <a:r>
              <a:rPr b="1" i="0" lang="en-IE" sz="1700" u="none" cap="none" strike="noStrike">
                <a:solidFill>
                  <a:schemeClr val="accent5"/>
                </a:solidFill>
                <a:latin typeface="Palatino Linotype"/>
                <a:ea typeface="Palatino Linotype"/>
                <a:cs typeface="Palatino Linotype"/>
                <a:sym typeface="Palatino Linotype"/>
              </a:rPr>
              <a:t>damage</a:t>
            </a:r>
            <a:r>
              <a:rPr b="0" i="0" lang="en-IE" sz="1700" u="none" cap="none" strike="noStrike">
                <a:solidFill>
                  <a:schemeClr val="dk1"/>
                </a:solidFill>
                <a:latin typeface="Palatino Linotype"/>
                <a:ea typeface="Palatino Linotype"/>
                <a:cs typeface="Palatino Linotype"/>
                <a:sym typeface="Palatino Linotype"/>
              </a:rPr>
              <a:t> to host</a:t>
            </a:r>
            <a:r>
              <a:rPr lang="en-IE" sz="1700">
                <a:solidFill>
                  <a:schemeClr val="dk1"/>
                </a:solidFill>
                <a:latin typeface="Palatino Linotype"/>
                <a:ea typeface="Palatino Linotype"/>
                <a:cs typeface="Palatino Linotype"/>
                <a:sym typeface="Palatino Linotype"/>
              </a:rPr>
              <a:t> </a:t>
            </a:r>
            <a:r>
              <a:rPr b="0" i="0" lang="en-IE" sz="1700" u="none" cap="none" strike="noStrike">
                <a:solidFill>
                  <a:schemeClr val="dk1"/>
                </a:solidFill>
                <a:latin typeface="Palatino Linotype"/>
                <a:ea typeface="Palatino Linotype"/>
                <a:cs typeface="Palatino Linotype"/>
                <a:sym typeface="Palatino Linotype"/>
              </a:rPr>
              <a:t>and </a:t>
            </a:r>
            <a:r>
              <a:rPr b="1" i="0" lang="en-IE" sz="1700" u="none" cap="none" strike="noStrike">
                <a:solidFill>
                  <a:srgbClr val="2E75B5"/>
                </a:solidFill>
                <a:latin typeface="Palatino Linotype"/>
                <a:ea typeface="Palatino Linotype"/>
                <a:cs typeface="Palatino Linotype"/>
                <a:sym typeface="Palatino Linotype"/>
              </a:rPr>
              <a:t>ability </a:t>
            </a:r>
            <a:r>
              <a:rPr b="0" i="0" lang="en-IE" sz="1700" u="none" cap="none" strike="noStrike">
                <a:solidFill>
                  <a:schemeClr val="dk1"/>
                </a:solidFill>
                <a:latin typeface="Palatino Linotype"/>
                <a:ea typeface="Palatino Linotype"/>
                <a:cs typeface="Palatino Linotype"/>
                <a:sym typeface="Palatino Linotype"/>
              </a:rPr>
              <a:t>of bacteria </a:t>
            </a:r>
            <a:r>
              <a:rPr b="1" i="0" lang="en-IE" sz="1700" u="none" cap="none" strike="noStrike">
                <a:solidFill>
                  <a:srgbClr val="2E75B5"/>
                </a:solidFill>
                <a:latin typeface="Palatino Linotype"/>
                <a:ea typeface="Palatino Linotype"/>
                <a:cs typeface="Palatino Linotype"/>
                <a:sym typeface="Palatino Linotype"/>
              </a:rPr>
              <a:t>to evade the immune system</a:t>
            </a:r>
            <a:r>
              <a:rPr b="0" i="0" lang="en-IE" sz="1700" u="none" cap="none" strike="noStrike">
                <a:solidFill>
                  <a:srgbClr val="2E75B5"/>
                </a:solidFill>
                <a:latin typeface="Palatino Linotype"/>
                <a:ea typeface="Palatino Linotype"/>
                <a:cs typeface="Palatino Linotype"/>
                <a:sym typeface="Palatino Linotype"/>
              </a:rPr>
              <a:t>.</a:t>
            </a:r>
            <a:endParaRPr/>
          </a:p>
          <a:p>
            <a:pPr indent="0" lvl="0" marL="18289" marR="0" rtl="0" algn="l">
              <a:lnSpc>
                <a:spcPct val="100000"/>
              </a:lnSpc>
              <a:spcBef>
                <a:spcPts val="500"/>
              </a:spcBef>
              <a:spcAft>
                <a:spcPts val="0"/>
              </a:spcAft>
              <a:buClr>
                <a:srgbClr val="FFFFFF"/>
              </a:buClr>
              <a:buSzPts val="306"/>
              <a:buFont typeface="Noto Sans Symbols"/>
              <a:buNone/>
            </a:pPr>
            <a:r>
              <a:t/>
            </a:r>
            <a:endParaRPr b="0" i="0" sz="510" u="none" cap="none" strike="noStrike">
              <a:solidFill>
                <a:schemeClr val="lt1"/>
              </a:solidFill>
              <a:latin typeface="Palatino Linotype"/>
              <a:ea typeface="Palatino Linotype"/>
              <a:cs typeface="Palatino Linotype"/>
              <a:sym typeface="Palatino Linotype"/>
            </a:endParaRPr>
          </a:p>
          <a:p>
            <a:pPr indent="0" lvl="0" marL="0" marR="0" rtl="0" algn="l">
              <a:lnSpc>
                <a:spcPct val="100000"/>
              </a:lnSpc>
              <a:spcBef>
                <a:spcPts val="500"/>
              </a:spcBef>
              <a:spcAft>
                <a:spcPts val="0"/>
              </a:spcAft>
              <a:buNone/>
            </a:pPr>
            <a:r>
              <a:rPr b="1" i="0" lang="en-IE" sz="1700" u="none" cap="none" strike="noStrike">
                <a:solidFill>
                  <a:srgbClr val="7030A0"/>
                </a:solidFill>
                <a:latin typeface="Palatino Linotype"/>
                <a:ea typeface="Palatino Linotype"/>
                <a:cs typeface="Palatino Linotype"/>
                <a:sym typeface="Palatino Linotype"/>
              </a:rPr>
              <a:t>Spores</a:t>
            </a:r>
            <a:r>
              <a:rPr b="1" i="0" lang="en-IE" sz="1700" u="none" cap="none" strike="noStrike">
                <a:solidFill>
                  <a:srgbClr val="0070C0"/>
                </a:solidFill>
                <a:latin typeface="Palatino Linotype"/>
                <a:ea typeface="Palatino Linotype"/>
                <a:cs typeface="Palatino Linotype"/>
                <a:sym typeface="Palatino Linotype"/>
              </a:rPr>
              <a:t>:</a:t>
            </a:r>
            <a:r>
              <a:rPr b="0" i="0" lang="en-IE" sz="1700" u="none" cap="none" strike="noStrike">
                <a:solidFill>
                  <a:srgbClr val="0070C0"/>
                </a:solidFill>
                <a:latin typeface="Palatino Linotype"/>
                <a:ea typeface="Palatino Linotype"/>
                <a:cs typeface="Palatino Linotype"/>
                <a:sym typeface="Palatino Linotype"/>
              </a:rPr>
              <a:t> </a:t>
            </a:r>
            <a:r>
              <a:rPr b="0" i="0" lang="en-IE" sz="1700" u="none" cap="none" strike="noStrike">
                <a:solidFill>
                  <a:schemeClr val="dk1"/>
                </a:solidFill>
                <a:latin typeface="Palatino Linotype"/>
                <a:ea typeface="Palatino Linotype"/>
                <a:cs typeface="Palatino Linotype"/>
                <a:sym typeface="Palatino Linotype"/>
              </a:rPr>
              <a:t>non-replicating form that is </a:t>
            </a:r>
            <a:r>
              <a:rPr b="1" i="0" lang="en-IE" sz="1700" u="none" cap="none" strike="noStrike">
                <a:solidFill>
                  <a:srgbClr val="2E75B5"/>
                </a:solidFill>
                <a:latin typeface="Palatino Linotype"/>
                <a:ea typeface="Palatino Linotype"/>
                <a:cs typeface="Palatino Linotype"/>
                <a:sym typeface="Palatino Linotype"/>
              </a:rPr>
              <a:t>resistant to environmental stressors</a:t>
            </a:r>
            <a:r>
              <a:rPr b="1" i="0" lang="en-IE" sz="1700" u="none" cap="none" strike="noStrike">
                <a:solidFill>
                  <a:srgbClr val="FFCC66"/>
                </a:solidFill>
                <a:latin typeface="Palatino Linotype"/>
                <a:ea typeface="Palatino Linotype"/>
                <a:cs typeface="Palatino Linotype"/>
                <a:sym typeface="Palatino Linotype"/>
              </a:rPr>
              <a:t> </a:t>
            </a:r>
            <a:r>
              <a:rPr b="0" i="0" lang="en-IE" sz="1700" u="none" cap="none" strike="noStrike">
                <a:solidFill>
                  <a:schemeClr val="dk1"/>
                </a:solidFill>
                <a:latin typeface="Palatino Linotype"/>
                <a:ea typeface="Palatino Linotype"/>
                <a:cs typeface="Palatino Linotype"/>
                <a:sym typeface="Palatino Linotype"/>
              </a:rPr>
              <a:t>for long periods of time </a:t>
            </a:r>
            <a:r>
              <a:rPr lang="en-IE" sz="1700">
                <a:solidFill>
                  <a:schemeClr val="dk1"/>
                </a:solidFill>
                <a:latin typeface="Palatino Linotype"/>
                <a:ea typeface="Palatino Linotype"/>
                <a:cs typeface="Palatino Linotype"/>
                <a:sym typeface="Palatino Linotype"/>
              </a:rPr>
              <a:t>(e.g., high temperatures, low nutrient availability)</a:t>
            </a:r>
            <a:endParaRPr sz="1700">
              <a:solidFill>
                <a:schemeClr val="dk1"/>
              </a:solidFill>
              <a:latin typeface="Palatino Linotype"/>
              <a:ea typeface="Palatino Linotype"/>
              <a:cs typeface="Palatino Linotype"/>
              <a:sym typeface="Palatino Linotype"/>
            </a:endParaRPr>
          </a:p>
          <a:p>
            <a:pPr indent="0" lvl="0" marL="0" marR="0" rtl="0" algn="l">
              <a:lnSpc>
                <a:spcPct val="100000"/>
              </a:lnSpc>
              <a:spcBef>
                <a:spcPts val="500"/>
              </a:spcBef>
              <a:spcAft>
                <a:spcPts val="0"/>
              </a:spcAft>
              <a:buNone/>
            </a:pPr>
            <a:r>
              <a:rPr b="1" lang="en-IE" sz="1700">
                <a:solidFill>
                  <a:srgbClr val="00CC66"/>
                </a:solidFill>
                <a:latin typeface="Palatino Linotype"/>
                <a:ea typeface="Palatino Linotype"/>
                <a:cs typeface="Palatino Linotype"/>
                <a:sym typeface="Palatino Linotype"/>
              </a:rPr>
              <a:t>Flagella</a:t>
            </a:r>
            <a:r>
              <a:rPr lang="en-IE" sz="1700">
                <a:solidFill>
                  <a:srgbClr val="00CC66"/>
                </a:solidFill>
                <a:latin typeface="Palatino Linotype"/>
                <a:ea typeface="Palatino Linotype"/>
                <a:cs typeface="Palatino Linotype"/>
                <a:sym typeface="Palatino Linotype"/>
              </a:rPr>
              <a:t>: </a:t>
            </a:r>
            <a:r>
              <a:rPr lang="en-IE" sz="1700">
                <a:solidFill>
                  <a:schemeClr val="dk1"/>
                </a:solidFill>
                <a:latin typeface="Palatino Linotype"/>
                <a:ea typeface="Palatino Linotype"/>
                <a:cs typeface="Palatino Linotype"/>
                <a:sym typeface="Palatino Linotype"/>
              </a:rPr>
              <a:t>provide bacteria with </a:t>
            </a:r>
            <a:r>
              <a:rPr b="1" lang="en-IE" sz="1700">
                <a:solidFill>
                  <a:srgbClr val="2E75B5"/>
                </a:solidFill>
                <a:latin typeface="Palatino Linotype"/>
                <a:ea typeface="Palatino Linotype"/>
                <a:cs typeface="Palatino Linotype"/>
                <a:sym typeface="Palatino Linotype"/>
              </a:rPr>
              <a:t>motility</a:t>
            </a:r>
            <a:endParaRPr sz="1700">
              <a:solidFill>
                <a:schemeClr val="dk1"/>
              </a:solidFill>
              <a:latin typeface="Palatino Linotype"/>
              <a:ea typeface="Palatino Linotype"/>
              <a:cs typeface="Palatino Linotype"/>
              <a:sym typeface="Palatino Linotype"/>
            </a:endParaRPr>
          </a:p>
          <a:p>
            <a:pPr indent="-194499" lvl="0" marL="274320" marR="0" rtl="0" algn="l">
              <a:lnSpc>
                <a:spcPct val="90000"/>
              </a:lnSpc>
              <a:spcBef>
                <a:spcPts val="500"/>
              </a:spcBef>
              <a:spcAft>
                <a:spcPts val="0"/>
              </a:spcAft>
              <a:buClr>
                <a:srgbClr val="FFFFFF"/>
              </a:buClr>
              <a:buSzPts val="969"/>
              <a:buFont typeface="Arial"/>
              <a:buNone/>
            </a:pPr>
            <a:r>
              <a:t/>
            </a:r>
            <a:endParaRPr b="0" i="0" sz="1615" u="none" cap="none" strike="noStrike">
              <a:solidFill>
                <a:schemeClr val="lt1"/>
              </a:solidFill>
              <a:latin typeface="Palatino Linotype"/>
              <a:ea typeface="Palatino Linotype"/>
              <a:cs typeface="Palatino Linotype"/>
              <a:sym typeface="Palatino Linotype"/>
            </a:endParaRPr>
          </a:p>
        </p:txBody>
      </p:sp>
      <p:pic>
        <p:nvPicPr>
          <p:cNvPr id="315" name="Google Shape;315;g1e713d56900_0_298"/>
          <p:cNvPicPr preferRelativeResize="0"/>
          <p:nvPr/>
        </p:nvPicPr>
        <p:blipFill rotWithShape="1">
          <a:blip r:embed="rId3">
            <a:alphaModFix/>
          </a:blip>
          <a:srcRect b="0" l="0" r="0" t="0"/>
          <a:stretch/>
        </p:blipFill>
        <p:spPr>
          <a:xfrm>
            <a:off x="1096278" y="1660279"/>
            <a:ext cx="9668535" cy="143176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14">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18"/>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Atypical Bacteria</a:t>
            </a:r>
            <a:endParaRPr/>
          </a:p>
        </p:txBody>
      </p:sp>
      <p:sp>
        <p:nvSpPr>
          <p:cNvPr id="322" name="Google Shape;322;p18"/>
          <p:cNvSpPr txBox="1"/>
          <p:nvPr/>
        </p:nvSpPr>
        <p:spPr>
          <a:xfrm>
            <a:off x="889050" y="1836550"/>
            <a:ext cx="10413900" cy="2724300"/>
          </a:xfrm>
          <a:prstGeom prst="rect">
            <a:avLst/>
          </a:prstGeom>
          <a:noFill/>
          <a:ln>
            <a:noFill/>
          </a:ln>
        </p:spPr>
        <p:txBody>
          <a:bodyPr anchorCtr="0" anchor="t" bIns="45700" lIns="91425" spcFirstLastPara="1" rIns="91425" wrap="square" tIns="45700">
            <a:spAutoFit/>
          </a:bodyPr>
          <a:lstStyle/>
          <a:p>
            <a:pPr indent="-292100" lvl="0" marL="285750" marR="0" rtl="0" algn="l">
              <a:spcBef>
                <a:spcPts val="0"/>
              </a:spcBef>
              <a:spcAft>
                <a:spcPts val="0"/>
              </a:spcAft>
              <a:buClr>
                <a:schemeClr val="dk1"/>
              </a:buClr>
              <a:buSzPts val="1900"/>
              <a:buFont typeface="Arial"/>
              <a:buChar char="•"/>
            </a:pPr>
            <a:r>
              <a:rPr b="1" lang="en-IE" sz="1900">
                <a:solidFill>
                  <a:srgbClr val="00B050"/>
                </a:solidFill>
                <a:latin typeface="Calibri"/>
                <a:ea typeface="Calibri"/>
                <a:cs typeface="Calibri"/>
                <a:sym typeface="Calibri"/>
              </a:rPr>
              <a:t>Chlamydiaceae</a:t>
            </a:r>
            <a:r>
              <a:rPr lang="en-IE" sz="1900">
                <a:solidFill>
                  <a:schemeClr val="dk1"/>
                </a:solidFill>
                <a:latin typeface="Calibri"/>
                <a:ea typeface="Calibri"/>
                <a:cs typeface="Calibri"/>
                <a:sym typeface="Calibri"/>
              </a:rPr>
              <a:t> (</a:t>
            </a:r>
            <a:r>
              <a:rPr i="1" lang="en-IE" sz="1900">
                <a:solidFill>
                  <a:schemeClr val="dk1"/>
                </a:solidFill>
                <a:latin typeface="Calibri"/>
                <a:ea typeface="Calibri"/>
                <a:cs typeface="Calibri"/>
                <a:sym typeface="Calibri"/>
              </a:rPr>
              <a:t>Chlamydia Pneumoniae)</a:t>
            </a:r>
            <a:endParaRPr i="1" sz="1900">
              <a:solidFill>
                <a:srgbClr val="00B050"/>
              </a:solidFill>
              <a:latin typeface="Calibri"/>
              <a:ea typeface="Calibri"/>
              <a:cs typeface="Calibri"/>
              <a:sym typeface="Calibri"/>
            </a:endParaRPr>
          </a:p>
          <a:p>
            <a:pPr indent="-292100" lvl="0" marL="285750" marR="0" rtl="0" algn="l">
              <a:spcBef>
                <a:spcPts val="0"/>
              </a:spcBef>
              <a:spcAft>
                <a:spcPts val="0"/>
              </a:spcAft>
              <a:buClr>
                <a:schemeClr val="dk1"/>
              </a:buClr>
              <a:buSzPts val="1900"/>
              <a:buFont typeface="Arial"/>
              <a:buChar char="•"/>
            </a:pPr>
            <a:r>
              <a:rPr b="1" lang="en-IE" sz="1900">
                <a:solidFill>
                  <a:srgbClr val="00B050"/>
                </a:solidFill>
                <a:latin typeface="Calibri"/>
                <a:ea typeface="Calibri"/>
                <a:cs typeface="Calibri"/>
                <a:sym typeface="Calibri"/>
              </a:rPr>
              <a:t>Legionella</a:t>
            </a:r>
            <a:r>
              <a:rPr lang="en-IE" sz="1900">
                <a:solidFill>
                  <a:schemeClr val="dk1"/>
                </a:solidFill>
                <a:latin typeface="Calibri"/>
                <a:ea typeface="Calibri"/>
                <a:cs typeface="Calibri"/>
                <a:sym typeface="Calibri"/>
              </a:rPr>
              <a:t> (</a:t>
            </a:r>
            <a:r>
              <a:rPr i="1" lang="en-IE" sz="1900">
                <a:solidFill>
                  <a:schemeClr val="dk1"/>
                </a:solidFill>
                <a:latin typeface="Calibri"/>
                <a:ea typeface="Calibri"/>
                <a:cs typeface="Calibri"/>
                <a:sym typeface="Calibri"/>
              </a:rPr>
              <a:t>Legionalle pneumophila)</a:t>
            </a:r>
            <a:endParaRPr sz="1500"/>
          </a:p>
          <a:p>
            <a:pPr indent="-292100" lvl="0" marL="285750" marR="0" rtl="0" algn="l">
              <a:spcBef>
                <a:spcPts val="0"/>
              </a:spcBef>
              <a:spcAft>
                <a:spcPts val="0"/>
              </a:spcAft>
              <a:buClr>
                <a:schemeClr val="dk1"/>
              </a:buClr>
              <a:buSzPts val="1900"/>
              <a:buFont typeface="Arial"/>
              <a:buChar char="•"/>
            </a:pPr>
            <a:r>
              <a:rPr b="1" lang="en-IE" sz="1900">
                <a:solidFill>
                  <a:srgbClr val="00B050"/>
                </a:solidFill>
                <a:latin typeface="Calibri"/>
                <a:ea typeface="Calibri"/>
                <a:cs typeface="Calibri"/>
                <a:sym typeface="Calibri"/>
              </a:rPr>
              <a:t>Mycoplasmataceae</a:t>
            </a:r>
            <a:r>
              <a:rPr lang="en-IE" sz="1900">
                <a:solidFill>
                  <a:schemeClr val="dk1"/>
                </a:solidFill>
                <a:latin typeface="Calibri"/>
                <a:ea typeface="Calibri"/>
                <a:cs typeface="Calibri"/>
                <a:sym typeface="Calibri"/>
              </a:rPr>
              <a:t> (</a:t>
            </a:r>
            <a:r>
              <a:rPr i="1" lang="en-IE" sz="1900">
                <a:solidFill>
                  <a:schemeClr val="dk1"/>
                </a:solidFill>
                <a:latin typeface="Calibri"/>
                <a:ea typeface="Calibri"/>
                <a:cs typeface="Calibri"/>
                <a:sym typeface="Calibri"/>
              </a:rPr>
              <a:t>Mycoplasma pneumoniae)</a:t>
            </a:r>
            <a:endParaRPr sz="1500"/>
          </a:p>
          <a:p>
            <a:pPr indent="-292100" lvl="0" marL="285750" marR="0" rtl="0" algn="l">
              <a:spcBef>
                <a:spcPts val="0"/>
              </a:spcBef>
              <a:spcAft>
                <a:spcPts val="0"/>
              </a:spcAft>
              <a:buClr>
                <a:schemeClr val="dk1"/>
              </a:buClr>
              <a:buSzPts val="1900"/>
              <a:buFont typeface="Arial"/>
              <a:buChar char="•"/>
            </a:pPr>
            <a:r>
              <a:rPr b="1" lang="en-IE" sz="1900">
                <a:solidFill>
                  <a:srgbClr val="00B050"/>
                </a:solidFill>
                <a:latin typeface="Calibri"/>
                <a:ea typeface="Calibri"/>
                <a:cs typeface="Calibri"/>
                <a:sym typeface="Calibri"/>
              </a:rPr>
              <a:t>Rickettsiaceae</a:t>
            </a:r>
            <a:endParaRPr b="1" sz="1900">
              <a:solidFill>
                <a:srgbClr val="00B050"/>
              </a:solidFill>
              <a:latin typeface="Calibri"/>
              <a:ea typeface="Calibri"/>
              <a:cs typeface="Calibri"/>
              <a:sym typeface="Calibri"/>
            </a:endParaRPr>
          </a:p>
          <a:p>
            <a:pPr indent="0" lvl="0" marL="0" marR="0" rtl="0" algn="l">
              <a:spcBef>
                <a:spcPts val="0"/>
              </a:spcBef>
              <a:spcAft>
                <a:spcPts val="0"/>
              </a:spcAft>
              <a:buNone/>
            </a:pPr>
            <a:r>
              <a:t/>
            </a:r>
            <a:endParaRPr b="1" sz="1900">
              <a:solidFill>
                <a:srgbClr val="00B050"/>
              </a:solidFill>
              <a:latin typeface="Calibri"/>
              <a:ea typeface="Calibri"/>
              <a:cs typeface="Calibri"/>
              <a:sym typeface="Calibri"/>
            </a:endParaRPr>
          </a:p>
          <a:p>
            <a:pPr indent="-292100" lvl="0" marL="285750" marR="0" rtl="0" algn="l">
              <a:spcBef>
                <a:spcPts val="0"/>
              </a:spcBef>
              <a:spcAft>
                <a:spcPts val="0"/>
              </a:spcAft>
              <a:buClr>
                <a:schemeClr val="dk1"/>
              </a:buClr>
              <a:buSzPts val="1900"/>
              <a:buFont typeface="Arial"/>
              <a:buChar char="•"/>
            </a:pPr>
            <a:r>
              <a:rPr lang="en-IE" sz="1900">
                <a:solidFill>
                  <a:schemeClr val="dk1"/>
                </a:solidFill>
                <a:latin typeface="Calibri"/>
                <a:ea typeface="Calibri"/>
                <a:cs typeface="Calibri"/>
                <a:sym typeface="Calibri"/>
              </a:rPr>
              <a:t>Some </a:t>
            </a:r>
            <a:r>
              <a:rPr b="1" lang="en-IE" sz="1900">
                <a:solidFill>
                  <a:schemeClr val="dk1"/>
                </a:solidFill>
                <a:latin typeface="Calibri"/>
                <a:ea typeface="Calibri"/>
                <a:cs typeface="Calibri"/>
                <a:sym typeface="Calibri"/>
              </a:rPr>
              <a:t>l</a:t>
            </a:r>
            <a:r>
              <a:rPr b="1" lang="en-IE" sz="1900">
                <a:solidFill>
                  <a:srgbClr val="002060"/>
                </a:solidFill>
                <a:latin typeface="Calibri"/>
                <a:ea typeface="Calibri"/>
                <a:cs typeface="Calibri"/>
                <a:sym typeface="Calibri"/>
              </a:rPr>
              <a:t>ack a peptidoglycan layer </a:t>
            </a:r>
            <a:r>
              <a:rPr lang="en-IE" sz="1900">
                <a:solidFill>
                  <a:schemeClr val="dk1"/>
                </a:solidFill>
                <a:latin typeface="Calibri"/>
                <a:ea typeface="Calibri"/>
                <a:cs typeface="Calibri"/>
                <a:sym typeface="Calibri"/>
              </a:rPr>
              <a:t>so they do not retain crystal violet </a:t>
            </a:r>
            <a:r>
              <a:rPr lang="en-IE" sz="1900">
                <a:solidFill>
                  <a:schemeClr val="dk1"/>
                </a:solidFill>
                <a:latin typeface="Calibri"/>
                <a:ea typeface="Calibri"/>
                <a:cs typeface="Calibri"/>
                <a:sym typeface="Calibri"/>
              </a:rPr>
              <a:t>or</a:t>
            </a:r>
            <a:r>
              <a:rPr lang="en-IE" sz="1900">
                <a:solidFill>
                  <a:schemeClr val="dk1"/>
                </a:solidFill>
                <a:latin typeface="Calibri"/>
                <a:ea typeface="Calibri"/>
                <a:cs typeface="Calibri"/>
                <a:sym typeface="Calibri"/>
              </a:rPr>
              <a:t> safranin stain</a:t>
            </a:r>
            <a:endParaRPr sz="1900">
              <a:solidFill>
                <a:schemeClr val="dk1"/>
              </a:solidFill>
              <a:latin typeface="Calibri"/>
              <a:ea typeface="Calibri"/>
              <a:cs typeface="Calibri"/>
              <a:sym typeface="Calibri"/>
            </a:endParaRPr>
          </a:p>
          <a:p>
            <a:pPr indent="-292100" lvl="0" marL="285750" marR="0" rtl="0" algn="l">
              <a:spcBef>
                <a:spcPts val="0"/>
              </a:spcBef>
              <a:spcAft>
                <a:spcPts val="0"/>
              </a:spcAft>
              <a:buClr>
                <a:schemeClr val="dk1"/>
              </a:buClr>
              <a:buSzPts val="1900"/>
              <a:buFont typeface="Arial"/>
              <a:buChar char="•"/>
            </a:pPr>
            <a:r>
              <a:rPr lang="en-IE" sz="1900">
                <a:solidFill>
                  <a:schemeClr val="dk1"/>
                </a:solidFill>
                <a:latin typeface="Calibri"/>
                <a:ea typeface="Calibri"/>
                <a:cs typeface="Calibri"/>
                <a:sym typeface="Calibri"/>
              </a:rPr>
              <a:t>Can be naturally resistant (peptidoglycan is the site of </a:t>
            </a:r>
            <a:r>
              <a:rPr lang="en-IE" sz="1900">
                <a:solidFill>
                  <a:schemeClr val="dk1"/>
                </a:solidFill>
                <a:latin typeface="Calibri"/>
                <a:ea typeface="Calibri"/>
                <a:cs typeface="Calibri"/>
                <a:sym typeface="Calibri"/>
              </a:rPr>
              <a:t>β-lactam antibiotics)</a:t>
            </a:r>
            <a:endParaRPr sz="1500"/>
          </a:p>
          <a:p>
            <a:pPr indent="-292100" lvl="0" marL="285750" marR="0" rtl="0" algn="l">
              <a:spcBef>
                <a:spcPts val="0"/>
              </a:spcBef>
              <a:spcAft>
                <a:spcPts val="0"/>
              </a:spcAft>
              <a:buClr>
                <a:schemeClr val="dk1"/>
              </a:buClr>
              <a:buSzPts val="1900"/>
              <a:buFont typeface="Arial"/>
              <a:buChar char="•"/>
            </a:pPr>
            <a:r>
              <a:rPr lang="en-IE" sz="1900">
                <a:solidFill>
                  <a:schemeClr val="dk1"/>
                </a:solidFill>
                <a:latin typeface="Calibri"/>
                <a:ea typeface="Calibri"/>
                <a:cs typeface="Calibri"/>
                <a:sym typeface="Calibri"/>
              </a:rPr>
              <a:t>Macrolides (erythromycin) can be effective (target </a:t>
            </a:r>
            <a:r>
              <a:rPr lang="en-IE" sz="1900">
                <a:solidFill>
                  <a:schemeClr val="dk1"/>
                </a:solidFill>
                <a:latin typeface="Calibri"/>
                <a:ea typeface="Calibri"/>
                <a:cs typeface="Calibri"/>
                <a:sym typeface="Calibri"/>
              </a:rPr>
              <a:t>protein</a:t>
            </a:r>
            <a:r>
              <a:rPr lang="en-IE" sz="1900">
                <a:solidFill>
                  <a:schemeClr val="dk1"/>
                </a:solidFill>
                <a:latin typeface="Calibri"/>
                <a:ea typeface="Calibri"/>
                <a:cs typeface="Calibri"/>
                <a:sym typeface="Calibri"/>
              </a:rPr>
              <a:t> synthesis)</a:t>
            </a:r>
            <a:endParaRPr sz="1500"/>
          </a:p>
          <a:p>
            <a:pPr indent="0" lvl="0" marL="0" marR="0" rtl="0" algn="l">
              <a:spcBef>
                <a:spcPts val="0"/>
              </a:spcBef>
              <a:spcAft>
                <a:spcPts val="0"/>
              </a:spcAft>
              <a:buNone/>
            </a:pPr>
            <a:r>
              <a:t/>
            </a:r>
            <a:endParaRPr sz="1900">
              <a:solidFill>
                <a:schemeClr val="dk1"/>
              </a:solidFill>
              <a:latin typeface="Calibri"/>
              <a:ea typeface="Calibri"/>
              <a:cs typeface="Calibri"/>
              <a:sym typeface="Calibri"/>
            </a:endParaRPr>
          </a:p>
        </p:txBody>
      </p:sp>
      <p:pic>
        <p:nvPicPr>
          <p:cNvPr id="323" name="Google Shape;323;p18"/>
          <p:cNvPicPr preferRelativeResize="0"/>
          <p:nvPr/>
        </p:nvPicPr>
        <p:blipFill rotWithShape="1">
          <a:blip r:embed="rId3">
            <a:alphaModFix/>
          </a:blip>
          <a:srcRect b="30457" l="0" r="0" t="0"/>
          <a:stretch/>
        </p:blipFill>
        <p:spPr>
          <a:xfrm>
            <a:off x="1384650" y="4674608"/>
            <a:ext cx="8191500" cy="1702335"/>
          </a:xfrm>
          <a:prstGeom prst="rect">
            <a:avLst/>
          </a:prstGeom>
          <a:noFill/>
          <a:ln>
            <a:noFill/>
          </a:ln>
        </p:spPr>
      </p:pic>
      <p:sp>
        <p:nvSpPr>
          <p:cNvPr id="324" name="Google Shape;324;p18"/>
          <p:cNvSpPr txBox="1"/>
          <p:nvPr/>
        </p:nvSpPr>
        <p:spPr>
          <a:xfrm>
            <a:off x="209550" y="1353507"/>
            <a:ext cx="11772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F3864"/>
              </a:buClr>
              <a:buSzPts val="1800"/>
              <a:buFont typeface="Calibri"/>
              <a:buNone/>
            </a:pPr>
            <a:r>
              <a:rPr lang="en-IE" sz="1800">
                <a:latin typeface="Calibri"/>
                <a:ea typeface="Calibri"/>
                <a:cs typeface="Calibri"/>
                <a:sym typeface="Calibri"/>
              </a:rPr>
              <a:t>B</a:t>
            </a:r>
            <a:r>
              <a:rPr b="0" i="0" lang="en-IE" sz="1800" u="none" cap="none" strike="noStrike">
                <a:solidFill>
                  <a:srgbClr val="000000"/>
                </a:solidFill>
                <a:latin typeface="Calibri"/>
                <a:ea typeface="Calibri"/>
                <a:cs typeface="Calibri"/>
                <a:sym typeface="Calibri"/>
              </a:rPr>
              <a:t>acteria that </a:t>
            </a:r>
            <a:r>
              <a:rPr lang="en-IE" sz="1800">
                <a:latin typeface="Calibri"/>
                <a:ea typeface="Calibri"/>
                <a:cs typeface="Calibri"/>
                <a:sym typeface="Calibri"/>
              </a:rPr>
              <a:t>do not</a:t>
            </a:r>
            <a:r>
              <a:rPr b="0" i="0" lang="en-IE" sz="1800" u="none" cap="none" strike="noStrike">
                <a:solidFill>
                  <a:srgbClr val="000000"/>
                </a:solidFill>
                <a:latin typeface="Calibri"/>
                <a:ea typeface="Calibri"/>
                <a:cs typeface="Calibri"/>
                <a:sym typeface="Calibri"/>
              </a:rPr>
              <a:t> colour with gram-staining</a:t>
            </a:r>
            <a:r>
              <a:rPr lang="en-IE" sz="1800">
                <a:latin typeface="Calibri"/>
                <a:ea typeface="Calibri"/>
                <a:cs typeface="Calibri"/>
                <a:sym typeface="Calibri"/>
              </a:rPr>
              <a:t> </a:t>
            </a:r>
            <a:r>
              <a:rPr b="1" lang="en-IE" sz="1800">
                <a:latin typeface="Calibri"/>
                <a:ea typeface="Calibri"/>
                <a:cs typeface="Calibri"/>
                <a:sym typeface="Calibri"/>
              </a:rPr>
              <a:t>(</a:t>
            </a:r>
            <a:r>
              <a:rPr b="1" i="0" lang="en-IE" sz="1800" u="none" cap="none" strike="noStrike">
                <a:solidFill>
                  <a:srgbClr val="000000"/>
                </a:solidFill>
                <a:latin typeface="Calibri"/>
                <a:ea typeface="Calibri"/>
                <a:cs typeface="Calibri"/>
                <a:sym typeface="Calibri"/>
              </a:rPr>
              <a:t>colourless) </a:t>
            </a:r>
            <a:r>
              <a:rPr lang="en-IE" sz="1800">
                <a:latin typeface="Calibri"/>
                <a:ea typeface="Calibri"/>
                <a:cs typeface="Calibri"/>
                <a:sym typeface="Calibri"/>
              </a:rPr>
              <a:t>resulting in</a:t>
            </a:r>
            <a:r>
              <a:rPr b="0" i="0" lang="en-IE" sz="1800" u="none" cap="none" strike="noStrike">
                <a:solidFill>
                  <a:srgbClr val="000000"/>
                </a:solidFill>
                <a:latin typeface="Calibri"/>
                <a:ea typeface="Calibri"/>
                <a:cs typeface="Calibri"/>
                <a:sym typeface="Calibri"/>
              </a:rPr>
              <a:t> </a:t>
            </a:r>
            <a:r>
              <a:rPr lang="en-IE" sz="1800">
                <a:latin typeface="Calibri"/>
                <a:ea typeface="Calibri"/>
                <a:cs typeface="Calibri"/>
                <a:sym typeface="Calibri"/>
              </a:rPr>
              <a:t>a classification that is</a:t>
            </a:r>
            <a:r>
              <a:rPr b="0" i="0" lang="en-IE" sz="1800" u="none" cap="none" strike="noStrike">
                <a:solidFill>
                  <a:srgbClr val="000000"/>
                </a:solidFill>
                <a:latin typeface="Calibri"/>
                <a:ea typeface="Calibri"/>
                <a:cs typeface="Calibri"/>
                <a:sym typeface="Calibri"/>
              </a:rPr>
              <a:t> neither Gram(-) nor Gram(+).</a:t>
            </a:r>
            <a:endParaRPr/>
          </a:p>
        </p:txBody>
      </p:sp>
      <p:pic>
        <p:nvPicPr>
          <p:cNvPr id="325" name="Google Shape;325;p18"/>
          <p:cNvPicPr preferRelativeResize="0"/>
          <p:nvPr/>
        </p:nvPicPr>
        <p:blipFill rotWithShape="1">
          <a:blip r:embed="rId4">
            <a:alphaModFix/>
          </a:blip>
          <a:srcRect b="0" l="0" r="0" t="0"/>
          <a:stretch/>
        </p:blipFill>
        <p:spPr>
          <a:xfrm>
            <a:off x="4913425" y="61655"/>
            <a:ext cx="1133954" cy="987638"/>
          </a:xfrm>
          <a:prstGeom prst="rect">
            <a:avLst/>
          </a:prstGeom>
          <a:noFill/>
          <a:ln>
            <a:noFill/>
          </a:ln>
        </p:spPr>
      </p:pic>
      <p:pic>
        <p:nvPicPr>
          <p:cNvPr id="326" name="Google Shape;326;p18"/>
          <p:cNvPicPr preferRelativeResize="0"/>
          <p:nvPr/>
        </p:nvPicPr>
        <p:blipFill rotWithShape="1">
          <a:blip r:embed="rId5">
            <a:alphaModFix/>
          </a:blip>
          <a:srcRect b="0" l="0" r="0" t="0"/>
          <a:stretch/>
        </p:blipFill>
        <p:spPr>
          <a:xfrm>
            <a:off x="7430229" y="63973"/>
            <a:ext cx="1522542" cy="998590"/>
          </a:xfrm>
          <a:prstGeom prst="rect">
            <a:avLst/>
          </a:prstGeom>
          <a:noFill/>
          <a:ln>
            <a:noFill/>
          </a:ln>
        </p:spPr>
      </p:pic>
      <p:pic>
        <p:nvPicPr>
          <p:cNvPr id="327" name="Google Shape;327;p18"/>
          <p:cNvPicPr preferRelativeResize="0"/>
          <p:nvPr/>
        </p:nvPicPr>
        <p:blipFill rotWithShape="1">
          <a:blip r:embed="rId6">
            <a:alphaModFix/>
          </a:blip>
          <a:srcRect b="0" l="0" r="0" t="0"/>
          <a:stretch/>
        </p:blipFill>
        <p:spPr>
          <a:xfrm>
            <a:off x="6047379" y="55618"/>
            <a:ext cx="1402202" cy="1001191"/>
          </a:xfrm>
          <a:prstGeom prst="rect">
            <a:avLst/>
          </a:prstGeom>
          <a:noFill/>
          <a:ln>
            <a:noFill/>
          </a:ln>
        </p:spPr>
      </p:pic>
      <p:pic>
        <p:nvPicPr>
          <p:cNvPr id="328" name="Google Shape;328;p18"/>
          <p:cNvPicPr preferRelativeResize="0"/>
          <p:nvPr/>
        </p:nvPicPr>
        <p:blipFill rotWithShape="1">
          <a:blip r:embed="rId7">
            <a:alphaModFix/>
          </a:blip>
          <a:srcRect b="0" l="0" r="13435" t="0"/>
          <a:stretch/>
        </p:blipFill>
        <p:spPr>
          <a:xfrm>
            <a:off x="8952771" y="66179"/>
            <a:ext cx="1522542" cy="98311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19"/>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Treatment of Atypical Bacteria </a:t>
            </a:r>
            <a:endParaRPr/>
          </a:p>
        </p:txBody>
      </p:sp>
      <p:sp>
        <p:nvSpPr>
          <p:cNvPr id="334" name="Google Shape;334;p19"/>
          <p:cNvSpPr txBox="1"/>
          <p:nvPr/>
        </p:nvSpPr>
        <p:spPr>
          <a:xfrm>
            <a:off x="657151" y="1343285"/>
            <a:ext cx="10877700" cy="591000"/>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1" i="0" lang="en-IE" sz="1800" u="none" cap="none" strike="noStrike">
                <a:solidFill>
                  <a:srgbClr val="002060"/>
                </a:solidFill>
                <a:latin typeface="Calibri"/>
                <a:ea typeface="Calibri"/>
                <a:cs typeface="Calibri"/>
                <a:sym typeface="Calibri"/>
              </a:rPr>
              <a:t>Community‐acquired pneumonia (CAP</a:t>
            </a:r>
            <a:r>
              <a:rPr i="0" lang="en-IE" sz="1800" u="none" cap="none" strike="noStrike">
                <a:solidFill>
                  <a:schemeClr val="dk1"/>
                </a:solidFill>
                <a:latin typeface="Calibri"/>
                <a:ea typeface="Calibri"/>
                <a:cs typeface="Calibri"/>
                <a:sym typeface="Calibri"/>
              </a:rPr>
              <a:t>) is caused by various pathogens, traditionally divided into </a:t>
            </a:r>
            <a:r>
              <a:rPr i="0" lang="en-IE" sz="1800" u="none" cap="none" strike="noStrike">
                <a:solidFill>
                  <a:schemeClr val="dk1"/>
                </a:solidFill>
                <a:latin typeface="Calibri"/>
                <a:ea typeface="Calibri"/>
                <a:cs typeface="Calibri"/>
                <a:sym typeface="Calibri"/>
              </a:rPr>
              <a:t>'</a:t>
            </a:r>
            <a:r>
              <a:rPr i="0" lang="en-IE" sz="1800" u="none" cap="none" strike="noStrike">
                <a:solidFill>
                  <a:schemeClr val="dk1"/>
                </a:solidFill>
                <a:latin typeface="Calibri"/>
                <a:ea typeface="Calibri"/>
                <a:cs typeface="Calibri"/>
                <a:sym typeface="Calibri"/>
              </a:rPr>
              <a:t>typical' and 'atypical'. Initial antibiotic treatment of CAP </a:t>
            </a:r>
            <a:r>
              <a:rPr lang="en-IE" sz="1800">
                <a:solidFill>
                  <a:schemeClr val="dk1"/>
                </a:solidFill>
                <a:latin typeface="Calibri"/>
                <a:ea typeface="Calibri"/>
                <a:cs typeface="Calibri"/>
                <a:sym typeface="Calibri"/>
              </a:rPr>
              <a:t>covers</a:t>
            </a:r>
            <a:r>
              <a:rPr i="0" lang="en-IE" sz="1800" u="none" cap="none" strike="noStrike">
                <a:solidFill>
                  <a:schemeClr val="dk1"/>
                </a:solidFill>
                <a:latin typeface="Calibri"/>
                <a:ea typeface="Calibri"/>
                <a:cs typeface="Calibri"/>
                <a:sym typeface="Calibri"/>
              </a:rPr>
              <a:t> both typical and atypical pathogens.</a:t>
            </a:r>
            <a:endParaRPr/>
          </a:p>
        </p:txBody>
      </p:sp>
      <p:graphicFrame>
        <p:nvGraphicFramePr>
          <p:cNvPr id="335" name="Google Shape;335;p19"/>
          <p:cNvGraphicFramePr/>
          <p:nvPr/>
        </p:nvGraphicFramePr>
        <p:xfrm>
          <a:off x="838200" y="2159974"/>
          <a:ext cx="3000000" cy="3000000"/>
        </p:xfrm>
        <a:graphic>
          <a:graphicData uri="http://schemas.openxmlformats.org/drawingml/2006/table">
            <a:tbl>
              <a:tblPr bandRow="1" firstRow="1">
                <a:noFill/>
                <a:tableStyleId>{2333127C-9C09-490D-B1EF-57D2AD26E27D}</a:tableStyleId>
              </a:tblPr>
              <a:tblGrid>
                <a:gridCol w="3185200"/>
                <a:gridCol w="1766100"/>
                <a:gridCol w="1766100"/>
                <a:gridCol w="1766100"/>
                <a:gridCol w="1837925"/>
              </a:tblGrid>
              <a:tr h="1033500">
                <a:tc>
                  <a:txBody>
                    <a:bodyPr/>
                    <a:lstStyle/>
                    <a:p>
                      <a:pPr indent="0" lvl="0" marL="0" marR="0" rtl="0" algn="l">
                        <a:spcBef>
                          <a:spcPts val="0"/>
                        </a:spcBef>
                        <a:spcAft>
                          <a:spcPts val="0"/>
                        </a:spcAft>
                        <a:buNone/>
                      </a:pPr>
                      <a:r>
                        <a:t/>
                      </a:r>
                      <a:endParaRPr sz="1800"/>
                    </a:p>
                  </a:txBody>
                  <a:tcPr marT="45725" marB="45725" marR="91450" marL="91450"/>
                </a:tc>
                <a:tc>
                  <a:txBody>
                    <a:bodyPr/>
                    <a:lstStyle/>
                    <a:p>
                      <a:pPr indent="0" lvl="0" marL="0" marR="0" rtl="0" algn="l">
                        <a:spcBef>
                          <a:spcPts val="0"/>
                        </a:spcBef>
                        <a:spcAft>
                          <a:spcPts val="0"/>
                        </a:spcAft>
                        <a:buNone/>
                      </a:pPr>
                      <a:r>
                        <a:rPr lang="en-IE" sz="1800"/>
                        <a:t>Macrolides</a:t>
                      </a:r>
                      <a:endParaRPr/>
                    </a:p>
                    <a:p>
                      <a:pPr indent="0" lvl="0" marL="0" marR="0" rtl="0" algn="l">
                        <a:spcBef>
                          <a:spcPts val="0"/>
                        </a:spcBef>
                        <a:spcAft>
                          <a:spcPts val="0"/>
                        </a:spcAft>
                        <a:buNone/>
                      </a:pPr>
                      <a:r>
                        <a:rPr lang="en-IE" sz="1800"/>
                        <a:t>(Erythromycin)</a:t>
                      </a:r>
                      <a:endParaRPr/>
                    </a:p>
                  </a:txBody>
                  <a:tcPr marT="45725" marB="45725" marR="91450" marL="91450"/>
                </a:tc>
                <a:tc>
                  <a:txBody>
                    <a:bodyPr/>
                    <a:lstStyle/>
                    <a:p>
                      <a:pPr indent="0" lvl="0" marL="0" marR="0" rtl="0" algn="l">
                        <a:spcBef>
                          <a:spcPts val="0"/>
                        </a:spcBef>
                        <a:spcAft>
                          <a:spcPts val="0"/>
                        </a:spcAft>
                        <a:buNone/>
                      </a:pPr>
                      <a:r>
                        <a:rPr lang="en-IE" sz="1800"/>
                        <a:t>Tetracyclines</a:t>
                      </a:r>
                      <a:endParaRPr sz="1800"/>
                    </a:p>
                    <a:p>
                      <a:pPr indent="0" lvl="0" marL="0" marR="0" rtl="0" algn="l">
                        <a:spcBef>
                          <a:spcPts val="0"/>
                        </a:spcBef>
                        <a:spcAft>
                          <a:spcPts val="0"/>
                        </a:spcAft>
                        <a:buNone/>
                      </a:pPr>
                      <a:r>
                        <a:rPr lang="en-IE" sz="1800"/>
                        <a:t>(</a:t>
                      </a:r>
                      <a:r>
                        <a:rPr lang="en-IE" sz="1800"/>
                        <a:t>Doxycycline</a:t>
                      </a:r>
                      <a:r>
                        <a:rPr lang="en-IE" sz="1800"/>
                        <a:t>)</a:t>
                      </a:r>
                      <a:endParaRPr/>
                    </a:p>
                  </a:txBody>
                  <a:tcPr marT="45725" marB="45725" marR="91450" marL="91450"/>
                </a:tc>
                <a:tc>
                  <a:txBody>
                    <a:bodyPr/>
                    <a:lstStyle/>
                    <a:p>
                      <a:pPr indent="0" lvl="0" marL="0" marR="0" rtl="0" algn="l">
                        <a:spcBef>
                          <a:spcPts val="0"/>
                        </a:spcBef>
                        <a:spcAft>
                          <a:spcPts val="0"/>
                        </a:spcAft>
                        <a:buNone/>
                      </a:pPr>
                      <a:r>
                        <a:rPr lang="en-IE" sz="1800"/>
                        <a:t>Quinolones</a:t>
                      </a:r>
                      <a:endParaRPr/>
                    </a:p>
                    <a:p>
                      <a:pPr indent="0" lvl="0" marL="0" marR="0" rtl="0" algn="l">
                        <a:spcBef>
                          <a:spcPts val="0"/>
                        </a:spcBef>
                        <a:spcAft>
                          <a:spcPts val="0"/>
                        </a:spcAft>
                        <a:buNone/>
                      </a:pPr>
                      <a:r>
                        <a:rPr lang="en-IE" sz="1800"/>
                        <a:t>(Levofloxacin, Moxifloxacin)</a:t>
                      </a:r>
                      <a:endParaRPr/>
                    </a:p>
                  </a:txBody>
                  <a:tcPr marT="45725" marB="45725" marR="91450" marL="91450"/>
                </a:tc>
                <a:tc>
                  <a:txBody>
                    <a:bodyPr/>
                    <a:lstStyle/>
                    <a:p>
                      <a:pPr indent="0" lvl="0" marL="0" marR="0" rtl="0" algn="l">
                        <a:spcBef>
                          <a:spcPts val="0"/>
                        </a:spcBef>
                        <a:spcAft>
                          <a:spcPts val="0"/>
                        </a:spcAft>
                        <a:buNone/>
                      </a:pPr>
                      <a:r>
                        <a:rPr lang="en-IE" sz="1800"/>
                        <a:t>Chloramphenicol</a:t>
                      </a:r>
                      <a:endParaRPr/>
                    </a:p>
                  </a:txBody>
                  <a:tcPr marT="45725" marB="45725" marR="91450" marL="91450"/>
                </a:tc>
              </a:tr>
              <a:tr h="611300">
                <a:tc>
                  <a:txBody>
                    <a:bodyPr/>
                    <a:lstStyle/>
                    <a:p>
                      <a:pPr indent="0" lvl="0" marL="0" marR="0" rtl="0" algn="l">
                        <a:spcBef>
                          <a:spcPts val="0"/>
                        </a:spcBef>
                        <a:spcAft>
                          <a:spcPts val="0"/>
                        </a:spcAft>
                        <a:buNone/>
                      </a:pPr>
                      <a:r>
                        <a:rPr lang="en-IE" sz="1800"/>
                        <a:t>MECHANISM</a:t>
                      </a:r>
                      <a:endParaRPr/>
                    </a:p>
                  </a:txBody>
                  <a:tcPr marT="45725" marB="45725" marR="91450" marL="91450"/>
                </a:tc>
                <a:tc>
                  <a:txBody>
                    <a:bodyPr/>
                    <a:lstStyle/>
                    <a:p>
                      <a:pPr indent="0" lvl="0" marL="0" marR="0" rtl="0" algn="l">
                        <a:spcBef>
                          <a:spcPts val="0"/>
                        </a:spcBef>
                        <a:spcAft>
                          <a:spcPts val="0"/>
                        </a:spcAft>
                        <a:buNone/>
                      </a:pPr>
                      <a:r>
                        <a:rPr b="1" lang="en-IE" sz="1800"/>
                        <a:t>Inhibits 50S Subunit</a:t>
                      </a:r>
                      <a:endParaRPr/>
                    </a:p>
                  </a:txBody>
                  <a:tcPr marT="45725" marB="45725" marR="91450" marL="91450"/>
                </a:tc>
                <a:tc>
                  <a:txBody>
                    <a:bodyPr/>
                    <a:lstStyle/>
                    <a:p>
                      <a:pPr indent="0" lvl="0" marL="0" marR="0" rtl="0" algn="l">
                        <a:spcBef>
                          <a:spcPts val="0"/>
                        </a:spcBef>
                        <a:spcAft>
                          <a:spcPts val="0"/>
                        </a:spcAft>
                        <a:buNone/>
                      </a:pPr>
                      <a:r>
                        <a:rPr b="1" lang="en-IE" sz="1800"/>
                        <a:t>Inhibits 30S Subunit</a:t>
                      </a:r>
                      <a:endParaRPr/>
                    </a:p>
                  </a:txBody>
                  <a:tcPr marT="45725" marB="45725" marR="91450" marL="91450"/>
                </a:tc>
                <a:tc>
                  <a:txBody>
                    <a:bodyPr/>
                    <a:lstStyle/>
                    <a:p>
                      <a:pPr indent="0" lvl="0" marL="0" marR="0" rtl="0" algn="l">
                        <a:spcBef>
                          <a:spcPts val="0"/>
                        </a:spcBef>
                        <a:spcAft>
                          <a:spcPts val="0"/>
                        </a:spcAft>
                        <a:buNone/>
                      </a:pPr>
                      <a:r>
                        <a:rPr b="1" lang="en-IE" sz="1800"/>
                        <a:t>Inhibits DNA Synthesis</a:t>
                      </a:r>
                      <a:endParaRPr/>
                    </a:p>
                  </a:txBody>
                  <a:tcPr marT="45725" marB="45725" marR="91450" marL="91450"/>
                </a:tc>
                <a:tc>
                  <a:txBody>
                    <a:bodyPr/>
                    <a:lstStyle/>
                    <a:p>
                      <a:pPr indent="0" lvl="0" marL="0" marR="0" rtl="0" algn="l">
                        <a:spcBef>
                          <a:spcPts val="0"/>
                        </a:spcBef>
                        <a:spcAft>
                          <a:spcPts val="0"/>
                        </a:spcAft>
                        <a:buNone/>
                      </a:pPr>
                      <a:r>
                        <a:rPr b="1" lang="en-IE" sz="1800"/>
                        <a:t>Inhibits 50S Subunit</a:t>
                      </a:r>
                      <a:endParaRPr/>
                    </a:p>
                  </a:txBody>
                  <a:tcPr marT="45725" marB="45725" marR="91450" marL="91450"/>
                </a:tc>
              </a:tr>
              <a:tr h="452150">
                <a:tc>
                  <a:txBody>
                    <a:bodyPr/>
                    <a:lstStyle/>
                    <a:p>
                      <a:pPr indent="0" lvl="0" marL="0" marR="0" rtl="0" algn="l">
                        <a:spcBef>
                          <a:spcPts val="0"/>
                        </a:spcBef>
                        <a:spcAft>
                          <a:spcPts val="0"/>
                        </a:spcAft>
                        <a:buNone/>
                      </a:pPr>
                      <a:r>
                        <a:rPr b="1" i="1" lang="en-IE" sz="1800"/>
                        <a:t>Mycoplasma</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r>
              <a:tr h="645925">
                <a:tc>
                  <a:txBody>
                    <a:bodyPr/>
                    <a:lstStyle/>
                    <a:p>
                      <a:pPr indent="0" lvl="0" marL="0" marR="0" rtl="0" algn="l">
                        <a:spcBef>
                          <a:spcPts val="0"/>
                        </a:spcBef>
                        <a:spcAft>
                          <a:spcPts val="0"/>
                        </a:spcAft>
                        <a:buNone/>
                      </a:pPr>
                      <a:r>
                        <a:rPr b="1" i="1" lang="en-IE" sz="1800"/>
                        <a:t>Chlamydia/Chlamydophila</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r>
              <a:tr h="436650">
                <a:tc>
                  <a:txBody>
                    <a:bodyPr/>
                    <a:lstStyle/>
                    <a:p>
                      <a:pPr indent="0" lvl="0" marL="0" marR="0" rtl="0" algn="l">
                        <a:spcBef>
                          <a:spcPts val="0"/>
                        </a:spcBef>
                        <a:spcAft>
                          <a:spcPts val="0"/>
                        </a:spcAft>
                        <a:buNone/>
                      </a:pPr>
                      <a:r>
                        <a:rPr b="1" i="1" lang="en-IE" sz="1800"/>
                        <a:t>Rickettsia</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r>
              <a:tr h="436650">
                <a:tc>
                  <a:txBody>
                    <a:bodyPr/>
                    <a:lstStyle/>
                    <a:p>
                      <a:pPr indent="0" lvl="0" marL="0" marR="0" rtl="0" algn="l">
                        <a:spcBef>
                          <a:spcPts val="0"/>
                        </a:spcBef>
                        <a:spcAft>
                          <a:spcPts val="0"/>
                        </a:spcAft>
                        <a:buNone/>
                      </a:pPr>
                      <a:r>
                        <a:rPr b="1" i="1" lang="en-IE" sz="1800"/>
                        <a:t>Legionella</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c>
                  <a:txBody>
                    <a:bodyPr/>
                    <a:lstStyle/>
                    <a:p>
                      <a:pPr indent="0" lvl="0" marL="0" marR="0" rtl="0" algn="ctr">
                        <a:spcBef>
                          <a:spcPts val="0"/>
                        </a:spcBef>
                        <a:spcAft>
                          <a:spcPts val="0"/>
                        </a:spcAft>
                        <a:buNone/>
                      </a:pPr>
                      <a:r>
                        <a:rPr b="1" lang="en-IE" sz="2400"/>
                        <a:t>?</a:t>
                      </a:r>
                      <a:endParaRPr/>
                    </a:p>
                  </a:txBody>
                  <a:tcPr marT="45725" marB="45725" marR="91450" marL="91450"/>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20"/>
          <p:cNvPicPr preferRelativeResize="0"/>
          <p:nvPr/>
        </p:nvPicPr>
        <p:blipFill rotWithShape="1">
          <a:blip r:embed="rId3">
            <a:alphaModFix/>
          </a:blip>
          <a:srcRect b="0" l="0" r="0" t="0"/>
          <a:stretch/>
        </p:blipFill>
        <p:spPr>
          <a:xfrm>
            <a:off x="1233338" y="68263"/>
            <a:ext cx="8593087" cy="62944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2"/>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Learning Objectives</a:t>
            </a:r>
            <a:endParaRPr/>
          </a:p>
        </p:txBody>
      </p:sp>
      <p:sp>
        <p:nvSpPr>
          <p:cNvPr id="185" name="Google Shape;185;p2"/>
          <p:cNvSpPr txBox="1"/>
          <p:nvPr/>
        </p:nvSpPr>
        <p:spPr>
          <a:xfrm>
            <a:off x="774300" y="1249275"/>
            <a:ext cx="10643400" cy="5017800"/>
          </a:xfrm>
          <a:prstGeom prst="rect">
            <a:avLst/>
          </a:prstGeom>
          <a:noFill/>
          <a:ln>
            <a:noFill/>
          </a:ln>
        </p:spPr>
        <p:txBody>
          <a:bodyPr anchorCtr="0" anchor="t" bIns="45700" lIns="91425" spcFirstLastPara="1" rIns="91425" wrap="square" tIns="45700">
            <a:spAutoFit/>
          </a:bodyPr>
          <a:lstStyle/>
          <a:p>
            <a:pPr indent="-355600" lvl="0" marL="457200" marR="0" rtl="0" algn="l">
              <a:lnSpc>
                <a:spcPct val="100000"/>
              </a:lnSpc>
              <a:spcBef>
                <a:spcPts val="0"/>
              </a:spcBef>
              <a:spcAft>
                <a:spcPts val="0"/>
              </a:spcAft>
              <a:buClr>
                <a:srgbClr val="002060"/>
              </a:buClr>
              <a:buSzPts val="2000"/>
              <a:buFont typeface="Calibri"/>
              <a:buChar char="●"/>
            </a:pPr>
            <a:r>
              <a:rPr i="0" lang="en-IE" sz="2000" u="none" cap="none" strike="noStrike">
                <a:solidFill>
                  <a:srgbClr val="002060"/>
                </a:solidFill>
                <a:latin typeface="Calibri"/>
                <a:ea typeface="Calibri"/>
                <a:cs typeface="Calibri"/>
                <a:sym typeface="Calibri"/>
              </a:rPr>
              <a:t>Classify the pathogens that cause human disease by size.</a:t>
            </a:r>
            <a:endParaRPr sz="2000"/>
          </a:p>
          <a:p>
            <a:pPr indent="-355600" lvl="0" marL="457200" marR="0" rtl="0" algn="l">
              <a:lnSpc>
                <a:spcPct val="100000"/>
              </a:lnSpc>
              <a:spcBef>
                <a:spcPts val="0"/>
              </a:spcBef>
              <a:spcAft>
                <a:spcPts val="0"/>
              </a:spcAft>
              <a:buClr>
                <a:srgbClr val="002060"/>
              </a:buClr>
              <a:buSzPts val="2000"/>
              <a:buFont typeface="Calibri"/>
              <a:buChar char="●"/>
            </a:pPr>
            <a:r>
              <a:rPr i="0" lang="en-IE" sz="2000" u="none" cap="none" strike="noStrike">
                <a:solidFill>
                  <a:srgbClr val="002060"/>
                </a:solidFill>
                <a:latin typeface="Calibri"/>
                <a:ea typeface="Calibri"/>
                <a:cs typeface="Calibri"/>
                <a:sym typeface="Calibri"/>
              </a:rPr>
              <a:t>Explain what gram staining is and why some bacteria are gram-positive and others are gram-negative.</a:t>
            </a:r>
            <a:endParaRPr sz="2000"/>
          </a:p>
          <a:p>
            <a:pPr indent="-355600" lvl="0" marL="457200" marR="0" rtl="0" algn="l">
              <a:lnSpc>
                <a:spcPct val="100000"/>
              </a:lnSpc>
              <a:spcBef>
                <a:spcPts val="0"/>
              </a:spcBef>
              <a:spcAft>
                <a:spcPts val="0"/>
              </a:spcAft>
              <a:buClr>
                <a:srgbClr val="262626"/>
              </a:buClr>
              <a:buSzPts val="2000"/>
              <a:buFont typeface="Calibri"/>
              <a:buChar char="●"/>
            </a:pPr>
            <a:r>
              <a:rPr i="0" lang="en-IE" sz="2000" u="none" cap="none" strike="noStrike">
                <a:solidFill>
                  <a:srgbClr val="262626"/>
                </a:solidFill>
                <a:latin typeface="Calibri"/>
                <a:ea typeface="Calibri"/>
                <a:cs typeface="Calibri"/>
                <a:sym typeface="Calibri"/>
              </a:rPr>
              <a:t>Explain, the mechanism of action of cell-wall synthesis inhibitors in both gram-positive and gram-negative bacteria, correlating the size of the antibiotic molecule to the porin size of select gram negative bacteria with increasing generations of antibiotics.</a:t>
            </a:r>
            <a:endParaRPr sz="2000"/>
          </a:p>
          <a:p>
            <a:pPr indent="-355600" lvl="0" marL="457200" marR="0" rtl="0" algn="l">
              <a:lnSpc>
                <a:spcPct val="100000"/>
              </a:lnSpc>
              <a:spcBef>
                <a:spcPts val="0"/>
              </a:spcBef>
              <a:spcAft>
                <a:spcPts val="0"/>
              </a:spcAft>
              <a:buSzPts val="2000"/>
              <a:buFont typeface="Calibri"/>
              <a:buChar char="●"/>
            </a:pPr>
            <a:r>
              <a:rPr i="0" lang="en-IE" sz="2000" u="none" cap="none" strike="noStrike">
                <a:solidFill>
                  <a:srgbClr val="262626"/>
                </a:solidFill>
                <a:latin typeface="Calibri"/>
                <a:ea typeface="Calibri"/>
                <a:cs typeface="Calibri"/>
                <a:sym typeface="Calibri"/>
              </a:rPr>
              <a:t>Explain the </a:t>
            </a:r>
            <a:r>
              <a:rPr i="0" lang="en-IE" sz="2000" u="none" cap="none" strike="noStrike">
                <a:solidFill>
                  <a:srgbClr val="002060"/>
                </a:solidFill>
                <a:latin typeface="Calibri"/>
                <a:ea typeface="Calibri"/>
                <a:cs typeface="Calibri"/>
                <a:sym typeface="Calibri"/>
              </a:rPr>
              <a:t>components of the outer membrane of gram-negative bacteria</a:t>
            </a:r>
            <a:r>
              <a:rPr i="0" lang="en-IE" sz="2000" u="none" cap="none" strike="noStrike">
                <a:solidFill>
                  <a:srgbClr val="262626"/>
                </a:solidFill>
                <a:latin typeface="Calibri"/>
                <a:ea typeface="Calibri"/>
                <a:cs typeface="Calibri"/>
                <a:sym typeface="Calibri"/>
              </a:rPr>
              <a:t>, emphasizing the role of endotoxin.</a:t>
            </a:r>
            <a:endParaRPr sz="2000"/>
          </a:p>
          <a:p>
            <a:pPr indent="-355600" lvl="0" marL="457200" marR="0" rtl="0" algn="l">
              <a:lnSpc>
                <a:spcPct val="100000"/>
              </a:lnSpc>
              <a:spcBef>
                <a:spcPts val="0"/>
              </a:spcBef>
              <a:spcAft>
                <a:spcPts val="0"/>
              </a:spcAft>
              <a:buClr>
                <a:srgbClr val="262626"/>
              </a:buClr>
              <a:buSzPts val="2000"/>
              <a:buFont typeface="Calibri"/>
              <a:buChar char="●"/>
            </a:pPr>
            <a:r>
              <a:rPr i="0" lang="en-IE" sz="2000" u="none" cap="none" strike="noStrike">
                <a:solidFill>
                  <a:srgbClr val="262626"/>
                </a:solidFill>
                <a:latin typeface="Calibri"/>
                <a:ea typeface="Calibri"/>
                <a:cs typeface="Calibri"/>
                <a:sym typeface="Calibri"/>
              </a:rPr>
              <a:t>Briefly explain how exotoxins are different from endotoxin, particularly in that they are released and not inherent.</a:t>
            </a:r>
            <a:endParaRPr sz="2000"/>
          </a:p>
          <a:p>
            <a:pPr indent="-355600" lvl="0" marL="457200" marR="0" rtl="0" algn="l">
              <a:lnSpc>
                <a:spcPct val="100000"/>
              </a:lnSpc>
              <a:spcBef>
                <a:spcPts val="0"/>
              </a:spcBef>
              <a:spcAft>
                <a:spcPts val="0"/>
              </a:spcAft>
              <a:buClr>
                <a:srgbClr val="262626"/>
              </a:buClr>
              <a:buSzPts val="2000"/>
              <a:buFont typeface="Calibri"/>
              <a:buChar char="●"/>
            </a:pPr>
            <a:r>
              <a:rPr i="0" lang="en-IE" sz="2000" u="none" cap="none" strike="noStrike">
                <a:solidFill>
                  <a:srgbClr val="262626"/>
                </a:solidFill>
                <a:latin typeface="Calibri"/>
                <a:ea typeface="Calibri"/>
                <a:cs typeface="Calibri"/>
                <a:sym typeface="Calibri"/>
              </a:rPr>
              <a:t>Explain why some bacteria are atypical and what this means for staining, as well as for antibiotic treatment. Particularly emphasize intracellular bacteria.</a:t>
            </a:r>
            <a:endParaRPr sz="2000"/>
          </a:p>
          <a:p>
            <a:pPr indent="-355600" lvl="0" marL="457200" marR="0" rtl="0" algn="l">
              <a:lnSpc>
                <a:spcPct val="100000"/>
              </a:lnSpc>
              <a:spcBef>
                <a:spcPts val="0"/>
              </a:spcBef>
              <a:spcAft>
                <a:spcPts val="0"/>
              </a:spcAft>
              <a:buClr>
                <a:srgbClr val="262626"/>
              </a:buClr>
              <a:buSzPts val="2000"/>
              <a:buFont typeface="Calibri"/>
              <a:buChar char="●"/>
            </a:pPr>
            <a:r>
              <a:rPr i="0" lang="en-IE" sz="2000" u="none" cap="none" strike="noStrike">
                <a:solidFill>
                  <a:srgbClr val="262626"/>
                </a:solidFill>
                <a:latin typeface="Calibri"/>
                <a:ea typeface="Calibri"/>
                <a:cs typeface="Calibri"/>
                <a:sym typeface="Calibri"/>
              </a:rPr>
              <a:t>Explain why the immune response to extracellular bacteria is predominantly humoral, whereas to intracellular bacteria it is predominantly cell-mediated.</a:t>
            </a:r>
            <a:endParaRPr sz="2000"/>
          </a:p>
          <a:p>
            <a:pPr indent="-355600" lvl="0" marL="457200" marR="0" rtl="0" algn="l">
              <a:lnSpc>
                <a:spcPct val="100000"/>
              </a:lnSpc>
              <a:spcBef>
                <a:spcPts val="0"/>
              </a:spcBef>
              <a:spcAft>
                <a:spcPts val="0"/>
              </a:spcAft>
              <a:buSzPts val="2000"/>
              <a:buFont typeface="Calibri"/>
              <a:buChar char="●"/>
            </a:pPr>
            <a:r>
              <a:rPr i="0" lang="en-IE" sz="2000" u="none" cap="none" strike="noStrike">
                <a:solidFill>
                  <a:srgbClr val="002060"/>
                </a:solidFill>
                <a:latin typeface="Calibri"/>
                <a:ea typeface="Calibri"/>
                <a:cs typeface="Calibri"/>
                <a:sym typeface="Calibri"/>
              </a:rPr>
              <a:t>Explain that some bacteria are aerobic and others are anaerobic</a:t>
            </a:r>
            <a:r>
              <a:rPr i="0" lang="en-IE" sz="2000" u="none" cap="none" strike="noStrike">
                <a:solidFill>
                  <a:srgbClr val="262626"/>
                </a:solidFill>
                <a:latin typeface="Calibri"/>
                <a:ea typeface="Calibri"/>
                <a:cs typeface="Calibri"/>
                <a:sym typeface="Calibri"/>
              </a:rPr>
              <a:t>. Briefly indicate the common places/ infections whereby anaerobic infections are seen and why.</a:t>
            </a:r>
            <a:endParaRPr i="0" sz="20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2"/>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Aerobe vs. Anaerobe  </a:t>
            </a:r>
            <a:endParaRPr/>
          </a:p>
        </p:txBody>
      </p:sp>
      <p:pic>
        <p:nvPicPr>
          <p:cNvPr id="346" name="Google Shape;346;p22"/>
          <p:cNvPicPr preferRelativeResize="0"/>
          <p:nvPr/>
        </p:nvPicPr>
        <p:blipFill rotWithShape="1">
          <a:blip r:embed="rId3">
            <a:alphaModFix/>
          </a:blip>
          <a:srcRect b="10766" l="0" r="0" t="0"/>
          <a:stretch/>
        </p:blipFill>
        <p:spPr>
          <a:xfrm>
            <a:off x="3932230" y="4627076"/>
            <a:ext cx="4000500" cy="1749179"/>
          </a:xfrm>
          <a:prstGeom prst="rect">
            <a:avLst/>
          </a:prstGeom>
          <a:noFill/>
          <a:ln>
            <a:noFill/>
          </a:ln>
        </p:spPr>
      </p:pic>
      <p:graphicFrame>
        <p:nvGraphicFramePr>
          <p:cNvPr id="347" name="Google Shape;347;p22"/>
          <p:cNvGraphicFramePr/>
          <p:nvPr/>
        </p:nvGraphicFramePr>
        <p:xfrm>
          <a:off x="825902" y="1313048"/>
          <a:ext cx="3000000" cy="3000000"/>
        </p:xfrm>
        <a:graphic>
          <a:graphicData uri="http://schemas.openxmlformats.org/drawingml/2006/table">
            <a:tbl>
              <a:tblPr>
                <a:noFill/>
                <a:tableStyleId>{D0E9BA0C-B9B3-46FB-A54D-06D6206BCD15}</a:tableStyleId>
              </a:tblPr>
              <a:tblGrid>
                <a:gridCol w="1694900"/>
                <a:gridCol w="1519875"/>
                <a:gridCol w="1567750"/>
                <a:gridCol w="1531825"/>
                <a:gridCol w="1723325"/>
                <a:gridCol w="2175475"/>
              </a:tblGrid>
              <a:tr h="807550">
                <a:tc>
                  <a:txBody>
                    <a:bodyPr/>
                    <a:lstStyle/>
                    <a:p>
                      <a:pPr indent="0" lvl="0" marL="0" marR="0" rtl="0" algn="l">
                        <a:spcBef>
                          <a:spcPts val="0"/>
                        </a:spcBef>
                        <a:spcAft>
                          <a:spcPts val="0"/>
                        </a:spcAft>
                        <a:buNone/>
                      </a:pPr>
                      <a:r>
                        <a:t/>
                      </a:r>
                      <a:endParaRPr sz="16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D7D31"/>
                    </a:solidFill>
                  </a:tcPr>
                </a:tc>
                <a:tc>
                  <a:txBody>
                    <a:bodyPr/>
                    <a:lstStyle/>
                    <a:p>
                      <a:pPr indent="0" lvl="0" marL="0" marR="0" rtl="0" algn="l">
                        <a:spcBef>
                          <a:spcPts val="0"/>
                        </a:spcBef>
                        <a:spcAft>
                          <a:spcPts val="0"/>
                        </a:spcAft>
                        <a:buNone/>
                      </a:pPr>
                      <a:r>
                        <a:rPr lang="en-IE" sz="1800"/>
                        <a:t>Obligate Aerobe</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D7D31"/>
                    </a:solidFill>
                  </a:tcPr>
                </a:tc>
                <a:tc>
                  <a:txBody>
                    <a:bodyPr/>
                    <a:lstStyle/>
                    <a:p>
                      <a:pPr indent="0" lvl="0" marL="0" marR="0" rtl="0" algn="l">
                        <a:spcBef>
                          <a:spcPts val="0"/>
                        </a:spcBef>
                        <a:spcAft>
                          <a:spcPts val="0"/>
                        </a:spcAft>
                        <a:buNone/>
                      </a:pPr>
                      <a:r>
                        <a:rPr lang="en-IE" sz="1800"/>
                        <a:t>Facultative Anaerobe</a:t>
                      </a:r>
                      <a:endParaRPr/>
                    </a:p>
                    <a:p>
                      <a:pPr indent="0" lvl="0" marL="0" marR="0" rtl="0" algn="l">
                        <a:spcBef>
                          <a:spcPts val="0"/>
                        </a:spcBef>
                        <a:spcAft>
                          <a:spcPts val="0"/>
                        </a:spcAft>
                        <a:buNone/>
                      </a:pPr>
                      <a:r>
                        <a:t/>
                      </a:r>
                      <a:endParaRPr sz="16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D7D31"/>
                    </a:solidFill>
                  </a:tcPr>
                </a:tc>
                <a:tc>
                  <a:txBody>
                    <a:bodyPr/>
                    <a:lstStyle/>
                    <a:p>
                      <a:pPr indent="0" lvl="0" marL="0" marR="0" rtl="0" algn="l">
                        <a:spcBef>
                          <a:spcPts val="0"/>
                        </a:spcBef>
                        <a:spcAft>
                          <a:spcPts val="0"/>
                        </a:spcAft>
                        <a:buNone/>
                      </a:pPr>
                      <a:r>
                        <a:rPr lang="en-IE" sz="1800"/>
                        <a:t>Obligate Anaerobe</a:t>
                      </a:r>
                      <a:endParaRPr/>
                    </a:p>
                    <a:p>
                      <a:pPr indent="0" lvl="0" marL="0" marR="0" rtl="0" algn="l">
                        <a:spcBef>
                          <a:spcPts val="0"/>
                        </a:spcBef>
                        <a:spcAft>
                          <a:spcPts val="0"/>
                        </a:spcAft>
                        <a:buNone/>
                      </a:pPr>
                      <a:r>
                        <a:t/>
                      </a:r>
                      <a:endParaRPr sz="16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D7D31"/>
                    </a:solidFill>
                  </a:tcPr>
                </a:tc>
                <a:tc>
                  <a:txBody>
                    <a:bodyPr/>
                    <a:lstStyle/>
                    <a:p>
                      <a:pPr indent="0" lvl="0" marL="0" marR="0" rtl="0" algn="l">
                        <a:spcBef>
                          <a:spcPts val="0"/>
                        </a:spcBef>
                        <a:spcAft>
                          <a:spcPts val="0"/>
                        </a:spcAft>
                        <a:buNone/>
                      </a:pPr>
                      <a:r>
                        <a:rPr lang="en-IE" sz="1800"/>
                        <a:t>Aerotolerant Anaerobes</a:t>
                      </a:r>
                      <a:endParaRPr/>
                    </a:p>
                    <a:p>
                      <a:pPr indent="0" lvl="0" marL="0" marR="0" rtl="0" algn="l">
                        <a:spcBef>
                          <a:spcPts val="0"/>
                        </a:spcBef>
                        <a:spcAft>
                          <a:spcPts val="0"/>
                        </a:spcAft>
                        <a:buNone/>
                      </a:pPr>
                      <a:r>
                        <a:t/>
                      </a:r>
                      <a:endParaRPr sz="16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D7D31"/>
                    </a:solidFill>
                  </a:tcPr>
                </a:tc>
                <a:tc>
                  <a:txBody>
                    <a:bodyPr/>
                    <a:lstStyle/>
                    <a:p>
                      <a:pPr indent="0" lvl="0" marL="0" marR="0" rtl="0" algn="l">
                        <a:spcBef>
                          <a:spcPts val="0"/>
                        </a:spcBef>
                        <a:spcAft>
                          <a:spcPts val="0"/>
                        </a:spcAft>
                        <a:buNone/>
                      </a:pPr>
                      <a:r>
                        <a:rPr lang="en-IE" sz="1800"/>
                        <a:t>Microaerophiles</a:t>
                      </a:r>
                      <a:endParaRPr/>
                    </a:p>
                    <a:p>
                      <a:pPr indent="0" lvl="0" marL="0" marR="0" rtl="0" algn="l">
                        <a:spcBef>
                          <a:spcPts val="0"/>
                        </a:spcBef>
                        <a:spcAft>
                          <a:spcPts val="0"/>
                        </a:spcAft>
                        <a:buNone/>
                      </a:pPr>
                      <a:r>
                        <a:t/>
                      </a:r>
                      <a:endParaRPr sz="16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ED7D31"/>
                    </a:solidFill>
                  </a:tcPr>
                </a:tc>
              </a:tr>
              <a:tr h="727650">
                <a:tc>
                  <a:txBody>
                    <a:bodyPr/>
                    <a:lstStyle/>
                    <a:p>
                      <a:pPr indent="0" lvl="0" marL="0" marR="0" rtl="0" algn="l">
                        <a:spcBef>
                          <a:spcPts val="0"/>
                        </a:spcBef>
                        <a:spcAft>
                          <a:spcPts val="0"/>
                        </a:spcAft>
                        <a:buNone/>
                      </a:pPr>
                      <a:r>
                        <a:rPr b="1" lang="en-IE" sz="1400"/>
                        <a:t>O2 Requirement (metabolism) </a:t>
                      </a:r>
                      <a:endParaRPr/>
                    </a:p>
                    <a:p>
                      <a:pPr indent="0" lvl="0" marL="0" marR="0" rtl="0" algn="l">
                        <a:spcBef>
                          <a:spcPts val="0"/>
                        </a:spcBef>
                        <a:spcAft>
                          <a:spcPts val="0"/>
                        </a:spcAft>
                        <a:buNone/>
                      </a:pPr>
                      <a:r>
                        <a:t/>
                      </a:r>
                      <a:endParaRPr sz="14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b="1" lang="en-IE" sz="1400">
                          <a:solidFill>
                            <a:srgbClr val="5B9BD5"/>
                          </a:solidFill>
                        </a:rPr>
                        <a:t>Aerobic</a:t>
                      </a:r>
                      <a:r>
                        <a:rPr lang="en-IE" sz="1400"/>
                        <a:t> (</a:t>
                      </a:r>
                      <a:r>
                        <a:rPr lang="en-IE"/>
                        <a:t>require oxygen)</a:t>
                      </a:r>
                      <a:endParaRPr sz="14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lnSpc>
                          <a:spcPct val="100000"/>
                        </a:lnSpc>
                        <a:spcBef>
                          <a:spcPts val="0"/>
                        </a:spcBef>
                        <a:spcAft>
                          <a:spcPts val="0"/>
                        </a:spcAft>
                        <a:buClr>
                          <a:schemeClr val="dk1"/>
                        </a:buClr>
                        <a:buSzPts val="1400"/>
                        <a:buFont typeface="Calibri"/>
                        <a:buNone/>
                      </a:pPr>
                      <a:r>
                        <a:rPr lang="en-IE" sz="1400">
                          <a:latin typeface="Calibri"/>
                          <a:ea typeface="Calibri"/>
                          <a:cs typeface="Calibri"/>
                          <a:sym typeface="Calibri"/>
                        </a:rPr>
                        <a:t>Both </a:t>
                      </a:r>
                      <a:r>
                        <a:rPr b="1" lang="en-IE" sz="1400">
                          <a:solidFill>
                            <a:srgbClr val="5B9BD5"/>
                          </a:solidFill>
                          <a:latin typeface="Calibri"/>
                          <a:ea typeface="Calibri"/>
                          <a:cs typeface="Calibri"/>
                          <a:sym typeface="Calibri"/>
                        </a:rPr>
                        <a:t>aerobic</a:t>
                      </a:r>
                      <a:r>
                        <a:rPr lang="en-IE" sz="1400">
                          <a:solidFill>
                            <a:srgbClr val="ED7D31"/>
                          </a:solidFill>
                          <a:latin typeface="Calibri"/>
                          <a:ea typeface="Calibri"/>
                          <a:cs typeface="Calibri"/>
                          <a:sym typeface="Calibri"/>
                        </a:rPr>
                        <a:t> </a:t>
                      </a:r>
                      <a:r>
                        <a:rPr lang="en-IE" sz="1400">
                          <a:latin typeface="Calibri"/>
                          <a:ea typeface="Calibri"/>
                          <a:cs typeface="Calibri"/>
                          <a:sym typeface="Calibri"/>
                        </a:rPr>
                        <a:t>and </a:t>
                      </a:r>
                      <a:r>
                        <a:rPr b="1" lang="en-IE" sz="1400">
                          <a:solidFill>
                            <a:srgbClr val="C00000"/>
                          </a:solidFill>
                          <a:latin typeface="Calibri"/>
                          <a:ea typeface="Calibri"/>
                          <a:cs typeface="Calibri"/>
                          <a:sym typeface="Calibri"/>
                        </a:rPr>
                        <a:t>anaerobic</a:t>
                      </a:r>
                      <a:endParaRPr/>
                    </a:p>
                    <a:p>
                      <a:pPr indent="0" lvl="0" marL="0" marR="0" rtl="0" algn="l">
                        <a:spcBef>
                          <a:spcPts val="0"/>
                        </a:spcBef>
                        <a:spcAft>
                          <a:spcPts val="0"/>
                        </a:spcAft>
                        <a:buNone/>
                      </a:pPr>
                      <a:r>
                        <a:t/>
                      </a:r>
                      <a:endParaRPr sz="14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b="1" lang="en-IE" sz="1400">
                          <a:solidFill>
                            <a:srgbClr val="C00000"/>
                          </a:solidFill>
                          <a:latin typeface="Calibri"/>
                          <a:ea typeface="Calibri"/>
                          <a:cs typeface="Calibri"/>
                          <a:sym typeface="Calibri"/>
                        </a:rPr>
                        <a:t>Anaerobic</a:t>
                      </a:r>
                      <a:r>
                        <a:rPr lang="en-IE"/>
                        <a:t> (</a:t>
                      </a:r>
                      <a:r>
                        <a:rPr b="1" lang="en-IE" sz="1400">
                          <a:solidFill>
                            <a:srgbClr val="000000"/>
                          </a:solidFill>
                          <a:latin typeface="Calibri"/>
                          <a:ea typeface="Calibri"/>
                          <a:cs typeface="Calibri"/>
                          <a:sym typeface="Calibri"/>
                        </a:rPr>
                        <a:t>O</a:t>
                      </a:r>
                      <a:r>
                        <a:rPr b="1" baseline="-25000" lang="en-IE" sz="1400">
                          <a:solidFill>
                            <a:srgbClr val="000000"/>
                          </a:solidFill>
                          <a:latin typeface="Calibri"/>
                          <a:ea typeface="Calibri"/>
                          <a:cs typeface="Calibri"/>
                          <a:sym typeface="Calibri"/>
                        </a:rPr>
                        <a:t>2 </a:t>
                      </a:r>
                      <a:r>
                        <a:rPr b="1" lang="en-IE" sz="1400">
                          <a:solidFill>
                            <a:srgbClr val="000000"/>
                          </a:solidFill>
                          <a:latin typeface="Calibri"/>
                          <a:ea typeface="Calibri"/>
                          <a:cs typeface="Calibri"/>
                          <a:sym typeface="Calibri"/>
                        </a:rPr>
                        <a:t>i</a:t>
                      </a:r>
                      <a:r>
                        <a:rPr b="1" lang="en-IE" sz="1400">
                          <a:solidFill>
                            <a:srgbClr val="000000"/>
                          </a:solidFill>
                          <a:latin typeface="Calibri"/>
                          <a:ea typeface="Calibri"/>
                          <a:cs typeface="Calibri"/>
                          <a:sym typeface="Calibri"/>
                        </a:rPr>
                        <a:t>s toxic)</a:t>
                      </a:r>
                      <a:endParaRPr b="1" sz="1400">
                        <a:latin typeface="Calibri"/>
                        <a:ea typeface="Calibri"/>
                        <a:cs typeface="Calibri"/>
                        <a:sym typeface="Calibri"/>
                      </a:endParaRPr>
                    </a:p>
                    <a:p>
                      <a:pPr indent="0" lvl="0" marL="0" marR="0" rtl="0" algn="l">
                        <a:spcBef>
                          <a:spcPts val="0"/>
                        </a:spcBef>
                        <a:spcAft>
                          <a:spcPts val="0"/>
                        </a:spcAft>
                        <a:buNone/>
                      </a:pPr>
                      <a:r>
                        <a:t/>
                      </a:r>
                      <a:endParaRPr sz="14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b="1" lang="en-IE" sz="1400">
                          <a:solidFill>
                            <a:srgbClr val="C00000"/>
                          </a:solidFill>
                          <a:latin typeface="Calibri"/>
                          <a:ea typeface="Calibri"/>
                          <a:cs typeface="Calibri"/>
                          <a:sym typeface="Calibri"/>
                        </a:rPr>
                        <a:t>Anaerobic</a:t>
                      </a:r>
                      <a:r>
                        <a:rPr lang="en-IE" sz="1400">
                          <a:solidFill>
                            <a:srgbClr val="C00000"/>
                          </a:solidFill>
                          <a:latin typeface="Calibri"/>
                          <a:ea typeface="Calibri"/>
                          <a:cs typeface="Calibri"/>
                          <a:sym typeface="Calibri"/>
                        </a:rPr>
                        <a:t> </a:t>
                      </a:r>
                      <a:r>
                        <a:rPr lang="en-IE" sz="1400">
                          <a:latin typeface="Calibri"/>
                          <a:ea typeface="Calibri"/>
                          <a:cs typeface="Calibri"/>
                          <a:sym typeface="Calibri"/>
                        </a:rPr>
                        <a:t>growth,</a:t>
                      </a:r>
                      <a:r>
                        <a:rPr lang="en-IE"/>
                        <a:t> </a:t>
                      </a:r>
                      <a:r>
                        <a:rPr b="1" lang="en-IE">
                          <a:solidFill>
                            <a:srgbClr val="FF6600"/>
                          </a:solidFill>
                          <a:latin typeface="Calibri"/>
                          <a:ea typeface="Calibri"/>
                          <a:cs typeface="Calibri"/>
                          <a:sym typeface="Calibri"/>
                        </a:rPr>
                        <a:t>can s</a:t>
                      </a:r>
                      <a:r>
                        <a:rPr b="1" lang="en-IE" sz="1400">
                          <a:solidFill>
                            <a:srgbClr val="FF6600"/>
                          </a:solidFill>
                          <a:latin typeface="Calibri"/>
                          <a:ea typeface="Calibri"/>
                          <a:cs typeface="Calibri"/>
                          <a:sym typeface="Calibri"/>
                        </a:rPr>
                        <a:t>urvive</a:t>
                      </a:r>
                      <a:r>
                        <a:rPr lang="en-IE" sz="1400">
                          <a:solidFill>
                            <a:srgbClr val="FF6600"/>
                          </a:solidFill>
                          <a:latin typeface="Calibri"/>
                          <a:ea typeface="Calibri"/>
                          <a:cs typeface="Calibri"/>
                          <a:sym typeface="Calibri"/>
                        </a:rPr>
                        <a:t> </a:t>
                      </a:r>
                      <a:r>
                        <a:rPr lang="en-IE" sz="1400">
                          <a:latin typeface="Calibri"/>
                          <a:ea typeface="Calibri"/>
                          <a:cs typeface="Calibri"/>
                          <a:sym typeface="Calibri"/>
                        </a:rPr>
                        <a:t>in presence of </a:t>
                      </a:r>
                      <a:r>
                        <a:rPr lang="en-IE" sz="1400">
                          <a:solidFill>
                            <a:srgbClr val="000000"/>
                          </a:solidFill>
                          <a:latin typeface="Calibri"/>
                          <a:ea typeface="Calibri"/>
                          <a:cs typeface="Calibri"/>
                          <a:sym typeface="Calibri"/>
                        </a:rPr>
                        <a:t>O</a:t>
                      </a:r>
                      <a:r>
                        <a:rPr baseline="-25000" lang="en-IE" sz="1400">
                          <a:solidFill>
                            <a:srgbClr val="000000"/>
                          </a:solidFill>
                          <a:latin typeface="Calibri"/>
                          <a:ea typeface="Calibri"/>
                          <a:cs typeface="Calibri"/>
                          <a:sym typeface="Calibri"/>
                        </a:rPr>
                        <a:t>2</a:t>
                      </a:r>
                      <a:endParaRPr sz="1400">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b="1" lang="en-IE" sz="1400">
                          <a:solidFill>
                            <a:srgbClr val="ED7D31"/>
                          </a:solidFill>
                          <a:latin typeface="Calibri"/>
                          <a:ea typeface="Calibri"/>
                          <a:cs typeface="Calibri"/>
                          <a:sym typeface="Calibri"/>
                        </a:rPr>
                        <a:t>Aerobic</a:t>
                      </a:r>
                      <a:r>
                        <a:rPr lang="en-IE" sz="1400">
                          <a:solidFill>
                            <a:srgbClr val="ED7D31"/>
                          </a:solidFill>
                          <a:latin typeface="Calibri"/>
                          <a:ea typeface="Calibri"/>
                          <a:cs typeface="Calibri"/>
                          <a:sym typeface="Calibri"/>
                        </a:rPr>
                        <a:t> </a:t>
                      </a:r>
                      <a:r>
                        <a:rPr lang="en-IE" sz="1400">
                          <a:latin typeface="Calibri"/>
                          <a:ea typeface="Calibri"/>
                          <a:cs typeface="Calibri"/>
                          <a:sym typeface="Calibri"/>
                        </a:rPr>
                        <a:t>only</a:t>
                      </a:r>
                      <a:r>
                        <a:rPr lang="en-IE"/>
                        <a:t> </a:t>
                      </a:r>
                      <a:r>
                        <a:rPr lang="en-IE">
                          <a:latin typeface="Calibri"/>
                          <a:ea typeface="Calibri"/>
                          <a:cs typeface="Calibri"/>
                          <a:sym typeface="Calibri"/>
                        </a:rPr>
                        <a:t>(</a:t>
                      </a:r>
                      <a:r>
                        <a:rPr lang="en-IE" sz="1400">
                          <a:solidFill>
                            <a:srgbClr val="000000"/>
                          </a:solidFill>
                          <a:latin typeface="Calibri"/>
                          <a:ea typeface="Calibri"/>
                          <a:cs typeface="Calibri"/>
                          <a:sym typeface="Calibri"/>
                        </a:rPr>
                        <a:t>O</a:t>
                      </a:r>
                      <a:r>
                        <a:rPr baseline="-25000" lang="en-IE" sz="1400">
                          <a:solidFill>
                            <a:srgbClr val="000000"/>
                          </a:solidFill>
                          <a:latin typeface="Calibri"/>
                          <a:ea typeface="Calibri"/>
                          <a:cs typeface="Calibri"/>
                          <a:sym typeface="Calibri"/>
                        </a:rPr>
                        <a:t>2</a:t>
                      </a:r>
                      <a:r>
                        <a:rPr lang="en-IE" sz="1400">
                          <a:solidFill>
                            <a:srgbClr val="000000"/>
                          </a:solidFill>
                          <a:latin typeface="Calibri"/>
                          <a:ea typeface="Calibri"/>
                          <a:cs typeface="Calibri"/>
                          <a:sym typeface="Calibri"/>
                        </a:rPr>
                        <a:t> </a:t>
                      </a:r>
                      <a:r>
                        <a:rPr lang="en-IE">
                          <a:latin typeface="Calibri"/>
                          <a:ea typeface="Calibri"/>
                          <a:cs typeface="Calibri"/>
                          <a:sym typeface="Calibri"/>
                        </a:rPr>
                        <a:t>r</a:t>
                      </a:r>
                      <a:r>
                        <a:rPr lang="en-IE" sz="1400">
                          <a:solidFill>
                            <a:srgbClr val="000000"/>
                          </a:solidFill>
                          <a:latin typeface="Calibri"/>
                          <a:ea typeface="Calibri"/>
                          <a:cs typeface="Calibri"/>
                          <a:sym typeface="Calibri"/>
                        </a:rPr>
                        <a:t>equired</a:t>
                      </a:r>
                      <a:r>
                        <a:rPr lang="en-IE">
                          <a:latin typeface="Calibri"/>
                          <a:ea typeface="Calibri"/>
                          <a:cs typeface="Calibri"/>
                          <a:sym typeface="Calibri"/>
                        </a:rPr>
                        <a:t>)</a:t>
                      </a:r>
                      <a:endParaRPr sz="1400">
                        <a:latin typeface="Calibri"/>
                        <a:ea typeface="Calibri"/>
                        <a:cs typeface="Calibri"/>
                        <a:sym typeface="Calibri"/>
                      </a:endParaRPr>
                    </a:p>
                    <a:p>
                      <a:pPr indent="0" lvl="0" marL="0" marR="0" rtl="0" algn="l">
                        <a:spcBef>
                          <a:spcPts val="0"/>
                        </a:spcBef>
                        <a:spcAft>
                          <a:spcPts val="0"/>
                        </a:spcAft>
                        <a:buNone/>
                      </a:pPr>
                      <a:r>
                        <a:t/>
                      </a:r>
                      <a:endParaRPr sz="14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r>
              <a:tr h="559725">
                <a:tc>
                  <a:txBody>
                    <a:bodyPr/>
                    <a:lstStyle/>
                    <a:p>
                      <a:pPr indent="0" lvl="0" marL="0" marR="0" rtl="0" algn="l">
                        <a:spcBef>
                          <a:spcPts val="0"/>
                        </a:spcBef>
                        <a:spcAft>
                          <a:spcPts val="0"/>
                        </a:spcAft>
                        <a:buNone/>
                      </a:pPr>
                      <a:r>
                        <a:rPr b="1" lang="en-IE" sz="1400"/>
                        <a:t>Growth</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lnSpc>
                          <a:spcPct val="100000"/>
                        </a:lnSpc>
                        <a:spcBef>
                          <a:spcPts val="0"/>
                        </a:spcBef>
                        <a:spcAft>
                          <a:spcPts val="0"/>
                        </a:spcAft>
                        <a:buClr>
                          <a:srgbClr val="FF6600"/>
                        </a:buClr>
                        <a:buSzPts val="1400"/>
                        <a:buFont typeface="Calibri"/>
                        <a:buNone/>
                      </a:pPr>
                      <a:r>
                        <a:rPr b="1" lang="en-IE" sz="1400">
                          <a:solidFill>
                            <a:srgbClr val="FF6600"/>
                          </a:solidFill>
                          <a:latin typeface="Calibri"/>
                          <a:ea typeface="Calibri"/>
                          <a:cs typeface="Calibri"/>
                          <a:sym typeface="Calibri"/>
                        </a:rPr>
                        <a:t>High</a:t>
                      </a:r>
                      <a:r>
                        <a:rPr lang="en-IE" sz="1400">
                          <a:solidFill>
                            <a:srgbClr val="FF6600"/>
                          </a:solidFill>
                          <a:latin typeface="Calibri"/>
                          <a:ea typeface="Calibri"/>
                          <a:cs typeface="Calibri"/>
                          <a:sym typeface="Calibri"/>
                        </a:rPr>
                        <a:t> </a:t>
                      </a:r>
                      <a:r>
                        <a:rPr lang="en-IE" sz="1400">
                          <a:latin typeface="Calibri"/>
                          <a:ea typeface="Calibri"/>
                          <a:cs typeface="Calibri"/>
                          <a:sym typeface="Calibri"/>
                        </a:rPr>
                        <a:t>[</a:t>
                      </a:r>
                      <a:r>
                        <a:rPr lang="en-IE" sz="1400">
                          <a:solidFill>
                            <a:srgbClr val="000000"/>
                          </a:solidFill>
                          <a:latin typeface="Calibri"/>
                          <a:ea typeface="Calibri"/>
                          <a:cs typeface="Calibri"/>
                          <a:sym typeface="Calibri"/>
                        </a:rPr>
                        <a:t>O</a:t>
                      </a:r>
                      <a:r>
                        <a:rPr baseline="-25000" lang="en-IE" sz="1400">
                          <a:solidFill>
                            <a:srgbClr val="000000"/>
                          </a:solidFill>
                          <a:latin typeface="Calibri"/>
                          <a:ea typeface="Calibri"/>
                          <a:cs typeface="Calibri"/>
                          <a:sym typeface="Calibri"/>
                        </a:rPr>
                        <a:t>2</a:t>
                      </a:r>
                      <a:r>
                        <a:rPr lang="en-IE" sz="1400">
                          <a:solidFill>
                            <a:srgbClr val="000000"/>
                          </a:solidFill>
                          <a:latin typeface="Calibri"/>
                          <a:ea typeface="Calibri"/>
                          <a:cs typeface="Calibri"/>
                          <a:sym typeface="Calibri"/>
                        </a:rPr>
                        <a:t>]</a:t>
                      </a:r>
                      <a:endParaRPr sz="1400">
                        <a:latin typeface="Calibri"/>
                        <a:ea typeface="Calibri"/>
                        <a:cs typeface="Calibri"/>
                        <a:sym typeface="Calibri"/>
                      </a:endParaRPr>
                    </a:p>
                    <a:p>
                      <a:pPr indent="0" lvl="0" marL="0" marR="0" rtl="0" algn="l">
                        <a:spcBef>
                          <a:spcPts val="0"/>
                        </a:spcBef>
                        <a:spcAft>
                          <a:spcPts val="0"/>
                        </a:spcAft>
                        <a:buNone/>
                      </a:pPr>
                      <a:r>
                        <a:t/>
                      </a:r>
                      <a:endParaRPr sz="14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lnSpc>
                          <a:spcPct val="100000"/>
                        </a:lnSpc>
                        <a:spcBef>
                          <a:spcPts val="0"/>
                        </a:spcBef>
                        <a:spcAft>
                          <a:spcPts val="0"/>
                        </a:spcAft>
                        <a:buClr>
                          <a:srgbClr val="00CC66"/>
                        </a:buClr>
                        <a:buSzPts val="1400"/>
                        <a:buFont typeface="Calibri"/>
                        <a:buNone/>
                      </a:pPr>
                      <a:r>
                        <a:rPr b="1" lang="en-IE" sz="1400">
                          <a:solidFill>
                            <a:srgbClr val="00CC66"/>
                          </a:solidFill>
                          <a:latin typeface="Calibri"/>
                          <a:ea typeface="Calibri"/>
                          <a:cs typeface="Calibri"/>
                          <a:sym typeface="Calibri"/>
                        </a:rPr>
                        <a:t>Presence </a:t>
                      </a:r>
                      <a:r>
                        <a:rPr b="0" lang="en-IE" sz="1400">
                          <a:solidFill>
                            <a:srgbClr val="000000"/>
                          </a:solidFill>
                          <a:latin typeface="Calibri"/>
                          <a:ea typeface="Calibri"/>
                          <a:cs typeface="Calibri"/>
                          <a:sym typeface="Calibri"/>
                        </a:rPr>
                        <a:t>or </a:t>
                      </a:r>
                      <a:r>
                        <a:rPr b="1" lang="en-IE" sz="1400">
                          <a:solidFill>
                            <a:srgbClr val="C00000"/>
                          </a:solidFill>
                          <a:latin typeface="Calibri"/>
                          <a:ea typeface="Calibri"/>
                          <a:cs typeface="Calibri"/>
                          <a:sym typeface="Calibri"/>
                        </a:rPr>
                        <a:t>Absence</a:t>
                      </a:r>
                      <a:r>
                        <a:rPr lang="en-IE" sz="1400">
                          <a:solidFill>
                            <a:srgbClr val="00CC66"/>
                          </a:solidFill>
                          <a:latin typeface="Calibri"/>
                          <a:ea typeface="Calibri"/>
                          <a:cs typeface="Calibri"/>
                          <a:sym typeface="Calibri"/>
                        </a:rPr>
                        <a:t> </a:t>
                      </a:r>
                      <a:r>
                        <a:rPr lang="en-IE" sz="1400">
                          <a:latin typeface="Calibri"/>
                          <a:ea typeface="Calibri"/>
                          <a:cs typeface="Calibri"/>
                          <a:sym typeface="Calibri"/>
                        </a:rPr>
                        <a:t>of </a:t>
                      </a:r>
                      <a:r>
                        <a:rPr lang="en-IE" sz="1400">
                          <a:solidFill>
                            <a:srgbClr val="000000"/>
                          </a:solidFill>
                          <a:latin typeface="Calibri"/>
                          <a:ea typeface="Calibri"/>
                          <a:cs typeface="Calibri"/>
                          <a:sym typeface="Calibri"/>
                        </a:rPr>
                        <a:t>O</a:t>
                      </a:r>
                      <a:r>
                        <a:rPr baseline="-25000" lang="en-IE" sz="1400">
                          <a:solidFill>
                            <a:srgbClr val="000000"/>
                          </a:solidFill>
                          <a:latin typeface="Calibri"/>
                          <a:ea typeface="Calibri"/>
                          <a:cs typeface="Calibri"/>
                          <a:sym typeface="Calibri"/>
                        </a:rPr>
                        <a:t>2</a:t>
                      </a:r>
                      <a:endParaRPr sz="1400">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lnSpc>
                          <a:spcPct val="100000"/>
                        </a:lnSpc>
                        <a:spcBef>
                          <a:spcPts val="0"/>
                        </a:spcBef>
                        <a:spcAft>
                          <a:spcPts val="0"/>
                        </a:spcAft>
                        <a:buClr>
                          <a:srgbClr val="C00000"/>
                        </a:buClr>
                        <a:buSzPts val="1400"/>
                        <a:buFont typeface="Calibri"/>
                        <a:buNone/>
                      </a:pPr>
                      <a:r>
                        <a:rPr b="1" lang="en-IE" sz="1400">
                          <a:solidFill>
                            <a:srgbClr val="C00000"/>
                          </a:solidFill>
                          <a:latin typeface="Calibri"/>
                          <a:ea typeface="Calibri"/>
                          <a:cs typeface="Calibri"/>
                          <a:sym typeface="Calibri"/>
                        </a:rPr>
                        <a:t>Absence</a:t>
                      </a:r>
                      <a:r>
                        <a:rPr lang="en-IE" sz="1400">
                          <a:solidFill>
                            <a:srgbClr val="C00000"/>
                          </a:solidFill>
                          <a:latin typeface="Calibri"/>
                          <a:ea typeface="Calibri"/>
                          <a:cs typeface="Calibri"/>
                          <a:sym typeface="Calibri"/>
                        </a:rPr>
                        <a:t> </a:t>
                      </a:r>
                      <a:r>
                        <a:rPr lang="en-IE" sz="1400">
                          <a:latin typeface="Calibri"/>
                          <a:ea typeface="Calibri"/>
                          <a:cs typeface="Calibri"/>
                          <a:sym typeface="Calibri"/>
                        </a:rPr>
                        <a:t>of </a:t>
                      </a:r>
                      <a:r>
                        <a:rPr lang="en-IE" sz="1400">
                          <a:solidFill>
                            <a:srgbClr val="000000"/>
                          </a:solidFill>
                          <a:latin typeface="Calibri"/>
                          <a:ea typeface="Calibri"/>
                          <a:cs typeface="Calibri"/>
                          <a:sym typeface="Calibri"/>
                        </a:rPr>
                        <a:t>O</a:t>
                      </a:r>
                      <a:r>
                        <a:rPr baseline="-25000" lang="en-IE" sz="1400">
                          <a:solidFill>
                            <a:srgbClr val="000000"/>
                          </a:solidFill>
                          <a:latin typeface="Calibri"/>
                          <a:ea typeface="Calibri"/>
                          <a:cs typeface="Calibri"/>
                          <a:sym typeface="Calibri"/>
                        </a:rPr>
                        <a:t>2</a:t>
                      </a:r>
                      <a:endParaRPr sz="1400">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lnSpc>
                          <a:spcPct val="100000"/>
                        </a:lnSpc>
                        <a:spcBef>
                          <a:spcPts val="0"/>
                        </a:spcBef>
                        <a:spcAft>
                          <a:spcPts val="0"/>
                        </a:spcAft>
                        <a:buClr>
                          <a:srgbClr val="000000"/>
                        </a:buClr>
                        <a:buSzPts val="1400"/>
                        <a:buFont typeface="Calibri"/>
                        <a:buNone/>
                      </a:pPr>
                      <a:r>
                        <a:rPr lang="en-IE" sz="1400">
                          <a:solidFill>
                            <a:srgbClr val="000000"/>
                          </a:solidFill>
                          <a:latin typeface="Calibri"/>
                          <a:ea typeface="Calibri"/>
                          <a:cs typeface="Calibri"/>
                          <a:sym typeface="Calibri"/>
                        </a:rPr>
                        <a:t>O</a:t>
                      </a:r>
                      <a:r>
                        <a:rPr baseline="-25000" lang="en-IE" sz="1400">
                          <a:solidFill>
                            <a:srgbClr val="000000"/>
                          </a:solidFill>
                          <a:latin typeface="Calibri"/>
                          <a:ea typeface="Calibri"/>
                          <a:cs typeface="Calibri"/>
                          <a:sym typeface="Calibri"/>
                        </a:rPr>
                        <a:t>2</a:t>
                      </a:r>
                      <a:r>
                        <a:rPr lang="en-IE" sz="1400">
                          <a:solidFill>
                            <a:srgbClr val="000000"/>
                          </a:solidFill>
                          <a:latin typeface="Calibri"/>
                          <a:ea typeface="Calibri"/>
                          <a:cs typeface="Calibri"/>
                          <a:sym typeface="Calibri"/>
                        </a:rPr>
                        <a:t> has </a:t>
                      </a:r>
                      <a:r>
                        <a:rPr b="1" lang="en-IE" sz="1400">
                          <a:solidFill>
                            <a:srgbClr val="7030A0"/>
                          </a:solidFill>
                          <a:latin typeface="Calibri"/>
                          <a:ea typeface="Calibri"/>
                          <a:cs typeface="Calibri"/>
                          <a:sym typeface="Calibri"/>
                        </a:rPr>
                        <a:t>no effect </a:t>
                      </a:r>
                      <a:r>
                        <a:rPr lang="en-IE" sz="1400">
                          <a:solidFill>
                            <a:srgbClr val="000000"/>
                          </a:solidFill>
                          <a:latin typeface="Calibri"/>
                          <a:ea typeface="Calibri"/>
                          <a:cs typeface="Calibri"/>
                          <a:sym typeface="Calibri"/>
                        </a:rPr>
                        <a:t>on growth pattern</a:t>
                      </a:r>
                      <a:endParaRPr sz="1400">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lnSpc>
                          <a:spcPct val="100000"/>
                        </a:lnSpc>
                        <a:spcBef>
                          <a:spcPts val="0"/>
                        </a:spcBef>
                        <a:spcAft>
                          <a:spcPts val="0"/>
                        </a:spcAft>
                        <a:buClr>
                          <a:srgbClr val="ED7D31"/>
                        </a:buClr>
                        <a:buSzPts val="1400"/>
                        <a:buFont typeface="Calibri"/>
                        <a:buNone/>
                      </a:pPr>
                      <a:r>
                        <a:rPr b="1" lang="en-IE" sz="1400">
                          <a:solidFill>
                            <a:srgbClr val="ED7D31"/>
                          </a:solidFill>
                          <a:latin typeface="Calibri"/>
                          <a:ea typeface="Calibri"/>
                          <a:cs typeface="Calibri"/>
                          <a:sym typeface="Calibri"/>
                        </a:rPr>
                        <a:t>Low </a:t>
                      </a:r>
                      <a:r>
                        <a:rPr lang="en-IE" sz="1400">
                          <a:latin typeface="Calibri"/>
                          <a:ea typeface="Calibri"/>
                          <a:cs typeface="Calibri"/>
                          <a:sym typeface="Calibri"/>
                        </a:rPr>
                        <a:t>[</a:t>
                      </a:r>
                      <a:r>
                        <a:rPr lang="en-IE" sz="1400">
                          <a:solidFill>
                            <a:srgbClr val="000000"/>
                          </a:solidFill>
                          <a:latin typeface="Calibri"/>
                          <a:ea typeface="Calibri"/>
                          <a:cs typeface="Calibri"/>
                          <a:sym typeface="Calibri"/>
                        </a:rPr>
                        <a:t>O</a:t>
                      </a:r>
                      <a:r>
                        <a:rPr baseline="-25000" lang="en-IE" sz="1400">
                          <a:solidFill>
                            <a:srgbClr val="000000"/>
                          </a:solidFill>
                          <a:latin typeface="Calibri"/>
                          <a:ea typeface="Calibri"/>
                          <a:cs typeface="Calibri"/>
                          <a:sym typeface="Calibri"/>
                        </a:rPr>
                        <a:t>2</a:t>
                      </a:r>
                      <a:r>
                        <a:rPr lang="en-IE" sz="1400">
                          <a:latin typeface="Calibri"/>
                          <a:ea typeface="Calibri"/>
                          <a:cs typeface="Calibri"/>
                          <a:sym typeface="Calibri"/>
                        </a:rPr>
                        <a:t>]</a:t>
                      </a:r>
                      <a:endParaRPr sz="1400">
                        <a:latin typeface="Calibri"/>
                        <a:ea typeface="Calibri"/>
                        <a:cs typeface="Calibri"/>
                        <a:sym typeface="Calibri"/>
                      </a:endParaRPr>
                    </a:p>
                    <a:p>
                      <a:pPr indent="0" lvl="0" marL="0" marR="0" rtl="0" algn="l">
                        <a:spcBef>
                          <a:spcPts val="0"/>
                        </a:spcBef>
                        <a:spcAft>
                          <a:spcPts val="0"/>
                        </a:spcAft>
                        <a:buNone/>
                      </a:pPr>
                      <a:r>
                        <a:t/>
                      </a:r>
                      <a:endParaRPr sz="14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r>
              <a:tr h="559725">
                <a:tc>
                  <a:txBody>
                    <a:bodyPr/>
                    <a:lstStyle/>
                    <a:p>
                      <a:pPr indent="0" lvl="0" marL="0" marR="0" rtl="0" algn="l">
                        <a:spcBef>
                          <a:spcPts val="0"/>
                        </a:spcBef>
                        <a:spcAft>
                          <a:spcPts val="0"/>
                        </a:spcAft>
                        <a:buNone/>
                      </a:pPr>
                      <a:r>
                        <a:rPr b="1" lang="en-IE" sz="1400"/>
                        <a:t>Infective Sites</a:t>
                      </a:r>
                      <a:endParaRPr/>
                    </a:p>
                    <a:p>
                      <a:pPr indent="0" lvl="0" marL="0" marR="0" rtl="0" algn="l">
                        <a:spcBef>
                          <a:spcPts val="0"/>
                        </a:spcBef>
                        <a:spcAft>
                          <a:spcPts val="0"/>
                        </a:spcAft>
                        <a:buNone/>
                      </a:pPr>
                      <a:r>
                        <a:t/>
                      </a:r>
                      <a:endParaRPr sz="14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IE" sz="1400"/>
                        <a:t>Skin, lungs, blood</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IE" sz="1400"/>
                        <a:t>Most infections</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IE" sz="1400"/>
                        <a:t>GI, abscesses</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lang="en-IE" sz="1400"/>
                        <a:t>Vaginal canal</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lnSpc>
                          <a:spcPct val="100000"/>
                        </a:lnSpc>
                        <a:spcBef>
                          <a:spcPts val="0"/>
                        </a:spcBef>
                        <a:spcAft>
                          <a:spcPts val="0"/>
                        </a:spcAft>
                        <a:buClr>
                          <a:srgbClr val="002060"/>
                        </a:buClr>
                        <a:buSzPts val="1400"/>
                        <a:buFont typeface="Calibri"/>
                        <a:buNone/>
                      </a:pPr>
                      <a:r>
                        <a:rPr i="1" lang="en-IE" sz="1400">
                          <a:solidFill>
                            <a:srgbClr val="002060"/>
                          </a:solidFill>
                          <a:latin typeface="Calibri"/>
                          <a:ea typeface="Calibri"/>
                          <a:cs typeface="Calibri"/>
                          <a:sym typeface="Calibri"/>
                        </a:rPr>
                        <a:t>H. Pylori</a:t>
                      </a:r>
                      <a:r>
                        <a:rPr i="0" lang="en-IE" sz="1400">
                          <a:solidFill>
                            <a:srgbClr val="002060"/>
                          </a:solidFill>
                          <a:latin typeface="Calibri"/>
                          <a:ea typeface="Calibri"/>
                          <a:cs typeface="Calibri"/>
                          <a:sym typeface="Calibri"/>
                        </a:rPr>
                        <a:t> </a:t>
                      </a:r>
                      <a:r>
                        <a:rPr i="0" lang="en-IE" sz="1400">
                          <a:latin typeface="Calibri"/>
                          <a:ea typeface="Calibri"/>
                          <a:cs typeface="Calibri"/>
                          <a:sym typeface="Calibri"/>
                        </a:rPr>
                        <a:t>in stomach</a:t>
                      </a:r>
                      <a:endParaRPr/>
                    </a:p>
                    <a:p>
                      <a:pPr indent="0" lvl="0" marL="0" marR="0" rtl="0" algn="l">
                        <a:spcBef>
                          <a:spcPts val="0"/>
                        </a:spcBef>
                        <a:spcAft>
                          <a:spcPts val="0"/>
                        </a:spcAft>
                        <a:buNone/>
                      </a:pPr>
                      <a:r>
                        <a:t/>
                      </a:r>
                      <a:endParaRPr sz="14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r>
              <a:tr h="559725">
                <a:tc>
                  <a:txBody>
                    <a:bodyPr/>
                    <a:lstStyle/>
                    <a:p>
                      <a:pPr indent="0" lvl="0" marL="0" marR="0" rtl="0" algn="l">
                        <a:spcBef>
                          <a:spcPts val="0"/>
                        </a:spcBef>
                        <a:spcAft>
                          <a:spcPts val="0"/>
                        </a:spcAft>
                        <a:buNone/>
                      </a:pPr>
                      <a:r>
                        <a:rPr b="1" lang="en-IE" sz="1400"/>
                        <a:t>Example</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b="0" i="1" lang="en-IE" sz="1400" u="none">
                          <a:solidFill>
                            <a:srgbClr val="002060"/>
                          </a:solidFill>
                          <a:latin typeface="Calibri"/>
                          <a:ea typeface="Calibri"/>
                          <a:cs typeface="Calibri"/>
                          <a:sym typeface="Calibri"/>
                        </a:rPr>
                        <a:t>Mycobacterium Tuberculosis</a:t>
                      </a:r>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b="0" i="1" lang="en-IE" sz="1600" u="none">
                          <a:solidFill>
                            <a:srgbClr val="002060"/>
                          </a:solidFill>
                          <a:latin typeface="Calibri"/>
                          <a:ea typeface="Calibri"/>
                          <a:cs typeface="Calibri"/>
                          <a:sym typeface="Calibri"/>
                        </a:rPr>
                        <a:t>Escherichia Coli</a:t>
                      </a:r>
                      <a:endParaRPr b="0" i="1" sz="1400" u="none">
                        <a:solidFill>
                          <a:srgbClr val="002060"/>
                        </a:solidFill>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b="0" i="1" lang="en-IE" sz="1600" u="none">
                          <a:solidFill>
                            <a:srgbClr val="002060"/>
                          </a:solidFill>
                          <a:latin typeface="Calibri"/>
                          <a:ea typeface="Calibri"/>
                          <a:cs typeface="Calibri"/>
                          <a:sym typeface="Calibri"/>
                        </a:rPr>
                        <a:t>Clostridium </a:t>
                      </a:r>
                      <a:r>
                        <a:rPr i="1" lang="en-IE" sz="1600">
                          <a:solidFill>
                            <a:srgbClr val="002060"/>
                          </a:solidFill>
                          <a:latin typeface="Calibri"/>
                          <a:ea typeface="Calibri"/>
                          <a:cs typeface="Calibri"/>
                          <a:sym typeface="Calibri"/>
                        </a:rPr>
                        <a:t>Difficile</a:t>
                      </a:r>
                      <a:endParaRPr b="0" i="1" sz="1400" u="none">
                        <a:solidFill>
                          <a:srgbClr val="002060"/>
                        </a:solidFill>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rPr b="0" i="1" lang="en-IE" sz="1600">
                          <a:solidFill>
                            <a:srgbClr val="002060"/>
                          </a:solidFill>
                          <a:latin typeface="Calibri"/>
                          <a:ea typeface="Calibri"/>
                          <a:cs typeface="Calibri"/>
                          <a:sym typeface="Calibri"/>
                        </a:rPr>
                        <a:t> Lactobacilli</a:t>
                      </a:r>
                      <a:endParaRPr b="0" i="1" sz="1400">
                        <a:solidFill>
                          <a:srgbClr val="002060"/>
                        </a:solidFill>
                        <a:latin typeface="Calibri"/>
                        <a:ea typeface="Calibri"/>
                        <a:cs typeface="Calibri"/>
                        <a:sym typeface="Calibri"/>
                      </a:endParaRPr>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c>
                  <a:txBody>
                    <a:bodyPr/>
                    <a:lstStyle/>
                    <a:p>
                      <a:pPr indent="0" lvl="0" marL="0" marR="0" rtl="0" algn="l">
                        <a:spcBef>
                          <a:spcPts val="0"/>
                        </a:spcBef>
                        <a:spcAft>
                          <a:spcPts val="0"/>
                        </a:spcAft>
                        <a:buNone/>
                      </a:pPr>
                      <a:r>
                        <a:t/>
                      </a:r>
                      <a:endParaRPr sz="1600"/>
                    </a:p>
                  </a:txBody>
                  <a:tcPr marT="45725" marB="45725" marR="91450" marL="91450">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FBE4D4"/>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p23"/>
          <p:cNvPicPr preferRelativeResize="0"/>
          <p:nvPr/>
        </p:nvPicPr>
        <p:blipFill rotWithShape="1">
          <a:blip r:embed="rId3">
            <a:alphaModFix/>
          </a:blip>
          <a:srcRect b="0" l="0" r="0" t="0"/>
          <a:stretch/>
        </p:blipFill>
        <p:spPr>
          <a:xfrm>
            <a:off x="1924053" y="16669"/>
            <a:ext cx="7846228" cy="62733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21"/>
          <p:cNvPicPr preferRelativeResize="0"/>
          <p:nvPr/>
        </p:nvPicPr>
        <p:blipFill rotWithShape="1">
          <a:blip r:embed="rId3">
            <a:alphaModFix/>
          </a:blip>
          <a:srcRect b="0" l="0" r="0" t="0"/>
          <a:stretch/>
        </p:blipFill>
        <p:spPr>
          <a:xfrm>
            <a:off x="6758" y="5376794"/>
            <a:ext cx="1012248" cy="981837"/>
          </a:xfrm>
          <a:prstGeom prst="rect">
            <a:avLst/>
          </a:prstGeom>
          <a:noFill/>
          <a:ln>
            <a:noFill/>
          </a:ln>
        </p:spPr>
      </p:pic>
      <p:sp>
        <p:nvSpPr>
          <p:cNvPr id="359" name="Google Shape;359;p21"/>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Immune Response</a:t>
            </a:r>
            <a:r>
              <a:rPr b="1" lang="en-IE">
                <a:solidFill>
                  <a:srgbClr val="002060"/>
                </a:solidFill>
              </a:rPr>
              <a:t>: Innate vs. Adaptive</a:t>
            </a:r>
            <a:endParaRPr/>
          </a:p>
        </p:txBody>
      </p:sp>
      <p:graphicFrame>
        <p:nvGraphicFramePr>
          <p:cNvPr id="360" name="Google Shape;360;p21"/>
          <p:cNvGraphicFramePr/>
          <p:nvPr/>
        </p:nvGraphicFramePr>
        <p:xfrm>
          <a:off x="838200" y="1579894"/>
          <a:ext cx="3000000" cy="3000000"/>
        </p:xfrm>
        <a:graphic>
          <a:graphicData uri="http://schemas.openxmlformats.org/drawingml/2006/table">
            <a:tbl>
              <a:tblPr bandRow="1" firstRow="1">
                <a:noFill/>
                <a:tableStyleId>{42CD29AD-C78D-47D8-99B1-3A7F869A26D2}</a:tableStyleId>
              </a:tblPr>
              <a:tblGrid>
                <a:gridCol w="3189700"/>
                <a:gridCol w="3662950"/>
                <a:gridCol w="3662950"/>
              </a:tblGrid>
              <a:tr h="370850">
                <a:tc>
                  <a:txBody>
                    <a:bodyPr/>
                    <a:lstStyle/>
                    <a:p>
                      <a:pPr indent="0" lvl="0" marL="0" marR="0" rtl="0" algn="l">
                        <a:spcBef>
                          <a:spcPts val="0"/>
                        </a:spcBef>
                        <a:spcAft>
                          <a:spcPts val="0"/>
                        </a:spcAft>
                        <a:buNone/>
                      </a:pPr>
                      <a:r>
                        <a:rPr lang="en-IE" sz="1600"/>
                        <a:t>Characteristics</a:t>
                      </a:r>
                      <a:endParaRPr/>
                    </a:p>
                  </a:txBody>
                  <a:tcPr marT="45725" marB="45725" marR="91450" marL="91450"/>
                </a:tc>
                <a:tc>
                  <a:txBody>
                    <a:bodyPr/>
                    <a:lstStyle/>
                    <a:p>
                      <a:pPr indent="0" lvl="0" marL="0" marR="0" rtl="0" algn="l">
                        <a:spcBef>
                          <a:spcPts val="0"/>
                        </a:spcBef>
                        <a:spcAft>
                          <a:spcPts val="0"/>
                        </a:spcAft>
                        <a:buNone/>
                      </a:pPr>
                      <a:r>
                        <a:rPr lang="en-IE" sz="1600"/>
                        <a:t>INNATE</a:t>
                      </a:r>
                      <a:endParaRPr/>
                    </a:p>
                  </a:txBody>
                  <a:tcPr marT="45725" marB="45725" marR="91450" marL="91450"/>
                </a:tc>
                <a:tc>
                  <a:txBody>
                    <a:bodyPr/>
                    <a:lstStyle/>
                    <a:p>
                      <a:pPr indent="0" lvl="0" marL="0" marR="0" rtl="0" algn="l">
                        <a:spcBef>
                          <a:spcPts val="0"/>
                        </a:spcBef>
                        <a:spcAft>
                          <a:spcPts val="0"/>
                        </a:spcAft>
                        <a:buNone/>
                      </a:pPr>
                      <a:r>
                        <a:rPr lang="en-IE" sz="1600"/>
                        <a:t>ADAPTIVE (Hummoral or Cell-Mediated)</a:t>
                      </a:r>
                      <a:endParaRPr/>
                    </a:p>
                  </a:txBody>
                  <a:tcPr marT="45725" marB="45725" marR="91450" marL="91450"/>
                </a:tc>
              </a:tr>
              <a:tr h="370850">
                <a:tc>
                  <a:txBody>
                    <a:bodyPr/>
                    <a:lstStyle/>
                    <a:p>
                      <a:pPr indent="0" lvl="0" marL="0" marR="0" rtl="0" algn="l">
                        <a:spcBef>
                          <a:spcPts val="0"/>
                        </a:spcBef>
                        <a:spcAft>
                          <a:spcPts val="0"/>
                        </a:spcAft>
                        <a:buNone/>
                      </a:pPr>
                      <a:r>
                        <a:rPr lang="en-IE" sz="1600"/>
                        <a:t>Specificity</a:t>
                      </a:r>
                      <a:endParaRPr/>
                    </a:p>
                  </a:txBody>
                  <a:tcPr marT="45725" marB="45725" marR="91450" marL="91450">
                    <a:solidFill>
                      <a:srgbClr val="A8D08C"/>
                    </a:solidFill>
                  </a:tcPr>
                </a:tc>
                <a:tc>
                  <a:txBody>
                    <a:bodyPr/>
                    <a:lstStyle/>
                    <a:p>
                      <a:pPr indent="0" lvl="0" marL="0" marR="0" rtl="0" algn="l">
                        <a:spcBef>
                          <a:spcPts val="0"/>
                        </a:spcBef>
                        <a:spcAft>
                          <a:spcPts val="0"/>
                        </a:spcAft>
                        <a:buNone/>
                      </a:pPr>
                      <a:r>
                        <a:rPr lang="en-IE" sz="1600"/>
                        <a:t>Structures </a:t>
                      </a:r>
                      <a:r>
                        <a:rPr b="1" lang="en-IE" sz="1600" strike="noStrike">
                          <a:solidFill>
                            <a:srgbClr val="002060"/>
                          </a:solidFill>
                        </a:rPr>
                        <a:t>shared</a:t>
                      </a:r>
                      <a:r>
                        <a:rPr lang="en-IE" sz="1600"/>
                        <a:t> by groups </a:t>
                      </a:r>
                      <a:r>
                        <a:rPr lang="en-IE" sz="1600"/>
                        <a:t>of</a:t>
                      </a:r>
                      <a:r>
                        <a:rPr lang="en-IE" sz="1600"/>
                        <a:t> pathogens</a:t>
                      </a:r>
                      <a:endParaRPr/>
                    </a:p>
                  </a:txBody>
                  <a:tcPr marT="45725" marB="45725" marR="91450" marL="91450"/>
                </a:tc>
                <a:tc>
                  <a:txBody>
                    <a:bodyPr/>
                    <a:lstStyle/>
                    <a:p>
                      <a:pPr indent="0" lvl="0" marL="0" marR="0" rtl="0" algn="l">
                        <a:spcBef>
                          <a:spcPts val="0"/>
                        </a:spcBef>
                        <a:spcAft>
                          <a:spcPts val="0"/>
                        </a:spcAft>
                        <a:buNone/>
                      </a:pPr>
                      <a:r>
                        <a:rPr lang="en-IE" sz="1600"/>
                        <a:t>Antigens </a:t>
                      </a:r>
                      <a:r>
                        <a:rPr b="1" lang="en-IE" sz="1600">
                          <a:solidFill>
                            <a:srgbClr val="548135"/>
                          </a:solidFill>
                        </a:rPr>
                        <a:t>specific</a:t>
                      </a:r>
                      <a:r>
                        <a:rPr lang="en-IE" sz="1600"/>
                        <a:t> to microbial and non-microbial agents</a:t>
                      </a:r>
                      <a:endParaRPr/>
                    </a:p>
                  </a:txBody>
                  <a:tcPr marT="45725" marB="45725" marR="91450" marL="91450"/>
                </a:tc>
              </a:tr>
              <a:tr h="370850">
                <a:tc>
                  <a:txBody>
                    <a:bodyPr/>
                    <a:lstStyle/>
                    <a:p>
                      <a:pPr indent="0" lvl="0" marL="0" marR="0" rtl="0" algn="l">
                        <a:spcBef>
                          <a:spcPts val="0"/>
                        </a:spcBef>
                        <a:spcAft>
                          <a:spcPts val="0"/>
                        </a:spcAft>
                        <a:buNone/>
                      </a:pPr>
                      <a:r>
                        <a:rPr lang="en-IE" sz="1600"/>
                        <a:t>Response</a:t>
                      </a:r>
                      <a:endParaRPr/>
                    </a:p>
                  </a:txBody>
                  <a:tcPr marT="45725" marB="45725" marR="91450" marL="91450">
                    <a:solidFill>
                      <a:srgbClr val="A8D08C"/>
                    </a:solidFill>
                  </a:tcPr>
                </a:tc>
                <a:tc>
                  <a:txBody>
                    <a:bodyPr/>
                    <a:lstStyle/>
                    <a:p>
                      <a:pPr indent="0" lvl="0" marL="0" marR="0" rtl="0" algn="l">
                        <a:spcBef>
                          <a:spcPts val="0"/>
                        </a:spcBef>
                        <a:spcAft>
                          <a:spcPts val="0"/>
                        </a:spcAft>
                        <a:buNone/>
                      </a:pPr>
                      <a:r>
                        <a:rPr b="1" lang="en-IE" sz="1600">
                          <a:solidFill>
                            <a:srgbClr val="002060"/>
                          </a:solidFill>
                        </a:rPr>
                        <a:t>Non-specific, Rapid </a:t>
                      </a:r>
                      <a:r>
                        <a:rPr lang="en-IE" sz="1600"/>
                        <a:t>(min-hrs)</a:t>
                      </a:r>
                      <a:endParaRPr/>
                    </a:p>
                  </a:txBody>
                  <a:tcPr marT="45725" marB="45725" marR="91450" marL="91450"/>
                </a:tc>
                <a:tc>
                  <a:txBody>
                    <a:bodyPr/>
                    <a:lstStyle/>
                    <a:p>
                      <a:pPr indent="0" lvl="0" marL="0" marR="0" rtl="0" algn="l">
                        <a:spcBef>
                          <a:spcPts val="0"/>
                        </a:spcBef>
                        <a:spcAft>
                          <a:spcPts val="0"/>
                        </a:spcAft>
                        <a:buNone/>
                      </a:pPr>
                      <a:r>
                        <a:rPr b="1" lang="en-IE" sz="1600">
                          <a:solidFill>
                            <a:srgbClr val="548135"/>
                          </a:solidFill>
                        </a:rPr>
                        <a:t>Highly specific, slow </a:t>
                      </a:r>
                      <a:r>
                        <a:rPr lang="en-IE" sz="1600"/>
                        <a:t>(days)</a:t>
                      </a:r>
                      <a:endParaRPr/>
                    </a:p>
                  </a:txBody>
                  <a:tcPr marT="45725" marB="45725" marR="91450" marL="91450"/>
                </a:tc>
              </a:tr>
              <a:tr h="370850">
                <a:tc>
                  <a:txBody>
                    <a:bodyPr/>
                    <a:lstStyle/>
                    <a:p>
                      <a:pPr indent="0" lvl="0" marL="0" marR="0" rtl="0" algn="l">
                        <a:spcBef>
                          <a:spcPts val="0"/>
                        </a:spcBef>
                        <a:spcAft>
                          <a:spcPts val="0"/>
                        </a:spcAft>
                        <a:buNone/>
                      </a:pPr>
                      <a:r>
                        <a:rPr lang="en-IE" sz="1600"/>
                        <a:t>Memory</a:t>
                      </a:r>
                      <a:endParaRPr/>
                    </a:p>
                  </a:txBody>
                  <a:tcPr marT="45725" marB="45725" marR="91450" marL="91450">
                    <a:solidFill>
                      <a:srgbClr val="A8D08C"/>
                    </a:solidFill>
                  </a:tcPr>
                </a:tc>
                <a:tc>
                  <a:txBody>
                    <a:bodyPr/>
                    <a:lstStyle/>
                    <a:p>
                      <a:pPr indent="0" lvl="0" marL="0" marR="0" rtl="0" algn="l">
                        <a:spcBef>
                          <a:spcPts val="0"/>
                        </a:spcBef>
                        <a:spcAft>
                          <a:spcPts val="0"/>
                        </a:spcAft>
                        <a:buNone/>
                      </a:pPr>
                      <a:r>
                        <a:rPr lang="en-IE" sz="1600"/>
                        <a:t>None</a:t>
                      </a:r>
                      <a:endParaRPr/>
                    </a:p>
                  </a:txBody>
                  <a:tcPr marT="45725" marB="45725" marR="91450" marL="91450"/>
                </a:tc>
                <a:tc>
                  <a:txBody>
                    <a:bodyPr/>
                    <a:lstStyle/>
                    <a:p>
                      <a:pPr indent="0" lvl="0" marL="0" marR="0" rtl="0" algn="l">
                        <a:spcBef>
                          <a:spcPts val="0"/>
                        </a:spcBef>
                        <a:spcAft>
                          <a:spcPts val="0"/>
                        </a:spcAft>
                        <a:buNone/>
                      </a:pPr>
                      <a:r>
                        <a:rPr b="1" lang="en-IE" sz="1600">
                          <a:solidFill>
                            <a:srgbClr val="548135"/>
                          </a:solidFill>
                        </a:rPr>
                        <a:t>YES</a:t>
                      </a:r>
                      <a:endParaRPr/>
                    </a:p>
                  </a:txBody>
                  <a:tcPr marT="45725" marB="45725" marR="91450" marL="91450"/>
                </a:tc>
              </a:tr>
              <a:tr h="370850">
                <a:tc>
                  <a:txBody>
                    <a:bodyPr/>
                    <a:lstStyle/>
                    <a:p>
                      <a:pPr indent="0" lvl="0" marL="0" marR="0" rtl="0" algn="l">
                        <a:spcBef>
                          <a:spcPts val="0"/>
                        </a:spcBef>
                        <a:spcAft>
                          <a:spcPts val="0"/>
                        </a:spcAft>
                        <a:buNone/>
                      </a:pPr>
                      <a:r>
                        <a:rPr lang="en-IE" sz="1600"/>
                        <a:t>Self-Reactivity</a:t>
                      </a:r>
                      <a:endParaRPr/>
                    </a:p>
                  </a:txBody>
                  <a:tcPr marT="45725" marB="45725" marR="91450" marL="91450">
                    <a:solidFill>
                      <a:srgbClr val="A8D08C"/>
                    </a:solidFill>
                  </a:tcPr>
                </a:tc>
                <a:tc>
                  <a:txBody>
                    <a:bodyPr/>
                    <a:lstStyle/>
                    <a:p>
                      <a:pPr indent="0" lvl="0" marL="0" marR="0" rtl="0" algn="l">
                        <a:spcBef>
                          <a:spcPts val="0"/>
                        </a:spcBef>
                        <a:spcAft>
                          <a:spcPts val="0"/>
                        </a:spcAft>
                        <a:buNone/>
                      </a:pPr>
                      <a:r>
                        <a:rPr lang="en-IE" sz="1600"/>
                        <a:t>None</a:t>
                      </a:r>
                      <a:endParaRPr/>
                    </a:p>
                  </a:txBody>
                  <a:tcPr marT="45725" marB="45725" marR="91450" marL="91450"/>
                </a:tc>
                <a:tc>
                  <a:txBody>
                    <a:bodyPr/>
                    <a:lstStyle/>
                    <a:p>
                      <a:pPr indent="0" lvl="0" marL="0" marR="0" rtl="0" algn="l">
                        <a:spcBef>
                          <a:spcPts val="0"/>
                        </a:spcBef>
                        <a:spcAft>
                          <a:spcPts val="0"/>
                        </a:spcAft>
                        <a:buNone/>
                      </a:pPr>
                      <a:r>
                        <a:rPr lang="en-IE" sz="1600"/>
                        <a:t>None (abnormal - autoimmunity)</a:t>
                      </a:r>
                      <a:endParaRPr/>
                    </a:p>
                  </a:txBody>
                  <a:tcPr marT="45725" marB="45725" marR="91450" marL="91450"/>
                </a:tc>
              </a:tr>
              <a:tr h="370850">
                <a:tc>
                  <a:txBody>
                    <a:bodyPr/>
                    <a:lstStyle/>
                    <a:p>
                      <a:pPr indent="0" lvl="0" marL="0" marR="0" rtl="0" algn="l">
                        <a:spcBef>
                          <a:spcPts val="0"/>
                        </a:spcBef>
                        <a:spcAft>
                          <a:spcPts val="0"/>
                        </a:spcAft>
                        <a:buNone/>
                      </a:pPr>
                      <a:r>
                        <a:rPr lang="en-IE" sz="1600"/>
                        <a:t>Cells Involved</a:t>
                      </a:r>
                      <a:endParaRPr/>
                    </a:p>
                  </a:txBody>
                  <a:tcPr marT="45725" marB="45725" marR="91450" marL="91450">
                    <a:solidFill>
                      <a:srgbClr val="A8D08C"/>
                    </a:solidFill>
                  </a:tcPr>
                </a:tc>
                <a:tc>
                  <a:txBody>
                    <a:bodyPr/>
                    <a:lstStyle/>
                    <a:p>
                      <a:pPr indent="0" lvl="0" marL="0" marR="0" rtl="0" algn="l">
                        <a:spcBef>
                          <a:spcPts val="0"/>
                        </a:spcBef>
                        <a:spcAft>
                          <a:spcPts val="0"/>
                        </a:spcAft>
                        <a:buNone/>
                      </a:pPr>
                      <a:r>
                        <a:rPr b="1" lang="en-IE" sz="1600">
                          <a:solidFill>
                            <a:srgbClr val="002060"/>
                          </a:solidFill>
                        </a:rPr>
                        <a:t>Neutrophils, Phagocytes, NK Cells</a:t>
                      </a:r>
                      <a:endParaRPr/>
                    </a:p>
                  </a:txBody>
                  <a:tcPr marT="45725" marB="45725" marR="91450" marL="91450"/>
                </a:tc>
                <a:tc>
                  <a:txBody>
                    <a:bodyPr/>
                    <a:lstStyle/>
                    <a:p>
                      <a:pPr indent="0" lvl="0" marL="0" marR="0" rtl="0" algn="l">
                        <a:spcBef>
                          <a:spcPts val="0"/>
                        </a:spcBef>
                        <a:spcAft>
                          <a:spcPts val="0"/>
                        </a:spcAft>
                        <a:buNone/>
                      </a:pPr>
                      <a:r>
                        <a:rPr b="1" lang="en-IE" sz="1600">
                          <a:solidFill>
                            <a:srgbClr val="548135"/>
                          </a:solidFill>
                        </a:rPr>
                        <a:t>Lymphocytes (T and B Cells)</a:t>
                      </a:r>
                      <a:endParaRPr/>
                    </a:p>
                  </a:txBody>
                  <a:tcPr marT="45725" marB="45725" marR="91450" marL="91450"/>
                </a:tc>
              </a:tr>
              <a:tr h="370850">
                <a:tc>
                  <a:txBody>
                    <a:bodyPr/>
                    <a:lstStyle/>
                    <a:p>
                      <a:pPr indent="0" lvl="0" marL="0" marR="0" rtl="0" algn="l">
                        <a:spcBef>
                          <a:spcPts val="0"/>
                        </a:spcBef>
                        <a:spcAft>
                          <a:spcPts val="0"/>
                        </a:spcAft>
                        <a:buNone/>
                      </a:pPr>
                      <a:r>
                        <a:rPr lang="en-IE" sz="1600"/>
                        <a:t>Anatomic Components</a:t>
                      </a:r>
                      <a:endParaRPr/>
                    </a:p>
                  </a:txBody>
                  <a:tcPr marT="45725" marB="45725" marR="91450" marL="91450">
                    <a:solidFill>
                      <a:srgbClr val="A8D08C"/>
                    </a:solidFill>
                  </a:tcPr>
                </a:tc>
                <a:tc>
                  <a:txBody>
                    <a:bodyPr/>
                    <a:lstStyle/>
                    <a:p>
                      <a:pPr indent="0" lvl="0" marL="0" marR="0" rtl="0" algn="l">
                        <a:lnSpc>
                          <a:spcPct val="100000"/>
                        </a:lnSpc>
                        <a:spcBef>
                          <a:spcPts val="0"/>
                        </a:spcBef>
                        <a:spcAft>
                          <a:spcPts val="0"/>
                        </a:spcAft>
                        <a:buClr>
                          <a:srgbClr val="000000"/>
                        </a:buClr>
                        <a:buSzPts val="1600"/>
                        <a:buFont typeface="Calibri"/>
                        <a:buNone/>
                      </a:pPr>
                      <a:r>
                        <a:rPr b="0" i="0" lang="en-IE" sz="1600" u="none" cap="none" strike="noStrike">
                          <a:solidFill>
                            <a:srgbClr val="000000"/>
                          </a:solidFill>
                          <a:latin typeface="Calibri"/>
                          <a:ea typeface="Calibri"/>
                          <a:cs typeface="Calibri"/>
                          <a:sym typeface="Calibri"/>
                        </a:rPr>
                        <a:t>Skin (</a:t>
                      </a:r>
                      <a:r>
                        <a:rPr lang="en-IE" sz="1600">
                          <a:solidFill>
                            <a:srgbClr val="000000"/>
                          </a:solidFill>
                        </a:rPr>
                        <a:t>t</a:t>
                      </a:r>
                      <a:r>
                        <a:rPr b="0" i="0" lang="en-IE" sz="1600" u="none" cap="none" strike="noStrike">
                          <a:solidFill>
                            <a:srgbClr val="000000"/>
                          </a:solidFill>
                          <a:latin typeface="Calibri"/>
                          <a:ea typeface="Calibri"/>
                          <a:cs typeface="Calibri"/>
                          <a:sym typeface="Calibri"/>
                        </a:rPr>
                        <a:t>ight </a:t>
                      </a:r>
                      <a:r>
                        <a:rPr lang="en-IE" sz="1600">
                          <a:solidFill>
                            <a:srgbClr val="000000"/>
                          </a:solidFill>
                        </a:rPr>
                        <a:t>j</a:t>
                      </a:r>
                      <a:r>
                        <a:rPr b="0" i="0" lang="en-IE" sz="1600" u="none" cap="none" strike="noStrike">
                          <a:solidFill>
                            <a:srgbClr val="000000"/>
                          </a:solidFill>
                          <a:latin typeface="Calibri"/>
                          <a:ea typeface="Calibri"/>
                          <a:cs typeface="Calibri"/>
                          <a:sym typeface="Calibri"/>
                        </a:rPr>
                        <a:t>unctions), Mucosa</a:t>
                      </a:r>
                      <a:endParaRPr/>
                    </a:p>
                    <a:p>
                      <a:pPr indent="0" lvl="0" marL="0" marR="0" rtl="0" algn="l">
                        <a:spcBef>
                          <a:spcPts val="0"/>
                        </a:spcBef>
                        <a:spcAft>
                          <a:spcPts val="0"/>
                        </a:spcAft>
                        <a:buNone/>
                      </a:pPr>
                      <a:r>
                        <a:t/>
                      </a:r>
                      <a:endParaRPr sz="1600"/>
                    </a:p>
                  </a:txBody>
                  <a:tcPr marT="45725" marB="45725" marR="91450" marL="91450"/>
                </a:tc>
                <a:tc>
                  <a:txBody>
                    <a:bodyPr/>
                    <a:lstStyle/>
                    <a:p>
                      <a:pPr indent="0" lvl="0" marL="0" marR="0" rtl="0" algn="l">
                        <a:spcBef>
                          <a:spcPts val="0"/>
                        </a:spcBef>
                        <a:spcAft>
                          <a:spcPts val="0"/>
                        </a:spcAft>
                        <a:buNone/>
                      </a:pPr>
                      <a:r>
                        <a:rPr lang="en-IE" sz="1600"/>
                        <a:t>Lymph nodes, spleen, MALT</a:t>
                      </a:r>
                      <a:endParaRPr/>
                    </a:p>
                  </a:txBody>
                  <a:tcPr marT="45725" marB="45725" marR="91450" marL="91450"/>
                </a:tc>
              </a:tr>
              <a:tr h="370850">
                <a:tc>
                  <a:txBody>
                    <a:bodyPr/>
                    <a:lstStyle/>
                    <a:p>
                      <a:pPr indent="0" lvl="0" marL="0" marR="0" rtl="0" algn="l">
                        <a:spcBef>
                          <a:spcPts val="0"/>
                        </a:spcBef>
                        <a:spcAft>
                          <a:spcPts val="0"/>
                        </a:spcAft>
                        <a:buNone/>
                      </a:pPr>
                      <a:r>
                        <a:rPr lang="en-IE" sz="1600"/>
                        <a:t>Pathogen Recognition</a:t>
                      </a:r>
                      <a:endParaRPr/>
                    </a:p>
                  </a:txBody>
                  <a:tcPr marT="45725" marB="45725" marR="91450" marL="91450">
                    <a:solidFill>
                      <a:srgbClr val="A8D08C"/>
                    </a:solidFill>
                  </a:tcPr>
                </a:tc>
                <a:tc>
                  <a:txBody>
                    <a:bodyPr/>
                    <a:lstStyle/>
                    <a:p>
                      <a:pPr indent="0" lvl="0" marL="0" marR="0" rtl="0" algn="l">
                        <a:spcBef>
                          <a:spcPts val="0"/>
                        </a:spcBef>
                        <a:spcAft>
                          <a:spcPts val="0"/>
                        </a:spcAft>
                        <a:buNone/>
                      </a:pPr>
                      <a:r>
                        <a:rPr lang="en-IE" sz="1600"/>
                        <a:t>Toll-like Receptors </a:t>
                      </a:r>
                      <a:r>
                        <a:rPr b="1" lang="en-IE" sz="1600">
                          <a:solidFill>
                            <a:srgbClr val="002060"/>
                          </a:solidFill>
                        </a:rPr>
                        <a:t>(TLR) </a:t>
                      </a:r>
                      <a:r>
                        <a:rPr lang="en-IE" sz="1600"/>
                        <a:t>detect Pathogen Associated Molecular Patterns </a:t>
                      </a:r>
                      <a:r>
                        <a:rPr b="1" lang="en-IE" sz="1600">
                          <a:solidFill>
                            <a:srgbClr val="002060"/>
                          </a:solidFill>
                        </a:rPr>
                        <a:t>(PAMPS)</a:t>
                      </a:r>
                      <a:endParaRPr/>
                    </a:p>
                  </a:txBody>
                  <a:tcPr marT="45725" marB="45725" marR="91450" marL="91450"/>
                </a:tc>
                <a:tc>
                  <a:txBody>
                    <a:bodyPr/>
                    <a:lstStyle/>
                    <a:p>
                      <a:pPr indent="0" lvl="0" marL="0" marR="0" rtl="0" algn="l">
                        <a:spcBef>
                          <a:spcPts val="0"/>
                        </a:spcBef>
                        <a:spcAft>
                          <a:spcPts val="0"/>
                        </a:spcAft>
                        <a:buNone/>
                      </a:pPr>
                      <a:r>
                        <a:rPr b="1" lang="en-IE" sz="1600">
                          <a:solidFill>
                            <a:srgbClr val="548135"/>
                          </a:solidFill>
                        </a:rPr>
                        <a:t>Antigen presentation and memory. Second exposure is a faster response.</a:t>
                      </a:r>
                      <a:endParaRPr/>
                    </a:p>
                  </a:txBody>
                  <a:tcPr marT="45725" marB="45725" marR="91450" marL="91450"/>
                </a:tc>
              </a:tr>
              <a:tr h="370850">
                <a:tc>
                  <a:txBody>
                    <a:bodyPr/>
                    <a:lstStyle/>
                    <a:p>
                      <a:pPr indent="0" lvl="0" marL="0" marR="0" rtl="0" algn="l">
                        <a:spcBef>
                          <a:spcPts val="0"/>
                        </a:spcBef>
                        <a:spcAft>
                          <a:spcPts val="0"/>
                        </a:spcAft>
                        <a:buNone/>
                      </a:pPr>
                      <a:r>
                        <a:rPr lang="en-IE" sz="1600"/>
                        <a:t>Blood Proteins</a:t>
                      </a:r>
                      <a:endParaRPr/>
                    </a:p>
                  </a:txBody>
                  <a:tcPr marT="45725" marB="45725" marR="91450" marL="91450">
                    <a:solidFill>
                      <a:srgbClr val="A8D08C"/>
                    </a:solidFill>
                  </a:tcPr>
                </a:tc>
                <a:tc>
                  <a:txBody>
                    <a:bodyPr/>
                    <a:lstStyle/>
                    <a:p>
                      <a:pPr indent="0" lvl="0" marL="0" marR="0" rtl="0" algn="l">
                        <a:spcBef>
                          <a:spcPts val="0"/>
                        </a:spcBef>
                        <a:spcAft>
                          <a:spcPts val="0"/>
                        </a:spcAft>
                        <a:buNone/>
                      </a:pPr>
                      <a:r>
                        <a:rPr b="1" lang="en-IE" sz="1600">
                          <a:solidFill>
                            <a:srgbClr val="002060"/>
                          </a:solidFill>
                        </a:rPr>
                        <a:t>Complement system, CRP</a:t>
                      </a:r>
                      <a:endParaRPr/>
                    </a:p>
                  </a:txBody>
                  <a:tcPr marT="45725" marB="45725" marR="91450" marL="91450"/>
                </a:tc>
                <a:tc>
                  <a:txBody>
                    <a:bodyPr/>
                    <a:lstStyle/>
                    <a:p>
                      <a:pPr indent="0" lvl="0" marL="0" marR="0" rtl="0" algn="l">
                        <a:spcBef>
                          <a:spcPts val="0"/>
                        </a:spcBef>
                        <a:spcAft>
                          <a:spcPts val="0"/>
                        </a:spcAft>
                        <a:buNone/>
                      </a:pPr>
                      <a:r>
                        <a:rPr b="1" lang="en-IE" sz="1600">
                          <a:solidFill>
                            <a:srgbClr val="548135"/>
                          </a:solidFill>
                        </a:rPr>
                        <a:t>Antibodies</a:t>
                      </a:r>
                      <a:endParaRPr/>
                    </a:p>
                  </a:txBody>
                  <a:tcPr marT="45725" marB="45725" marR="91450" marL="91450"/>
                </a:tc>
              </a:tr>
            </a:tbl>
          </a:graphicData>
        </a:graphic>
      </p:graphicFrame>
      <p:sp>
        <p:nvSpPr>
          <p:cNvPr id="361" name="Google Shape;361;p21"/>
          <p:cNvSpPr txBox="1"/>
          <p:nvPr/>
        </p:nvSpPr>
        <p:spPr>
          <a:xfrm>
            <a:off x="838200" y="1164100"/>
            <a:ext cx="10515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IE" sz="1800">
                <a:solidFill>
                  <a:schemeClr val="dk1"/>
                </a:solidFill>
                <a:latin typeface="Calibri"/>
                <a:ea typeface="Calibri"/>
                <a:cs typeface="Calibri"/>
                <a:sym typeface="Calibri"/>
              </a:rPr>
              <a:t>There are two</a:t>
            </a:r>
            <a:r>
              <a:rPr lang="en-IE" sz="1800">
                <a:solidFill>
                  <a:schemeClr val="dk1"/>
                </a:solidFill>
                <a:latin typeface="Calibri"/>
                <a:ea typeface="Calibri"/>
                <a:cs typeface="Calibri"/>
                <a:sym typeface="Calibri"/>
              </a:rPr>
              <a:t> systems that work together to mount an effective immune response to pathogens.</a:t>
            </a:r>
            <a:endParaRPr/>
          </a:p>
        </p:txBody>
      </p:sp>
      <p:sp>
        <p:nvSpPr>
          <p:cNvPr id="362" name="Google Shape;362;p21"/>
          <p:cNvSpPr txBox="1"/>
          <p:nvPr/>
        </p:nvSpPr>
        <p:spPr>
          <a:xfrm>
            <a:off x="10089100" y="5464812"/>
            <a:ext cx="2059800" cy="985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C00000"/>
              </a:buClr>
              <a:buSzPts val="1600"/>
              <a:buFont typeface="Calibri"/>
              <a:buNone/>
            </a:pPr>
            <a:r>
              <a:rPr b="1" i="1" lang="en-IE" sz="1600" u="sng" cap="none" strike="noStrike">
                <a:solidFill>
                  <a:srgbClr val="C00000"/>
                </a:solidFill>
                <a:latin typeface="Calibri"/>
                <a:ea typeface="Calibri"/>
                <a:cs typeface="Calibri"/>
                <a:sym typeface="Calibri"/>
              </a:rPr>
              <a:t>Examples of PAMPS </a:t>
            </a:r>
            <a:endParaRPr/>
          </a:p>
          <a:p>
            <a:pPr indent="0" lvl="0" marL="0" marR="0" rtl="0" algn="r">
              <a:lnSpc>
                <a:spcPct val="100000"/>
              </a:lnSpc>
              <a:spcBef>
                <a:spcPts val="0"/>
              </a:spcBef>
              <a:spcAft>
                <a:spcPts val="0"/>
              </a:spcAft>
              <a:buClr>
                <a:srgbClr val="FF5050"/>
              </a:buClr>
              <a:buSzPts val="1400"/>
              <a:buFont typeface="Calibri"/>
              <a:buNone/>
            </a:pPr>
            <a:r>
              <a:rPr b="1" i="0" lang="en-IE" sz="1400" u="none" cap="none" strike="noStrike">
                <a:solidFill>
                  <a:srgbClr val="FF5050"/>
                </a:solidFill>
                <a:latin typeface="Calibri"/>
                <a:ea typeface="Calibri"/>
                <a:cs typeface="Calibri"/>
                <a:sym typeface="Calibri"/>
              </a:rPr>
              <a:t>LPS</a:t>
            </a:r>
            <a:endParaRPr/>
          </a:p>
          <a:p>
            <a:pPr indent="0" lvl="0" marL="0" marR="0" rtl="0" algn="r">
              <a:lnSpc>
                <a:spcPct val="100000"/>
              </a:lnSpc>
              <a:spcBef>
                <a:spcPts val="0"/>
              </a:spcBef>
              <a:spcAft>
                <a:spcPts val="0"/>
              </a:spcAft>
              <a:buClr>
                <a:srgbClr val="00B050"/>
              </a:buClr>
              <a:buSzPts val="1400"/>
              <a:buFont typeface="Calibri"/>
              <a:buNone/>
            </a:pPr>
            <a:r>
              <a:rPr b="1" i="0" lang="en-IE" sz="1400" u="none" cap="none" strike="noStrike">
                <a:solidFill>
                  <a:srgbClr val="00B050"/>
                </a:solidFill>
                <a:latin typeface="Calibri"/>
                <a:ea typeface="Calibri"/>
                <a:cs typeface="Calibri"/>
                <a:sym typeface="Calibri"/>
              </a:rPr>
              <a:t>Flagellin</a:t>
            </a:r>
            <a:endParaRPr/>
          </a:p>
          <a:p>
            <a:pPr indent="0" lvl="0" marL="0" marR="0" rtl="0" algn="r">
              <a:lnSpc>
                <a:spcPct val="100000"/>
              </a:lnSpc>
              <a:spcBef>
                <a:spcPts val="0"/>
              </a:spcBef>
              <a:spcAft>
                <a:spcPts val="0"/>
              </a:spcAft>
              <a:buClr>
                <a:srgbClr val="7030A0"/>
              </a:buClr>
              <a:buSzPts val="1400"/>
              <a:buFont typeface="Calibri"/>
              <a:buNone/>
            </a:pPr>
            <a:r>
              <a:rPr b="1" i="0" lang="en-IE" sz="1400" u="none" cap="none" strike="noStrike">
                <a:solidFill>
                  <a:srgbClr val="7030A0"/>
                </a:solidFill>
                <a:latin typeface="Calibri"/>
                <a:ea typeface="Calibri"/>
                <a:cs typeface="Calibri"/>
                <a:sym typeface="Calibri"/>
              </a:rPr>
              <a:t>Nucleic acids (viruses) </a:t>
            </a:r>
            <a:endParaRPr/>
          </a:p>
        </p:txBody>
      </p:sp>
      <p:pic>
        <p:nvPicPr>
          <p:cNvPr id="363" name="Google Shape;363;p21"/>
          <p:cNvPicPr preferRelativeResize="0"/>
          <p:nvPr/>
        </p:nvPicPr>
        <p:blipFill rotWithShape="1">
          <a:blip r:embed="rId4">
            <a:alphaModFix/>
          </a:blip>
          <a:srcRect b="0" l="0" r="0" t="0"/>
          <a:stretch/>
        </p:blipFill>
        <p:spPr>
          <a:xfrm rot="5400000">
            <a:off x="11110919" y="3235498"/>
            <a:ext cx="1317202" cy="720521"/>
          </a:xfrm>
          <a:prstGeom prst="rect">
            <a:avLst/>
          </a:prstGeom>
          <a:noFill/>
          <a:ln>
            <a:noFill/>
          </a:ln>
        </p:spPr>
      </p:pic>
      <p:pic>
        <p:nvPicPr>
          <p:cNvPr id="364" name="Google Shape;364;p21"/>
          <p:cNvPicPr preferRelativeResize="0"/>
          <p:nvPr/>
        </p:nvPicPr>
        <p:blipFill rotWithShape="1">
          <a:blip r:embed="rId5">
            <a:alphaModFix/>
          </a:blip>
          <a:srcRect b="0" l="0" r="0" t="0"/>
          <a:stretch/>
        </p:blipFill>
        <p:spPr>
          <a:xfrm>
            <a:off x="949603" y="5581177"/>
            <a:ext cx="838200" cy="752475"/>
          </a:xfrm>
          <a:prstGeom prst="rect">
            <a:avLst/>
          </a:prstGeom>
          <a:noFill/>
          <a:ln>
            <a:noFill/>
          </a:ln>
        </p:spPr>
      </p:pic>
      <p:pic>
        <p:nvPicPr>
          <p:cNvPr id="365" name="Google Shape;365;p21"/>
          <p:cNvPicPr preferRelativeResize="0"/>
          <p:nvPr/>
        </p:nvPicPr>
        <p:blipFill rotWithShape="1">
          <a:blip r:embed="rId6">
            <a:alphaModFix/>
          </a:blip>
          <a:srcRect b="0" l="0" r="0" t="0"/>
          <a:stretch/>
        </p:blipFill>
        <p:spPr>
          <a:xfrm>
            <a:off x="11539299" y="4118307"/>
            <a:ext cx="609601" cy="54931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p24"/>
          <p:cNvPicPr preferRelativeResize="0"/>
          <p:nvPr/>
        </p:nvPicPr>
        <p:blipFill rotWithShape="1">
          <a:blip r:embed="rId3">
            <a:alphaModFix/>
          </a:blip>
          <a:srcRect b="0" l="0" r="0" t="0"/>
          <a:stretch/>
        </p:blipFill>
        <p:spPr>
          <a:xfrm>
            <a:off x="3984195" y="2338656"/>
            <a:ext cx="4789517" cy="2841670"/>
          </a:xfrm>
          <a:prstGeom prst="rect">
            <a:avLst/>
          </a:prstGeom>
          <a:noFill/>
          <a:ln>
            <a:noFill/>
          </a:ln>
        </p:spPr>
      </p:pic>
      <p:sp>
        <p:nvSpPr>
          <p:cNvPr id="372" name="Google Shape;372;p24"/>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4400"/>
              <a:buFont typeface="Calibri"/>
              <a:buNone/>
            </a:pPr>
            <a:r>
              <a:rPr b="1" lang="en-IE">
                <a:solidFill>
                  <a:schemeClr val="dk1"/>
                </a:solidFill>
              </a:rPr>
              <a:t>Virology</a:t>
            </a:r>
            <a:r>
              <a:rPr lang="en-IE"/>
              <a:t> </a:t>
            </a:r>
            <a:endParaRPr/>
          </a:p>
        </p:txBody>
      </p:sp>
      <p:sp>
        <p:nvSpPr>
          <p:cNvPr id="373" name="Google Shape;373;p24"/>
          <p:cNvSpPr txBox="1"/>
          <p:nvPr>
            <p:ph idx="1" type="body"/>
          </p:nvPr>
        </p:nvSpPr>
        <p:spPr>
          <a:xfrm>
            <a:off x="277761" y="1394468"/>
            <a:ext cx="11334750" cy="330201"/>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0"/>
              </a:spcBef>
              <a:spcAft>
                <a:spcPts val="0"/>
              </a:spcAft>
              <a:buClr>
                <a:srgbClr val="0070C0"/>
              </a:buClr>
              <a:buSzPts val="1800"/>
              <a:buNone/>
            </a:pPr>
            <a:r>
              <a:rPr lang="en-IE" sz="1800"/>
              <a:t>Viruses are obligate intracellular parasites, meaning they require a host cell for metabolism and replication. </a:t>
            </a:r>
            <a:endParaRPr/>
          </a:p>
        </p:txBody>
      </p:sp>
      <p:sp>
        <p:nvSpPr>
          <p:cNvPr id="374" name="Google Shape;374;p24"/>
          <p:cNvSpPr txBox="1"/>
          <p:nvPr/>
        </p:nvSpPr>
        <p:spPr>
          <a:xfrm>
            <a:off x="184825" y="1886875"/>
            <a:ext cx="3954600" cy="3971100"/>
          </a:xfrm>
          <a:prstGeom prst="rect">
            <a:avLst/>
          </a:prstGeom>
          <a:noFill/>
          <a:ln>
            <a:noFill/>
          </a:ln>
        </p:spPr>
        <p:txBody>
          <a:bodyPr anchorCtr="0" anchor="t" bIns="45700" lIns="91425" spcFirstLastPara="1" rIns="91425" wrap="square" tIns="45700">
            <a:spAutoFit/>
          </a:bodyPr>
          <a:lstStyle/>
          <a:p>
            <a:pPr indent="-298450" lvl="0" marL="285750" marR="0" rtl="0" algn="l">
              <a:spcBef>
                <a:spcPts val="0"/>
              </a:spcBef>
              <a:spcAft>
                <a:spcPts val="0"/>
              </a:spcAft>
              <a:buClr>
                <a:schemeClr val="dk1"/>
              </a:buClr>
              <a:buSzPts val="1800"/>
              <a:buFont typeface="Arial"/>
              <a:buChar char="•"/>
            </a:pPr>
            <a:r>
              <a:rPr b="1" lang="en-IE" sz="1800">
                <a:solidFill>
                  <a:schemeClr val="accent5"/>
                </a:solidFill>
                <a:latin typeface="Calibri"/>
                <a:ea typeface="Calibri"/>
                <a:cs typeface="Calibri"/>
                <a:sym typeface="Calibri"/>
              </a:rPr>
              <a:t>S</a:t>
            </a:r>
            <a:r>
              <a:rPr b="1" lang="en-IE" sz="1800">
                <a:solidFill>
                  <a:schemeClr val="accent5"/>
                </a:solidFill>
                <a:latin typeface="Calibri"/>
                <a:ea typeface="Calibri"/>
                <a:cs typeface="Calibri"/>
                <a:sym typeface="Calibri"/>
              </a:rPr>
              <a:t>mallest</a:t>
            </a:r>
            <a:r>
              <a:rPr b="1" lang="en-IE" sz="1800">
                <a:solidFill>
                  <a:srgbClr val="0070C0"/>
                </a:solidFill>
                <a:latin typeface="Calibri"/>
                <a:ea typeface="Calibri"/>
                <a:cs typeface="Calibri"/>
                <a:sym typeface="Calibri"/>
              </a:rPr>
              <a:t> infectious agents </a:t>
            </a:r>
            <a:r>
              <a:rPr lang="en-IE" sz="1800">
                <a:solidFill>
                  <a:schemeClr val="dk1"/>
                </a:solidFill>
                <a:latin typeface="Calibri"/>
                <a:ea typeface="Calibri"/>
                <a:cs typeface="Calibri"/>
                <a:sym typeface="Calibri"/>
              </a:rPr>
              <a:t>that contain a </a:t>
            </a:r>
            <a:r>
              <a:rPr lang="en-IE" sz="1800">
                <a:solidFill>
                  <a:schemeClr val="dk1"/>
                </a:solidFill>
                <a:latin typeface="Calibri"/>
                <a:ea typeface="Calibri"/>
                <a:cs typeface="Calibri"/>
                <a:sym typeface="Calibri"/>
              </a:rPr>
              <a:t>nucleic acid genome (RNA or DNA).</a:t>
            </a:r>
            <a:endParaRPr sz="1800"/>
          </a:p>
          <a:p>
            <a:pPr indent="-184150" lvl="0" marL="285750" marR="0" rtl="0" algn="l">
              <a:spcBef>
                <a:spcPts val="0"/>
              </a:spcBef>
              <a:spcAft>
                <a:spcPts val="0"/>
              </a:spcAft>
              <a:buClr>
                <a:schemeClr val="dk1"/>
              </a:buClr>
              <a:buSzPts val="1600"/>
              <a:buFont typeface="Arial"/>
              <a:buNone/>
            </a:pPr>
            <a:r>
              <a:t/>
            </a:r>
            <a:endParaRPr sz="1800">
              <a:solidFill>
                <a:schemeClr val="dk1"/>
              </a:solidFill>
              <a:latin typeface="Calibri"/>
              <a:ea typeface="Calibri"/>
              <a:cs typeface="Calibri"/>
              <a:sym typeface="Calibri"/>
            </a:endParaRPr>
          </a:p>
          <a:p>
            <a:pPr indent="-298450" lvl="0" marL="285750" marR="0" rtl="0" algn="l">
              <a:spcBef>
                <a:spcPts val="0"/>
              </a:spcBef>
              <a:spcAft>
                <a:spcPts val="0"/>
              </a:spcAft>
              <a:buClr>
                <a:schemeClr val="dk1"/>
              </a:buClr>
              <a:buSzPts val="1800"/>
              <a:buFont typeface="Arial"/>
              <a:buChar char="•"/>
            </a:pPr>
            <a:r>
              <a:rPr lang="en-IE" sz="1800">
                <a:solidFill>
                  <a:schemeClr val="dk1"/>
                </a:solidFill>
                <a:latin typeface="Calibri"/>
                <a:ea typeface="Calibri"/>
                <a:cs typeface="Calibri"/>
                <a:sym typeface="Calibri"/>
              </a:rPr>
              <a:t>Viron (infectious unit): </a:t>
            </a:r>
            <a:r>
              <a:rPr b="1" lang="en-IE" sz="1800">
                <a:solidFill>
                  <a:srgbClr val="0070C0"/>
                </a:solidFill>
                <a:latin typeface="Calibri"/>
                <a:ea typeface="Calibri"/>
                <a:cs typeface="Calibri"/>
                <a:sym typeface="Calibri"/>
              </a:rPr>
              <a:t>nucleic acid enclosed in a protein shell (capsid), surrounded by a lipid membrane (envelope).</a:t>
            </a:r>
            <a:endParaRPr sz="1800"/>
          </a:p>
          <a:p>
            <a:pPr indent="-184150" lvl="0" marL="285750" marR="0" rtl="0" algn="l">
              <a:spcBef>
                <a:spcPts val="0"/>
              </a:spcBef>
              <a:spcAft>
                <a:spcPts val="0"/>
              </a:spcAft>
              <a:buClr>
                <a:schemeClr val="dk1"/>
              </a:buClr>
              <a:buSzPts val="1600"/>
              <a:buFont typeface="Arial"/>
              <a:buNone/>
            </a:pPr>
            <a:r>
              <a:t/>
            </a:r>
            <a:endParaRPr sz="1800">
              <a:solidFill>
                <a:schemeClr val="dk1"/>
              </a:solidFill>
              <a:latin typeface="Calibri"/>
              <a:ea typeface="Calibri"/>
              <a:cs typeface="Calibri"/>
              <a:sym typeface="Calibri"/>
            </a:endParaRPr>
          </a:p>
          <a:p>
            <a:pPr indent="-298450" lvl="0" marL="285750" marR="0" rtl="0" algn="l">
              <a:spcBef>
                <a:spcPts val="0"/>
              </a:spcBef>
              <a:spcAft>
                <a:spcPts val="0"/>
              </a:spcAft>
              <a:buClr>
                <a:schemeClr val="dk1"/>
              </a:buClr>
              <a:buSzPts val="1800"/>
              <a:buFont typeface="Arial"/>
              <a:buChar char="•"/>
            </a:pPr>
            <a:r>
              <a:rPr lang="en-IE" sz="1800">
                <a:solidFill>
                  <a:schemeClr val="dk1"/>
                </a:solidFill>
                <a:latin typeface="Calibri"/>
                <a:ea typeface="Calibri"/>
                <a:cs typeface="Calibri"/>
                <a:sym typeface="Calibri"/>
              </a:rPr>
              <a:t>Replicate only in living cells. Genome contains</a:t>
            </a:r>
            <a:r>
              <a:rPr lang="en-IE" sz="1800"/>
              <a:t> ‘</a:t>
            </a:r>
            <a:r>
              <a:rPr lang="en-IE" sz="1800">
                <a:solidFill>
                  <a:schemeClr val="dk1"/>
                </a:solidFill>
                <a:latin typeface="Calibri"/>
                <a:ea typeface="Calibri"/>
                <a:cs typeface="Calibri"/>
                <a:sym typeface="Calibri"/>
              </a:rPr>
              <a:t>instructions’</a:t>
            </a:r>
            <a:r>
              <a:rPr lang="en-IE" sz="1800">
                <a:solidFill>
                  <a:schemeClr val="dk1"/>
                </a:solidFill>
                <a:latin typeface="Calibri"/>
                <a:ea typeface="Calibri"/>
                <a:cs typeface="Calibri"/>
                <a:sym typeface="Calibri"/>
              </a:rPr>
              <a:t> for utilzing host cell </a:t>
            </a:r>
            <a:r>
              <a:rPr lang="en-IE" sz="1800">
                <a:solidFill>
                  <a:schemeClr val="dk1"/>
                </a:solidFill>
                <a:latin typeface="Calibri"/>
                <a:ea typeface="Calibri"/>
                <a:cs typeface="Calibri"/>
                <a:sym typeface="Calibri"/>
              </a:rPr>
              <a:t>machinery</a:t>
            </a:r>
            <a:r>
              <a:rPr lang="en-IE" sz="1800">
                <a:solidFill>
                  <a:schemeClr val="dk1"/>
                </a:solidFill>
                <a:latin typeface="Calibri"/>
                <a:ea typeface="Calibri"/>
                <a:cs typeface="Calibri"/>
                <a:sym typeface="Calibri"/>
              </a:rPr>
              <a:t> to synthesize viral proteins that continue the viral life cycle.</a:t>
            </a:r>
            <a:endParaRPr sz="1800"/>
          </a:p>
        </p:txBody>
      </p:sp>
      <p:sp>
        <p:nvSpPr>
          <p:cNvPr id="375" name="Google Shape;375;p24"/>
          <p:cNvSpPr txBox="1"/>
          <p:nvPr/>
        </p:nvSpPr>
        <p:spPr>
          <a:xfrm>
            <a:off x="8773700" y="2635837"/>
            <a:ext cx="3375600" cy="2247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IE" sz="1800">
                <a:solidFill>
                  <a:schemeClr val="accent5"/>
                </a:solidFill>
                <a:latin typeface="Calibri"/>
                <a:ea typeface="Calibri"/>
                <a:cs typeface="Calibri"/>
                <a:sym typeface="Calibri"/>
              </a:rPr>
              <a:t>DNA viruses</a:t>
            </a:r>
            <a:r>
              <a:rPr b="1" i="0" lang="en-IE" sz="1800">
                <a:solidFill>
                  <a:schemeClr val="dk1"/>
                </a:solidFill>
                <a:latin typeface="Calibri"/>
                <a:ea typeface="Calibri"/>
                <a:cs typeface="Calibri"/>
                <a:sym typeface="Calibri"/>
              </a:rPr>
              <a:t> </a:t>
            </a:r>
            <a:r>
              <a:rPr i="0" lang="en-IE" sz="1800">
                <a:solidFill>
                  <a:schemeClr val="dk1"/>
                </a:solidFill>
                <a:latin typeface="Calibri"/>
                <a:ea typeface="Calibri"/>
                <a:cs typeface="Calibri"/>
                <a:sym typeface="Calibri"/>
              </a:rPr>
              <a:t>(</a:t>
            </a:r>
            <a:r>
              <a:rPr lang="en-IE" sz="1800">
                <a:solidFill>
                  <a:schemeClr val="dk1"/>
                </a:solidFill>
                <a:latin typeface="Calibri"/>
                <a:ea typeface="Calibri"/>
                <a:cs typeface="Calibri"/>
                <a:sym typeface="Calibri"/>
              </a:rPr>
              <a:t>replicate in nucleus) </a:t>
            </a:r>
            <a:r>
              <a:rPr i="0" lang="en-IE" sz="1800">
                <a:solidFill>
                  <a:schemeClr val="dk1"/>
                </a:solidFill>
                <a:latin typeface="Calibri"/>
                <a:ea typeface="Calibri"/>
                <a:cs typeface="Calibri"/>
                <a:sym typeface="Calibri"/>
              </a:rPr>
              <a:t>are mostly </a:t>
            </a:r>
            <a:r>
              <a:rPr b="1" i="0" lang="en-IE" sz="1800">
                <a:solidFill>
                  <a:schemeClr val="dk1"/>
                </a:solidFill>
                <a:latin typeface="Calibri"/>
                <a:ea typeface="Calibri"/>
                <a:cs typeface="Calibri"/>
                <a:sym typeface="Calibri"/>
              </a:rPr>
              <a:t>double-stranded,</a:t>
            </a:r>
            <a:r>
              <a:rPr i="0" lang="en-IE" sz="1800">
                <a:solidFill>
                  <a:schemeClr val="dk1"/>
                </a:solidFill>
                <a:latin typeface="Calibri"/>
                <a:ea typeface="Calibri"/>
                <a:cs typeface="Calibri"/>
                <a:sym typeface="Calibri"/>
              </a:rPr>
              <a:t> while </a:t>
            </a:r>
            <a:r>
              <a:rPr b="1" i="0" lang="en-IE" sz="1800">
                <a:solidFill>
                  <a:schemeClr val="accent5"/>
                </a:solidFill>
                <a:latin typeface="Calibri"/>
                <a:ea typeface="Calibri"/>
                <a:cs typeface="Calibri"/>
                <a:sym typeface="Calibri"/>
              </a:rPr>
              <a:t>RNA viruses</a:t>
            </a:r>
            <a:r>
              <a:rPr b="1" i="0" lang="en-IE" sz="1800">
                <a:solidFill>
                  <a:schemeClr val="dk1"/>
                </a:solidFill>
                <a:latin typeface="Calibri"/>
                <a:ea typeface="Calibri"/>
                <a:cs typeface="Calibri"/>
                <a:sym typeface="Calibri"/>
              </a:rPr>
              <a:t> </a:t>
            </a:r>
            <a:r>
              <a:rPr i="0" lang="en-IE" sz="1800">
                <a:solidFill>
                  <a:schemeClr val="dk1"/>
                </a:solidFill>
                <a:latin typeface="Calibri"/>
                <a:ea typeface="Calibri"/>
                <a:cs typeface="Calibri"/>
                <a:sym typeface="Calibri"/>
              </a:rPr>
              <a:t>(replicate in cytoplasm) are </a:t>
            </a:r>
            <a:r>
              <a:rPr b="1" i="0" lang="en-IE" sz="1800">
                <a:solidFill>
                  <a:schemeClr val="dk1"/>
                </a:solidFill>
                <a:latin typeface="Calibri"/>
                <a:ea typeface="Calibri"/>
                <a:cs typeface="Calibri"/>
                <a:sym typeface="Calibri"/>
              </a:rPr>
              <a:t>single-stranded</a:t>
            </a:r>
            <a:r>
              <a:rPr i="0" lang="en-IE" sz="1800">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marR="0" rtl="0" algn="l">
              <a:spcBef>
                <a:spcPts val="0"/>
              </a:spcBef>
              <a:spcAft>
                <a:spcPts val="0"/>
              </a:spcAft>
              <a:buNone/>
            </a:pPr>
            <a:r>
              <a:t/>
            </a:r>
            <a:endParaRPr>
              <a:solidFill>
                <a:schemeClr val="dk1"/>
              </a:solidFill>
              <a:latin typeface="Calibri"/>
              <a:ea typeface="Calibri"/>
              <a:cs typeface="Calibri"/>
              <a:sym typeface="Calibri"/>
            </a:endParaRPr>
          </a:p>
          <a:p>
            <a:pPr indent="0" lvl="0" marL="0" marR="0" rtl="0" algn="l">
              <a:spcBef>
                <a:spcPts val="0"/>
              </a:spcBef>
              <a:spcAft>
                <a:spcPts val="0"/>
              </a:spcAft>
              <a:buNone/>
            </a:pPr>
            <a:r>
              <a:rPr b="1" i="0" lang="en-IE" sz="1800">
                <a:solidFill>
                  <a:schemeClr val="dk1"/>
                </a:solidFill>
                <a:latin typeface="Calibri"/>
                <a:ea typeface="Calibri"/>
                <a:cs typeface="Calibri"/>
                <a:sym typeface="Calibri"/>
              </a:rPr>
              <a:t>DNA viruses are stable </a:t>
            </a:r>
            <a:r>
              <a:rPr i="0" lang="en-IE" sz="1800">
                <a:solidFill>
                  <a:schemeClr val="dk1"/>
                </a:solidFill>
                <a:latin typeface="Calibri"/>
                <a:ea typeface="Calibri"/>
                <a:cs typeface="Calibri"/>
                <a:sym typeface="Calibri"/>
              </a:rPr>
              <a:t>while</a:t>
            </a:r>
            <a:r>
              <a:rPr b="1" i="0" lang="en-IE" sz="1800">
                <a:solidFill>
                  <a:schemeClr val="dk1"/>
                </a:solidFill>
                <a:latin typeface="Calibri"/>
                <a:ea typeface="Calibri"/>
                <a:cs typeface="Calibri"/>
                <a:sym typeface="Calibri"/>
              </a:rPr>
              <a:t> RNA viruses are unstable.</a:t>
            </a:r>
            <a:endParaRPr>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25"/>
          <p:cNvPicPr preferRelativeResize="0"/>
          <p:nvPr/>
        </p:nvPicPr>
        <p:blipFill rotWithShape="1">
          <a:blip r:embed="rId3">
            <a:alphaModFix/>
          </a:blip>
          <a:srcRect b="0" l="0" r="0" t="0"/>
          <a:stretch/>
        </p:blipFill>
        <p:spPr>
          <a:xfrm>
            <a:off x="536167" y="16669"/>
            <a:ext cx="10036583" cy="63687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27"/>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70C0"/>
              </a:buClr>
              <a:buSzPts val="4400"/>
              <a:buFont typeface="Calibri"/>
              <a:buNone/>
            </a:pPr>
            <a:r>
              <a:rPr b="1" lang="en-IE">
                <a:solidFill>
                  <a:srgbClr val="0070C0"/>
                </a:solidFill>
              </a:rPr>
              <a:t>Immune Response to Viruses </a:t>
            </a:r>
            <a:endParaRPr/>
          </a:p>
        </p:txBody>
      </p:sp>
      <p:pic>
        <p:nvPicPr>
          <p:cNvPr id="386" name="Google Shape;386;p27"/>
          <p:cNvPicPr preferRelativeResize="0"/>
          <p:nvPr/>
        </p:nvPicPr>
        <p:blipFill rotWithShape="1">
          <a:blip r:embed="rId3">
            <a:alphaModFix/>
          </a:blip>
          <a:srcRect b="23124" l="0" r="-1416" t="0"/>
          <a:stretch/>
        </p:blipFill>
        <p:spPr>
          <a:xfrm>
            <a:off x="631723" y="1158497"/>
            <a:ext cx="10134600" cy="2421009"/>
          </a:xfrm>
          <a:prstGeom prst="rect">
            <a:avLst/>
          </a:prstGeom>
          <a:noFill/>
          <a:ln>
            <a:noFill/>
          </a:ln>
        </p:spPr>
      </p:pic>
      <p:pic>
        <p:nvPicPr>
          <p:cNvPr id="387" name="Google Shape;387;p27"/>
          <p:cNvPicPr preferRelativeResize="0"/>
          <p:nvPr/>
        </p:nvPicPr>
        <p:blipFill rotWithShape="1">
          <a:blip r:embed="rId4">
            <a:alphaModFix/>
          </a:blip>
          <a:srcRect b="0" l="0" r="0" t="0"/>
          <a:stretch/>
        </p:blipFill>
        <p:spPr>
          <a:xfrm>
            <a:off x="1288447" y="3579506"/>
            <a:ext cx="5576508" cy="2634880"/>
          </a:xfrm>
          <a:prstGeom prst="rect">
            <a:avLst/>
          </a:prstGeom>
          <a:noFill/>
          <a:ln>
            <a:noFill/>
          </a:ln>
        </p:spPr>
      </p:pic>
      <p:pic>
        <p:nvPicPr>
          <p:cNvPr id="388" name="Google Shape;388;p27"/>
          <p:cNvPicPr preferRelativeResize="0"/>
          <p:nvPr/>
        </p:nvPicPr>
        <p:blipFill rotWithShape="1">
          <a:blip r:embed="rId5">
            <a:alphaModFix/>
          </a:blip>
          <a:srcRect b="3473" l="0" r="743" t="0"/>
          <a:stretch/>
        </p:blipFill>
        <p:spPr>
          <a:xfrm>
            <a:off x="7137395" y="3579506"/>
            <a:ext cx="3009496" cy="274755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8"/>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43ADA"/>
              </a:buClr>
              <a:buSzPts val="4400"/>
              <a:buFont typeface="Calibri"/>
              <a:buNone/>
            </a:pPr>
            <a:r>
              <a:rPr b="1" lang="en-IE">
                <a:solidFill>
                  <a:schemeClr val="dk1"/>
                </a:solidFill>
              </a:rPr>
              <a:t>Antigenic</a:t>
            </a:r>
            <a:r>
              <a:rPr b="1" lang="en-IE">
                <a:solidFill>
                  <a:schemeClr val="dk1"/>
                </a:solidFill>
              </a:rPr>
              <a:t> Drift vs. Antigenic Shift</a:t>
            </a:r>
            <a:endParaRPr>
              <a:solidFill>
                <a:schemeClr val="dk1"/>
              </a:solidFill>
            </a:endParaRPr>
          </a:p>
        </p:txBody>
      </p:sp>
      <p:graphicFrame>
        <p:nvGraphicFramePr>
          <p:cNvPr id="394" name="Google Shape;394;p28"/>
          <p:cNvGraphicFramePr/>
          <p:nvPr/>
        </p:nvGraphicFramePr>
        <p:xfrm>
          <a:off x="678225" y="1900975"/>
          <a:ext cx="3000000" cy="3000000"/>
        </p:xfrm>
        <a:graphic>
          <a:graphicData uri="http://schemas.openxmlformats.org/drawingml/2006/table">
            <a:tbl>
              <a:tblPr>
                <a:noFill/>
                <a:tableStyleId>{D0E9BA0C-B9B3-46FB-A54D-06D6206BCD15}</a:tableStyleId>
              </a:tblPr>
              <a:tblGrid>
                <a:gridCol w="1506200"/>
                <a:gridCol w="4279575"/>
                <a:gridCol w="4609000"/>
              </a:tblGrid>
              <a:tr h="754650">
                <a:tc>
                  <a:txBody>
                    <a:bodyPr/>
                    <a:lstStyle/>
                    <a:p>
                      <a:pPr indent="0" lvl="0" marL="0" rtl="0" algn="l">
                        <a:lnSpc>
                          <a:spcPct val="115000"/>
                        </a:lnSpc>
                        <a:spcBef>
                          <a:spcPts val="400"/>
                        </a:spcBef>
                        <a:spcAft>
                          <a:spcPts val="0"/>
                        </a:spcAft>
                        <a:buNone/>
                      </a:pPr>
                      <a:r>
                        <a:rPr b="1" lang="en-IE" sz="1800">
                          <a:latin typeface="Open Sans"/>
                          <a:ea typeface="Open Sans"/>
                          <a:cs typeface="Open Sans"/>
                          <a:sym typeface="Open Sans"/>
                        </a:rPr>
                        <a:t>Feature </a:t>
                      </a:r>
                      <a:r>
                        <a:rPr b="1" lang="en-IE" sz="1800">
                          <a:latin typeface="Open Sans"/>
                          <a:ea typeface="Open Sans"/>
                          <a:cs typeface="Open Sans"/>
                          <a:sym typeface="Open Sans"/>
                        </a:rPr>
                        <a:t> </a:t>
                      </a:r>
                      <a:endParaRPr b="1"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l">
                        <a:lnSpc>
                          <a:spcPct val="115000"/>
                        </a:lnSpc>
                        <a:spcBef>
                          <a:spcPts val="400"/>
                        </a:spcBef>
                        <a:spcAft>
                          <a:spcPts val="0"/>
                        </a:spcAft>
                        <a:buNone/>
                      </a:pPr>
                      <a:r>
                        <a:rPr b="1" lang="en-IE" sz="1800">
                          <a:latin typeface="Open Sans"/>
                          <a:ea typeface="Open Sans"/>
                          <a:cs typeface="Open Sans"/>
                          <a:sym typeface="Open Sans"/>
                        </a:rPr>
                        <a:t>Antigenic Drift</a:t>
                      </a:r>
                      <a:endParaRPr b="1"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l">
                        <a:lnSpc>
                          <a:spcPct val="115000"/>
                        </a:lnSpc>
                        <a:spcBef>
                          <a:spcPts val="400"/>
                        </a:spcBef>
                        <a:spcAft>
                          <a:spcPts val="0"/>
                        </a:spcAft>
                        <a:buNone/>
                      </a:pPr>
                      <a:r>
                        <a:rPr b="1" lang="en-IE" sz="1800">
                          <a:latin typeface="Open Sans"/>
                          <a:ea typeface="Open Sans"/>
                          <a:cs typeface="Open Sans"/>
                          <a:sym typeface="Open Sans"/>
                        </a:rPr>
                        <a:t>Antigenic Shift</a:t>
                      </a:r>
                      <a:endParaRPr b="1"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1153350">
                <a:tc>
                  <a:txBody>
                    <a:bodyPr/>
                    <a:lstStyle/>
                    <a:p>
                      <a:pPr indent="0" lvl="0" marL="0" rtl="0" algn="l">
                        <a:lnSpc>
                          <a:spcPct val="115000"/>
                        </a:lnSpc>
                        <a:spcBef>
                          <a:spcPts val="400"/>
                        </a:spcBef>
                        <a:spcAft>
                          <a:spcPts val="0"/>
                        </a:spcAft>
                        <a:buNone/>
                      </a:pPr>
                      <a:r>
                        <a:rPr b="1" lang="en-IE" sz="1800">
                          <a:latin typeface="Open Sans"/>
                          <a:ea typeface="Open Sans"/>
                          <a:cs typeface="Open Sans"/>
                          <a:sym typeface="Open Sans"/>
                        </a:rPr>
                        <a:t>Mechanism</a:t>
                      </a:r>
                      <a:endParaRPr b="1"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l">
                        <a:lnSpc>
                          <a:spcPct val="115000"/>
                        </a:lnSpc>
                        <a:spcBef>
                          <a:spcPts val="400"/>
                        </a:spcBef>
                        <a:spcAft>
                          <a:spcPts val="0"/>
                        </a:spcAft>
                        <a:buNone/>
                      </a:pPr>
                      <a:r>
                        <a:rPr b="1" lang="en-IE" sz="1800">
                          <a:solidFill>
                            <a:srgbClr val="FA8006"/>
                          </a:solidFill>
                          <a:latin typeface="Open Sans"/>
                          <a:ea typeface="Open Sans"/>
                          <a:cs typeface="Open Sans"/>
                          <a:sym typeface="Open Sans"/>
                        </a:rPr>
                        <a:t>Small mutations </a:t>
                      </a:r>
                      <a:r>
                        <a:rPr lang="en-IE" sz="1800">
                          <a:latin typeface="Open Sans"/>
                          <a:ea typeface="Open Sans"/>
                          <a:cs typeface="Open Sans"/>
                          <a:sym typeface="Open Sans"/>
                        </a:rPr>
                        <a:t>during replication lead to changes in the genes. </a:t>
                      </a:r>
                      <a:endParaRPr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l">
                        <a:lnSpc>
                          <a:spcPct val="115000"/>
                        </a:lnSpc>
                        <a:spcBef>
                          <a:spcPts val="400"/>
                        </a:spcBef>
                        <a:spcAft>
                          <a:spcPts val="0"/>
                        </a:spcAft>
                        <a:buNone/>
                      </a:pPr>
                      <a:r>
                        <a:rPr lang="en-IE" sz="1800">
                          <a:latin typeface="Open Sans"/>
                          <a:ea typeface="Open Sans"/>
                          <a:cs typeface="Open Sans"/>
                          <a:sym typeface="Open Sans"/>
                        </a:rPr>
                        <a:t>Viruses </a:t>
                      </a:r>
                      <a:r>
                        <a:rPr b="1" lang="en-IE" sz="1800">
                          <a:solidFill>
                            <a:schemeClr val="accent2"/>
                          </a:solidFill>
                          <a:latin typeface="Open Sans"/>
                          <a:ea typeface="Open Sans"/>
                          <a:cs typeface="Open Sans"/>
                          <a:sym typeface="Open Sans"/>
                        </a:rPr>
                        <a:t>swap whole sections of their genomes</a:t>
                      </a:r>
                      <a:r>
                        <a:rPr lang="en-IE" sz="1800">
                          <a:latin typeface="Open Sans"/>
                          <a:ea typeface="Open Sans"/>
                          <a:cs typeface="Open Sans"/>
                          <a:sym typeface="Open Sans"/>
                        </a:rPr>
                        <a:t>, leading to changes in genes. </a:t>
                      </a:r>
                      <a:endParaRPr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1153350">
                <a:tc>
                  <a:txBody>
                    <a:bodyPr/>
                    <a:lstStyle/>
                    <a:p>
                      <a:pPr indent="0" lvl="0" marL="0" rtl="0" algn="l">
                        <a:lnSpc>
                          <a:spcPct val="115000"/>
                        </a:lnSpc>
                        <a:spcBef>
                          <a:spcPts val="400"/>
                        </a:spcBef>
                        <a:spcAft>
                          <a:spcPts val="0"/>
                        </a:spcAft>
                        <a:buNone/>
                      </a:pPr>
                      <a:r>
                        <a:rPr b="1" lang="en-IE" sz="1800">
                          <a:latin typeface="Open Sans"/>
                          <a:ea typeface="Open Sans"/>
                          <a:cs typeface="Open Sans"/>
                          <a:sym typeface="Open Sans"/>
                        </a:rPr>
                        <a:t>Changes to genome </a:t>
                      </a:r>
                      <a:endParaRPr b="1"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l">
                        <a:lnSpc>
                          <a:spcPct val="115000"/>
                        </a:lnSpc>
                        <a:spcBef>
                          <a:spcPts val="400"/>
                        </a:spcBef>
                        <a:spcAft>
                          <a:spcPts val="0"/>
                        </a:spcAft>
                        <a:buNone/>
                      </a:pPr>
                      <a:r>
                        <a:rPr lang="en-IE" sz="1800">
                          <a:latin typeface="Open Sans"/>
                          <a:ea typeface="Open Sans"/>
                          <a:cs typeface="Open Sans"/>
                          <a:sym typeface="Open Sans"/>
                        </a:rPr>
                        <a:t>Small or point mutations.</a:t>
                      </a:r>
                      <a:endParaRPr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l">
                        <a:lnSpc>
                          <a:spcPct val="115000"/>
                        </a:lnSpc>
                        <a:spcBef>
                          <a:spcPts val="400"/>
                        </a:spcBef>
                        <a:spcAft>
                          <a:spcPts val="0"/>
                        </a:spcAft>
                        <a:buNone/>
                      </a:pPr>
                      <a:r>
                        <a:rPr lang="en-IE" sz="1800">
                          <a:latin typeface="Open Sans"/>
                          <a:ea typeface="Open Sans"/>
                          <a:cs typeface="Open Sans"/>
                          <a:sym typeface="Open Sans"/>
                        </a:rPr>
                        <a:t>Large changes to sections of genome. </a:t>
                      </a:r>
                      <a:endParaRPr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r h="726200">
                <a:tc>
                  <a:txBody>
                    <a:bodyPr/>
                    <a:lstStyle/>
                    <a:p>
                      <a:pPr indent="0" lvl="0" marL="0" rtl="0" algn="l">
                        <a:lnSpc>
                          <a:spcPct val="115000"/>
                        </a:lnSpc>
                        <a:spcBef>
                          <a:spcPts val="400"/>
                        </a:spcBef>
                        <a:spcAft>
                          <a:spcPts val="0"/>
                        </a:spcAft>
                        <a:buNone/>
                      </a:pPr>
                      <a:r>
                        <a:rPr b="1" lang="en-IE" sz="1800">
                          <a:latin typeface="Open Sans"/>
                          <a:ea typeface="Open Sans"/>
                          <a:cs typeface="Open Sans"/>
                          <a:sym typeface="Open Sans"/>
                        </a:rPr>
                        <a:t>Result</a:t>
                      </a:r>
                      <a:endParaRPr b="1"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l">
                        <a:lnSpc>
                          <a:spcPct val="115000"/>
                        </a:lnSpc>
                        <a:spcBef>
                          <a:spcPts val="400"/>
                        </a:spcBef>
                        <a:spcAft>
                          <a:spcPts val="0"/>
                        </a:spcAft>
                        <a:buNone/>
                      </a:pPr>
                      <a:r>
                        <a:rPr lang="en-IE" sz="1800">
                          <a:latin typeface="Open Sans"/>
                          <a:ea typeface="Open Sans"/>
                          <a:cs typeface="Open Sans"/>
                          <a:sym typeface="Open Sans"/>
                        </a:rPr>
                        <a:t>Can help viruses gradually evolve and evade immune systems. </a:t>
                      </a:r>
                      <a:endParaRPr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c>
                  <a:txBody>
                    <a:bodyPr/>
                    <a:lstStyle/>
                    <a:p>
                      <a:pPr indent="0" lvl="0" marL="0" rtl="0" algn="l">
                        <a:lnSpc>
                          <a:spcPct val="115000"/>
                        </a:lnSpc>
                        <a:spcBef>
                          <a:spcPts val="400"/>
                        </a:spcBef>
                        <a:spcAft>
                          <a:spcPts val="0"/>
                        </a:spcAft>
                        <a:buNone/>
                      </a:pPr>
                      <a:r>
                        <a:rPr lang="en-IE" sz="1800">
                          <a:latin typeface="Open Sans"/>
                          <a:ea typeface="Open Sans"/>
                          <a:cs typeface="Open Sans"/>
                          <a:sym typeface="Open Sans"/>
                        </a:rPr>
                        <a:t>Can produce entirely new virus strains. </a:t>
                      </a:r>
                      <a:endParaRPr sz="1800">
                        <a:latin typeface="Open Sans"/>
                        <a:ea typeface="Open Sans"/>
                        <a:cs typeface="Open Sans"/>
                        <a:sym typeface="Open Sans"/>
                      </a:endParaRPr>
                    </a:p>
                  </a:txBody>
                  <a:tcPr marT="38100" marB="38100" marR="38100" marL="38100">
                    <a:lnL cap="flat" cmpd="sng" w="9525">
                      <a:solidFill>
                        <a:srgbClr val="DDDDDD"/>
                      </a:solidFill>
                      <a:prstDash val="solid"/>
                      <a:round/>
                      <a:headEnd len="sm" w="sm" type="none"/>
                      <a:tailEnd len="sm" w="sm" type="none"/>
                    </a:lnL>
                    <a:lnR cap="flat" cmpd="sng" w="9525">
                      <a:solidFill>
                        <a:srgbClr val="DDDDDD"/>
                      </a:solidFill>
                      <a:prstDash val="solid"/>
                      <a:round/>
                      <a:headEnd len="sm" w="sm" type="none"/>
                      <a:tailEnd len="sm" w="sm" type="none"/>
                    </a:lnR>
                    <a:lnT cap="flat" cmpd="sng" w="9525">
                      <a:solidFill>
                        <a:srgbClr val="DDDDDD"/>
                      </a:solidFill>
                      <a:prstDash val="solid"/>
                      <a:round/>
                      <a:headEnd len="sm" w="sm" type="none"/>
                      <a:tailEnd len="sm" w="sm" type="none"/>
                    </a:lnT>
                    <a:lnB cap="flat" cmpd="sng" w="9525">
                      <a:solidFill>
                        <a:srgbClr val="DDDDDD"/>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9"/>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B050"/>
              </a:buClr>
              <a:buSzPts val="4400"/>
              <a:buFont typeface="Calibri"/>
              <a:buNone/>
            </a:pPr>
            <a:r>
              <a:rPr b="1" lang="en-IE">
                <a:solidFill>
                  <a:srgbClr val="00B050"/>
                </a:solidFill>
              </a:rPr>
              <a:t>Mycology</a:t>
            </a:r>
            <a:endParaRPr/>
          </a:p>
        </p:txBody>
      </p:sp>
      <p:sp>
        <p:nvSpPr>
          <p:cNvPr id="401" name="Google Shape;401;p29"/>
          <p:cNvSpPr txBox="1"/>
          <p:nvPr>
            <p:ph idx="1" type="body"/>
          </p:nvPr>
        </p:nvSpPr>
        <p:spPr>
          <a:xfrm>
            <a:off x="417850" y="1320904"/>
            <a:ext cx="4726200" cy="4875900"/>
          </a:xfrm>
          <a:prstGeom prst="rect">
            <a:avLst/>
          </a:prstGeom>
          <a:noFill/>
          <a:ln>
            <a:noFill/>
          </a:ln>
        </p:spPr>
        <p:txBody>
          <a:bodyPr anchorCtr="0" anchor="t" bIns="45700" lIns="91425" spcFirstLastPara="1" rIns="91425" wrap="square" tIns="45700">
            <a:normAutofit fontScale="25000" lnSpcReduction="10000"/>
          </a:bodyPr>
          <a:lstStyle/>
          <a:p>
            <a:pPr indent="0" lvl="0" marL="0" rtl="0" algn="l">
              <a:lnSpc>
                <a:spcPct val="90000"/>
              </a:lnSpc>
              <a:spcBef>
                <a:spcPts val="0"/>
              </a:spcBef>
              <a:spcAft>
                <a:spcPts val="0"/>
              </a:spcAft>
              <a:buClr>
                <a:srgbClr val="00B050"/>
              </a:buClr>
              <a:buSzPct val="100000"/>
              <a:buNone/>
            </a:pPr>
            <a:r>
              <a:rPr b="1" lang="en-IE" sz="7200">
                <a:solidFill>
                  <a:srgbClr val="00B050"/>
                </a:solidFill>
              </a:rPr>
              <a:t>Definition</a:t>
            </a:r>
            <a:r>
              <a:rPr b="1" lang="en-IE" sz="7200">
                <a:solidFill>
                  <a:srgbClr val="00B050"/>
                </a:solidFill>
              </a:rPr>
              <a:t>:</a:t>
            </a:r>
            <a:r>
              <a:rPr b="1" lang="en-IE" sz="7200">
                <a:solidFill>
                  <a:srgbClr val="00B050"/>
                </a:solidFill>
              </a:rPr>
              <a:t> </a:t>
            </a:r>
            <a:r>
              <a:rPr lang="en-IE" sz="7200"/>
              <a:t>the study of fungi (group of spore-producing organisms feeding on organic matter)</a:t>
            </a:r>
            <a:endParaRPr/>
          </a:p>
          <a:p>
            <a:pPr indent="-228600" lvl="0" marL="228600" rtl="0" algn="l">
              <a:lnSpc>
                <a:spcPct val="107000"/>
              </a:lnSpc>
              <a:spcBef>
                <a:spcPts val="1000"/>
              </a:spcBef>
              <a:spcAft>
                <a:spcPts val="0"/>
              </a:spcAft>
              <a:buClr>
                <a:srgbClr val="262626"/>
              </a:buClr>
              <a:buSzPct val="100000"/>
              <a:buChar char="•"/>
            </a:pPr>
            <a:r>
              <a:rPr lang="en-IE" sz="7200"/>
              <a:t>D</a:t>
            </a:r>
            <a:r>
              <a:rPr lang="en-IE" sz="7200">
                <a:latin typeface="Calibri"/>
                <a:ea typeface="Calibri"/>
                <a:cs typeface="Calibri"/>
                <a:sym typeface="Calibri"/>
              </a:rPr>
              <a:t>iverse in terms shape, size, and means of infecting humans</a:t>
            </a:r>
            <a:endParaRPr sz="7200"/>
          </a:p>
          <a:p>
            <a:pPr indent="-228600" lvl="0" marL="228600" rtl="0" algn="l">
              <a:lnSpc>
                <a:spcPct val="107000"/>
              </a:lnSpc>
              <a:spcBef>
                <a:spcPts val="1000"/>
              </a:spcBef>
              <a:spcAft>
                <a:spcPts val="0"/>
              </a:spcAft>
              <a:buClr>
                <a:srgbClr val="262626"/>
              </a:buClr>
              <a:buSzPct val="100000"/>
              <a:buChar char="•"/>
            </a:pPr>
            <a:r>
              <a:rPr lang="en-IE" sz="7200"/>
              <a:t>E</a:t>
            </a:r>
            <a:r>
              <a:rPr lang="en-IE" sz="7200">
                <a:latin typeface="Calibri"/>
                <a:ea typeface="Calibri"/>
                <a:cs typeface="Calibri"/>
                <a:sym typeface="Calibri"/>
              </a:rPr>
              <a:t>ukaryotes </a:t>
            </a:r>
            <a:r>
              <a:rPr lang="en-IE" sz="7200"/>
              <a:t>(</a:t>
            </a:r>
            <a:r>
              <a:rPr lang="en-IE" sz="7200">
                <a:latin typeface="Calibri"/>
                <a:ea typeface="Calibri"/>
                <a:cs typeface="Calibri"/>
                <a:sym typeface="Calibri"/>
              </a:rPr>
              <a:t>true nucleus and complex internal structures</a:t>
            </a:r>
            <a:r>
              <a:rPr lang="en-IE" sz="7200"/>
              <a:t>)</a:t>
            </a:r>
            <a:endParaRPr/>
          </a:p>
          <a:p>
            <a:pPr indent="-228600" lvl="0" marL="228600" rtl="0" algn="l">
              <a:lnSpc>
                <a:spcPct val="107000"/>
              </a:lnSpc>
              <a:spcBef>
                <a:spcPts val="1800"/>
              </a:spcBef>
              <a:spcAft>
                <a:spcPts val="0"/>
              </a:spcAft>
              <a:buClr>
                <a:srgbClr val="262626"/>
              </a:buClr>
              <a:buSzPct val="100000"/>
              <a:buChar char="•"/>
            </a:pPr>
            <a:r>
              <a:rPr lang="en-IE" sz="7200">
                <a:latin typeface="Calibri"/>
                <a:ea typeface="Calibri"/>
                <a:cs typeface="Calibri"/>
                <a:sym typeface="Calibri"/>
              </a:rPr>
              <a:t>Often found as environmentally resistant spores and moulds, but can cause humans disease </a:t>
            </a:r>
            <a:r>
              <a:rPr lang="en-IE" sz="7200"/>
              <a:t>(</a:t>
            </a:r>
            <a:r>
              <a:rPr lang="en-IE" sz="7200">
                <a:latin typeface="Calibri"/>
                <a:ea typeface="Calibri"/>
                <a:cs typeface="Calibri"/>
                <a:sym typeface="Calibri"/>
              </a:rPr>
              <a:t>skin infections and pneumonia</a:t>
            </a:r>
            <a:r>
              <a:rPr lang="en-IE" sz="7200"/>
              <a:t>)</a:t>
            </a:r>
            <a:endParaRPr sz="7200"/>
          </a:p>
          <a:p>
            <a:pPr indent="-228600" lvl="0" marL="228600" rtl="0" algn="l">
              <a:lnSpc>
                <a:spcPct val="107000"/>
              </a:lnSpc>
              <a:spcBef>
                <a:spcPts val="1800"/>
              </a:spcBef>
              <a:spcAft>
                <a:spcPts val="0"/>
              </a:spcAft>
              <a:buClr>
                <a:srgbClr val="262626"/>
              </a:buClr>
              <a:buSzPct val="100000"/>
              <a:buChar char="•"/>
            </a:pPr>
            <a:r>
              <a:rPr lang="en-IE" sz="7200"/>
              <a:t>CD4 T-cell responses stimulate </a:t>
            </a:r>
            <a:r>
              <a:rPr lang="en-IE" sz="7200"/>
              <a:t>neutrophils</a:t>
            </a:r>
            <a:r>
              <a:rPr lang="en-IE" sz="7200"/>
              <a:t> and macrophages. Therefore, fungi are p</a:t>
            </a:r>
            <a:r>
              <a:rPr lang="en-IE" sz="7200">
                <a:latin typeface="Calibri"/>
                <a:ea typeface="Calibri"/>
                <a:cs typeface="Calibri"/>
                <a:sym typeface="Calibri"/>
              </a:rPr>
              <a:t>articularly </a:t>
            </a:r>
            <a:r>
              <a:rPr b="1" lang="en-IE" sz="7200">
                <a:solidFill>
                  <a:srgbClr val="00B050"/>
                </a:solidFill>
                <a:latin typeface="Calibri"/>
                <a:ea typeface="Calibri"/>
                <a:cs typeface="Calibri"/>
                <a:sym typeface="Calibri"/>
              </a:rPr>
              <a:t>dangerous to immunocompromised </a:t>
            </a:r>
            <a:r>
              <a:rPr b="1" lang="en-IE" sz="7200">
                <a:solidFill>
                  <a:srgbClr val="00B050"/>
                </a:solidFill>
              </a:rPr>
              <a:t>individuals</a:t>
            </a:r>
            <a:endParaRPr sz="7200"/>
          </a:p>
          <a:p>
            <a:pPr indent="0" lvl="0" marL="228600" marR="0" rtl="0" algn="l">
              <a:lnSpc>
                <a:spcPct val="100000"/>
              </a:lnSpc>
              <a:spcBef>
                <a:spcPts val="800"/>
              </a:spcBef>
              <a:spcAft>
                <a:spcPts val="0"/>
              </a:spcAft>
              <a:buNone/>
            </a:pPr>
            <a:r>
              <a:t/>
            </a:r>
            <a:endParaRPr b="0" i="0" sz="1400" u="none" cap="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rgbClr val="000000"/>
              </a:buClr>
              <a:buSzPct val="100000"/>
              <a:buNone/>
            </a:pPr>
            <a:r>
              <a:t/>
            </a:r>
            <a:endParaRPr b="0" i="0" sz="1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ct val="100000"/>
              <a:buNone/>
            </a:pPr>
            <a:r>
              <a:t/>
            </a:r>
            <a:endParaRPr/>
          </a:p>
        </p:txBody>
      </p:sp>
      <p:sp>
        <p:nvSpPr>
          <p:cNvPr id="402" name="Google Shape;402;p29"/>
          <p:cNvSpPr/>
          <p:nvPr/>
        </p:nvSpPr>
        <p:spPr>
          <a:xfrm>
            <a:off x="5859699" y="1568999"/>
            <a:ext cx="2513400" cy="1898400"/>
          </a:xfrm>
          <a:prstGeom prst="roundRect">
            <a:avLst>
              <a:gd fmla="val 16667" name="adj"/>
            </a:avLst>
          </a:prstGeom>
          <a:solidFill>
            <a:srgbClr val="DBDBDB"/>
          </a:soli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3" name="Google Shape;403;p29"/>
          <p:cNvSpPr/>
          <p:nvPr/>
        </p:nvSpPr>
        <p:spPr>
          <a:xfrm>
            <a:off x="8908938" y="1486072"/>
            <a:ext cx="2513400" cy="2031300"/>
          </a:xfrm>
          <a:prstGeom prst="roundRect">
            <a:avLst>
              <a:gd fmla="val 16667" name="adj"/>
            </a:avLst>
          </a:prstGeom>
          <a:solidFill>
            <a:srgbClr val="F7CAAC"/>
          </a:solidFill>
          <a:ln>
            <a:noFill/>
          </a:ln>
          <a:effectLst>
            <a:outerShdw blurRad="57150" rotWithShape="0" algn="ctr" dir="5400000" dist="19050">
              <a:srgbClr val="000000">
                <a:alpha val="62745"/>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4" name="Google Shape;404;p29"/>
          <p:cNvSpPr txBox="1"/>
          <p:nvPr/>
        </p:nvSpPr>
        <p:spPr>
          <a:xfrm>
            <a:off x="5722673" y="1836203"/>
            <a:ext cx="2787300" cy="163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u="sng">
                <a:solidFill>
                  <a:srgbClr val="143ADA"/>
                </a:solidFill>
                <a:latin typeface="Calibri"/>
                <a:ea typeface="Calibri"/>
                <a:cs typeface="Calibri"/>
                <a:sym typeface="Calibri"/>
              </a:rPr>
              <a:t>SYSTEMIC MYCOSIS</a:t>
            </a:r>
            <a:endParaRPr/>
          </a:p>
          <a:p>
            <a:pPr indent="0" lvl="0" marL="0" marR="0" rtl="0" algn="ctr">
              <a:spcBef>
                <a:spcPts val="0"/>
              </a:spcBef>
              <a:spcAft>
                <a:spcPts val="0"/>
              </a:spcAft>
              <a:buNone/>
            </a:pPr>
            <a:r>
              <a:rPr i="1" lang="en-IE" sz="1800">
                <a:solidFill>
                  <a:srgbClr val="143ADA"/>
                </a:solidFill>
                <a:latin typeface="Calibri"/>
                <a:ea typeface="Calibri"/>
                <a:cs typeface="Calibri"/>
                <a:sym typeface="Calibri"/>
              </a:rPr>
              <a:t>Histoplasma Capsulatum</a:t>
            </a:r>
            <a:endParaRPr/>
          </a:p>
          <a:p>
            <a:pPr indent="0" lvl="0" marL="0" marR="0" rtl="0" algn="ctr">
              <a:spcBef>
                <a:spcPts val="0"/>
              </a:spcBef>
              <a:spcAft>
                <a:spcPts val="0"/>
              </a:spcAft>
              <a:buNone/>
            </a:pPr>
            <a:r>
              <a:rPr i="1" lang="en-IE" sz="1800">
                <a:solidFill>
                  <a:srgbClr val="143ADA"/>
                </a:solidFill>
                <a:latin typeface="Calibri"/>
                <a:ea typeface="Calibri"/>
                <a:cs typeface="Calibri"/>
                <a:sym typeface="Calibri"/>
              </a:rPr>
              <a:t>Blastomyces Dermatitidis</a:t>
            </a:r>
            <a:endParaRPr/>
          </a:p>
          <a:p>
            <a:pPr indent="0" lvl="0" marL="0" marR="0" rtl="0" algn="ctr">
              <a:spcBef>
                <a:spcPts val="0"/>
              </a:spcBef>
              <a:spcAft>
                <a:spcPts val="0"/>
              </a:spcAft>
              <a:buNone/>
            </a:pPr>
            <a:r>
              <a:rPr i="1" lang="en-IE" sz="1800">
                <a:solidFill>
                  <a:srgbClr val="143ADA"/>
                </a:solidFill>
                <a:latin typeface="Calibri"/>
                <a:ea typeface="Calibri"/>
                <a:cs typeface="Calibri"/>
                <a:sym typeface="Calibri"/>
              </a:rPr>
              <a:t>Coccidioides Immitis</a:t>
            </a:r>
            <a:endParaRPr i="1" sz="1800">
              <a:solidFill>
                <a:srgbClr val="143ADA"/>
              </a:solidFill>
              <a:latin typeface="Calibri"/>
              <a:ea typeface="Calibri"/>
              <a:cs typeface="Calibri"/>
              <a:sym typeface="Calibri"/>
            </a:endParaRPr>
          </a:p>
          <a:p>
            <a:pPr indent="0" lvl="0" marL="0" marR="0" rtl="0" algn="ctr">
              <a:spcBef>
                <a:spcPts val="0"/>
              </a:spcBef>
              <a:spcAft>
                <a:spcPts val="0"/>
              </a:spcAft>
              <a:buNone/>
            </a:pPr>
            <a:r>
              <a:t/>
            </a:r>
            <a:endParaRPr i="1" sz="1800">
              <a:solidFill>
                <a:srgbClr val="143ADA"/>
              </a:solidFill>
              <a:latin typeface="Calibri"/>
              <a:ea typeface="Calibri"/>
              <a:cs typeface="Calibri"/>
              <a:sym typeface="Calibri"/>
            </a:endParaRPr>
          </a:p>
          <a:p>
            <a:pPr indent="0" lvl="0" marL="0" marR="0" rtl="0" algn="ctr">
              <a:spcBef>
                <a:spcPts val="0"/>
              </a:spcBef>
              <a:spcAft>
                <a:spcPts val="0"/>
              </a:spcAft>
              <a:buNone/>
            </a:pPr>
            <a:r>
              <a:rPr lang="en-IE" sz="1000">
                <a:solidFill>
                  <a:srgbClr val="143ADA"/>
                </a:solidFill>
                <a:latin typeface="Calibri"/>
                <a:ea typeface="Calibri"/>
                <a:cs typeface="Calibri"/>
                <a:sym typeface="Calibri"/>
              </a:rPr>
              <a:t>In healthy or immunocompetent individuals.</a:t>
            </a:r>
            <a:endParaRPr sz="1000">
              <a:solidFill>
                <a:srgbClr val="143ADA"/>
              </a:solidFill>
              <a:latin typeface="Calibri"/>
              <a:ea typeface="Calibri"/>
              <a:cs typeface="Calibri"/>
              <a:sym typeface="Calibri"/>
            </a:endParaRPr>
          </a:p>
        </p:txBody>
      </p:sp>
      <p:sp>
        <p:nvSpPr>
          <p:cNvPr id="405" name="Google Shape;405;p29"/>
          <p:cNvSpPr txBox="1"/>
          <p:nvPr/>
        </p:nvSpPr>
        <p:spPr>
          <a:xfrm>
            <a:off x="8908938" y="1608196"/>
            <a:ext cx="2513400" cy="2201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IE" sz="1800" u="sng">
                <a:solidFill>
                  <a:srgbClr val="CC0000"/>
                </a:solidFill>
                <a:latin typeface="Calibri"/>
                <a:ea typeface="Calibri"/>
                <a:cs typeface="Calibri"/>
                <a:sym typeface="Calibri"/>
              </a:rPr>
              <a:t>OPPORTUNISTIC MYCOSIS</a:t>
            </a:r>
            <a:endParaRPr/>
          </a:p>
          <a:p>
            <a:pPr indent="0" lvl="0" marL="0" marR="0" rtl="0" algn="ctr">
              <a:spcBef>
                <a:spcPts val="0"/>
              </a:spcBef>
              <a:spcAft>
                <a:spcPts val="0"/>
              </a:spcAft>
              <a:buNone/>
            </a:pPr>
            <a:r>
              <a:rPr b="0" i="1" lang="en-IE" sz="1800">
                <a:solidFill>
                  <a:srgbClr val="CC0000"/>
                </a:solidFill>
                <a:latin typeface="Calibri"/>
                <a:ea typeface="Calibri"/>
                <a:cs typeface="Calibri"/>
                <a:sym typeface="Calibri"/>
              </a:rPr>
              <a:t>Candidiasis</a:t>
            </a:r>
            <a:endParaRPr/>
          </a:p>
          <a:p>
            <a:pPr indent="0" lvl="0" marL="0" marR="0" rtl="0" algn="ctr">
              <a:spcBef>
                <a:spcPts val="0"/>
              </a:spcBef>
              <a:spcAft>
                <a:spcPts val="0"/>
              </a:spcAft>
              <a:buNone/>
            </a:pPr>
            <a:r>
              <a:rPr b="0" i="1" lang="en-IE" sz="1800">
                <a:solidFill>
                  <a:srgbClr val="CC0000"/>
                </a:solidFill>
                <a:latin typeface="Calibri"/>
                <a:ea typeface="Calibri"/>
                <a:cs typeface="Calibri"/>
                <a:sym typeface="Calibri"/>
              </a:rPr>
              <a:t>Aspergillosis</a:t>
            </a:r>
            <a:endParaRPr/>
          </a:p>
          <a:p>
            <a:pPr indent="0" lvl="0" marL="0" marR="0" rtl="0" algn="ctr">
              <a:spcBef>
                <a:spcPts val="0"/>
              </a:spcBef>
              <a:spcAft>
                <a:spcPts val="0"/>
              </a:spcAft>
              <a:buNone/>
            </a:pPr>
            <a:r>
              <a:rPr b="0" i="1" lang="en-IE" sz="1800">
                <a:solidFill>
                  <a:srgbClr val="CC0000"/>
                </a:solidFill>
                <a:latin typeface="Calibri"/>
                <a:ea typeface="Calibri"/>
                <a:cs typeface="Calibri"/>
                <a:sym typeface="Calibri"/>
              </a:rPr>
              <a:t>Mucormycosis</a:t>
            </a:r>
            <a:endParaRPr b="0" i="1" sz="1800">
              <a:solidFill>
                <a:srgbClr val="CC0000"/>
              </a:solidFill>
              <a:latin typeface="Calibri"/>
              <a:ea typeface="Calibri"/>
              <a:cs typeface="Calibri"/>
              <a:sym typeface="Calibri"/>
            </a:endParaRPr>
          </a:p>
          <a:p>
            <a:pPr indent="0" lvl="0" marL="0" marR="0" rtl="0" algn="ctr">
              <a:spcBef>
                <a:spcPts val="0"/>
              </a:spcBef>
              <a:spcAft>
                <a:spcPts val="0"/>
              </a:spcAft>
              <a:buNone/>
            </a:pPr>
            <a:r>
              <a:rPr b="0" i="1" lang="en-IE" sz="1800">
                <a:solidFill>
                  <a:srgbClr val="CC0000"/>
                </a:solidFill>
                <a:latin typeface="Calibri"/>
                <a:ea typeface="Calibri"/>
                <a:cs typeface="Calibri"/>
                <a:sym typeface="Calibri"/>
              </a:rPr>
              <a:t>Fusariosis</a:t>
            </a:r>
            <a:endParaRPr b="0" i="1" sz="1800">
              <a:solidFill>
                <a:srgbClr val="CC0000"/>
              </a:solidFill>
              <a:latin typeface="Calibri"/>
              <a:ea typeface="Calibri"/>
              <a:cs typeface="Calibri"/>
              <a:sym typeface="Calibri"/>
            </a:endParaRPr>
          </a:p>
          <a:p>
            <a:pPr indent="0" lvl="0" marL="0" marR="0" rtl="0" algn="ctr">
              <a:spcBef>
                <a:spcPts val="0"/>
              </a:spcBef>
              <a:spcAft>
                <a:spcPts val="0"/>
              </a:spcAft>
              <a:buNone/>
            </a:pPr>
            <a:r>
              <a:rPr lang="en-IE" sz="1100">
                <a:solidFill>
                  <a:srgbClr val="C00000"/>
                </a:solidFill>
                <a:latin typeface="Calibri"/>
                <a:ea typeface="Calibri"/>
                <a:cs typeface="Calibri"/>
                <a:sym typeface="Calibri"/>
              </a:rPr>
              <a:t>In immunocompromised individuals. </a:t>
            </a:r>
            <a:endParaRPr sz="1100">
              <a:solidFill>
                <a:srgbClr val="C00000"/>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406" name="Google Shape;406;p29"/>
          <p:cNvPicPr preferRelativeResize="0"/>
          <p:nvPr/>
        </p:nvPicPr>
        <p:blipFill rotWithShape="1">
          <a:blip r:embed="rId3">
            <a:alphaModFix/>
          </a:blip>
          <a:srcRect b="0" l="0" r="0" t="0"/>
          <a:stretch/>
        </p:blipFill>
        <p:spPr>
          <a:xfrm>
            <a:off x="6161574" y="3809299"/>
            <a:ext cx="5024434" cy="203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1"/>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D966"/>
              </a:buClr>
              <a:buSzPts val="4400"/>
              <a:buFont typeface="Calibri"/>
              <a:buNone/>
            </a:pPr>
            <a:r>
              <a:rPr b="1" lang="en-IE">
                <a:solidFill>
                  <a:srgbClr val="FFD966"/>
                </a:solidFill>
              </a:rPr>
              <a:t>PARASITES</a:t>
            </a:r>
            <a:endParaRPr/>
          </a:p>
        </p:txBody>
      </p:sp>
      <p:sp>
        <p:nvSpPr>
          <p:cNvPr id="413" name="Google Shape;413;p31"/>
          <p:cNvSpPr txBox="1"/>
          <p:nvPr>
            <p:ph idx="1" type="body"/>
          </p:nvPr>
        </p:nvSpPr>
        <p:spPr>
          <a:xfrm>
            <a:off x="415875" y="1152438"/>
            <a:ext cx="5883900" cy="1591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D966"/>
              </a:buClr>
              <a:buSzPts val="1800"/>
              <a:buNone/>
            </a:pPr>
            <a:r>
              <a:rPr b="1" lang="en-IE" sz="1800">
                <a:solidFill>
                  <a:srgbClr val="FFD966"/>
                </a:solidFill>
              </a:rPr>
              <a:t>Parasites</a:t>
            </a:r>
            <a:r>
              <a:rPr lang="en-IE" sz="1800"/>
              <a:t> are complex microbes </a:t>
            </a:r>
            <a:r>
              <a:rPr lang="en-IE" sz="1800">
                <a:solidFill>
                  <a:srgbClr val="040C28"/>
                </a:solidFill>
              </a:rPr>
              <a:t>that live on or in a host organism, and get its food at the expense of its host</a:t>
            </a:r>
            <a:r>
              <a:rPr lang="en-IE" sz="1800">
                <a:solidFill>
                  <a:srgbClr val="202124"/>
                </a:solidFill>
                <a:highlight>
                  <a:srgbClr val="FFFFFF"/>
                </a:highlight>
              </a:rPr>
              <a:t>.</a:t>
            </a:r>
            <a:endParaRPr sz="1800"/>
          </a:p>
          <a:p>
            <a:pPr indent="-342900" lvl="0" marL="457200" rtl="0" algn="l">
              <a:lnSpc>
                <a:spcPct val="90000"/>
              </a:lnSpc>
              <a:spcBef>
                <a:spcPts val="1000"/>
              </a:spcBef>
              <a:spcAft>
                <a:spcPts val="0"/>
              </a:spcAft>
              <a:buSzPts val="1800"/>
              <a:buChar char="•"/>
            </a:pPr>
            <a:r>
              <a:rPr lang="en-IE" sz="1800"/>
              <a:t>C</a:t>
            </a:r>
            <a:r>
              <a:rPr lang="en-IE" sz="1800"/>
              <a:t>lassified as </a:t>
            </a:r>
            <a:r>
              <a:rPr b="1" lang="en-IE" sz="1800">
                <a:solidFill>
                  <a:srgbClr val="FFD966"/>
                </a:solidFill>
              </a:rPr>
              <a:t>eukaryotic</a:t>
            </a:r>
            <a:r>
              <a:rPr lang="en-IE" sz="1800"/>
              <a:t> (can be </a:t>
            </a:r>
            <a:r>
              <a:rPr lang="en-IE" sz="1800"/>
              <a:t>unicellular and multicellular)</a:t>
            </a:r>
            <a:endParaRPr sz="1800"/>
          </a:p>
          <a:p>
            <a:pPr indent="-342900" lvl="0" marL="457200" rtl="0" algn="l">
              <a:lnSpc>
                <a:spcPct val="90000"/>
              </a:lnSpc>
              <a:spcBef>
                <a:spcPts val="0"/>
              </a:spcBef>
              <a:spcAft>
                <a:spcPts val="0"/>
              </a:spcAft>
              <a:buSzPts val="1800"/>
              <a:buChar char="•"/>
            </a:pPr>
            <a:r>
              <a:rPr lang="en-IE" sz="1800"/>
              <a:t>Range in size (protozoa that are 4 to 5 µm in diameter to tapeworms </a:t>
            </a:r>
            <a:r>
              <a:rPr lang="en-IE" sz="1800"/>
              <a:t>that are up</a:t>
            </a:r>
            <a:r>
              <a:rPr lang="en-IE" sz="1800"/>
              <a:t> to 10 meters in length)</a:t>
            </a:r>
            <a:endParaRPr sz="2200"/>
          </a:p>
        </p:txBody>
      </p:sp>
      <p:pic>
        <p:nvPicPr>
          <p:cNvPr id="414" name="Google Shape;414;p31"/>
          <p:cNvPicPr preferRelativeResize="0"/>
          <p:nvPr/>
        </p:nvPicPr>
        <p:blipFill rotWithShape="1">
          <a:blip r:embed="rId3">
            <a:alphaModFix/>
          </a:blip>
          <a:srcRect b="0" l="0" r="0" t="0"/>
          <a:stretch/>
        </p:blipFill>
        <p:spPr>
          <a:xfrm>
            <a:off x="6590542" y="261055"/>
            <a:ext cx="4261441" cy="2607292"/>
          </a:xfrm>
          <a:prstGeom prst="rect">
            <a:avLst/>
          </a:prstGeom>
          <a:noFill/>
          <a:ln>
            <a:noFill/>
          </a:ln>
        </p:spPr>
      </p:pic>
      <p:pic>
        <p:nvPicPr>
          <p:cNvPr id="415" name="Google Shape;415;p31"/>
          <p:cNvPicPr preferRelativeResize="0"/>
          <p:nvPr/>
        </p:nvPicPr>
        <p:blipFill rotWithShape="1">
          <a:blip r:embed="rId4">
            <a:alphaModFix/>
          </a:blip>
          <a:srcRect b="0" l="0" r="0" t="0"/>
          <a:stretch/>
        </p:blipFill>
        <p:spPr>
          <a:xfrm>
            <a:off x="6367282" y="2778958"/>
            <a:ext cx="4707960" cy="3530972"/>
          </a:xfrm>
          <a:prstGeom prst="rect">
            <a:avLst/>
          </a:prstGeom>
          <a:noFill/>
          <a:ln>
            <a:noFill/>
          </a:ln>
        </p:spPr>
      </p:pic>
      <p:pic>
        <p:nvPicPr>
          <p:cNvPr id="416" name="Google Shape;416;p31"/>
          <p:cNvPicPr preferRelativeResize="0"/>
          <p:nvPr/>
        </p:nvPicPr>
        <p:blipFill rotWithShape="1">
          <a:blip r:embed="rId5">
            <a:alphaModFix/>
          </a:blip>
          <a:srcRect b="0" l="0" r="0" t="0"/>
          <a:stretch/>
        </p:blipFill>
        <p:spPr>
          <a:xfrm>
            <a:off x="286312" y="3781485"/>
            <a:ext cx="5386687" cy="2520044"/>
          </a:xfrm>
          <a:prstGeom prst="rect">
            <a:avLst/>
          </a:prstGeom>
          <a:noFill/>
          <a:ln>
            <a:noFill/>
          </a:ln>
        </p:spPr>
      </p:pic>
      <p:sp>
        <p:nvSpPr>
          <p:cNvPr id="417" name="Google Shape;417;p31"/>
          <p:cNvSpPr/>
          <p:nvPr/>
        </p:nvSpPr>
        <p:spPr>
          <a:xfrm>
            <a:off x="386938" y="2840323"/>
            <a:ext cx="5346900" cy="845100"/>
          </a:xfrm>
          <a:prstGeom prst="roundRect">
            <a:avLst>
              <a:gd fmla="val 16667" name="adj"/>
            </a:avLst>
          </a:prstGeom>
          <a:solidFill>
            <a:srgbClr val="FFF2CC"/>
          </a:solidFill>
          <a:ln cap="flat" cmpd="sng" w="95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18" name="Google Shape;418;p31"/>
          <p:cNvSpPr txBox="1"/>
          <p:nvPr/>
        </p:nvSpPr>
        <p:spPr>
          <a:xfrm>
            <a:off x="286312" y="2933800"/>
            <a:ext cx="5548200" cy="5634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None/>
            </a:pPr>
            <a:r>
              <a:rPr b="1" i="0" lang="en-IE" sz="1800" u="none" cap="none" strike="noStrike">
                <a:solidFill>
                  <a:srgbClr val="BF9000"/>
                </a:solidFill>
                <a:latin typeface="Calibri"/>
                <a:ea typeface="Calibri"/>
                <a:cs typeface="Calibri"/>
                <a:sym typeface="Calibri"/>
              </a:rPr>
              <a:t>IgE</a:t>
            </a:r>
            <a:r>
              <a:rPr b="0" i="0" lang="en-IE" sz="1600" u="none" cap="none" strike="noStrike">
                <a:solidFill>
                  <a:srgbClr val="262626"/>
                </a:solidFill>
                <a:latin typeface="Calibri"/>
                <a:ea typeface="Calibri"/>
                <a:cs typeface="Calibri"/>
                <a:sym typeface="Calibri"/>
              </a:rPr>
              <a:t>,</a:t>
            </a:r>
            <a:r>
              <a:rPr b="1" i="0" lang="en-IE" sz="1600" u="none" cap="none" strike="noStrike">
                <a:solidFill>
                  <a:srgbClr val="BF9000"/>
                </a:solidFill>
                <a:latin typeface="Calibri"/>
                <a:ea typeface="Calibri"/>
                <a:cs typeface="Calibri"/>
                <a:sym typeface="Calibri"/>
              </a:rPr>
              <a:t> eosinophil</a:t>
            </a:r>
            <a:r>
              <a:rPr b="0" i="0" lang="en-IE" sz="1600" u="none" cap="none" strike="noStrike">
                <a:solidFill>
                  <a:srgbClr val="262626"/>
                </a:solidFill>
                <a:latin typeface="Calibri"/>
                <a:ea typeface="Calibri"/>
                <a:cs typeface="Calibri"/>
                <a:sym typeface="Calibri"/>
              </a:rPr>
              <a:t>, and </a:t>
            </a:r>
            <a:r>
              <a:rPr b="1" i="0" lang="en-IE" sz="1600" u="none" cap="none" strike="noStrike">
                <a:solidFill>
                  <a:srgbClr val="BF9000"/>
                </a:solidFill>
                <a:latin typeface="Calibri"/>
                <a:ea typeface="Calibri"/>
                <a:cs typeface="Calibri"/>
                <a:sym typeface="Calibri"/>
              </a:rPr>
              <a:t>mast cell</a:t>
            </a:r>
            <a:r>
              <a:rPr b="0" i="0" lang="en-IE" sz="1600" u="none" cap="none" strike="noStrike">
                <a:solidFill>
                  <a:srgbClr val="262626"/>
                </a:solidFill>
                <a:latin typeface="Calibri"/>
                <a:ea typeface="Calibri"/>
                <a:cs typeface="Calibri"/>
                <a:sym typeface="Calibri"/>
              </a:rPr>
              <a:t> action </a:t>
            </a:r>
            <a:r>
              <a:rPr lang="en-IE" sz="1600">
                <a:solidFill>
                  <a:srgbClr val="262626"/>
                </a:solidFill>
                <a:latin typeface="Calibri"/>
                <a:ea typeface="Calibri"/>
                <a:cs typeface="Calibri"/>
                <a:sym typeface="Calibri"/>
              </a:rPr>
              <a:t>is</a:t>
            </a:r>
            <a:r>
              <a:rPr b="0" i="0" lang="en-IE" sz="1600" u="none" cap="none" strike="noStrike">
                <a:solidFill>
                  <a:srgbClr val="262626"/>
                </a:solidFill>
                <a:latin typeface="Calibri"/>
                <a:ea typeface="Calibri"/>
                <a:cs typeface="Calibri"/>
                <a:sym typeface="Calibri"/>
              </a:rPr>
              <a:t> triggered by helminth infections and important for </a:t>
            </a:r>
            <a:r>
              <a:rPr lang="en-IE" sz="1600">
                <a:solidFill>
                  <a:srgbClr val="262626"/>
                </a:solidFill>
                <a:latin typeface="Calibri"/>
                <a:ea typeface="Calibri"/>
                <a:cs typeface="Calibri"/>
                <a:sym typeface="Calibri"/>
              </a:rPr>
              <a:t>elimination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33"/>
          <p:cNvPicPr preferRelativeResize="0"/>
          <p:nvPr/>
        </p:nvPicPr>
        <p:blipFill rotWithShape="1">
          <a:blip r:embed="rId3">
            <a:alphaModFix/>
          </a:blip>
          <a:srcRect b="0" l="0" r="0" t="0"/>
          <a:stretch/>
        </p:blipFill>
        <p:spPr>
          <a:xfrm>
            <a:off x="504232" y="124813"/>
            <a:ext cx="6317846" cy="6238876"/>
          </a:xfrm>
          <a:prstGeom prst="rect">
            <a:avLst/>
          </a:prstGeom>
          <a:noFill/>
          <a:ln>
            <a:noFill/>
          </a:ln>
        </p:spPr>
      </p:pic>
      <p:pic>
        <p:nvPicPr>
          <p:cNvPr id="425" name="Google Shape;425;p33"/>
          <p:cNvPicPr preferRelativeResize="0"/>
          <p:nvPr/>
        </p:nvPicPr>
        <p:blipFill rotWithShape="1">
          <a:blip r:embed="rId4">
            <a:alphaModFix/>
          </a:blip>
          <a:srcRect b="-3180" l="0" r="51382" t="0"/>
          <a:stretch/>
        </p:blipFill>
        <p:spPr>
          <a:xfrm>
            <a:off x="7577498" y="249629"/>
            <a:ext cx="3143942" cy="59892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Learning Objectives</a:t>
            </a:r>
            <a:endParaRPr/>
          </a:p>
        </p:txBody>
      </p:sp>
      <p:sp>
        <p:nvSpPr>
          <p:cNvPr id="192" name="Google Shape;192;p3"/>
          <p:cNvSpPr txBox="1"/>
          <p:nvPr>
            <p:ph idx="4294967295" type="body"/>
          </p:nvPr>
        </p:nvSpPr>
        <p:spPr>
          <a:xfrm>
            <a:off x="838200" y="1323612"/>
            <a:ext cx="10515600" cy="489420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100000"/>
              </a:lnSpc>
              <a:spcBef>
                <a:spcPts val="0"/>
              </a:spcBef>
              <a:spcAft>
                <a:spcPts val="0"/>
              </a:spcAft>
              <a:buClr>
                <a:srgbClr val="002060"/>
              </a:buClr>
              <a:buSzPts val="2000"/>
              <a:buChar char="•"/>
            </a:pPr>
            <a:r>
              <a:rPr lang="en-IE">
                <a:solidFill>
                  <a:srgbClr val="002060"/>
                </a:solidFill>
              </a:rPr>
              <a:t>Explain</a:t>
            </a:r>
            <a:r>
              <a:rPr lang="en-IE">
                <a:solidFill>
                  <a:srgbClr val="002060"/>
                </a:solidFill>
              </a:rPr>
              <a:t> the key differences between RNA and DNA viruses.</a:t>
            </a:r>
            <a:endParaRPr/>
          </a:p>
          <a:p>
            <a:pPr indent="-228600" lvl="0" marL="228600" rtl="0" algn="l">
              <a:lnSpc>
                <a:spcPct val="100000"/>
              </a:lnSpc>
              <a:spcBef>
                <a:spcPts val="1000"/>
              </a:spcBef>
              <a:spcAft>
                <a:spcPts val="0"/>
              </a:spcAft>
              <a:buClr>
                <a:srgbClr val="262626"/>
              </a:buClr>
              <a:buSzPts val="2000"/>
              <a:buChar char="•"/>
            </a:pPr>
            <a:r>
              <a:rPr lang="en-IE"/>
              <a:t>Explain why the immune response to viruses is predominantly cell-mediated.</a:t>
            </a:r>
            <a:endParaRPr/>
          </a:p>
          <a:p>
            <a:pPr indent="-228600" lvl="0" marL="228600" rtl="0" algn="l">
              <a:lnSpc>
                <a:spcPct val="100000"/>
              </a:lnSpc>
              <a:spcBef>
                <a:spcPts val="1000"/>
              </a:spcBef>
              <a:spcAft>
                <a:spcPts val="0"/>
              </a:spcAft>
              <a:buClr>
                <a:srgbClr val="262626"/>
              </a:buClr>
              <a:buSzPts val="2000"/>
              <a:buChar char="•"/>
            </a:pPr>
            <a:r>
              <a:rPr lang="en-IE"/>
              <a:t>Briefly explain the difference between genetic shift and genetic drift and how these influence the formation of the yearly influenza vaccine.</a:t>
            </a:r>
            <a:endParaRPr/>
          </a:p>
          <a:p>
            <a:pPr indent="-228600" lvl="0" marL="228600" rtl="0" algn="l">
              <a:lnSpc>
                <a:spcPct val="100000"/>
              </a:lnSpc>
              <a:spcBef>
                <a:spcPts val="1000"/>
              </a:spcBef>
              <a:spcAft>
                <a:spcPts val="0"/>
              </a:spcAft>
              <a:buClr>
                <a:srgbClr val="262626"/>
              </a:buClr>
              <a:buSzPts val="2000"/>
              <a:buChar char="•"/>
            </a:pPr>
            <a:r>
              <a:rPr lang="en-IE"/>
              <a:t>Briefly explain the key terms used in mycology and define what a dimorphic fungus is.</a:t>
            </a:r>
            <a:endParaRPr/>
          </a:p>
          <a:p>
            <a:pPr indent="-228600" lvl="0" marL="228600" rtl="0" algn="l">
              <a:lnSpc>
                <a:spcPct val="100000"/>
              </a:lnSpc>
              <a:spcBef>
                <a:spcPts val="1000"/>
              </a:spcBef>
              <a:spcAft>
                <a:spcPts val="0"/>
              </a:spcAft>
              <a:buClr>
                <a:srgbClr val="262626"/>
              </a:buClr>
              <a:buSzPts val="2000"/>
              <a:buChar char="•"/>
            </a:pPr>
            <a:r>
              <a:rPr lang="en-IE"/>
              <a:t>Mention that humoral and cell-mediated responses dominant clearance of fungi.</a:t>
            </a:r>
            <a:endParaRPr/>
          </a:p>
          <a:p>
            <a:pPr indent="-228600" lvl="0" marL="228600" rtl="0" algn="l">
              <a:lnSpc>
                <a:spcPct val="100000"/>
              </a:lnSpc>
              <a:spcBef>
                <a:spcPts val="1000"/>
              </a:spcBef>
              <a:spcAft>
                <a:spcPts val="0"/>
              </a:spcAft>
              <a:buClr>
                <a:srgbClr val="002060"/>
              </a:buClr>
              <a:buSzPts val="2000"/>
              <a:buChar char="•"/>
            </a:pPr>
            <a:r>
              <a:rPr lang="en-IE">
                <a:solidFill>
                  <a:srgbClr val="002060"/>
                </a:solidFill>
              </a:rPr>
              <a:t>Define opportunistic infection, correlating the presence of systemic fungal infections with immunosuppression.</a:t>
            </a:r>
            <a:endParaRPr/>
          </a:p>
          <a:p>
            <a:pPr indent="-228600" lvl="0" marL="228600" rtl="0" algn="l">
              <a:lnSpc>
                <a:spcPct val="100000"/>
              </a:lnSpc>
              <a:spcBef>
                <a:spcPts val="1000"/>
              </a:spcBef>
              <a:spcAft>
                <a:spcPts val="0"/>
              </a:spcAft>
              <a:buClr>
                <a:srgbClr val="262626"/>
              </a:buClr>
              <a:buSzPts val="2000"/>
              <a:buChar char="•"/>
            </a:pPr>
            <a:r>
              <a:rPr lang="en-IE"/>
              <a:t>Classify parasites according to size from protozoa, helminths (trematodes, nematodes, cestodes), and ectoparasites. Indicate that these infections are particularly difficult for the body to eradicate without treatment.</a:t>
            </a:r>
            <a:endParaRPr/>
          </a:p>
          <a:p>
            <a:pPr indent="-228600" lvl="0" marL="228600" rtl="0" algn="l">
              <a:lnSpc>
                <a:spcPct val="100000"/>
              </a:lnSpc>
              <a:spcBef>
                <a:spcPts val="1000"/>
              </a:spcBef>
              <a:spcAft>
                <a:spcPts val="0"/>
              </a:spcAft>
              <a:buClr>
                <a:srgbClr val="262626"/>
              </a:buClr>
              <a:buSzPts val="2000"/>
              <a:buChar char="•"/>
            </a:pPr>
            <a:r>
              <a:rPr lang="en-IE"/>
              <a:t>Mention the </a:t>
            </a:r>
            <a:r>
              <a:rPr lang="en-IE">
                <a:solidFill>
                  <a:srgbClr val="002060"/>
                </a:solidFill>
              </a:rPr>
              <a:t>role of eosinophils in fighting parasites.</a:t>
            </a:r>
            <a:endParaRPr/>
          </a:p>
          <a:p>
            <a:pPr indent="-101600" lvl="0" marL="228600" rtl="0" algn="l">
              <a:lnSpc>
                <a:spcPct val="100000"/>
              </a:lnSpc>
              <a:spcBef>
                <a:spcPts val="1000"/>
              </a:spcBef>
              <a:spcAft>
                <a:spcPts val="0"/>
              </a:spcAft>
              <a:buClr>
                <a:srgbClr val="262626"/>
              </a:buClr>
              <a:buSzPts val="20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4"/>
          <p:cNvSpPr txBox="1"/>
          <p:nvPr>
            <p:ph type="title"/>
          </p:nvPr>
        </p:nvSpPr>
        <p:spPr>
          <a:xfrm>
            <a:off x="4690800" y="3069000"/>
            <a:ext cx="2810400" cy="7200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2060"/>
              </a:buClr>
              <a:buSzPts val="4000"/>
              <a:buFont typeface="Calibri"/>
              <a:buNone/>
            </a:pPr>
            <a:r>
              <a:rPr b="1" lang="en-IE" sz="4000">
                <a:solidFill>
                  <a:srgbClr val="002060"/>
                </a:solidFill>
              </a:rPr>
              <a:t>THANK </a:t>
            </a:r>
            <a:r>
              <a:rPr b="1" lang="en-IE" sz="3600">
                <a:solidFill>
                  <a:srgbClr val="002060"/>
                </a:solidFill>
              </a:rPr>
              <a:t>YOU</a:t>
            </a:r>
            <a:r>
              <a:rPr b="1" lang="en-IE" sz="4000">
                <a:solidFill>
                  <a:srgbClr val="002060"/>
                </a:solidFill>
              </a:rPr>
              <a:t>!</a:t>
            </a:r>
            <a:endParaRPr b="1" sz="1600">
              <a:solidFill>
                <a:srgbClr val="00206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4"/>
          <p:cNvSpPr txBox="1"/>
          <p:nvPr>
            <p:ph type="title"/>
          </p:nvPr>
        </p:nvSpPr>
        <p:spPr>
          <a:xfrm>
            <a:off x="838200" y="195542"/>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What is Microbiology?</a:t>
            </a:r>
            <a:endParaRPr/>
          </a:p>
        </p:txBody>
      </p:sp>
      <p:sp>
        <p:nvSpPr>
          <p:cNvPr id="199" name="Google Shape;199;p4"/>
          <p:cNvSpPr txBox="1"/>
          <p:nvPr>
            <p:ph idx="4294967295" type="body"/>
          </p:nvPr>
        </p:nvSpPr>
        <p:spPr>
          <a:xfrm>
            <a:off x="470250" y="1279475"/>
            <a:ext cx="11251500" cy="50985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90000"/>
              </a:lnSpc>
              <a:spcBef>
                <a:spcPts val="0"/>
              </a:spcBef>
              <a:spcAft>
                <a:spcPts val="0"/>
              </a:spcAft>
              <a:buClr>
                <a:srgbClr val="002060"/>
              </a:buClr>
              <a:buSzPct val="70833"/>
              <a:buNone/>
            </a:pPr>
            <a:r>
              <a:rPr b="1" lang="en-IE" sz="7200" u="sng">
                <a:solidFill>
                  <a:srgbClr val="002060"/>
                </a:solidFill>
              </a:rPr>
              <a:t>Definition</a:t>
            </a:r>
            <a:r>
              <a:rPr b="1" lang="en-IE" sz="7200">
                <a:solidFill>
                  <a:srgbClr val="002060"/>
                </a:solidFill>
              </a:rPr>
              <a:t>:</a:t>
            </a:r>
            <a:r>
              <a:rPr lang="en-IE" sz="7200"/>
              <a:t> </a:t>
            </a:r>
            <a:r>
              <a:rPr lang="en-IE" sz="7200">
                <a:solidFill>
                  <a:schemeClr val="dk1"/>
                </a:solidFill>
              </a:rPr>
              <a:t>the study of microorganisms </a:t>
            </a:r>
            <a:r>
              <a:rPr lang="en-IE" sz="7200"/>
              <a:t>(organism that cannot be seen by the naked eye) </a:t>
            </a:r>
            <a:endParaRPr sz="7200"/>
          </a:p>
          <a:p>
            <a:pPr indent="0" lvl="0" marL="0" rtl="0" algn="l">
              <a:lnSpc>
                <a:spcPct val="90000"/>
              </a:lnSpc>
              <a:spcBef>
                <a:spcPts val="0"/>
              </a:spcBef>
              <a:spcAft>
                <a:spcPts val="0"/>
              </a:spcAft>
              <a:buClr>
                <a:srgbClr val="002060"/>
              </a:buClr>
              <a:buSzPct val="70833"/>
              <a:buNone/>
            </a:pPr>
            <a:r>
              <a:t/>
            </a:r>
            <a:endParaRPr sz="7200"/>
          </a:p>
          <a:p>
            <a:pPr indent="0" lvl="0" marL="0" rtl="0" algn="l">
              <a:lnSpc>
                <a:spcPct val="90000"/>
              </a:lnSpc>
              <a:spcBef>
                <a:spcPts val="1000"/>
              </a:spcBef>
              <a:spcAft>
                <a:spcPts val="0"/>
              </a:spcAft>
              <a:buClr>
                <a:srgbClr val="262626"/>
              </a:buClr>
              <a:buSzPct val="58333"/>
              <a:buNone/>
            </a:pPr>
            <a:r>
              <a:rPr lang="en-IE" sz="7200"/>
              <a:t>The main </a:t>
            </a:r>
            <a:r>
              <a:rPr b="1" lang="en-IE" sz="7200">
                <a:solidFill>
                  <a:srgbClr val="002060"/>
                </a:solidFill>
              </a:rPr>
              <a:t>pathogens</a:t>
            </a:r>
            <a:r>
              <a:rPr lang="en-IE" sz="7200"/>
              <a:t> encountered in clinically include:</a:t>
            </a:r>
            <a:endParaRPr sz="7200"/>
          </a:p>
          <a:p>
            <a:pPr indent="0" lvl="0" marL="0" rtl="0" algn="l">
              <a:lnSpc>
                <a:spcPct val="90000"/>
              </a:lnSpc>
              <a:spcBef>
                <a:spcPts val="1000"/>
              </a:spcBef>
              <a:spcAft>
                <a:spcPts val="0"/>
              </a:spcAft>
              <a:buClr>
                <a:srgbClr val="C00000"/>
              </a:buClr>
              <a:buSzPct val="58333"/>
              <a:buNone/>
            </a:pPr>
            <a:r>
              <a:rPr b="1" lang="en-IE" sz="7200">
                <a:solidFill>
                  <a:srgbClr val="C00000"/>
                </a:solidFill>
              </a:rPr>
              <a:t>1</a:t>
            </a:r>
            <a:r>
              <a:rPr lang="en-IE" sz="7200"/>
              <a:t>. </a:t>
            </a:r>
            <a:r>
              <a:rPr b="1" lang="en-IE" sz="7200">
                <a:solidFill>
                  <a:srgbClr val="C00000"/>
                </a:solidFill>
              </a:rPr>
              <a:t>Viruses</a:t>
            </a:r>
            <a:r>
              <a:rPr b="1" lang="en-IE" sz="7200"/>
              <a:t> 	</a:t>
            </a:r>
            <a:r>
              <a:rPr b="1" lang="en-IE" sz="7200">
                <a:solidFill>
                  <a:srgbClr val="7030A0"/>
                </a:solidFill>
              </a:rPr>
              <a:t>2.</a:t>
            </a:r>
            <a:r>
              <a:rPr b="1" lang="en-IE" sz="7200">
                <a:solidFill>
                  <a:srgbClr val="7030A0"/>
                </a:solidFill>
              </a:rPr>
              <a:t> </a:t>
            </a:r>
            <a:r>
              <a:rPr b="1" lang="en-IE" sz="7200">
                <a:solidFill>
                  <a:srgbClr val="7030A0"/>
                </a:solidFill>
              </a:rPr>
              <a:t>Bacteria	  </a:t>
            </a:r>
            <a:r>
              <a:rPr b="1" lang="en-IE" sz="7200">
                <a:solidFill>
                  <a:srgbClr val="7F7F7F"/>
                </a:solidFill>
              </a:rPr>
              <a:t>3. Fungi</a:t>
            </a:r>
            <a:r>
              <a:rPr b="1" lang="en-IE" sz="7200">
                <a:solidFill>
                  <a:srgbClr val="3F3F3F"/>
                </a:solidFill>
              </a:rPr>
              <a:t>		</a:t>
            </a:r>
            <a:r>
              <a:rPr b="1" lang="en-IE" sz="7200">
                <a:solidFill>
                  <a:srgbClr val="00B050"/>
                </a:solidFill>
              </a:rPr>
              <a:t>4. Parasites (Helminths, Protozoa)</a:t>
            </a:r>
            <a:endParaRPr sz="7200"/>
          </a:p>
          <a:p>
            <a:pPr indent="0" lvl="0" marL="0" rtl="0" algn="l">
              <a:lnSpc>
                <a:spcPct val="90000"/>
              </a:lnSpc>
              <a:spcBef>
                <a:spcPts val="1000"/>
              </a:spcBef>
              <a:spcAft>
                <a:spcPts val="0"/>
              </a:spcAft>
              <a:buClr>
                <a:srgbClr val="262626"/>
              </a:buClr>
              <a:buSzPct val="52777"/>
              <a:buNone/>
            </a:pPr>
            <a:r>
              <a:t/>
            </a:r>
            <a:endParaRPr sz="7200"/>
          </a:p>
          <a:p>
            <a:pPr indent="-216217" lvl="0" marL="228600" rtl="0" algn="l">
              <a:lnSpc>
                <a:spcPct val="90000"/>
              </a:lnSpc>
              <a:spcBef>
                <a:spcPts val="1000"/>
              </a:spcBef>
              <a:spcAft>
                <a:spcPts val="0"/>
              </a:spcAft>
              <a:buClr>
                <a:srgbClr val="262626"/>
              </a:buClr>
              <a:buSzPct val="100000"/>
              <a:buChar char="•"/>
            </a:pPr>
            <a:r>
              <a:rPr lang="en-IE" sz="7200"/>
              <a:t>Bacteria and viruses are the most common</a:t>
            </a:r>
            <a:endParaRPr sz="7200"/>
          </a:p>
          <a:p>
            <a:pPr indent="0" lvl="0" marL="0" rtl="0" algn="l">
              <a:lnSpc>
                <a:spcPct val="90000"/>
              </a:lnSpc>
              <a:spcBef>
                <a:spcPts val="1000"/>
              </a:spcBef>
              <a:spcAft>
                <a:spcPts val="0"/>
              </a:spcAft>
              <a:buNone/>
            </a:pPr>
            <a:r>
              <a:t/>
            </a:r>
            <a:endParaRPr sz="7200"/>
          </a:p>
          <a:p>
            <a:pPr indent="0" lvl="0" marL="0" rtl="0" algn="l">
              <a:lnSpc>
                <a:spcPct val="90000"/>
              </a:lnSpc>
              <a:spcBef>
                <a:spcPts val="1000"/>
              </a:spcBef>
              <a:spcAft>
                <a:spcPts val="0"/>
              </a:spcAft>
              <a:buNone/>
            </a:pPr>
            <a:r>
              <a:rPr b="1" lang="en-IE" sz="7200" u="sng">
                <a:solidFill>
                  <a:srgbClr val="002060"/>
                </a:solidFill>
              </a:rPr>
              <a:t>Diagnostic Testing/Laboratory Work-up</a:t>
            </a:r>
            <a:r>
              <a:rPr lang="en-IE" sz="7200"/>
              <a:t>:</a:t>
            </a:r>
            <a:endParaRPr sz="7200"/>
          </a:p>
          <a:p>
            <a:pPr indent="-228282" lvl="0" marL="228600" rtl="0" algn="l">
              <a:lnSpc>
                <a:spcPct val="90000"/>
              </a:lnSpc>
              <a:spcBef>
                <a:spcPts val="1000"/>
              </a:spcBef>
              <a:spcAft>
                <a:spcPts val="0"/>
              </a:spcAft>
              <a:buClr>
                <a:schemeClr val="dk1"/>
              </a:buClr>
              <a:buSzPct val="100000"/>
              <a:buChar char="•"/>
            </a:pPr>
            <a:r>
              <a:rPr lang="en-IE" sz="7200">
                <a:solidFill>
                  <a:schemeClr val="dk1"/>
                </a:solidFill>
              </a:rPr>
              <a:t>Gram stain and cell morphology</a:t>
            </a:r>
            <a:endParaRPr sz="7200"/>
          </a:p>
          <a:p>
            <a:pPr indent="-228282" lvl="0" marL="228600" rtl="0" algn="l">
              <a:lnSpc>
                <a:spcPct val="90000"/>
              </a:lnSpc>
              <a:spcBef>
                <a:spcPts val="1000"/>
              </a:spcBef>
              <a:spcAft>
                <a:spcPts val="0"/>
              </a:spcAft>
              <a:buClr>
                <a:schemeClr val="dk1"/>
              </a:buClr>
              <a:buSzPct val="100000"/>
              <a:buChar char="•"/>
            </a:pPr>
            <a:r>
              <a:rPr lang="en-IE" sz="7200">
                <a:solidFill>
                  <a:schemeClr val="dk1"/>
                </a:solidFill>
              </a:rPr>
              <a:t>Bacterial culture</a:t>
            </a:r>
            <a:endParaRPr sz="7200"/>
          </a:p>
          <a:p>
            <a:pPr indent="-228282" lvl="0" marL="228600" rtl="0" algn="l">
              <a:lnSpc>
                <a:spcPct val="90000"/>
              </a:lnSpc>
              <a:spcBef>
                <a:spcPts val="1000"/>
              </a:spcBef>
              <a:spcAft>
                <a:spcPts val="0"/>
              </a:spcAft>
              <a:buClr>
                <a:schemeClr val="dk1"/>
              </a:buClr>
              <a:buSzPct val="100000"/>
              <a:buChar char="•"/>
            </a:pPr>
            <a:r>
              <a:rPr lang="en-IE" sz="7200">
                <a:solidFill>
                  <a:schemeClr val="dk1"/>
                </a:solidFill>
              </a:rPr>
              <a:t>Growth requirements and biochemical tests</a:t>
            </a:r>
            <a:endParaRPr sz="7200"/>
          </a:p>
          <a:p>
            <a:pPr indent="-228282" lvl="0" marL="228600" rtl="0" algn="l">
              <a:lnSpc>
                <a:spcPct val="90000"/>
              </a:lnSpc>
              <a:spcBef>
                <a:spcPts val="1000"/>
              </a:spcBef>
              <a:spcAft>
                <a:spcPts val="0"/>
              </a:spcAft>
              <a:buClr>
                <a:schemeClr val="dk1"/>
              </a:buClr>
              <a:buSzPct val="100000"/>
              <a:buChar char="•"/>
            </a:pPr>
            <a:r>
              <a:rPr lang="en-IE" sz="7200">
                <a:solidFill>
                  <a:schemeClr val="dk1"/>
                </a:solidFill>
              </a:rPr>
              <a:t>Immunoassay</a:t>
            </a:r>
            <a:endParaRPr sz="7200"/>
          </a:p>
          <a:p>
            <a:pPr indent="-228282" lvl="0" marL="228600" rtl="0" algn="l">
              <a:lnSpc>
                <a:spcPct val="90000"/>
              </a:lnSpc>
              <a:spcBef>
                <a:spcPts val="1000"/>
              </a:spcBef>
              <a:spcAft>
                <a:spcPts val="0"/>
              </a:spcAft>
              <a:buClr>
                <a:schemeClr val="dk1"/>
              </a:buClr>
              <a:buSzPct val="100000"/>
              <a:buChar char="•"/>
            </a:pPr>
            <a:r>
              <a:rPr lang="en-IE" sz="7200">
                <a:solidFill>
                  <a:schemeClr val="dk1"/>
                </a:solidFill>
              </a:rPr>
              <a:t>Antibiotic susceptibility </a:t>
            </a:r>
            <a:endParaRPr sz="7200"/>
          </a:p>
          <a:p>
            <a:pPr indent="-228282" lvl="0" marL="228600" rtl="0" algn="l">
              <a:lnSpc>
                <a:spcPct val="90000"/>
              </a:lnSpc>
              <a:spcBef>
                <a:spcPts val="1000"/>
              </a:spcBef>
              <a:spcAft>
                <a:spcPts val="0"/>
              </a:spcAft>
              <a:buClr>
                <a:schemeClr val="dk1"/>
              </a:buClr>
              <a:buSzPct val="100000"/>
              <a:buChar char="•"/>
            </a:pPr>
            <a:r>
              <a:rPr lang="en-IE" sz="7200">
                <a:solidFill>
                  <a:schemeClr val="dk1"/>
                </a:solidFill>
              </a:rPr>
              <a:t>Nucleic acid tests (PCR)</a:t>
            </a:r>
            <a:endParaRPr sz="7200"/>
          </a:p>
          <a:p>
            <a:pPr indent="-228282" lvl="0" marL="228600" rtl="0" algn="l">
              <a:lnSpc>
                <a:spcPct val="90000"/>
              </a:lnSpc>
              <a:spcBef>
                <a:spcPts val="1000"/>
              </a:spcBef>
              <a:spcAft>
                <a:spcPts val="0"/>
              </a:spcAft>
              <a:buClr>
                <a:schemeClr val="dk1"/>
              </a:buClr>
              <a:buSzPct val="100000"/>
              <a:buChar char="•"/>
            </a:pPr>
            <a:r>
              <a:rPr lang="en-IE" sz="7200">
                <a:solidFill>
                  <a:schemeClr val="dk1"/>
                </a:solidFill>
              </a:rPr>
              <a:t>Molecular methods: sequencing and genotyping</a:t>
            </a:r>
            <a:endParaRPr sz="7200"/>
          </a:p>
          <a:p>
            <a:pPr indent="0" lvl="0" marL="60325" rtl="0" algn="l">
              <a:lnSpc>
                <a:spcPct val="90000"/>
              </a:lnSpc>
              <a:spcBef>
                <a:spcPts val="1000"/>
              </a:spcBef>
              <a:spcAft>
                <a:spcPts val="0"/>
              </a:spcAft>
              <a:buClr>
                <a:srgbClr val="262626"/>
              </a:buClr>
              <a:buSzPct val="100000"/>
              <a:buNone/>
            </a:pPr>
            <a:r>
              <a:t/>
            </a:r>
            <a:endParaRPr>
              <a:solidFill>
                <a:schemeClr val="dk1"/>
              </a:solidFill>
            </a:endParaRPr>
          </a:p>
          <a:p>
            <a:pPr indent="0" lvl="0" marL="0" rtl="0" algn="l">
              <a:lnSpc>
                <a:spcPct val="90000"/>
              </a:lnSpc>
              <a:spcBef>
                <a:spcPts val="1000"/>
              </a:spcBef>
              <a:spcAft>
                <a:spcPts val="0"/>
              </a:spcAft>
              <a:buClr>
                <a:srgbClr val="262626"/>
              </a:buClr>
              <a:buSzPct val="100000"/>
              <a:buNone/>
            </a:pPr>
            <a:r>
              <a:t/>
            </a:r>
            <a:endParaRPr b="1">
              <a:solidFill>
                <a:srgbClr val="000000"/>
              </a:solidFill>
            </a:endParaRPr>
          </a:p>
          <a:p>
            <a:pPr indent="-174307" lvl="1" marL="685800" rtl="0" algn="l">
              <a:lnSpc>
                <a:spcPct val="90000"/>
              </a:lnSpc>
              <a:spcBef>
                <a:spcPts val="500"/>
              </a:spcBef>
              <a:spcAft>
                <a:spcPts val="0"/>
              </a:spcAft>
              <a:buClr>
                <a:srgbClr val="262626"/>
              </a:buClr>
              <a:buSzPct val="100000"/>
              <a:buNone/>
            </a:pPr>
            <a:r>
              <a:t/>
            </a:r>
            <a:endParaRPr/>
          </a:p>
          <a:p>
            <a:pPr indent="-174307" lvl="1" marL="685800" rtl="0" algn="l">
              <a:lnSpc>
                <a:spcPct val="90000"/>
              </a:lnSpc>
              <a:spcBef>
                <a:spcPts val="500"/>
              </a:spcBef>
              <a:spcAft>
                <a:spcPts val="0"/>
              </a:spcAft>
              <a:buClr>
                <a:srgbClr val="262626"/>
              </a:buClr>
              <a:buSzPct val="100000"/>
              <a:buNone/>
            </a:pPr>
            <a:r>
              <a:t/>
            </a:r>
            <a:endParaRPr/>
          </a:p>
          <a:p>
            <a:pPr indent="-174307" lvl="1" marL="685800" rtl="0" algn="l">
              <a:lnSpc>
                <a:spcPct val="90000"/>
              </a:lnSpc>
              <a:spcBef>
                <a:spcPts val="500"/>
              </a:spcBef>
              <a:spcAft>
                <a:spcPts val="0"/>
              </a:spcAft>
              <a:buClr>
                <a:srgbClr val="262626"/>
              </a:buClr>
              <a:buSzPct val="100000"/>
              <a:buNone/>
            </a:pPr>
            <a:r>
              <a:t/>
            </a:r>
            <a:endParaRPr/>
          </a:p>
          <a:p>
            <a:pPr indent="0" lvl="1" marL="457200" rtl="0" algn="l">
              <a:lnSpc>
                <a:spcPct val="90000"/>
              </a:lnSpc>
              <a:spcBef>
                <a:spcPts val="500"/>
              </a:spcBef>
              <a:spcAft>
                <a:spcPts val="0"/>
              </a:spcAft>
              <a:buClr>
                <a:srgbClr val="262626"/>
              </a:buClr>
              <a:buSzPct val="100000"/>
              <a:buNone/>
            </a:pPr>
            <a:r>
              <a:t/>
            </a:r>
            <a:endParaRPr/>
          </a:p>
          <a:p>
            <a:pPr indent="0" lvl="0" marL="0" rtl="0" algn="l">
              <a:lnSpc>
                <a:spcPct val="90000"/>
              </a:lnSpc>
              <a:spcBef>
                <a:spcPts val="1000"/>
              </a:spcBef>
              <a:spcAft>
                <a:spcPts val="0"/>
              </a:spcAft>
              <a:buClr>
                <a:srgbClr val="262626"/>
              </a:buClr>
              <a:buSzPct val="100000"/>
              <a:buNone/>
            </a:pPr>
            <a:r>
              <a:t/>
            </a:r>
            <a:endParaRPr/>
          </a:p>
        </p:txBody>
      </p:sp>
      <p:pic>
        <p:nvPicPr>
          <p:cNvPr id="200" name="Google Shape;200;p4"/>
          <p:cNvPicPr preferRelativeResize="0"/>
          <p:nvPr/>
        </p:nvPicPr>
        <p:blipFill rotWithShape="1">
          <a:blip r:embed="rId3">
            <a:alphaModFix/>
          </a:blip>
          <a:srcRect b="10857" l="6491" r="2645" t="5535"/>
          <a:stretch/>
        </p:blipFill>
        <p:spPr>
          <a:xfrm>
            <a:off x="5583100" y="2858018"/>
            <a:ext cx="2528174" cy="1694770"/>
          </a:xfrm>
          <a:prstGeom prst="rect">
            <a:avLst/>
          </a:prstGeom>
          <a:noFill/>
          <a:ln>
            <a:noFill/>
          </a:ln>
        </p:spPr>
      </p:pic>
      <p:pic>
        <p:nvPicPr>
          <p:cNvPr id="201" name="Google Shape;201;p4"/>
          <p:cNvPicPr preferRelativeResize="0"/>
          <p:nvPr/>
        </p:nvPicPr>
        <p:blipFill rotWithShape="1">
          <a:blip r:embed="rId4">
            <a:alphaModFix/>
          </a:blip>
          <a:srcRect b="0" l="0" r="0" t="0"/>
          <a:stretch/>
        </p:blipFill>
        <p:spPr>
          <a:xfrm>
            <a:off x="8129993" y="4600959"/>
            <a:ext cx="2528174" cy="1653137"/>
          </a:xfrm>
          <a:prstGeom prst="rect">
            <a:avLst/>
          </a:prstGeom>
          <a:noFill/>
          <a:ln>
            <a:noFill/>
          </a:ln>
        </p:spPr>
      </p:pic>
      <p:pic>
        <p:nvPicPr>
          <p:cNvPr id="202" name="Google Shape;202;p4"/>
          <p:cNvPicPr preferRelativeResize="0"/>
          <p:nvPr/>
        </p:nvPicPr>
        <p:blipFill rotWithShape="1">
          <a:blip r:embed="rId5">
            <a:alphaModFix/>
          </a:blip>
          <a:srcRect b="0" l="0" r="0" t="0"/>
          <a:stretch/>
        </p:blipFill>
        <p:spPr>
          <a:xfrm>
            <a:off x="5836243" y="4569654"/>
            <a:ext cx="2293749" cy="1717445"/>
          </a:xfrm>
          <a:prstGeom prst="rect">
            <a:avLst/>
          </a:prstGeom>
          <a:noFill/>
          <a:ln>
            <a:noFill/>
          </a:ln>
        </p:spPr>
      </p:pic>
      <p:pic>
        <p:nvPicPr>
          <p:cNvPr id="203" name="Google Shape;203;p4"/>
          <p:cNvPicPr preferRelativeResize="0"/>
          <p:nvPr/>
        </p:nvPicPr>
        <p:blipFill rotWithShape="1">
          <a:blip r:embed="rId6">
            <a:alphaModFix/>
          </a:blip>
          <a:srcRect b="11912" l="-1548" r="7335" t="-1633"/>
          <a:stretch/>
        </p:blipFill>
        <p:spPr>
          <a:xfrm rot="5400000">
            <a:off x="8467468" y="2410260"/>
            <a:ext cx="1853222" cy="2528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5"/>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400"/>
              <a:buFont typeface="Calibri"/>
              <a:buNone/>
            </a:pPr>
            <a:r>
              <a:rPr b="1" lang="en-IE"/>
              <a:t>Prokaryotes vs. Eukaryotes </a:t>
            </a:r>
            <a:endParaRPr/>
          </a:p>
        </p:txBody>
      </p:sp>
      <p:pic>
        <p:nvPicPr>
          <p:cNvPr id="210" name="Google Shape;210;p5"/>
          <p:cNvPicPr preferRelativeResize="0"/>
          <p:nvPr/>
        </p:nvPicPr>
        <p:blipFill rotWithShape="1">
          <a:blip r:embed="rId3">
            <a:alphaModFix/>
          </a:blip>
          <a:srcRect b="0" l="0" r="0" t="0"/>
          <a:stretch/>
        </p:blipFill>
        <p:spPr>
          <a:xfrm>
            <a:off x="1219200" y="1266348"/>
            <a:ext cx="9326130" cy="512937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6"/>
          <p:cNvSpPr txBox="1"/>
          <p:nvPr>
            <p:ph type="title"/>
          </p:nvPr>
        </p:nvSpPr>
        <p:spPr>
          <a:xfrm>
            <a:off x="838200" y="161925"/>
            <a:ext cx="9440700" cy="95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Bacteriology</a:t>
            </a:r>
            <a:endParaRPr/>
          </a:p>
        </p:txBody>
      </p:sp>
      <p:sp>
        <p:nvSpPr>
          <p:cNvPr id="217" name="Google Shape;217;p6"/>
          <p:cNvSpPr txBox="1"/>
          <p:nvPr>
            <p:ph idx="4294967295" type="body"/>
          </p:nvPr>
        </p:nvSpPr>
        <p:spPr>
          <a:xfrm>
            <a:off x="145225" y="1243550"/>
            <a:ext cx="7132200" cy="51594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00000"/>
              </a:lnSpc>
              <a:spcBef>
                <a:spcPts val="0"/>
              </a:spcBef>
              <a:spcAft>
                <a:spcPts val="0"/>
              </a:spcAft>
              <a:buClr>
                <a:srgbClr val="262626"/>
              </a:buClr>
              <a:buSzPct val="100000"/>
              <a:buNone/>
            </a:pPr>
            <a:r>
              <a:rPr lang="en-IE" sz="8000"/>
              <a:t>Bacteria can be classified based on various characteristics including: </a:t>
            </a:r>
            <a:endParaRPr/>
          </a:p>
          <a:p>
            <a:pPr indent="-228600" lvl="0" marL="228600" rtl="0" algn="l">
              <a:lnSpc>
                <a:spcPct val="100000"/>
              </a:lnSpc>
              <a:spcBef>
                <a:spcPts val="1000"/>
              </a:spcBef>
              <a:spcAft>
                <a:spcPts val="0"/>
              </a:spcAft>
              <a:buClr>
                <a:srgbClr val="002060"/>
              </a:buClr>
              <a:buSzPct val="100000"/>
              <a:buChar char="•"/>
            </a:pPr>
            <a:r>
              <a:rPr b="1" lang="en-IE" sz="8000">
                <a:solidFill>
                  <a:srgbClr val="002060"/>
                </a:solidFill>
              </a:rPr>
              <a:t>Gram Stain</a:t>
            </a:r>
            <a:endParaRPr/>
          </a:p>
          <a:p>
            <a:pPr indent="-228600" lvl="1" marL="685800" rtl="0" algn="l">
              <a:lnSpc>
                <a:spcPct val="100000"/>
              </a:lnSpc>
              <a:spcBef>
                <a:spcPts val="500"/>
              </a:spcBef>
              <a:spcAft>
                <a:spcPts val="0"/>
              </a:spcAft>
              <a:buClr>
                <a:srgbClr val="9827BB"/>
              </a:buClr>
              <a:buSzPct val="100000"/>
              <a:buChar char="•"/>
            </a:pPr>
            <a:r>
              <a:rPr b="1" i="0" lang="en-IE" sz="8000" u="none" cap="none" strike="noStrike">
                <a:solidFill>
                  <a:srgbClr val="9827BB"/>
                </a:solidFill>
                <a:latin typeface="Calibri"/>
                <a:ea typeface="Calibri"/>
                <a:cs typeface="Calibri"/>
                <a:sym typeface="Calibri"/>
              </a:rPr>
              <a:t>Gram positive (+)</a:t>
            </a:r>
            <a:endParaRPr/>
          </a:p>
          <a:p>
            <a:pPr indent="-228600" lvl="1" marL="685800" rtl="0" algn="l">
              <a:lnSpc>
                <a:spcPct val="100000"/>
              </a:lnSpc>
              <a:spcBef>
                <a:spcPts val="500"/>
              </a:spcBef>
              <a:spcAft>
                <a:spcPts val="0"/>
              </a:spcAft>
              <a:buClr>
                <a:srgbClr val="E93FA0"/>
              </a:buClr>
              <a:buSzPct val="100000"/>
              <a:buChar char="•"/>
            </a:pPr>
            <a:r>
              <a:rPr b="1" i="0" lang="en-IE" sz="8000" u="none" cap="none" strike="noStrike">
                <a:solidFill>
                  <a:srgbClr val="E93FA0"/>
                </a:solidFill>
                <a:latin typeface="Calibri"/>
                <a:ea typeface="Calibri"/>
                <a:cs typeface="Calibri"/>
                <a:sym typeface="Calibri"/>
              </a:rPr>
              <a:t>Gram negative (</a:t>
            </a:r>
            <a:r>
              <a:rPr b="1" lang="en-IE" sz="8000">
                <a:solidFill>
                  <a:srgbClr val="E93FA0"/>
                </a:solidFill>
              </a:rPr>
              <a:t>-)</a:t>
            </a:r>
            <a:endParaRPr/>
          </a:p>
          <a:p>
            <a:pPr indent="-228600" lvl="0" marL="228600" rtl="0" algn="l">
              <a:lnSpc>
                <a:spcPct val="100000"/>
              </a:lnSpc>
              <a:spcBef>
                <a:spcPts val="1000"/>
              </a:spcBef>
              <a:spcAft>
                <a:spcPts val="0"/>
              </a:spcAft>
              <a:buClr>
                <a:srgbClr val="002060"/>
              </a:buClr>
              <a:buSzPct val="100000"/>
              <a:buChar char="•"/>
            </a:pPr>
            <a:r>
              <a:rPr b="1" lang="en-IE" sz="8000">
                <a:solidFill>
                  <a:srgbClr val="002060"/>
                </a:solidFill>
              </a:rPr>
              <a:t>Cell Morphology (Shape)</a:t>
            </a:r>
            <a:endParaRPr/>
          </a:p>
          <a:p>
            <a:pPr indent="-228600" lvl="1" marL="685800" rtl="0" algn="l">
              <a:lnSpc>
                <a:spcPct val="100000"/>
              </a:lnSpc>
              <a:spcBef>
                <a:spcPts val="500"/>
              </a:spcBef>
              <a:spcAft>
                <a:spcPts val="0"/>
              </a:spcAft>
              <a:buClr>
                <a:srgbClr val="262626"/>
              </a:buClr>
              <a:buSzPct val="100000"/>
              <a:buChar char="•"/>
            </a:pPr>
            <a:r>
              <a:rPr lang="en-IE" sz="8000"/>
              <a:t>Cocci (round-shaped)</a:t>
            </a:r>
            <a:endParaRPr/>
          </a:p>
          <a:p>
            <a:pPr indent="-228600" lvl="1" marL="685800" rtl="0" algn="l">
              <a:lnSpc>
                <a:spcPct val="100000"/>
              </a:lnSpc>
              <a:spcBef>
                <a:spcPts val="500"/>
              </a:spcBef>
              <a:spcAft>
                <a:spcPts val="0"/>
              </a:spcAft>
              <a:buClr>
                <a:srgbClr val="262626"/>
              </a:buClr>
              <a:buSzPct val="100000"/>
              <a:buChar char="•"/>
            </a:pPr>
            <a:r>
              <a:rPr lang="en-IE" sz="8000"/>
              <a:t>Bacillus (rod-shaped)</a:t>
            </a:r>
            <a:endParaRPr/>
          </a:p>
          <a:p>
            <a:pPr indent="-228600" lvl="1" marL="685800" rtl="0" algn="l">
              <a:lnSpc>
                <a:spcPct val="100000"/>
              </a:lnSpc>
              <a:spcBef>
                <a:spcPts val="500"/>
              </a:spcBef>
              <a:spcAft>
                <a:spcPts val="0"/>
              </a:spcAft>
              <a:buClr>
                <a:srgbClr val="262626"/>
              </a:buClr>
              <a:buSzPct val="100000"/>
              <a:buChar char="•"/>
            </a:pPr>
            <a:r>
              <a:rPr lang="en-IE" sz="8000"/>
              <a:t>Spiral (spirochetes)</a:t>
            </a:r>
            <a:endParaRPr/>
          </a:p>
          <a:p>
            <a:pPr indent="-228600" lvl="1" marL="685800" rtl="0" algn="l">
              <a:lnSpc>
                <a:spcPct val="100000"/>
              </a:lnSpc>
              <a:spcBef>
                <a:spcPts val="500"/>
              </a:spcBef>
              <a:spcAft>
                <a:spcPts val="0"/>
              </a:spcAft>
              <a:buClr>
                <a:srgbClr val="262626"/>
              </a:buClr>
              <a:buSzPct val="100000"/>
              <a:buChar char="•"/>
            </a:pPr>
            <a:r>
              <a:rPr lang="en-IE" sz="8000"/>
              <a:t>Comma (vibrio)</a:t>
            </a:r>
            <a:endParaRPr/>
          </a:p>
          <a:p>
            <a:pPr indent="-228600" lvl="0" marL="228600" rtl="0" algn="l">
              <a:lnSpc>
                <a:spcPct val="100000"/>
              </a:lnSpc>
              <a:spcBef>
                <a:spcPts val="1000"/>
              </a:spcBef>
              <a:spcAft>
                <a:spcPts val="0"/>
              </a:spcAft>
              <a:buClr>
                <a:srgbClr val="002060"/>
              </a:buClr>
              <a:buSzPct val="100000"/>
              <a:buChar char="•"/>
            </a:pPr>
            <a:r>
              <a:rPr b="1" lang="en-IE" sz="8000">
                <a:solidFill>
                  <a:srgbClr val="002060"/>
                </a:solidFill>
              </a:rPr>
              <a:t>Arrangement (pairs, clusters, chains)</a:t>
            </a:r>
            <a:endParaRPr/>
          </a:p>
          <a:p>
            <a:pPr indent="-228600" lvl="0" marL="228600" rtl="0" algn="l">
              <a:lnSpc>
                <a:spcPct val="100000"/>
              </a:lnSpc>
              <a:spcBef>
                <a:spcPts val="1000"/>
              </a:spcBef>
              <a:spcAft>
                <a:spcPts val="0"/>
              </a:spcAft>
              <a:buClr>
                <a:srgbClr val="262626"/>
              </a:buClr>
              <a:buSzPct val="100000"/>
              <a:buChar char="•"/>
            </a:pPr>
            <a:r>
              <a:rPr b="1" lang="en-IE" sz="8000"/>
              <a:t>Appearance on agar (size, shape, colour of colonies)</a:t>
            </a:r>
            <a:endParaRPr b="1"/>
          </a:p>
          <a:p>
            <a:pPr indent="-228600" lvl="0" marL="228600" rtl="0" algn="l">
              <a:lnSpc>
                <a:spcPct val="100000"/>
              </a:lnSpc>
              <a:spcBef>
                <a:spcPts val="1000"/>
              </a:spcBef>
              <a:spcAft>
                <a:spcPts val="0"/>
              </a:spcAft>
              <a:buClr>
                <a:srgbClr val="262626"/>
              </a:buClr>
              <a:buSzPct val="100000"/>
              <a:buChar char="•"/>
            </a:pPr>
            <a:r>
              <a:rPr b="1" lang="en-IE" sz="8000"/>
              <a:t>Growth requirements (type of agar)</a:t>
            </a:r>
            <a:endParaRPr b="1"/>
          </a:p>
          <a:p>
            <a:pPr indent="-228600" lvl="0" marL="228600" rtl="0" algn="l">
              <a:lnSpc>
                <a:spcPct val="100000"/>
              </a:lnSpc>
              <a:spcBef>
                <a:spcPts val="1000"/>
              </a:spcBef>
              <a:spcAft>
                <a:spcPts val="0"/>
              </a:spcAft>
              <a:buClr>
                <a:srgbClr val="002060"/>
              </a:buClr>
              <a:buSzPct val="100000"/>
              <a:buChar char="•"/>
            </a:pPr>
            <a:r>
              <a:rPr b="1" lang="en-IE" sz="8000">
                <a:solidFill>
                  <a:srgbClr val="002060"/>
                </a:solidFill>
              </a:rPr>
              <a:t>Metabolism </a:t>
            </a:r>
            <a:r>
              <a:rPr b="1" lang="en-IE" sz="8000">
                <a:solidFill>
                  <a:srgbClr val="002060"/>
                </a:solidFill>
              </a:rPr>
              <a:t>(</a:t>
            </a:r>
            <a:r>
              <a:rPr b="1" lang="en-IE" sz="8000"/>
              <a:t>aerobes vs. anaerobes)</a:t>
            </a:r>
            <a:endParaRPr b="1"/>
          </a:p>
          <a:p>
            <a:pPr indent="-201612" lvl="1" marL="685800" rtl="0" algn="l">
              <a:lnSpc>
                <a:spcPct val="80000"/>
              </a:lnSpc>
              <a:spcBef>
                <a:spcPts val="500"/>
              </a:spcBef>
              <a:spcAft>
                <a:spcPts val="0"/>
              </a:spcAft>
              <a:buClr>
                <a:srgbClr val="262626"/>
              </a:buClr>
              <a:buSzPct val="100000"/>
              <a:buNone/>
            </a:pPr>
            <a:r>
              <a:t/>
            </a:r>
            <a:endParaRPr sz="1700"/>
          </a:p>
          <a:p>
            <a:pPr indent="0" lvl="2" marL="914400" rtl="0" algn="l">
              <a:lnSpc>
                <a:spcPct val="80000"/>
              </a:lnSpc>
              <a:spcBef>
                <a:spcPts val="500"/>
              </a:spcBef>
              <a:spcAft>
                <a:spcPts val="0"/>
              </a:spcAft>
              <a:buClr>
                <a:srgbClr val="262626"/>
              </a:buClr>
              <a:buSzPct val="100000"/>
              <a:buNone/>
            </a:pPr>
            <a:r>
              <a:t/>
            </a:r>
            <a:endParaRPr sz="1500"/>
          </a:p>
          <a:p>
            <a:pPr indent="-201612" lvl="1" marL="685800" rtl="0" algn="l">
              <a:lnSpc>
                <a:spcPct val="80000"/>
              </a:lnSpc>
              <a:spcBef>
                <a:spcPts val="500"/>
              </a:spcBef>
              <a:spcAft>
                <a:spcPts val="0"/>
              </a:spcAft>
              <a:buClr>
                <a:srgbClr val="262626"/>
              </a:buClr>
              <a:buSzPct val="100000"/>
              <a:buNone/>
            </a:pPr>
            <a:r>
              <a:t/>
            </a:r>
            <a:endParaRPr sz="1700"/>
          </a:p>
          <a:p>
            <a:pPr indent="0" lvl="1" marL="457200" rtl="0" algn="l">
              <a:lnSpc>
                <a:spcPct val="80000"/>
              </a:lnSpc>
              <a:spcBef>
                <a:spcPts val="500"/>
              </a:spcBef>
              <a:spcAft>
                <a:spcPts val="0"/>
              </a:spcAft>
              <a:buClr>
                <a:srgbClr val="262626"/>
              </a:buClr>
              <a:buSzPct val="100000"/>
              <a:buNone/>
            </a:pPr>
            <a:r>
              <a:t/>
            </a:r>
            <a:endParaRPr sz="1700"/>
          </a:p>
          <a:p>
            <a:pPr indent="-201612" lvl="1" marL="685800" rtl="0" algn="l">
              <a:lnSpc>
                <a:spcPct val="80000"/>
              </a:lnSpc>
              <a:spcBef>
                <a:spcPts val="500"/>
              </a:spcBef>
              <a:spcAft>
                <a:spcPts val="0"/>
              </a:spcAft>
              <a:buClr>
                <a:srgbClr val="262626"/>
              </a:buClr>
              <a:buSzPct val="100000"/>
              <a:buNone/>
            </a:pPr>
            <a:r>
              <a:t/>
            </a:r>
            <a:endParaRPr sz="1700"/>
          </a:p>
          <a:p>
            <a:pPr indent="-198437" lvl="0" marL="228600" rtl="0" algn="l">
              <a:lnSpc>
                <a:spcPct val="80000"/>
              </a:lnSpc>
              <a:spcBef>
                <a:spcPts val="1000"/>
              </a:spcBef>
              <a:spcAft>
                <a:spcPts val="0"/>
              </a:spcAft>
              <a:buClr>
                <a:srgbClr val="262626"/>
              </a:buClr>
              <a:buSzPct val="100000"/>
              <a:buNone/>
            </a:pPr>
            <a:r>
              <a:t/>
            </a:r>
            <a:endParaRPr sz="1900"/>
          </a:p>
          <a:p>
            <a:pPr indent="-201612" lvl="1" marL="685800" rtl="0" algn="l">
              <a:lnSpc>
                <a:spcPct val="80000"/>
              </a:lnSpc>
              <a:spcBef>
                <a:spcPts val="500"/>
              </a:spcBef>
              <a:spcAft>
                <a:spcPts val="0"/>
              </a:spcAft>
              <a:buClr>
                <a:srgbClr val="262626"/>
              </a:buClr>
              <a:buSzPct val="100000"/>
              <a:buNone/>
            </a:pPr>
            <a:r>
              <a:t/>
            </a:r>
            <a:endParaRPr sz="1700"/>
          </a:p>
        </p:txBody>
      </p:sp>
      <p:pic>
        <p:nvPicPr>
          <p:cNvPr descr="Gram Positive and Gram Negative Bacteria. Stock Vector - Illustration of  germ, disease: 132770116" id="218" name="Google Shape;218;p6"/>
          <p:cNvPicPr preferRelativeResize="0"/>
          <p:nvPr/>
        </p:nvPicPr>
        <p:blipFill rotWithShape="1">
          <a:blip r:embed="rId3">
            <a:alphaModFix/>
          </a:blip>
          <a:srcRect b="0" l="0" r="0" t="0"/>
          <a:stretch/>
        </p:blipFill>
        <p:spPr>
          <a:xfrm>
            <a:off x="6115773" y="1824564"/>
            <a:ext cx="5472474" cy="37454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1e713d56900_0_11"/>
          <p:cNvSpPr txBox="1"/>
          <p:nvPr>
            <p:ph type="title"/>
          </p:nvPr>
        </p:nvSpPr>
        <p:spPr>
          <a:xfrm>
            <a:off x="838200" y="161925"/>
            <a:ext cx="10515600" cy="955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400"/>
              <a:buFont typeface="Calibri"/>
              <a:buNone/>
            </a:pPr>
            <a:r>
              <a:rPr b="1" lang="en-IE"/>
              <a:t>Cell Morphology</a:t>
            </a:r>
            <a:endParaRPr b="1"/>
          </a:p>
        </p:txBody>
      </p:sp>
      <p:sp>
        <p:nvSpPr>
          <p:cNvPr id="224" name="Google Shape;224;g1e713d56900_0_11"/>
          <p:cNvSpPr txBox="1"/>
          <p:nvPr/>
        </p:nvSpPr>
        <p:spPr>
          <a:xfrm>
            <a:off x="1153551" y="1279962"/>
            <a:ext cx="10058400" cy="839100"/>
          </a:xfrm>
          <a:prstGeom prst="rect">
            <a:avLst/>
          </a:prstGeom>
          <a:noFill/>
          <a:ln>
            <a:noFill/>
          </a:ln>
        </p:spPr>
        <p:txBody>
          <a:bodyPr anchorCtr="0" anchor="t" bIns="45700" lIns="91425" spcFirstLastPara="1" rIns="91425" wrap="square" tIns="45700">
            <a:noAutofit/>
          </a:bodyPr>
          <a:lstStyle/>
          <a:p>
            <a:pPr indent="0" lvl="0" marL="18289" marR="0" rtl="0" algn="l">
              <a:lnSpc>
                <a:spcPct val="90000"/>
              </a:lnSpc>
              <a:spcBef>
                <a:spcPts val="0"/>
              </a:spcBef>
              <a:spcAft>
                <a:spcPts val="0"/>
              </a:spcAft>
              <a:buClr>
                <a:srgbClr val="262626"/>
              </a:buClr>
              <a:buSzPts val="2000"/>
              <a:buFont typeface="Arial"/>
              <a:buNone/>
            </a:pPr>
            <a:r>
              <a:rPr lang="en-IE" sz="2000">
                <a:solidFill>
                  <a:srgbClr val="262626"/>
                </a:solidFill>
                <a:latin typeface="Calibri"/>
                <a:ea typeface="Calibri"/>
                <a:cs typeface="Calibri"/>
                <a:sym typeface="Calibri"/>
              </a:rPr>
              <a:t>Bacteria can be described by their cell shape and arrangement on microscopy. </a:t>
            </a:r>
            <a:endParaRPr/>
          </a:p>
          <a:p>
            <a:pPr indent="0" lvl="1" marL="201168" marR="0" rtl="0" algn="l">
              <a:lnSpc>
                <a:spcPct val="90000"/>
              </a:lnSpc>
              <a:spcBef>
                <a:spcPts val="500"/>
              </a:spcBef>
              <a:spcAft>
                <a:spcPts val="0"/>
              </a:spcAft>
              <a:buClr>
                <a:srgbClr val="262626"/>
              </a:buClr>
              <a:buSzPts val="1800"/>
              <a:buFont typeface="Arial"/>
              <a:buNone/>
            </a:pPr>
            <a:r>
              <a:t/>
            </a:r>
            <a:endParaRPr b="0" i="0" sz="1800" u="none" cap="none" strike="noStrike">
              <a:solidFill>
                <a:srgbClr val="262626"/>
              </a:solidFill>
              <a:latin typeface="Calibri"/>
              <a:ea typeface="Calibri"/>
              <a:cs typeface="Calibri"/>
              <a:sym typeface="Calibri"/>
            </a:endParaRPr>
          </a:p>
          <a:p>
            <a:pPr indent="-114300" lvl="1" marL="685800" marR="0" rtl="0" algn="l">
              <a:lnSpc>
                <a:spcPct val="90000"/>
              </a:lnSpc>
              <a:spcBef>
                <a:spcPts val="500"/>
              </a:spcBef>
              <a:spcAft>
                <a:spcPts val="0"/>
              </a:spcAft>
              <a:buClr>
                <a:srgbClr val="262626"/>
              </a:buClr>
              <a:buSzPts val="1800"/>
              <a:buFont typeface="Arial"/>
              <a:buNone/>
            </a:pPr>
            <a:r>
              <a:t/>
            </a:r>
            <a:endParaRPr b="0" i="0" sz="1800" u="none" cap="none" strike="noStrike">
              <a:solidFill>
                <a:srgbClr val="262626"/>
              </a:solidFill>
              <a:latin typeface="Calibri"/>
              <a:ea typeface="Calibri"/>
              <a:cs typeface="Calibri"/>
              <a:sym typeface="Calibri"/>
            </a:endParaRPr>
          </a:p>
          <a:p>
            <a:pPr indent="-114300" lvl="1" marL="685800" marR="0" rtl="0" algn="l">
              <a:lnSpc>
                <a:spcPct val="90000"/>
              </a:lnSpc>
              <a:spcBef>
                <a:spcPts val="500"/>
              </a:spcBef>
              <a:spcAft>
                <a:spcPts val="0"/>
              </a:spcAft>
              <a:buClr>
                <a:srgbClr val="262626"/>
              </a:buClr>
              <a:buSzPts val="1800"/>
              <a:buFont typeface="Arial"/>
              <a:buNone/>
            </a:pPr>
            <a:r>
              <a:t/>
            </a:r>
            <a:endParaRPr b="0" i="0" sz="1800" u="none" cap="none" strike="noStrike">
              <a:solidFill>
                <a:srgbClr val="262626"/>
              </a:solidFill>
              <a:latin typeface="Calibri"/>
              <a:ea typeface="Calibri"/>
              <a:cs typeface="Calibri"/>
              <a:sym typeface="Calibri"/>
            </a:endParaRPr>
          </a:p>
          <a:p>
            <a:pPr indent="-114300" lvl="1" marL="685800" marR="0" rtl="0" algn="l">
              <a:lnSpc>
                <a:spcPct val="90000"/>
              </a:lnSpc>
              <a:spcBef>
                <a:spcPts val="500"/>
              </a:spcBef>
              <a:spcAft>
                <a:spcPts val="0"/>
              </a:spcAft>
              <a:buClr>
                <a:srgbClr val="262626"/>
              </a:buClr>
              <a:buSzPts val="1800"/>
              <a:buFont typeface="Arial"/>
              <a:buNone/>
            </a:pPr>
            <a:r>
              <a:t/>
            </a:r>
            <a:endParaRPr b="0" i="0" sz="1800" u="none" cap="none" strike="noStrike">
              <a:solidFill>
                <a:srgbClr val="262626"/>
              </a:solidFill>
              <a:latin typeface="Calibri"/>
              <a:ea typeface="Calibri"/>
              <a:cs typeface="Calibri"/>
              <a:sym typeface="Calibri"/>
            </a:endParaRPr>
          </a:p>
          <a:p>
            <a:pPr indent="-101600" lvl="0" marL="228600" marR="0" rtl="0" algn="l">
              <a:lnSpc>
                <a:spcPct val="90000"/>
              </a:lnSpc>
              <a:spcBef>
                <a:spcPts val="1000"/>
              </a:spcBef>
              <a:spcAft>
                <a:spcPts val="0"/>
              </a:spcAft>
              <a:buClr>
                <a:srgbClr val="262626"/>
              </a:buClr>
              <a:buSzPts val="2000"/>
              <a:buFont typeface="Arial"/>
              <a:buNone/>
            </a:pPr>
            <a:r>
              <a:t/>
            </a:r>
            <a:endParaRPr sz="2000">
              <a:solidFill>
                <a:srgbClr val="262626"/>
              </a:solidFill>
              <a:latin typeface="Calibri"/>
              <a:ea typeface="Calibri"/>
              <a:cs typeface="Calibri"/>
              <a:sym typeface="Calibri"/>
            </a:endParaRPr>
          </a:p>
        </p:txBody>
      </p:sp>
      <p:pic>
        <p:nvPicPr>
          <p:cNvPr descr="Image result for spirillum vs spirochete" id="225" name="Google Shape;225;g1e713d56900_0_11"/>
          <p:cNvPicPr preferRelativeResize="0"/>
          <p:nvPr/>
        </p:nvPicPr>
        <p:blipFill rotWithShape="1">
          <a:blip r:embed="rId3">
            <a:alphaModFix/>
          </a:blip>
          <a:srcRect b="0" l="0" r="0" t="0"/>
          <a:stretch/>
        </p:blipFill>
        <p:spPr>
          <a:xfrm>
            <a:off x="5563754" y="1600518"/>
            <a:ext cx="5388838" cy="2614081"/>
          </a:xfrm>
          <a:prstGeom prst="rect">
            <a:avLst/>
          </a:prstGeom>
          <a:noFill/>
          <a:ln>
            <a:noFill/>
          </a:ln>
        </p:spPr>
      </p:pic>
      <p:pic>
        <p:nvPicPr>
          <p:cNvPr descr="Image result for bacteria cell morphology" id="226" name="Google Shape;226;g1e713d56900_0_11"/>
          <p:cNvPicPr preferRelativeResize="0"/>
          <p:nvPr/>
        </p:nvPicPr>
        <p:blipFill rotWithShape="1">
          <a:blip r:embed="rId4">
            <a:alphaModFix/>
          </a:blip>
          <a:srcRect b="0" l="0" r="0" t="0"/>
          <a:stretch/>
        </p:blipFill>
        <p:spPr>
          <a:xfrm>
            <a:off x="5162547" y="4214600"/>
            <a:ext cx="6191250" cy="2028826"/>
          </a:xfrm>
          <a:prstGeom prst="rect">
            <a:avLst/>
          </a:prstGeom>
          <a:noFill/>
          <a:ln>
            <a:noFill/>
          </a:ln>
        </p:spPr>
      </p:pic>
      <p:sp>
        <p:nvSpPr>
          <p:cNvPr id="227" name="Google Shape;227;g1e713d56900_0_11"/>
          <p:cNvSpPr txBox="1"/>
          <p:nvPr/>
        </p:nvSpPr>
        <p:spPr>
          <a:xfrm>
            <a:off x="838200" y="2563338"/>
            <a:ext cx="4149300" cy="1264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IE" sz="1800">
                <a:solidFill>
                  <a:srgbClr val="C55A11"/>
                </a:solidFill>
                <a:latin typeface="Calibri"/>
                <a:ea typeface="Calibri"/>
                <a:cs typeface="Calibri"/>
                <a:sym typeface="Calibri"/>
              </a:rPr>
              <a:t>Note: </a:t>
            </a:r>
            <a:r>
              <a:rPr i="1" lang="en-IE" sz="1800">
                <a:solidFill>
                  <a:schemeClr val="dk1"/>
                </a:solidFill>
                <a:latin typeface="Calibri"/>
                <a:ea typeface="Calibri"/>
                <a:cs typeface="Calibri"/>
                <a:sym typeface="Calibri"/>
              </a:rPr>
              <a:t>staph(ylo</a:t>
            </a:r>
            <a:r>
              <a:rPr lang="en-IE" sz="1800">
                <a:solidFill>
                  <a:schemeClr val="dk1"/>
                </a:solidFill>
                <a:latin typeface="Calibri"/>
                <a:ea typeface="Calibri"/>
                <a:cs typeface="Calibri"/>
                <a:sym typeface="Calibri"/>
              </a:rPr>
              <a:t>)- arrangements are typically described as ‘grape clusters’, while </a:t>
            </a:r>
            <a:r>
              <a:rPr i="1" lang="en-IE" sz="1800">
                <a:solidFill>
                  <a:schemeClr val="dk1"/>
                </a:solidFill>
                <a:latin typeface="Calibri"/>
                <a:ea typeface="Calibri"/>
                <a:cs typeface="Calibri"/>
                <a:sym typeface="Calibri"/>
              </a:rPr>
              <a:t>strep(to</a:t>
            </a:r>
            <a:r>
              <a:rPr lang="en-IE" sz="1800">
                <a:solidFill>
                  <a:schemeClr val="dk1"/>
                </a:solidFill>
                <a:latin typeface="Calibri"/>
                <a:ea typeface="Calibri"/>
                <a:cs typeface="Calibri"/>
                <a:sym typeface="Calibri"/>
              </a:rPr>
              <a:t>)- arrangements are typically described as chains. </a:t>
            </a:r>
            <a:endParaRPr/>
          </a:p>
        </p:txBody>
      </p:sp>
      <p:sp>
        <p:nvSpPr>
          <p:cNvPr id="228" name="Google Shape;228;g1e713d56900_0_11"/>
          <p:cNvSpPr txBox="1"/>
          <p:nvPr/>
        </p:nvSpPr>
        <p:spPr>
          <a:xfrm>
            <a:off x="838201" y="4272125"/>
            <a:ext cx="4219800" cy="147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IE" sz="1800">
                <a:solidFill>
                  <a:srgbClr val="C55A11"/>
                </a:solidFill>
                <a:latin typeface="Calibri"/>
                <a:ea typeface="Calibri"/>
                <a:cs typeface="Calibri"/>
                <a:sym typeface="Calibri"/>
              </a:rPr>
              <a:t>Note: </a:t>
            </a:r>
            <a:r>
              <a:rPr lang="en-IE" sz="1800">
                <a:solidFill>
                  <a:schemeClr val="dk1"/>
                </a:solidFill>
                <a:latin typeface="Calibri"/>
                <a:ea typeface="Calibri"/>
                <a:cs typeface="Calibri"/>
                <a:sym typeface="Calibri"/>
              </a:rPr>
              <a:t>generally, gram-negative </a:t>
            </a:r>
            <a:r>
              <a:rPr i="1" lang="en-IE" sz="1800">
                <a:solidFill>
                  <a:schemeClr val="dk1"/>
                </a:solidFill>
                <a:latin typeface="Calibri"/>
                <a:ea typeface="Calibri"/>
                <a:cs typeface="Calibri"/>
                <a:sym typeface="Calibri"/>
              </a:rPr>
              <a:t>bacilli</a:t>
            </a:r>
            <a:r>
              <a:rPr lang="en-IE" sz="1800">
                <a:solidFill>
                  <a:schemeClr val="dk1"/>
                </a:solidFill>
                <a:latin typeface="Calibri"/>
                <a:ea typeface="Calibri"/>
                <a:cs typeface="Calibri"/>
                <a:sym typeface="Calibri"/>
              </a:rPr>
              <a:t> (also called rods) are coliform bacteria (reside in the gut). Often opportunistic pathogens.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7"/>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2060"/>
              </a:buClr>
              <a:buSzPts val="4400"/>
              <a:buFont typeface="Calibri"/>
              <a:buNone/>
            </a:pPr>
            <a:r>
              <a:rPr b="1" lang="en-IE">
                <a:solidFill>
                  <a:srgbClr val="002060"/>
                </a:solidFill>
              </a:rPr>
              <a:t>Gram Stain Reaction </a:t>
            </a:r>
            <a:endParaRPr/>
          </a:p>
        </p:txBody>
      </p:sp>
      <p:sp>
        <p:nvSpPr>
          <p:cNvPr id="235" name="Google Shape;235;p7"/>
          <p:cNvSpPr txBox="1"/>
          <p:nvPr/>
        </p:nvSpPr>
        <p:spPr>
          <a:xfrm>
            <a:off x="630300" y="1183203"/>
            <a:ext cx="10931400" cy="1323600"/>
          </a:xfrm>
          <a:prstGeom prst="rect">
            <a:avLst/>
          </a:prstGeom>
          <a:noFill/>
          <a:ln>
            <a:noFill/>
          </a:ln>
        </p:spPr>
        <p:txBody>
          <a:bodyPr anchorCtr="0" anchor="t" bIns="45700" lIns="91425" spcFirstLastPara="1" rIns="91425" wrap="square" tIns="45700">
            <a:spAutoFit/>
          </a:bodyPr>
          <a:lstStyle/>
          <a:p>
            <a:pPr indent="-355600" lvl="0" marL="457200" marR="0" rtl="0" algn="l">
              <a:spcBef>
                <a:spcPts val="0"/>
              </a:spcBef>
              <a:spcAft>
                <a:spcPts val="0"/>
              </a:spcAft>
              <a:buClr>
                <a:schemeClr val="dk1"/>
              </a:buClr>
              <a:buSzPts val="2000"/>
              <a:buFont typeface="Calibri"/>
              <a:buChar char="●"/>
            </a:pPr>
            <a:r>
              <a:rPr lang="en-IE" sz="2000">
                <a:solidFill>
                  <a:schemeClr val="dk1"/>
                </a:solidFill>
                <a:latin typeface="Calibri"/>
                <a:ea typeface="Calibri"/>
                <a:cs typeface="Calibri"/>
                <a:sym typeface="Calibri"/>
              </a:rPr>
              <a:t>Developed in 1884 by Danish bacteriologist, HC Gram. Common </a:t>
            </a:r>
            <a:r>
              <a:rPr lang="en-IE" sz="2000">
                <a:solidFill>
                  <a:schemeClr val="dk1"/>
                </a:solidFill>
                <a:latin typeface="Calibri"/>
                <a:ea typeface="Calibri"/>
                <a:cs typeface="Calibri"/>
                <a:sym typeface="Calibri"/>
              </a:rPr>
              <a:t>laboratory</a:t>
            </a:r>
            <a:r>
              <a:rPr lang="en-IE" sz="2000">
                <a:solidFill>
                  <a:schemeClr val="dk1"/>
                </a:solidFill>
                <a:latin typeface="Calibri"/>
                <a:ea typeface="Calibri"/>
                <a:cs typeface="Calibri"/>
                <a:sym typeface="Calibri"/>
              </a:rPr>
              <a:t> test </a:t>
            </a:r>
            <a:r>
              <a:rPr b="0" i="0" lang="en-IE" sz="2000" u="none" cap="none" strike="noStrike">
                <a:solidFill>
                  <a:schemeClr val="dk1"/>
                </a:solidFill>
                <a:latin typeface="Calibri"/>
                <a:ea typeface="Calibri"/>
                <a:cs typeface="Calibri"/>
                <a:sym typeface="Calibri"/>
              </a:rPr>
              <a:t>for identifying </a:t>
            </a:r>
            <a:r>
              <a:rPr lang="en-IE" sz="2000">
                <a:solidFill>
                  <a:schemeClr val="dk1"/>
                </a:solidFill>
                <a:latin typeface="Calibri"/>
                <a:ea typeface="Calibri"/>
                <a:cs typeface="Calibri"/>
                <a:sym typeface="Calibri"/>
              </a:rPr>
              <a:t>bacteria at site of suspected infection. </a:t>
            </a:r>
            <a:endParaRPr sz="2000">
              <a:solidFill>
                <a:schemeClr val="dk1"/>
              </a:solidFill>
              <a:latin typeface="Calibri"/>
              <a:ea typeface="Calibri"/>
              <a:cs typeface="Calibri"/>
              <a:sym typeface="Calibri"/>
            </a:endParaRPr>
          </a:p>
          <a:p>
            <a:pPr indent="-355600" lvl="0" marL="457200" marR="0" rtl="0" algn="l">
              <a:spcBef>
                <a:spcPts val="0"/>
              </a:spcBef>
              <a:spcAft>
                <a:spcPts val="0"/>
              </a:spcAft>
              <a:buClr>
                <a:schemeClr val="dk1"/>
              </a:buClr>
              <a:buSzPts val="2000"/>
              <a:buFont typeface="Calibri"/>
              <a:buChar char="●"/>
            </a:pPr>
            <a:r>
              <a:rPr b="1" lang="en-IE" sz="2000">
                <a:solidFill>
                  <a:schemeClr val="dk1"/>
                </a:solidFill>
                <a:latin typeface="Calibri"/>
                <a:ea typeface="Calibri"/>
                <a:cs typeface="Calibri"/>
                <a:sym typeface="Calibri"/>
              </a:rPr>
              <a:t>B</a:t>
            </a:r>
            <a:r>
              <a:rPr b="1" i="0" lang="en-IE" sz="2000" u="none" cap="none" strike="noStrike">
                <a:solidFill>
                  <a:srgbClr val="002060"/>
                </a:solidFill>
                <a:latin typeface="Calibri"/>
                <a:ea typeface="Calibri"/>
                <a:cs typeface="Calibri"/>
                <a:sym typeface="Calibri"/>
              </a:rPr>
              <a:t>ased on the ability of the bacterial cell wall to retain </a:t>
            </a:r>
            <a:r>
              <a:rPr b="1" i="0" lang="en-IE" sz="2000" u="none" cap="none" strike="noStrike">
                <a:solidFill>
                  <a:srgbClr val="9827BB"/>
                </a:solidFill>
                <a:latin typeface="Calibri"/>
                <a:ea typeface="Calibri"/>
                <a:cs typeface="Calibri"/>
                <a:sym typeface="Calibri"/>
              </a:rPr>
              <a:t>a purple (crystal violet) </a:t>
            </a:r>
            <a:r>
              <a:rPr b="1" i="0" lang="en-IE" sz="2000" u="none" cap="none" strike="noStrike">
                <a:solidFill>
                  <a:srgbClr val="002060"/>
                </a:solidFill>
                <a:latin typeface="Calibri"/>
                <a:ea typeface="Calibri"/>
                <a:cs typeface="Calibri"/>
                <a:sym typeface="Calibri"/>
              </a:rPr>
              <a:t>stain after being treated with </a:t>
            </a:r>
            <a:r>
              <a:rPr b="1" lang="en-IE" sz="2000">
                <a:solidFill>
                  <a:srgbClr val="002060"/>
                </a:solidFill>
                <a:latin typeface="Calibri"/>
                <a:ea typeface="Calibri"/>
                <a:cs typeface="Calibri"/>
                <a:sym typeface="Calibri"/>
              </a:rPr>
              <a:t>EtOH</a:t>
            </a:r>
            <a:r>
              <a:rPr b="0" i="0" lang="en-IE" sz="2000" u="none" cap="none" strike="noStrike">
                <a:solidFill>
                  <a:schemeClr val="dk1"/>
                </a:solidFill>
                <a:latin typeface="Calibri"/>
                <a:ea typeface="Calibri"/>
                <a:cs typeface="Calibri"/>
                <a:sym typeface="Calibri"/>
              </a:rPr>
              <a:t>. </a:t>
            </a:r>
            <a:r>
              <a:rPr lang="en-IE" sz="2000">
                <a:solidFill>
                  <a:srgbClr val="002060"/>
                </a:solidFill>
                <a:latin typeface="Calibri"/>
                <a:ea typeface="Calibri"/>
                <a:cs typeface="Calibri"/>
                <a:sym typeface="Calibri"/>
              </a:rPr>
              <a:t>D</a:t>
            </a:r>
            <a:r>
              <a:rPr i="0" lang="en-IE" sz="2000" u="none" cap="none" strike="noStrike">
                <a:solidFill>
                  <a:srgbClr val="002060"/>
                </a:solidFill>
                <a:latin typeface="Calibri"/>
                <a:ea typeface="Calibri"/>
                <a:cs typeface="Calibri"/>
                <a:sym typeface="Calibri"/>
              </a:rPr>
              <a:t>ifferent stains are </a:t>
            </a:r>
            <a:r>
              <a:rPr lang="en-IE" sz="2000">
                <a:solidFill>
                  <a:srgbClr val="002060"/>
                </a:solidFill>
                <a:latin typeface="Calibri"/>
                <a:ea typeface="Calibri"/>
                <a:cs typeface="Calibri"/>
                <a:sym typeface="Calibri"/>
              </a:rPr>
              <a:t>due to structural </a:t>
            </a:r>
            <a:r>
              <a:rPr i="0" lang="en-IE" sz="2000" u="none" cap="none" strike="noStrike">
                <a:solidFill>
                  <a:srgbClr val="002060"/>
                </a:solidFill>
                <a:latin typeface="Calibri"/>
                <a:ea typeface="Calibri"/>
                <a:cs typeface="Calibri"/>
                <a:sym typeface="Calibri"/>
              </a:rPr>
              <a:t>differences in the cell wall </a:t>
            </a:r>
            <a:r>
              <a:rPr b="0" i="0" lang="en-IE" sz="2000" u="none" cap="none" strike="noStrike">
                <a:solidFill>
                  <a:schemeClr val="dk1"/>
                </a:solidFill>
                <a:latin typeface="Calibri"/>
                <a:ea typeface="Calibri"/>
                <a:cs typeface="Calibri"/>
                <a:sym typeface="Calibri"/>
              </a:rPr>
              <a:t>o</a:t>
            </a:r>
            <a:r>
              <a:rPr lang="en-IE" sz="2000">
                <a:solidFill>
                  <a:schemeClr val="dk1"/>
                </a:solidFill>
                <a:latin typeface="Calibri"/>
                <a:ea typeface="Calibri"/>
                <a:cs typeface="Calibri"/>
                <a:sym typeface="Calibri"/>
              </a:rPr>
              <a:t>f ba</a:t>
            </a:r>
            <a:r>
              <a:rPr b="0" i="0" lang="en-IE" sz="2000" u="none" cap="none" strike="noStrike">
                <a:solidFill>
                  <a:schemeClr val="dk1"/>
                </a:solidFill>
                <a:latin typeface="Calibri"/>
                <a:ea typeface="Calibri"/>
                <a:cs typeface="Calibri"/>
                <a:sym typeface="Calibri"/>
              </a:rPr>
              <a:t>cteria.</a:t>
            </a:r>
            <a:endParaRPr/>
          </a:p>
        </p:txBody>
      </p:sp>
      <p:sp>
        <p:nvSpPr>
          <p:cNvPr id="236" name="Google Shape;236;p7"/>
          <p:cNvSpPr txBox="1"/>
          <p:nvPr/>
        </p:nvSpPr>
        <p:spPr>
          <a:xfrm>
            <a:off x="6096000" y="2572400"/>
            <a:ext cx="5806500" cy="38013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chemeClr val="dk1"/>
              </a:buClr>
              <a:buSzPts val="2900"/>
              <a:buFont typeface="Arial"/>
              <a:buNone/>
            </a:pPr>
            <a:r>
              <a:rPr b="1" lang="en-IE" sz="2000" u="none">
                <a:solidFill>
                  <a:schemeClr val="dk1"/>
                </a:solidFill>
                <a:latin typeface="Calibri"/>
                <a:ea typeface="Calibri"/>
                <a:cs typeface="Calibri"/>
                <a:sym typeface="Calibri"/>
              </a:rPr>
              <a:t>Direct smears </a:t>
            </a:r>
            <a:r>
              <a:rPr b="0" lang="en-IE" sz="2000" u="none">
                <a:solidFill>
                  <a:srgbClr val="262626"/>
                </a:solidFill>
                <a:latin typeface="Calibri"/>
                <a:ea typeface="Calibri"/>
                <a:cs typeface="Calibri"/>
                <a:sym typeface="Calibri"/>
              </a:rPr>
              <a:t>are made by emulsifying a colony from culture in saline </a:t>
            </a:r>
            <a:r>
              <a:rPr lang="en-IE" sz="2000">
                <a:solidFill>
                  <a:srgbClr val="262626"/>
                </a:solidFill>
                <a:latin typeface="Calibri"/>
                <a:ea typeface="Calibri"/>
                <a:cs typeface="Calibri"/>
                <a:sym typeface="Calibri"/>
              </a:rPr>
              <a:t>on</a:t>
            </a:r>
            <a:r>
              <a:rPr b="0" lang="en-IE" sz="2000" u="none">
                <a:solidFill>
                  <a:srgbClr val="262626"/>
                </a:solidFill>
                <a:latin typeface="Calibri"/>
                <a:ea typeface="Calibri"/>
                <a:cs typeface="Calibri"/>
                <a:sym typeface="Calibri"/>
              </a:rPr>
              <a:t> a slide, or by transfer of inoculum from a sample swab to a slide. </a:t>
            </a:r>
            <a:endParaRPr b="0" sz="2000" u="none">
              <a:solidFill>
                <a:srgbClr val="262626"/>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900"/>
              <a:buFont typeface="Arial"/>
              <a:buNone/>
            </a:pPr>
            <a:r>
              <a:t/>
            </a:r>
            <a:endParaRPr sz="2000">
              <a:solidFill>
                <a:srgbClr val="262626"/>
              </a:solidFill>
              <a:latin typeface="Calibri"/>
              <a:ea typeface="Calibri"/>
              <a:cs typeface="Calibri"/>
              <a:sym typeface="Calibri"/>
            </a:endParaRPr>
          </a:p>
          <a:p>
            <a:pPr indent="0" lvl="0" marL="0" marR="0" rtl="0" algn="l">
              <a:lnSpc>
                <a:spcPct val="90000"/>
              </a:lnSpc>
              <a:spcBef>
                <a:spcPts val="1000"/>
              </a:spcBef>
              <a:spcAft>
                <a:spcPts val="0"/>
              </a:spcAft>
              <a:buNone/>
            </a:pPr>
            <a:r>
              <a:rPr lang="en-IE" sz="2000">
                <a:solidFill>
                  <a:schemeClr val="dk1"/>
                </a:solidFill>
                <a:latin typeface="Calibri"/>
                <a:ea typeface="Calibri"/>
                <a:cs typeface="Calibri"/>
                <a:sym typeface="Calibri"/>
              </a:rPr>
              <a:t>They are then stained with</a:t>
            </a:r>
            <a:r>
              <a:rPr b="1" lang="en-IE" sz="2000">
                <a:solidFill>
                  <a:schemeClr val="dk1"/>
                </a:solidFill>
                <a:latin typeface="Calibri"/>
                <a:ea typeface="Calibri"/>
                <a:cs typeface="Calibri"/>
                <a:sym typeface="Calibri"/>
              </a:rPr>
              <a:t> </a:t>
            </a:r>
            <a:r>
              <a:rPr b="1" lang="en-IE" sz="2000">
                <a:solidFill>
                  <a:srgbClr val="9827BB"/>
                </a:solidFill>
                <a:latin typeface="Calibri"/>
                <a:ea typeface="Calibri"/>
                <a:cs typeface="Calibri"/>
                <a:sym typeface="Calibri"/>
              </a:rPr>
              <a:t>c</a:t>
            </a:r>
            <a:r>
              <a:rPr b="1" lang="en-IE" sz="2000" u="none">
                <a:solidFill>
                  <a:srgbClr val="9827BB"/>
                </a:solidFill>
                <a:latin typeface="Calibri"/>
                <a:ea typeface="Calibri"/>
                <a:cs typeface="Calibri"/>
                <a:sym typeface="Calibri"/>
              </a:rPr>
              <a:t>rystal violet</a:t>
            </a:r>
            <a:r>
              <a:rPr b="1" lang="en-IE" sz="2000">
                <a:solidFill>
                  <a:srgbClr val="9827BB"/>
                </a:solidFill>
                <a:latin typeface="Calibri"/>
                <a:ea typeface="Calibri"/>
                <a:cs typeface="Calibri"/>
                <a:sym typeface="Calibri"/>
              </a:rPr>
              <a:t>, </a:t>
            </a:r>
            <a:r>
              <a:rPr lang="en-IE" sz="2000">
                <a:solidFill>
                  <a:schemeClr val="dk1"/>
                </a:solidFill>
                <a:latin typeface="Calibri"/>
                <a:ea typeface="Calibri"/>
                <a:cs typeface="Calibri"/>
                <a:sym typeface="Calibri"/>
              </a:rPr>
              <a:t>which </a:t>
            </a:r>
            <a:r>
              <a:rPr b="0" lang="en-IE" sz="2000" u="none">
                <a:solidFill>
                  <a:schemeClr val="dk1"/>
                </a:solidFill>
                <a:latin typeface="Calibri"/>
                <a:ea typeface="Calibri"/>
                <a:cs typeface="Calibri"/>
                <a:sym typeface="Calibri"/>
              </a:rPr>
              <a:t>forms complexes in </a:t>
            </a:r>
            <a:r>
              <a:rPr lang="en-IE" sz="2000">
                <a:solidFill>
                  <a:schemeClr val="dk1"/>
                </a:solidFill>
                <a:latin typeface="Calibri"/>
                <a:ea typeface="Calibri"/>
                <a:cs typeface="Calibri"/>
                <a:sym typeface="Calibri"/>
              </a:rPr>
              <a:t>the </a:t>
            </a:r>
            <a:r>
              <a:rPr b="1" lang="en-IE" sz="2000" u="none">
                <a:solidFill>
                  <a:srgbClr val="002060"/>
                </a:solidFill>
                <a:latin typeface="Calibri"/>
                <a:ea typeface="Calibri"/>
                <a:cs typeface="Calibri"/>
                <a:sym typeface="Calibri"/>
              </a:rPr>
              <a:t>peptidoglycan </a:t>
            </a:r>
            <a:r>
              <a:rPr lang="en-IE" sz="2000">
                <a:solidFill>
                  <a:schemeClr val="dk1"/>
                </a:solidFill>
                <a:latin typeface="Calibri"/>
                <a:ea typeface="Calibri"/>
                <a:cs typeface="Calibri"/>
                <a:sym typeface="Calibri"/>
              </a:rPr>
              <a:t>with </a:t>
            </a:r>
            <a:r>
              <a:rPr b="1" lang="en-IE" sz="2000">
                <a:solidFill>
                  <a:srgbClr val="833C0B"/>
                </a:solidFill>
                <a:latin typeface="Calibri"/>
                <a:ea typeface="Calibri"/>
                <a:cs typeface="Calibri"/>
                <a:sym typeface="Calibri"/>
              </a:rPr>
              <a:t>iodine</a:t>
            </a:r>
            <a:r>
              <a:rPr lang="en-IE" sz="2000">
                <a:solidFill>
                  <a:schemeClr val="dk1"/>
                </a:solidFill>
                <a:latin typeface="Calibri"/>
                <a:ea typeface="Calibri"/>
                <a:cs typeface="Calibri"/>
                <a:sym typeface="Calibri"/>
              </a:rPr>
              <a:t>.</a:t>
            </a:r>
            <a:endParaRPr sz="20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None/>
            </a:pPr>
            <a:r>
              <a:t/>
            </a:r>
            <a:endParaRPr sz="20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None/>
            </a:pPr>
            <a:r>
              <a:rPr b="1" lang="en-IE" sz="2000">
                <a:solidFill>
                  <a:srgbClr val="757070"/>
                </a:solidFill>
                <a:latin typeface="Calibri"/>
                <a:ea typeface="Calibri"/>
                <a:cs typeface="Calibri"/>
                <a:sym typeface="Calibri"/>
              </a:rPr>
              <a:t>EtOH </a:t>
            </a:r>
            <a:r>
              <a:rPr b="0" lang="en-IE" sz="2000" u="none">
                <a:solidFill>
                  <a:srgbClr val="262626"/>
                </a:solidFill>
                <a:latin typeface="Calibri"/>
                <a:ea typeface="Calibri"/>
                <a:cs typeface="Calibri"/>
                <a:sym typeface="Calibri"/>
              </a:rPr>
              <a:t>is applied to the slide and the complexed crystal violet and iodine </a:t>
            </a:r>
            <a:r>
              <a:rPr lang="en-IE" sz="2000">
                <a:solidFill>
                  <a:srgbClr val="262626"/>
                </a:solidFill>
                <a:latin typeface="Calibri"/>
                <a:ea typeface="Calibri"/>
                <a:cs typeface="Calibri"/>
                <a:sym typeface="Calibri"/>
              </a:rPr>
              <a:t>either resist or are decolourized with EtOH. </a:t>
            </a:r>
            <a:endParaRPr sz="2000"/>
          </a:p>
          <a:p>
            <a:pPr indent="0" lvl="0" marL="0" marR="0" rtl="0" algn="l">
              <a:lnSpc>
                <a:spcPct val="90000"/>
              </a:lnSpc>
              <a:spcBef>
                <a:spcPts val="1000"/>
              </a:spcBef>
              <a:spcAft>
                <a:spcPts val="0"/>
              </a:spcAft>
              <a:buNone/>
            </a:pPr>
            <a:r>
              <a:rPr b="1" lang="en-IE" sz="2000" u="none">
                <a:solidFill>
                  <a:srgbClr val="E93FA0"/>
                </a:solidFill>
                <a:latin typeface="Calibri"/>
                <a:ea typeface="Calibri"/>
                <a:cs typeface="Calibri"/>
                <a:sym typeface="Calibri"/>
              </a:rPr>
              <a:t>Safranin</a:t>
            </a:r>
            <a:r>
              <a:rPr b="0" lang="en-IE" sz="2000" u="none">
                <a:solidFill>
                  <a:srgbClr val="E93FA0"/>
                </a:solidFill>
                <a:latin typeface="Calibri"/>
                <a:ea typeface="Calibri"/>
                <a:cs typeface="Calibri"/>
                <a:sym typeface="Calibri"/>
              </a:rPr>
              <a:t> </a:t>
            </a:r>
            <a:r>
              <a:rPr b="0" lang="en-IE" sz="2000" u="none">
                <a:solidFill>
                  <a:srgbClr val="262626"/>
                </a:solidFill>
                <a:latin typeface="Calibri"/>
                <a:ea typeface="Calibri"/>
                <a:cs typeface="Calibri"/>
                <a:sym typeface="Calibri"/>
              </a:rPr>
              <a:t>is used as a </a:t>
            </a:r>
            <a:r>
              <a:rPr b="1" lang="en-IE" sz="2000" u="none">
                <a:solidFill>
                  <a:srgbClr val="E82089"/>
                </a:solidFill>
                <a:latin typeface="Calibri"/>
                <a:ea typeface="Calibri"/>
                <a:cs typeface="Calibri"/>
                <a:sym typeface="Calibri"/>
              </a:rPr>
              <a:t>counterstain (pink).</a:t>
            </a:r>
            <a:endParaRPr b="0" sz="2000" u="none">
              <a:solidFill>
                <a:srgbClr val="E82089"/>
              </a:solidFill>
              <a:latin typeface="Calibri"/>
              <a:ea typeface="Calibri"/>
              <a:cs typeface="Calibri"/>
              <a:sym typeface="Calibri"/>
            </a:endParaRPr>
          </a:p>
        </p:txBody>
      </p:sp>
      <p:pic>
        <p:nvPicPr>
          <p:cNvPr descr="http://images.slideplayer.com/24/7055099/slides/slide_21.jpg" id="237" name="Google Shape;237;p7"/>
          <p:cNvPicPr preferRelativeResize="0"/>
          <p:nvPr/>
        </p:nvPicPr>
        <p:blipFill rotWithShape="1">
          <a:blip r:embed="rId3">
            <a:alphaModFix/>
          </a:blip>
          <a:srcRect b="4966" l="3681" r="4161" t="18197"/>
          <a:stretch/>
        </p:blipFill>
        <p:spPr>
          <a:xfrm>
            <a:off x="289401" y="2963500"/>
            <a:ext cx="5180875" cy="32396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8"/>
          <p:cNvSpPr txBox="1"/>
          <p:nvPr>
            <p:ph type="title"/>
          </p:nvPr>
        </p:nvSpPr>
        <p:spPr>
          <a:xfrm>
            <a:off x="838200" y="161925"/>
            <a:ext cx="10515600" cy="9556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9827BB"/>
              </a:buClr>
              <a:buSzPts val="4400"/>
              <a:buFont typeface="Calibri"/>
              <a:buNone/>
            </a:pPr>
            <a:r>
              <a:rPr b="1" lang="en-IE">
                <a:solidFill>
                  <a:srgbClr val="9827BB"/>
                </a:solidFill>
              </a:rPr>
              <a:t>Gram Positive </a:t>
            </a:r>
            <a:r>
              <a:rPr b="1" lang="en-IE"/>
              <a:t>vs. </a:t>
            </a:r>
            <a:r>
              <a:rPr b="1" lang="en-IE">
                <a:solidFill>
                  <a:srgbClr val="E93FA0"/>
                </a:solidFill>
              </a:rPr>
              <a:t>Gram Negative </a:t>
            </a:r>
            <a:endParaRPr/>
          </a:p>
        </p:txBody>
      </p:sp>
      <p:sp>
        <p:nvSpPr>
          <p:cNvPr id="244" name="Google Shape;244;p8"/>
          <p:cNvSpPr txBox="1"/>
          <p:nvPr>
            <p:ph idx="4294967295" type="body"/>
          </p:nvPr>
        </p:nvSpPr>
        <p:spPr>
          <a:xfrm>
            <a:off x="155294" y="1525518"/>
            <a:ext cx="1983473" cy="187586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262626"/>
              </a:buClr>
              <a:buSzPts val="2000"/>
              <a:buNone/>
            </a:pPr>
            <a:r>
              <a:rPr lang="en-IE"/>
              <a:t>Bacteria with a THICK peptidoglycan layer retain the </a:t>
            </a:r>
            <a:r>
              <a:rPr b="1" lang="en-IE">
                <a:solidFill>
                  <a:srgbClr val="9827BB"/>
                </a:solidFill>
              </a:rPr>
              <a:t>P</a:t>
            </a:r>
            <a:r>
              <a:rPr lang="en-IE"/>
              <a:t>ur</a:t>
            </a:r>
            <a:r>
              <a:rPr b="1" lang="en-IE">
                <a:solidFill>
                  <a:srgbClr val="9827BB"/>
                </a:solidFill>
              </a:rPr>
              <a:t>P</a:t>
            </a:r>
            <a:r>
              <a:rPr lang="en-IE"/>
              <a:t>le </a:t>
            </a:r>
            <a:r>
              <a:rPr lang="en-IE">
                <a:solidFill>
                  <a:schemeClr val="dk1"/>
                </a:solidFill>
              </a:rPr>
              <a:t>crystal violet stain - </a:t>
            </a:r>
            <a:r>
              <a:rPr b="1" lang="en-IE">
                <a:solidFill>
                  <a:srgbClr val="7030A0"/>
                </a:solidFill>
              </a:rPr>
              <a:t>Gram Positive ⊕</a:t>
            </a:r>
            <a:endParaRPr/>
          </a:p>
        </p:txBody>
      </p:sp>
      <p:sp>
        <p:nvSpPr>
          <p:cNvPr id="245" name="Google Shape;245;p8"/>
          <p:cNvSpPr txBox="1"/>
          <p:nvPr/>
        </p:nvSpPr>
        <p:spPr>
          <a:xfrm>
            <a:off x="9876604" y="1612395"/>
            <a:ext cx="2355300" cy="138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IE" sz="2000">
                <a:solidFill>
                  <a:schemeClr val="dk1"/>
                </a:solidFill>
                <a:latin typeface="Calibri"/>
                <a:ea typeface="Calibri"/>
                <a:cs typeface="Calibri"/>
                <a:sym typeface="Calibri"/>
              </a:rPr>
              <a:t>Bacteria with a THI</a:t>
            </a:r>
            <a:r>
              <a:rPr b="1" lang="en-IE" sz="2000">
                <a:solidFill>
                  <a:srgbClr val="E93FA0"/>
                </a:solidFill>
                <a:latin typeface="Calibri"/>
                <a:ea typeface="Calibri"/>
                <a:cs typeface="Calibri"/>
                <a:sym typeface="Calibri"/>
              </a:rPr>
              <a:t>N</a:t>
            </a:r>
            <a:r>
              <a:rPr lang="en-IE" sz="2000">
                <a:solidFill>
                  <a:schemeClr val="dk1"/>
                </a:solidFill>
                <a:latin typeface="Calibri"/>
                <a:ea typeface="Calibri"/>
                <a:cs typeface="Calibri"/>
                <a:sym typeface="Calibri"/>
              </a:rPr>
              <a:t> peptidoglycan layer stain Pi</a:t>
            </a:r>
            <a:r>
              <a:rPr b="1" lang="en-IE" sz="2000">
                <a:solidFill>
                  <a:srgbClr val="E93FA0"/>
                </a:solidFill>
                <a:latin typeface="Calibri"/>
                <a:ea typeface="Calibri"/>
                <a:cs typeface="Calibri"/>
                <a:sym typeface="Calibri"/>
              </a:rPr>
              <a:t>N</a:t>
            </a:r>
            <a:r>
              <a:rPr lang="en-IE" sz="2000">
                <a:solidFill>
                  <a:schemeClr val="dk1"/>
                </a:solidFill>
                <a:latin typeface="Calibri"/>
                <a:ea typeface="Calibri"/>
                <a:cs typeface="Calibri"/>
                <a:sym typeface="Calibri"/>
              </a:rPr>
              <a:t>k - </a:t>
            </a:r>
            <a:r>
              <a:rPr b="1" lang="en-IE" sz="2000">
                <a:solidFill>
                  <a:srgbClr val="E93FA0"/>
                </a:solidFill>
                <a:latin typeface="Calibri"/>
                <a:ea typeface="Calibri"/>
                <a:cs typeface="Calibri"/>
                <a:sym typeface="Calibri"/>
              </a:rPr>
              <a:t>Gram</a:t>
            </a:r>
            <a:r>
              <a:rPr lang="en-IE" sz="2000">
                <a:solidFill>
                  <a:schemeClr val="dk1"/>
                </a:solidFill>
                <a:latin typeface="Calibri"/>
                <a:ea typeface="Calibri"/>
                <a:cs typeface="Calibri"/>
                <a:sym typeface="Calibri"/>
              </a:rPr>
              <a:t> </a:t>
            </a:r>
            <a:r>
              <a:rPr b="1" lang="en-IE" sz="2000">
                <a:solidFill>
                  <a:srgbClr val="E93FA0"/>
                </a:solidFill>
                <a:latin typeface="Calibri"/>
                <a:ea typeface="Calibri"/>
                <a:cs typeface="Calibri"/>
                <a:sym typeface="Calibri"/>
              </a:rPr>
              <a:t>Negative</a:t>
            </a:r>
            <a:r>
              <a:rPr lang="en-IE" sz="2000">
                <a:solidFill>
                  <a:schemeClr val="dk1"/>
                </a:solidFill>
                <a:latin typeface="Calibri"/>
                <a:ea typeface="Calibri"/>
                <a:cs typeface="Calibri"/>
                <a:sym typeface="Calibri"/>
              </a:rPr>
              <a:t> </a:t>
            </a:r>
            <a:r>
              <a:rPr b="1" i="0" lang="en-IE" sz="2400" u="none" cap="none" strike="noStrike">
                <a:solidFill>
                  <a:srgbClr val="E93FA0"/>
                </a:solidFill>
                <a:latin typeface="Calibri"/>
                <a:ea typeface="Calibri"/>
                <a:cs typeface="Calibri"/>
                <a:sym typeface="Calibri"/>
              </a:rPr>
              <a:t>⊝</a:t>
            </a:r>
            <a:endParaRPr sz="2000">
              <a:solidFill>
                <a:schemeClr val="dk1"/>
              </a:solidFill>
              <a:latin typeface="Calibri"/>
              <a:ea typeface="Calibri"/>
              <a:cs typeface="Calibri"/>
              <a:sym typeface="Calibri"/>
            </a:endParaRPr>
          </a:p>
        </p:txBody>
      </p:sp>
      <p:pic>
        <p:nvPicPr>
          <p:cNvPr id="246" name="Google Shape;246;p8"/>
          <p:cNvPicPr preferRelativeResize="0"/>
          <p:nvPr/>
        </p:nvPicPr>
        <p:blipFill rotWithShape="1">
          <a:blip r:embed="rId3">
            <a:alphaModFix/>
          </a:blip>
          <a:srcRect b="0" l="0" r="0" t="0"/>
          <a:stretch/>
        </p:blipFill>
        <p:spPr>
          <a:xfrm>
            <a:off x="2321775" y="1220692"/>
            <a:ext cx="7548449" cy="2601539"/>
          </a:xfrm>
          <a:prstGeom prst="rect">
            <a:avLst/>
          </a:prstGeom>
          <a:noFill/>
          <a:ln>
            <a:noFill/>
          </a:ln>
        </p:spPr>
      </p:pic>
      <p:graphicFrame>
        <p:nvGraphicFramePr>
          <p:cNvPr id="247" name="Google Shape;247;p8"/>
          <p:cNvGraphicFramePr/>
          <p:nvPr/>
        </p:nvGraphicFramePr>
        <p:xfrm>
          <a:off x="678441" y="3925323"/>
          <a:ext cx="3000000" cy="3000000"/>
        </p:xfrm>
        <a:graphic>
          <a:graphicData uri="http://schemas.openxmlformats.org/drawingml/2006/table">
            <a:tbl>
              <a:tblPr bandRow="1" firstRow="1">
                <a:noFill/>
                <a:tableStyleId>{BAAD7D49-EA53-4C40-9E00-2C22EBB01EBB}</a:tableStyleId>
              </a:tblPr>
              <a:tblGrid>
                <a:gridCol w="1966950"/>
                <a:gridCol w="3285600"/>
                <a:gridCol w="5123325"/>
              </a:tblGrid>
              <a:tr h="365275">
                <a:tc>
                  <a:txBody>
                    <a:bodyPr/>
                    <a:lstStyle/>
                    <a:p>
                      <a:pPr indent="0" lvl="0" marL="0" marR="0" rtl="0" algn="l">
                        <a:spcBef>
                          <a:spcPts val="0"/>
                        </a:spcBef>
                        <a:spcAft>
                          <a:spcPts val="0"/>
                        </a:spcAft>
                        <a:buNone/>
                      </a:pPr>
                      <a:r>
                        <a:rPr lang="en-IE" sz="1800" u="none" cap="none" strike="noStrike">
                          <a:solidFill>
                            <a:schemeClr val="dk1"/>
                          </a:solidFill>
                        </a:rPr>
                        <a:t>Characteristic</a:t>
                      </a:r>
                      <a:endParaRPr/>
                    </a:p>
                  </a:txBody>
                  <a:tcPr marT="45725" marB="45725" marR="91450" marL="91450">
                    <a:solidFill>
                      <a:srgbClr val="F2F2F2"/>
                    </a:solidFill>
                  </a:tcPr>
                </a:tc>
                <a:tc>
                  <a:txBody>
                    <a:bodyPr/>
                    <a:lstStyle/>
                    <a:p>
                      <a:pPr indent="0" lvl="0" marL="0" marR="0" rtl="0" algn="l">
                        <a:spcBef>
                          <a:spcPts val="0"/>
                        </a:spcBef>
                        <a:spcAft>
                          <a:spcPts val="0"/>
                        </a:spcAft>
                        <a:buNone/>
                      </a:pPr>
                      <a:r>
                        <a:rPr lang="en-IE" sz="1800"/>
                        <a:t>Gram Positive</a:t>
                      </a:r>
                      <a:endParaRPr/>
                    </a:p>
                  </a:txBody>
                  <a:tcPr marT="45725" marB="45725" marR="91450" marL="91450">
                    <a:solidFill>
                      <a:srgbClr val="9827BB">
                        <a:alpha val="67843"/>
                      </a:srgbClr>
                    </a:solidFill>
                  </a:tcPr>
                </a:tc>
                <a:tc>
                  <a:txBody>
                    <a:bodyPr/>
                    <a:lstStyle/>
                    <a:p>
                      <a:pPr indent="0" lvl="0" marL="0" marR="0" rtl="0" algn="l">
                        <a:spcBef>
                          <a:spcPts val="0"/>
                        </a:spcBef>
                        <a:spcAft>
                          <a:spcPts val="0"/>
                        </a:spcAft>
                        <a:buNone/>
                      </a:pPr>
                      <a:r>
                        <a:rPr lang="en-IE" sz="1800"/>
                        <a:t>Gram Negative </a:t>
                      </a:r>
                      <a:endParaRPr/>
                    </a:p>
                  </a:txBody>
                  <a:tcPr marT="45725" marB="45725" marR="91450" marL="91450">
                    <a:solidFill>
                      <a:srgbClr val="E93FA0">
                        <a:alpha val="81960"/>
                      </a:srgbClr>
                    </a:solidFill>
                  </a:tcPr>
                </a:tc>
              </a:tr>
              <a:tr h="309450">
                <a:tc>
                  <a:txBody>
                    <a:bodyPr/>
                    <a:lstStyle/>
                    <a:p>
                      <a:pPr indent="0" lvl="0" marL="0" marR="0" rtl="0" algn="l">
                        <a:spcBef>
                          <a:spcPts val="0"/>
                        </a:spcBef>
                        <a:spcAft>
                          <a:spcPts val="0"/>
                        </a:spcAft>
                        <a:buNone/>
                      </a:pPr>
                      <a:r>
                        <a:rPr b="0" lang="en-IE" sz="1800"/>
                        <a:t>Number of Layers</a:t>
                      </a:r>
                      <a:endParaRPr/>
                    </a:p>
                  </a:txBody>
                  <a:tcPr marT="45725" marB="45725" marR="91450" marL="91450">
                    <a:solidFill>
                      <a:srgbClr val="F2F2F2"/>
                    </a:solidFill>
                  </a:tcPr>
                </a:tc>
                <a:tc>
                  <a:txBody>
                    <a:bodyPr/>
                    <a:lstStyle/>
                    <a:p>
                      <a:pPr indent="0" lvl="0" marL="0" marR="0" rtl="0" algn="l">
                        <a:spcBef>
                          <a:spcPts val="0"/>
                        </a:spcBef>
                        <a:spcAft>
                          <a:spcPts val="0"/>
                        </a:spcAft>
                        <a:buNone/>
                      </a:pPr>
                      <a:r>
                        <a:rPr b="1" lang="en-IE" sz="1800">
                          <a:solidFill>
                            <a:schemeClr val="dk1"/>
                          </a:solidFill>
                        </a:rPr>
                        <a:t>ONE</a:t>
                      </a:r>
                      <a:r>
                        <a:rPr lang="en-IE" sz="1800">
                          <a:solidFill>
                            <a:srgbClr val="C00000"/>
                          </a:solidFill>
                        </a:rPr>
                        <a:t> </a:t>
                      </a:r>
                      <a:r>
                        <a:rPr lang="en-IE" sz="1800"/>
                        <a:t>(</a:t>
                      </a:r>
                      <a:r>
                        <a:rPr b="1" lang="en-IE" sz="1800">
                          <a:solidFill>
                            <a:srgbClr val="9827BB"/>
                          </a:solidFill>
                        </a:rPr>
                        <a:t>thick</a:t>
                      </a:r>
                      <a:r>
                        <a:rPr lang="en-IE" sz="1800"/>
                        <a:t> peptidoglycan layer)</a:t>
                      </a:r>
                      <a:endParaRPr sz="1800"/>
                    </a:p>
                  </a:txBody>
                  <a:tcPr marT="45725" marB="45725" marR="91450" marL="91450">
                    <a:solidFill>
                      <a:srgbClr val="9827BB">
                        <a:alpha val="25882"/>
                      </a:srgbClr>
                    </a:solidFill>
                  </a:tcPr>
                </a:tc>
                <a:tc>
                  <a:txBody>
                    <a:bodyPr/>
                    <a:lstStyle/>
                    <a:p>
                      <a:pPr indent="0" lvl="0" marL="0" marR="0" rtl="0" algn="l">
                        <a:spcBef>
                          <a:spcPts val="0"/>
                        </a:spcBef>
                        <a:spcAft>
                          <a:spcPts val="0"/>
                        </a:spcAft>
                        <a:buNone/>
                      </a:pPr>
                      <a:r>
                        <a:rPr b="1" lang="en-IE" sz="1800">
                          <a:solidFill>
                            <a:schemeClr val="dk1"/>
                          </a:solidFill>
                        </a:rPr>
                        <a:t>TWO</a:t>
                      </a:r>
                      <a:r>
                        <a:rPr lang="en-IE" sz="1800">
                          <a:solidFill>
                            <a:srgbClr val="C00000"/>
                          </a:solidFill>
                        </a:rPr>
                        <a:t> </a:t>
                      </a:r>
                      <a:r>
                        <a:rPr lang="en-IE" sz="1800"/>
                        <a:t>(</a:t>
                      </a:r>
                      <a:r>
                        <a:rPr b="1" lang="en-IE" sz="1800">
                          <a:solidFill>
                            <a:srgbClr val="E93FA0"/>
                          </a:solidFill>
                        </a:rPr>
                        <a:t>thin</a:t>
                      </a:r>
                      <a:r>
                        <a:rPr lang="en-IE" sz="1800"/>
                        <a:t> peptidoglycan layer + outer membrane )</a:t>
                      </a:r>
                      <a:endParaRPr/>
                    </a:p>
                  </a:txBody>
                  <a:tcPr marT="45725" marB="45725" marR="91450" marL="91450">
                    <a:solidFill>
                      <a:srgbClr val="E93FA0">
                        <a:alpha val="20000"/>
                      </a:srgbClr>
                    </a:solidFill>
                  </a:tcPr>
                </a:tc>
              </a:tr>
              <a:tr h="309450">
                <a:tc>
                  <a:txBody>
                    <a:bodyPr/>
                    <a:lstStyle/>
                    <a:p>
                      <a:pPr indent="0" lvl="0" marL="0" marR="0" rtl="0" algn="l">
                        <a:spcBef>
                          <a:spcPts val="0"/>
                        </a:spcBef>
                        <a:spcAft>
                          <a:spcPts val="0"/>
                        </a:spcAft>
                        <a:buNone/>
                      </a:pPr>
                      <a:r>
                        <a:rPr b="0" lang="en-IE" sz="1800"/>
                        <a:t>Composition</a:t>
                      </a:r>
                      <a:endParaRPr/>
                    </a:p>
                  </a:txBody>
                  <a:tcPr marT="45725" marB="45725" marR="91450" marL="91450">
                    <a:solidFill>
                      <a:srgbClr val="F2F2F2"/>
                    </a:solidFill>
                  </a:tcPr>
                </a:tc>
                <a:tc>
                  <a:txBody>
                    <a:bodyPr/>
                    <a:lstStyle/>
                    <a:p>
                      <a:pPr indent="0" lvl="0" marL="0" marR="0" rtl="0" algn="l">
                        <a:spcBef>
                          <a:spcPts val="0"/>
                        </a:spcBef>
                        <a:spcAft>
                          <a:spcPts val="0"/>
                        </a:spcAft>
                        <a:buNone/>
                      </a:pPr>
                      <a:r>
                        <a:rPr lang="en-IE" sz="1800"/>
                        <a:t>Peptidoglycan</a:t>
                      </a:r>
                      <a:r>
                        <a:rPr lang="en-IE" sz="1800"/>
                        <a:t>, </a:t>
                      </a:r>
                      <a:r>
                        <a:rPr b="0" i="0" lang="en-IE" sz="1800" u="none" cap="none" strike="noStrike">
                          <a:solidFill>
                            <a:srgbClr val="000000"/>
                          </a:solidFill>
                          <a:latin typeface="Calibri"/>
                          <a:ea typeface="Calibri"/>
                          <a:cs typeface="Calibri"/>
                          <a:sym typeface="Calibri"/>
                        </a:rPr>
                        <a:t>Teichoic acids</a:t>
                      </a:r>
                      <a:endParaRPr sz="1800"/>
                    </a:p>
                  </a:txBody>
                  <a:tcPr marT="45725" marB="45725" marR="91450" marL="91450">
                    <a:solidFill>
                      <a:srgbClr val="9827BB">
                        <a:alpha val="25882"/>
                      </a:srgbClr>
                    </a:solidFill>
                  </a:tcPr>
                </a:tc>
                <a:tc>
                  <a:txBody>
                    <a:bodyPr/>
                    <a:lstStyle/>
                    <a:p>
                      <a:pPr indent="0" lvl="0" marL="0" marR="0" rtl="0" algn="l">
                        <a:spcBef>
                          <a:spcPts val="0"/>
                        </a:spcBef>
                        <a:spcAft>
                          <a:spcPts val="0"/>
                        </a:spcAft>
                        <a:buNone/>
                      </a:pPr>
                      <a:r>
                        <a:rPr lang="en-IE" sz="1800"/>
                        <a:t>Peptidoglycan,</a:t>
                      </a:r>
                      <a:r>
                        <a:rPr lang="en-IE" sz="1800"/>
                        <a:t> Lipopolysaccharides (LPS)</a:t>
                      </a:r>
                      <a:endParaRPr sz="1800"/>
                    </a:p>
                  </a:txBody>
                  <a:tcPr marT="45725" marB="45725" marR="91450" marL="91450">
                    <a:solidFill>
                      <a:srgbClr val="E93FA0">
                        <a:alpha val="20000"/>
                      </a:srgbClr>
                    </a:solidFill>
                  </a:tcPr>
                </a:tc>
              </a:tr>
              <a:tr h="309450">
                <a:tc>
                  <a:txBody>
                    <a:bodyPr/>
                    <a:lstStyle/>
                    <a:p>
                      <a:pPr indent="0" lvl="0" marL="0" marR="0" rtl="0" algn="l">
                        <a:spcBef>
                          <a:spcPts val="0"/>
                        </a:spcBef>
                        <a:spcAft>
                          <a:spcPts val="0"/>
                        </a:spcAft>
                        <a:buNone/>
                      </a:pPr>
                      <a:r>
                        <a:rPr b="0" lang="en-IE" sz="1800"/>
                        <a:t>Outer Membrane</a:t>
                      </a:r>
                      <a:endParaRPr/>
                    </a:p>
                  </a:txBody>
                  <a:tcPr marT="45725" marB="45725" marR="91450" marL="91450">
                    <a:solidFill>
                      <a:srgbClr val="F2F2F2"/>
                    </a:solidFill>
                  </a:tcPr>
                </a:tc>
                <a:tc>
                  <a:txBody>
                    <a:bodyPr/>
                    <a:lstStyle/>
                    <a:p>
                      <a:pPr indent="0" lvl="0" marL="0" marR="0" rtl="0" algn="l">
                        <a:spcBef>
                          <a:spcPts val="0"/>
                        </a:spcBef>
                        <a:spcAft>
                          <a:spcPts val="0"/>
                        </a:spcAft>
                        <a:buNone/>
                      </a:pPr>
                      <a:r>
                        <a:rPr lang="en-IE" sz="1800"/>
                        <a:t>Absent</a:t>
                      </a:r>
                      <a:endParaRPr/>
                    </a:p>
                  </a:txBody>
                  <a:tcPr marT="45725" marB="45725" marR="91450" marL="91450">
                    <a:solidFill>
                      <a:srgbClr val="9827BB">
                        <a:alpha val="25882"/>
                      </a:srgbClr>
                    </a:solidFill>
                  </a:tcPr>
                </a:tc>
                <a:tc>
                  <a:txBody>
                    <a:bodyPr/>
                    <a:lstStyle/>
                    <a:p>
                      <a:pPr indent="0" lvl="0" marL="0" marR="0" rtl="0" algn="l">
                        <a:spcBef>
                          <a:spcPts val="0"/>
                        </a:spcBef>
                        <a:spcAft>
                          <a:spcPts val="0"/>
                        </a:spcAft>
                        <a:buNone/>
                      </a:pPr>
                      <a:r>
                        <a:rPr lang="en-IE" sz="1800"/>
                        <a:t>Present</a:t>
                      </a:r>
                      <a:endParaRPr/>
                    </a:p>
                  </a:txBody>
                  <a:tcPr marT="45725" marB="45725" marR="91450" marL="91450">
                    <a:solidFill>
                      <a:srgbClr val="E93FA0">
                        <a:alpha val="20000"/>
                      </a:srgbClr>
                    </a:solidFill>
                  </a:tcPr>
                </a:tc>
              </a:tr>
              <a:tr h="309450">
                <a:tc>
                  <a:txBody>
                    <a:bodyPr/>
                    <a:lstStyle/>
                    <a:p>
                      <a:pPr indent="0" lvl="0" marL="0" marR="0" rtl="0" algn="l">
                        <a:spcBef>
                          <a:spcPts val="0"/>
                        </a:spcBef>
                        <a:spcAft>
                          <a:spcPts val="0"/>
                        </a:spcAft>
                        <a:buNone/>
                      </a:pPr>
                      <a:r>
                        <a:rPr b="0" lang="en-IE" sz="1800"/>
                        <a:t>Porins</a:t>
                      </a:r>
                      <a:endParaRPr b="0" sz="1800"/>
                    </a:p>
                  </a:txBody>
                  <a:tcPr marT="45725" marB="45725" marR="91450" marL="91450">
                    <a:solidFill>
                      <a:srgbClr val="F2F2F2"/>
                    </a:solidFill>
                  </a:tcPr>
                </a:tc>
                <a:tc>
                  <a:txBody>
                    <a:bodyPr/>
                    <a:lstStyle/>
                    <a:p>
                      <a:pPr indent="0" lvl="0" marL="0" marR="0" rtl="0" algn="l">
                        <a:spcBef>
                          <a:spcPts val="0"/>
                        </a:spcBef>
                        <a:spcAft>
                          <a:spcPts val="0"/>
                        </a:spcAft>
                        <a:buNone/>
                      </a:pPr>
                      <a:r>
                        <a:rPr lang="en-IE" sz="1800"/>
                        <a:t>Absent</a:t>
                      </a:r>
                      <a:endParaRPr/>
                    </a:p>
                  </a:txBody>
                  <a:tcPr marT="45725" marB="45725" marR="91450" marL="91450">
                    <a:solidFill>
                      <a:srgbClr val="9827BB">
                        <a:alpha val="25882"/>
                      </a:srgbClr>
                    </a:solidFill>
                  </a:tcPr>
                </a:tc>
                <a:tc>
                  <a:txBody>
                    <a:bodyPr/>
                    <a:lstStyle/>
                    <a:p>
                      <a:pPr indent="0" lvl="0" marL="0" marR="0" rtl="0" algn="l">
                        <a:spcBef>
                          <a:spcPts val="0"/>
                        </a:spcBef>
                        <a:spcAft>
                          <a:spcPts val="0"/>
                        </a:spcAft>
                        <a:buNone/>
                      </a:pPr>
                      <a:r>
                        <a:rPr lang="en-IE" sz="1800"/>
                        <a:t>Present</a:t>
                      </a:r>
                      <a:endParaRPr/>
                    </a:p>
                  </a:txBody>
                  <a:tcPr marT="45725" marB="45725" marR="91450" marL="91450">
                    <a:solidFill>
                      <a:srgbClr val="E93FA0">
                        <a:alpha val="20000"/>
                      </a:srgbClr>
                    </a:solidFill>
                  </a:tcPr>
                </a:tc>
              </a:tr>
              <a:tr h="309450">
                <a:tc>
                  <a:txBody>
                    <a:bodyPr/>
                    <a:lstStyle/>
                    <a:p>
                      <a:pPr indent="0" lvl="0" marL="0" marR="0" rtl="0" algn="l">
                        <a:spcBef>
                          <a:spcPts val="0"/>
                        </a:spcBef>
                        <a:spcAft>
                          <a:spcPts val="0"/>
                        </a:spcAft>
                        <a:buNone/>
                      </a:pPr>
                      <a:r>
                        <a:rPr b="0" lang="en-IE" sz="1800"/>
                        <a:t>Permeability</a:t>
                      </a:r>
                      <a:endParaRPr/>
                    </a:p>
                  </a:txBody>
                  <a:tcPr marT="45725" marB="45725" marR="91450" marL="91450">
                    <a:solidFill>
                      <a:srgbClr val="F2F2F2"/>
                    </a:solidFill>
                  </a:tcPr>
                </a:tc>
                <a:tc>
                  <a:txBody>
                    <a:bodyPr/>
                    <a:lstStyle/>
                    <a:p>
                      <a:pPr indent="0" lvl="0" marL="0" marR="0" rtl="0" algn="l">
                        <a:spcBef>
                          <a:spcPts val="0"/>
                        </a:spcBef>
                        <a:spcAft>
                          <a:spcPts val="0"/>
                        </a:spcAft>
                        <a:buNone/>
                      </a:pPr>
                      <a:r>
                        <a:rPr b="1" lang="en-IE" sz="1800">
                          <a:solidFill>
                            <a:schemeClr val="dk1"/>
                          </a:solidFill>
                        </a:rPr>
                        <a:t>More </a:t>
                      </a:r>
                      <a:r>
                        <a:rPr b="1" lang="en-IE" sz="1800"/>
                        <a:t>permeable</a:t>
                      </a:r>
                      <a:endParaRPr/>
                    </a:p>
                  </a:txBody>
                  <a:tcPr marT="45725" marB="45725" marR="91450" marL="91450">
                    <a:solidFill>
                      <a:srgbClr val="9827BB">
                        <a:alpha val="25882"/>
                      </a:srgbClr>
                    </a:solidFill>
                  </a:tcPr>
                </a:tc>
                <a:tc>
                  <a:txBody>
                    <a:bodyPr/>
                    <a:lstStyle/>
                    <a:p>
                      <a:pPr indent="0" lvl="0" marL="0" marR="0" rtl="0" algn="l">
                        <a:spcBef>
                          <a:spcPts val="0"/>
                        </a:spcBef>
                        <a:spcAft>
                          <a:spcPts val="0"/>
                        </a:spcAft>
                        <a:buNone/>
                      </a:pPr>
                      <a:r>
                        <a:rPr b="1" lang="en-IE" sz="1800">
                          <a:solidFill>
                            <a:schemeClr val="dk1"/>
                          </a:solidFill>
                        </a:rPr>
                        <a:t>Less </a:t>
                      </a:r>
                      <a:r>
                        <a:rPr b="1" lang="en-IE" sz="1800"/>
                        <a:t>permeable</a:t>
                      </a:r>
                      <a:endParaRPr/>
                    </a:p>
                  </a:txBody>
                  <a:tcPr marT="45725" marB="45725" marR="91450" marL="91450">
                    <a:solidFill>
                      <a:srgbClr val="E93FA0">
                        <a:alpha val="20000"/>
                      </a:srgbClr>
                    </a:soli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octorials Presentation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octorials Presentation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2021-09-26T13:45:10Z</dcterms:created>
  <dc:creator>ULStudent:NYAMATEJA.KAARE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0x010100995CC7C9B536DE44A9E890D245E0781F</vt:lpwstr>
  </property>
</Properties>
</file>