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1"/>
  </p:sldMasterIdLst>
  <p:notesMasterIdLst>
    <p:notesMasterId r:id="rId57"/>
  </p:notesMasterIdLst>
  <p:sldIdLst>
    <p:sldId id="368" r:id="rId2"/>
    <p:sldId id="256" r:id="rId3"/>
    <p:sldId id="260" r:id="rId4"/>
    <p:sldId id="261" r:id="rId5"/>
    <p:sldId id="262" r:id="rId6"/>
    <p:sldId id="264" r:id="rId7"/>
    <p:sldId id="265" r:id="rId8"/>
    <p:sldId id="362" r:id="rId9"/>
    <p:sldId id="371" r:id="rId10"/>
    <p:sldId id="358" r:id="rId11"/>
    <p:sldId id="305" r:id="rId12"/>
    <p:sldId id="363" r:id="rId13"/>
    <p:sldId id="359" r:id="rId14"/>
    <p:sldId id="361" r:id="rId15"/>
    <p:sldId id="326" r:id="rId16"/>
    <p:sldId id="328" r:id="rId17"/>
    <p:sldId id="329" r:id="rId18"/>
    <p:sldId id="330" r:id="rId19"/>
    <p:sldId id="331" r:id="rId20"/>
    <p:sldId id="332" r:id="rId21"/>
    <p:sldId id="364" r:id="rId22"/>
    <p:sldId id="333" r:id="rId23"/>
    <p:sldId id="335" r:id="rId24"/>
    <p:sldId id="366" r:id="rId25"/>
    <p:sldId id="271" r:id="rId26"/>
    <p:sldId id="272" r:id="rId27"/>
    <p:sldId id="292" r:id="rId28"/>
    <p:sldId id="293" r:id="rId29"/>
    <p:sldId id="294" r:id="rId30"/>
    <p:sldId id="367" r:id="rId31"/>
    <p:sldId id="365" r:id="rId32"/>
    <p:sldId id="287" r:id="rId33"/>
    <p:sldId id="288" r:id="rId34"/>
    <p:sldId id="289" r:id="rId35"/>
    <p:sldId id="290" r:id="rId36"/>
    <p:sldId id="291" r:id="rId37"/>
    <p:sldId id="336" r:id="rId38"/>
    <p:sldId id="282" r:id="rId39"/>
    <p:sldId id="337" r:id="rId40"/>
    <p:sldId id="338" r:id="rId41"/>
    <p:sldId id="295" r:id="rId42"/>
    <p:sldId id="296" r:id="rId43"/>
    <p:sldId id="349" r:id="rId44"/>
    <p:sldId id="350" r:id="rId45"/>
    <p:sldId id="351" r:id="rId46"/>
    <p:sldId id="352" r:id="rId47"/>
    <p:sldId id="353" r:id="rId48"/>
    <p:sldId id="354" r:id="rId49"/>
    <p:sldId id="355" r:id="rId50"/>
    <p:sldId id="356" r:id="rId51"/>
    <p:sldId id="369" r:id="rId52"/>
    <p:sldId id="334" r:id="rId53"/>
    <p:sldId id="347" r:id="rId54"/>
    <p:sldId id="348" r:id="rId55"/>
    <p:sldId id="370"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57"/>
    <p:restoredTop sz="95574"/>
  </p:normalViewPr>
  <p:slideViewPr>
    <p:cSldViewPr snapToGrid="0" snapToObjects="1">
      <p:cViewPr varScale="1">
        <p:scale>
          <a:sx n="100" d="100"/>
          <a:sy n="100" d="100"/>
        </p:scale>
        <p:origin x="1160" y="168"/>
      </p:cViewPr>
      <p:guideLst/>
    </p:cSldViewPr>
  </p:slideViewPr>
  <p:notesTextViewPr>
    <p:cViewPr>
      <p:scale>
        <a:sx n="95" d="100"/>
        <a:sy n="9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3T11:40:37.993"/>
    </inkml:context>
    <inkml:brush xml:id="br0">
      <inkml:brushProperty name="width" value="0.05" units="cm"/>
      <inkml:brushProperty name="height" value="0.05" units="cm"/>
    </inkml:brush>
  </inkml:definitions>
  <inkml:trace contextRef="#ctx0" brushRef="#br0">1681 1905 24575,'-23'0'0,"-11"0"0,-21 0 0,-16 0 0,32 0 0,0 0 0,-2 0 0,1 0 0,-1 0 0,2 0 0,0 0 0,0 0 0,-38-3 0,4-3 0,4-3 0,6-6 0,4-2 0,1-2 0,3-4 0,3-1 0,3 0 0,1 0 0,0-4 0,-4-6 0,-3-9 0,-2-8 0,29 23 0,-1-2 0,1 0 0,1-2 0,2-1 0,2 0 0,1-2 0,1-3 0,0 0 0,3-2 0,-1-1 0,1 0 0,2-1 0,2 1 0,0 2 0,1-1 0,4 2 0,2-2 0,2-2 0,1-2 0,1-2 0,2-1 0,0-1 0,3 0 0,1 2 0,5 1 0,6 2 0,5 3 0,7 1 0,5 4 0,9-2 0,4 2 0,7-1 0,4 2 0,3 1 0,1 2 0,6 0 0,1 2 0,2 3 0,1 3 0,-1 3 0,1 3 0,-1 3 0,0 2 0,-5 3 0,1 3 0,-4 2 0,0 1 0,-1 2 0,-1 0 0,-1 1 0,-1 0 0,2 0 0,-2 0 0,1 0 0,0 0 0,1 0 0,0 0 0,1 2 0,0 1 0,0 1 0,-1 2 0,-2 1 0,0 2 0,-3 1 0,-1 0 0,-1 0 0,-1 0 0,-1 0 0,-1 0 0,0-1 0,0 1 0,-1-1 0,0 1 0,0 1 0,-1 0 0,-1 0 0,-1 1 0,-4 1 0,0 0 0,30 14 0,-5 4 0,1 6 0,-31-16 0,0 2 0,0 1 0,0 2 0,-1 0 0,-1 1 0,-3-1 0,-2 2 0,20 25 0,-10-1 0,-7-3 0,-6-1 0,-5-6 0,-9-7 0,-4-2 0,-4 3 0,-3 10 0,0 11 0,0-2 0,0-8 0,0-9 0,-2-4 0,-8 0 0,-13 7 0,-17 5 0,-9-1 0,0-1 0,-2-7 0,-3-3 0,-13 0 0,27-15 0,-2 0 0,-5 0 0,-1 1 0,-4 0 0,-1 0 0,0 0 0,-1 0 0,2 0 0,-1-1 0,0 0 0,2 0 0,-1-1 0,4-2 0,6-3 0,2-1 0,-33 10 0,10-3 0,8-2 0,-3 1 0,11-3 0,6-3 0,-2-1 0,-2-1 0,-5 4 0,-4 0 0,-3 1 0,3 0 0,8-5 0,13-1 0,11-4 0,12-4 0,7-1 0,3-4 0,3-3 0,0 0 0,1-3 0,-2-1 0,0 2 0,0 0 0,-2-3 0,0 8 0,0-4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3T11:40:42.007"/>
    </inkml:context>
    <inkml:brush xml:id="br0">
      <inkml:brushProperty name="width" value="0.05" units="cm"/>
      <inkml:brushProperty name="height" value="0.05" units="cm"/>
    </inkml:brush>
  </inkml:definitions>
  <inkml:trace contextRef="#ctx0" brushRef="#br0">615 1544 24575,'-17'0'0,"-15"0"0,-18 0 0,-19-6 0,1-11 0,-4-12 0,38 9 0,-1-3 0,-24-24 0,6-6 0,13-2 0,11 3 0,6-2 0,7-1 0,6-3 0,4 0 0,4 3 0,2 3 0,3 8 0,3 6 0,4 5 0,3 0 0,6-7 0,12-10 0,12-10 0,-18 27 0,2 0 0,1 0 0,2-1 0,-1 2 0,1 1 0,1 0 0,2 1 0,1 0 0,1 2 0,3 1 0,1 2 0,3 2 0,1 2 0,2 3 0,1 1 0,3 1 0,2 2 0,4 1 0,0 1 0,-1 1 0,1 1 0,-1 1 0,0 2 0,-1-1 0,-2 1 0,-5 0 0,-1 0 0,-5 1 0,-2 0 0,3-1 0,0 0 0,3 2 0,1 1 0,5 0 0,2 2 0,4 0 0,2 1 0,-4 0 0,0 1 0,-1 2 0,1 0 0,0 1 0,0 2 0,0 3 0,-2 1 0,-3 3 0,-1 1 0,-5 1 0,-2 1 0,28 13 0,-12-1 0,-6 0 0,-3 4 0,1 6 0,-1 7 0,1 7 0,-3 5 0,-7 4 0,-6 4 0,-7-1 0,-9-6 0,-5-11 0,-6-7 0,-4 5 0,-2 13 0,-3 12 0,-3 0 0,-2-11 0,-3-15 0,-3-8 0,-5 7 0,-13 12 0,10-19 0,-1 2 0,-4 2 0,-1 1 0,-2 1 0,-2-3 0,-3 0 0,-2-2 0,-6 0 0,-3-4 0,-4 0 0,-1-3 0,-6-1 0,1-2 0,1-3 0,3-2 0,8-4 0,3-2 0,-24 5 0,27-10 0,14-6 0,0-3 0,-10 1 0,-16 4 0,-14 2 0,-8 2 0,-4-2 0,36-5 0,0 0 0,-1-1 0,0-1 0,2-1 0,-1 0 0,-33 0 0,11 0 0,11-3 0,5-3 0,2-5 0,2-4 0,1-1 0,3 0 0,2 0 0,-2 0 0,2 2 0,-1 2 0,5 3 0,6 2 0,4 1 0,3-1 0,-2 1 0,-1-2 0,1-1 0,1 0 0,2 0 0,1 1 0,0 1 0,1 1 0,0 0 0,2 2 0,2-1 0,1-1 0,0 0 0,1-1 0,1 0 0,1 3 0,2-1 0,3 1 0,2-1 0,1-2 0,0-1 0,0 3 0,0 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105CF1-0CD7-844F-80D2-2B70889F7D9E}" type="datetimeFigureOut">
              <a:rPr lang="en-US" smtClean="0"/>
              <a:t>1/26/24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604139-68E3-B841-BEFE-470E7A941E0F}" type="slidenum">
              <a:rPr lang="en-US" smtClean="0"/>
              <a:t>‹#›</a:t>
            </a:fld>
            <a:endParaRPr lang="en-US"/>
          </a:p>
        </p:txBody>
      </p:sp>
    </p:spTree>
    <p:extLst>
      <p:ext uri="{BB962C8B-B14F-4D97-AF65-F5344CB8AC3E}">
        <p14:creationId xmlns:p14="http://schemas.microsoft.com/office/powerpoint/2010/main" val="2155579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pathophys.org/acs/"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604139-68E3-B841-BEFE-470E7A941E0F}" type="slidenum">
              <a:rPr lang="en-US" smtClean="0"/>
              <a:t>1</a:t>
            </a:fld>
            <a:endParaRPr lang="en-US"/>
          </a:p>
        </p:txBody>
      </p:sp>
    </p:spTree>
    <p:extLst>
      <p:ext uri="{BB962C8B-B14F-4D97-AF65-F5344CB8AC3E}">
        <p14:creationId xmlns:p14="http://schemas.microsoft.com/office/powerpoint/2010/main" val="3720299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CA" sz="1200" b="1" i="0" u="none" strike="noStrike" kern="1200" cap="none" dirty="0">
                <a:solidFill>
                  <a:schemeClr val="tx1"/>
                </a:solidFill>
                <a:effectLst/>
                <a:latin typeface="Arial"/>
                <a:ea typeface="Arial"/>
                <a:cs typeface="Arial"/>
                <a:sym typeface="Arial"/>
              </a:rPr>
              <a:t>Coronary Arteries &amp; Circulation </a:t>
            </a:r>
            <a:endParaRPr lang="en-CA" sz="1200" b="0" i="0" u="none" strike="noStrike" kern="1200" cap="none" dirty="0">
              <a:solidFill>
                <a:schemeClr val="tx1"/>
              </a:solidFill>
              <a:effectLst/>
              <a:latin typeface="Arial"/>
              <a:ea typeface="Arial"/>
              <a:cs typeface="Arial"/>
              <a:sym typeface="Arial"/>
            </a:endParaRPr>
          </a:p>
          <a:p>
            <a:pPr marL="158750" indent="0" rtl="0" fontAlgn="ctr">
              <a:buNone/>
            </a:pPr>
            <a:r>
              <a:rPr lang="en-CA" sz="1200" b="1" i="0" u="none" strike="noStrike" kern="1200" cap="none" dirty="0">
                <a:solidFill>
                  <a:schemeClr val="tx1"/>
                </a:solidFill>
                <a:effectLst/>
                <a:latin typeface="Arial"/>
                <a:ea typeface="Arial"/>
                <a:cs typeface="Arial"/>
                <a:sym typeface="Arial"/>
              </a:rPr>
              <a:t>ARTERIES:</a:t>
            </a:r>
            <a:endParaRPr lang="en-CA" sz="1200" b="1" i="0" u="none" strike="noStrike" kern="1200" cap="none" baseline="0" dirty="0">
              <a:solidFill>
                <a:schemeClr val="tx1"/>
              </a:solidFill>
              <a:effectLst/>
              <a:latin typeface="Arial"/>
              <a:ea typeface="Arial"/>
              <a:cs typeface="Arial"/>
              <a:sym typeface="Arial"/>
            </a:endParaRPr>
          </a:p>
          <a:p>
            <a:pPr marL="158750" indent="0" rtl="0" fontAlgn="ctr">
              <a:buNone/>
            </a:pPr>
            <a:r>
              <a:rPr lang="en-CA" sz="1200" b="0" i="0" u="none" strike="noStrike" kern="1200" cap="none" dirty="0">
                <a:solidFill>
                  <a:schemeClr val="tx1"/>
                </a:solidFill>
                <a:effectLst/>
                <a:latin typeface="Arial"/>
                <a:ea typeface="Arial"/>
                <a:cs typeface="Arial"/>
                <a:sym typeface="Arial"/>
              </a:rPr>
              <a:t>Aorta --- right + left coronary arteries (1</a:t>
            </a:r>
            <a:r>
              <a:rPr lang="en-CA" sz="1200" b="0" i="0" u="none" strike="noStrike" kern="1200" cap="none" baseline="30000" dirty="0">
                <a:solidFill>
                  <a:schemeClr val="tx1"/>
                </a:solidFill>
                <a:effectLst/>
                <a:latin typeface="Arial"/>
                <a:ea typeface="Arial"/>
                <a:cs typeface="Arial"/>
                <a:sym typeface="Arial"/>
              </a:rPr>
              <a:t>st</a:t>
            </a:r>
            <a:r>
              <a:rPr lang="en-CA" sz="1200" b="0" i="0" u="none" strike="noStrike" kern="1200" cap="none" dirty="0">
                <a:solidFill>
                  <a:schemeClr val="tx1"/>
                </a:solidFill>
                <a:effectLst/>
                <a:latin typeface="Arial"/>
                <a:ea typeface="Arial"/>
                <a:cs typeface="Arial"/>
                <a:sym typeface="Arial"/>
              </a:rPr>
              <a:t> branches off </a:t>
            </a:r>
            <a:r>
              <a:rPr lang="en-CA" sz="1200" b="0" i="0" u="none" strike="noStrike" kern="1200" cap="none" dirty="0" err="1">
                <a:solidFill>
                  <a:schemeClr val="tx1"/>
                </a:solidFill>
                <a:effectLst/>
                <a:latin typeface="Arial"/>
                <a:ea typeface="Arial"/>
                <a:cs typeface="Arial"/>
                <a:sym typeface="Arial"/>
              </a:rPr>
              <a:t>asc</a:t>
            </a:r>
            <a:r>
              <a:rPr lang="en-CA" sz="1200" b="0" i="0" u="none" strike="noStrike" kern="1200" cap="none" dirty="0">
                <a:solidFill>
                  <a:schemeClr val="tx1"/>
                </a:solidFill>
                <a:effectLst/>
                <a:latin typeface="Arial"/>
                <a:ea typeface="Arial"/>
                <a:cs typeface="Arial"/>
                <a:sym typeface="Arial"/>
              </a:rPr>
              <a:t> aorta) </a:t>
            </a:r>
            <a:endParaRPr lang="en-US" sz="1200" b="0" i="0" u="none" strike="noStrike" kern="1200" cap="none" baseline="0" dirty="0">
              <a:solidFill>
                <a:schemeClr val="tx1"/>
              </a:solidFill>
              <a:effectLst/>
              <a:latin typeface="Arial"/>
              <a:ea typeface="Arial"/>
              <a:cs typeface="Arial"/>
              <a:sym typeface="Arial"/>
            </a:endParaRPr>
          </a:p>
          <a:p>
            <a:pPr marL="158750" indent="0" rtl="0" fontAlgn="ctr">
              <a:buNone/>
            </a:pPr>
            <a:r>
              <a:rPr lang="en-US" sz="1200" b="0" i="0" u="none" strike="noStrike" kern="1200" cap="none" baseline="0" dirty="0">
                <a:solidFill>
                  <a:schemeClr val="tx1"/>
                </a:solidFill>
                <a:effectLst/>
                <a:latin typeface="Arial"/>
                <a:ea typeface="Arial"/>
                <a:cs typeface="Arial"/>
                <a:sym typeface="Arial"/>
              </a:rPr>
              <a:t>* Blood enters RCA and LCA during diastole because that is when the aortic valve shuts and backflow of blood in the aorta allows blood to flow into coronary arteries </a:t>
            </a:r>
            <a:endParaRPr lang="en-CA" sz="1200" b="0" i="0" u="none" strike="noStrike" kern="1200" cap="none" baseline="0" dirty="0">
              <a:solidFill>
                <a:schemeClr val="tx1"/>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77604139-68E3-B841-BEFE-470E7A941E0F}" type="slidenum">
              <a:rPr lang="en-US" smtClean="0"/>
              <a:t>10</a:t>
            </a:fld>
            <a:endParaRPr lang="en-US"/>
          </a:p>
        </p:txBody>
      </p:sp>
    </p:spTree>
    <p:extLst>
      <p:ext uri="{BB962C8B-B14F-4D97-AF65-F5344CB8AC3E}">
        <p14:creationId xmlns:p14="http://schemas.microsoft.com/office/powerpoint/2010/main" val="1305014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43a08da976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43a08da976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CA" sz="1200" b="0" i="0" u="none" strike="noStrike" kern="1200" cap="none" dirty="0">
                <a:solidFill>
                  <a:schemeClr val="tx1"/>
                </a:solidFill>
                <a:effectLst/>
                <a:latin typeface="Arial"/>
                <a:ea typeface="Arial"/>
                <a:cs typeface="Arial"/>
                <a:sym typeface="Arial"/>
              </a:rPr>
              <a:t>RCA: Right Coronary Artery</a:t>
            </a:r>
          </a:p>
          <a:p>
            <a:pPr marL="158750" indent="0">
              <a:buNone/>
            </a:pPr>
            <a:r>
              <a:rPr lang="en-CA" sz="1200" b="0" i="0" u="none" strike="noStrike" kern="1200" cap="none" dirty="0">
                <a:solidFill>
                  <a:schemeClr val="tx1"/>
                </a:solidFill>
                <a:effectLst/>
                <a:latin typeface="Arial"/>
                <a:ea typeface="Arial"/>
                <a:cs typeface="Arial"/>
                <a:sym typeface="Arial"/>
              </a:rPr>
              <a:t>PDA: posterior Descending Artery </a:t>
            </a:r>
          </a:p>
          <a:p>
            <a:pPr marL="158750" indent="0">
              <a:buNone/>
            </a:pPr>
            <a:r>
              <a:rPr lang="en-CA" sz="1200" b="0" i="0" u="none" strike="noStrike" kern="1200" cap="none" dirty="0">
                <a:solidFill>
                  <a:schemeClr val="tx1"/>
                </a:solidFill>
                <a:effectLst/>
                <a:latin typeface="Arial"/>
                <a:ea typeface="Arial"/>
                <a:cs typeface="Arial"/>
                <a:sym typeface="Arial"/>
              </a:rPr>
              <a:t>RMA: Right Marginal Artery</a:t>
            </a:r>
          </a:p>
          <a:p>
            <a:pPr marL="158750" indent="0">
              <a:buNone/>
            </a:pPr>
            <a:r>
              <a:rPr lang="en-US" b="0" dirty="0"/>
              <a:t>LAD</a:t>
            </a:r>
            <a:r>
              <a:rPr lang="en-CA" sz="1200" b="0" i="0" u="none" strike="noStrike" kern="1200" cap="none" dirty="0">
                <a:solidFill>
                  <a:schemeClr val="tx1"/>
                </a:solidFill>
                <a:effectLst/>
                <a:latin typeface="Arial"/>
                <a:cs typeface="Arial"/>
                <a:sym typeface="Arial"/>
              </a:rPr>
              <a:t>: L Anterior Descending </a:t>
            </a:r>
          </a:p>
          <a:p>
            <a:pPr marL="158750" indent="0">
              <a:buNone/>
            </a:pPr>
            <a:r>
              <a:rPr lang="en-US" b="0" dirty="0" err="1"/>
              <a:t>LCx</a:t>
            </a:r>
            <a:r>
              <a:rPr lang="en-CA" sz="1200" b="0" i="0" u="none" strike="noStrike" kern="1200" cap="none" dirty="0">
                <a:solidFill>
                  <a:schemeClr val="tx1"/>
                </a:solidFill>
                <a:effectLst/>
                <a:latin typeface="Arial"/>
                <a:cs typeface="Arial"/>
                <a:sym typeface="Arial"/>
              </a:rPr>
              <a:t>: Left Circumflex </a:t>
            </a:r>
          </a:p>
          <a:p>
            <a:pPr marL="158750" indent="0">
              <a:buNone/>
            </a:pPr>
            <a:endParaRPr lang="en-CA" sz="1200" b="1" i="0" u="none" strike="noStrike" kern="1200" cap="none" dirty="0">
              <a:solidFill>
                <a:schemeClr val="tx1"/>
              </a:solidFill>
              <a:effectLst/>
              <a:latin typeface="Arial"/>
              <a:ea typeface="Arial"/>
              <a:cs typeface="Arial"/>
              <a:sym typeface="Arial"/>
            </a:endParaRPr>
          </a:p>
          <a:p>
            <a:pPr marL="158750" indent="0" rtl="0" fontAlgn="ctr">
              <a:buNone/>
            </a:pPr>
            <a:r>
              <a:rPr lang="en-CA" sz="1200" b="1" i="0" u="none" strike="noStrike" kern="1200" cap="none" dirty="0">
                <a:solidFill>
                  <a:schemeClr val="tx1"/>
                </a:solidFill>
                <a:effectLst/>
                <a:latin typeface="Arial"/>
                <a:ea typeface="Arial"/>
                <a:cs typeface="Arial"/>
                <a:sym typeface="Arial"/>
              </a:rPr>
              <a:t>Right coronary + marginal artery</a:t>
            </a:r>
            <a:r>
              <a:rPr lang="en-CA" sz="1200" b="0" i="0" u="none" strike="noStrike" kern="1200" cap="none" dirty="0">
                <a:solidFill>
                  <a:schemeClr val="tx1"/>
                </a:solidFill>
                <a:effectLst/>
                <a:latin typeface="Arial"/>
                <a:ea typeface="Arial"/>
                <a:cs typeface="Arial"/>
                <a:sym typeface="Arial"/>
              </a:rPr>
              <a:t>: Supplies RA/RV and SA/AV nodes (infarction may cause a nodal dysfunction; bradycardia or heart block) </a:t>
            </a:r>
            <a:br>
              <a:rPr lang="en-CA" sz="1200" b="0" i="0" u="none" strike="noStrike" kern="1200" cap="none" dirty="0">
                <a:solidFill>
                  <a:schemeClr val="tx1"/>
                </a:solidFill>
                <a:effectLst/>
                <a:latin typeface="Arial"/>
                <a:ea typeface="Arial"/>
                <a:cs typeface="Arial"/>
                <a:sym typeface="Arial"/>
              </a:rPr>
            </a:br>
            <a:br>
              <a:rPr lang="en-CA" sz="1200" b="0" i="0" u="none" strike="noStrike" kern="1200" cap="none" dirty="0">
                <a:solidFill>
                  <a:schemeClr val="tx1"/>
                </a:solidFill>
                <a:effectLst/>
                <a:latin typeface="Arial"/>
                <a:ea typeface="Arial"/>
                <a:cs typeface="Arial"/>
                <a:sym typeface="Arial"/>
              </a:rPr>
            </a:br>
            <a:r>
              <a:rPr lang="en-CA" sz="1200" b="0" i="0" u="none" strike="noStrike" kern="1200" cap="none" dirty="0">
                <a:solidFill>
                  <a:schemeClr val="tx1"/>
                </a:solidFill>
                <a:effectLst/>
                <a:latin typeface="Arial"/>
                <a:ea typeface="Arial"/>
                <a:cs typeface="Arial"/>
                <a:sym typeface="Arial"/>
              </a:rPr>
              <a:t>*</a:t>
            </a:r>
            <a:r>
              <a:rPr lang="en-CA" sz="1200" b="1" i="0" u="none" strike="noStrike" kern="1200" cap="none" dirty="0">
                <a:solidFill>
                  <a:schemeClr val="tx1"/>
                </a:solidFill>
                <a:effectLst/>
                <a:latin typeface="Arial"/>
                <a:ea typeface="Arial"/>
                <a:cs typeface="Arial"/>
                <a:sym typeface="Arial"/>
              </a:rPr>
              <a:t>Right posterior descending artery (PDA)</a:t>
            </a:r>
            <a:r>
              <a:rPr lang="en-CA" sz="1200" b="0" i="0" u="none" strike="noStrike" kern="1200" cap="none" dirty="0">
                <a:solidFill>
                  <a:schemeClr val="tx1"/>
                </a:solidFill>
                <a:effectLst/>
                <a:latin typeface="Arial"/>
                <a:ea typeface="Arial"/>
                <a:cs typeface="Arial"/>
                <a:sym typeface="Arial"/>
              </a:rPr>
              <a:t> in the posterior/right ventricle: </a:t>
            </a:r>
            <a:r>
              <a:rPr lang="en-CA" sz="1200" b="0" i="0" u="none" strike="noStrike" kern="1200" cap="none" baseline="0" dirty="0">
                <a:solidFill>
                  <a:schemeClr val="tx1"/>
                </a:solidFill>
                <a:effectLst/>
                <a:latin typeface="Arial"/>
                <a:ea typeface="Arial"/>
                <a:cs typeface="Arial"/>
                <a:sym typeface="Arial"/>
              </a:rPr>
              <a:t>inferior wall of LV,  P</a:t>
            </a:r>
            <a:r>
              <a:rPr lang="en-CA" dirty="0">
                <a:ea typeface="Arial"/>
                <a:cs typeface="Arial"/>
                <a:sym typeface="Arial"/>
              </a:rPr>
              <a:t>osterior 2/3</a:t>
            </a:r>
            <a:r>
              <a:rPr lang="en-CA" baseline="30000" dirty="0">
                <a:ea typeface="Arial"/>
                <a:cs typeface="Arial"/>
                <a:sym typeface="Arial"/>
              </a:rPr>
              <a:t>rd</a:t>
            </a:r>
            <a:r>
              <a:rPr lang="en-CA" dirty="0">
                <a:ea typeface="Arial"/>
                <a:cs typeface="Arial"/>
                <a:sym typeface="Arial"/>
              </a:rPr>
              <a:t> of IV septum </a:t>
            </a:r>
            <a:br>
              <a:rPr lang="en-CA" sz="1200" b="0" i="0" u="none" strike="noStrike" kern="1200" cap="none" dirty="0">
                <a:solidFill>
                  <a:schemeClr val="tx1"/>
                </a:solidFill>
                <a:effectLst/>
                <a:latin typeface="Arial"/>
                <a:ea typeface="Arial"/>
                <a:cs typeface="Arial"/>
                <a:sym typeface="Arial"/>
              </a:rPr>
            </a:br>
            <a:r>
              <a:rPr lang="en-CA" sz="1200" b="0" i="0" u="none" strike="noStrike" kern="1200" cap="none" dirty="0">
                <a:solidFill>
                  <a:schemeClr val="tx1"/>
                </a:solidFill>
                <a:effectLst/>
                <a:latin typeface="Arial"/>
                <a:ea typeface="Arial"/>
                <a:cs typeface="Arial"/>
                <a:sym typeface="Arial"/>
              </a:rPr>
              <a:t>	Right dominant heart (85%) if the PDA arises from the RCA</a:t>
            </a:r>
            <a:br>
              <a:rPr lang="en-CA" sz="1200" b="0" i="0" u="none" strike="noStrike" kern="1200" cap="none" dirty="0">
                <a:solidFill>
                  <a:schemeClr val="tx1"/>
                </a:solidFill>
                <a:effectLst/>
                <a:latin typeface="Arial"/>
                <a:ea typeface="Arial"/>
                <a:cs typeface="Arial"/>
                <a:sym typeface="Arial"/>
              </a:rPr>
            </a:br>
            <a:r>
              <a:rPr lang="en-CA" sz="1200" b="0" i="0" u="none" strike="noStrike" kern="1200" cap="none" dirty="0">
                <a:solidFill>
                  <a:schemeClr val="tx1"/>
                </a:solidFill>
                <a:effectLst/>
                <a:latin typeface="Arial"/>
                <a:ea typeface="Arial"/>
                <a:cs typeface="Arial"/>
                <a:sym typeface="Arial"/>
              </a:rPr>
              <a:t>	Left dominant heart (8%) if PDA arises from LCX</a:t>
            </a:r>
            <a:br>
              <a:rPr lang="en-CA" sz="1200" b="0" i="0" u="none" strike="noStrike" kern="1200" cap="none" dirty="0">
                <a:solidFill>
                  <a:schemeClr val="tx1"/>
                </a:solidFill>
                <a:effectLst/>
                <a:latin typeface="Arial"/>
                <a:ea typeface="Arial"/>
                <a:cs typeface="Arial"/>
                <a:sym typeface="Arial"/>
              </a:rPr>
            </a:br>
            <a:r>
              <a:rPr lang="en-CA" sz="1200" b="0" i="0" u="none" strike="noStrike" kern="1200" cap="none" dirty="0">
                <a:solidFill>
                  <a:schemeClr val="tx1"/>
                </a:solidFill>
                <a:effectLst/>
                <a:latin typeface="Arial"/>
                <a:ea typeface="Arial"/>
                <a:cs typeface="Arial"/>
                <a:sym typeface="Arial"/>
              </a:rPr>
              <a:t>	Codominant heart (7%) if PDA arises from both the LCX and RCA</a:t>
            </a:r>
          </a:p>
          <a:p>
            <a:pPr rtl="0" fontAlgn="ctr"/>
            <a:endParaRPr lang="en-CA" sz="1200" b="0" i="0" u="none" strike="noStrike" kern="1200" cap="none" dirty="0">
              <a:solidFill>
                <a:schemeClr val="tx1"/>
              </a:solidFill>
              <a:effectLst/>
              <a:latin typeface="Arial"/>
              <a:ea typeface="Arial"/>
              <a:cs typeface="Arial"/>
              <a:sym typeface="Arial"/>
            </a:endParaRPr>
          </a:p>
          <a:p>
            <a:pPr rtl="0" fontAlgn="ctr"/>
            <a:r>
              <a:rPr lang="en-CA" sz="1200" b="1" i="0" u="none" strike="noStrike" kern="1200" cap="none" dirty="0">
                <a:solidFill>
                  <a:schemeClr val="tx1"/>
                </a:solidFill>
                <a:effectLst/>
                <a:latin typeface="Arial"/>
                <a:ea typeface="Arial"/>
                <a:cs typeface="Arial"/>
                <a:sym typeface="Arial"/>
              </a:rPr>
              <a:t>Left coronary artery</a:t>
            </a:r>
            <a:r>
              <a:rPr lang="en-CA" sz="1200" b="0" i="0" u="none" strike="noStrike" kern="1200" cap="none" dirty="0">
                <a:solidFill>
                  <a:schemeClr val="tx1"/>
                </a:solidFill>
                <a:effectLst/>
                <a:latin typeface="Arial"/>
                <a:ea typeface="Arial"/>
                <a:cs typeface="Arial"/>
                <a:sym typeface="Arial"/>
              </a:rPr>
              <a:t>: Supplies left atrium/ventricle</a:t>
            </a:r>
          </a:p>
          <a:p>
            <a:pPr rtl="0" fontAlgn="ctr"/>
            <a:endParaRPr lang="en-CA" sz="1200" b="1" i="0" u="none" strike="noStrike" kern="1200" cap="none" dirty="0">
              <a:solidFill>
                <a:schemeClr val="tx1"/>
              </a:solidFill>
              <a:effectLst/>
              <a:latin typeface="Arial"/>
              <a:ea typeface="Arial"/>
              <a:cs typeface="Arial"/>
              <a:sym typeface="Arial"/>
            </a:endParaRPr>
          </a:p>
          <a:p>
            <a:pPr rtl="0" fontAlgn="ctr"/>
            <a:r>
              <a:rPr lang="en-CA" sz="1200" b="1" i="0" u="none" strike="noStrike" kern="1200" cap="none" dirty="0">
                <a:solidFill>
                  <a:schemeClr val="tx1"/>
                </a:solidFill>
                <a:effectLst/>
                <a:latin typeface="Arial"/>
                <a:ea typeface="Arial"/>
                <a:cs typeface="Arial"/>
                <a:sym typeface="Arial"/>
              </a:rPr>
              <a:t>Left anterior descending (LAD)/interventricular artery</a:t>
            </a:r>
            <a:r>
              <a:rPr lang="en-CA" sz="1200" b="0" i="0" u="none" strike="noStrike" kern="1200" cap="none" dirty="0">
                <a:solidFill>
                  <a:schemeClr val="tx1"/>
                </a:solidFill>
                <a:effectLst/>
                <a:latin typeface="Arial"/>
                <a:ea typeface="Arial"/>
                <a:cs typeface="Arial"/>
                <a:sym typeface="Arial"/>
              </a:rPr>
              <a:t> (anterior):</a:t>
            </a:r>
            <a:r>
              <a:rPr lang="en-CA" sz="1200" b="0" i="0" u="none" strike="noStrike" kern="1200" cap="none" baseline="0" dirty="0">
                <a:solidFill>
                  <a:schemeClr val="tx1"/>
                </a:solidFill>
                <a:effectLst/>
                <a:latin typeface="Arial"/>
                <a:ea typeface="Arial"/>
                <a:cs typeface="Arial"/>
                <a:sym typeface="Arial"/>
              </a:rPr>
              <a:t> Supplies anterior wall of LV. </a:t>
            </a:r>
            <a:r>
              <a:rPr lang="en-CA" sz="1200" b="0" i="0" u="none" strike="noStrike" kern="1200" cap="none" baseline="0" dirty="0">
                <a:solidFill>
                  <a:schemeClr val="tx1"/>
                </a:solidFill>
                <a:effectLst/>
                <a:ea typeface="Arial"/>
                <a:cs typeface="Arial"/>
                <a:sym typeface="Arial"/>
              </a:rPr>
              <a:t>Ant. 2/3</a:t>
            </a:r>
            <a:r>
              <a:rPr lang="en-CA" sz="1200" b="0" i="0" u="none" strike="noStrike" kern="1200" cap="none" baseline="30000" dirty="0">
                <a:solidFill>
                  <a:schemeClr val="tx1"/>
                </a:solidFill>
                <a:effectLst/>
                <a:ea typeface="Arial"/>
                <a:cs typeface="Arial"/>
                <a:sym typeface="Arial"/>
              </a:rPr>
              <a:t>rd</a:t>
            </a:r>
            <a:r>
              <a:rPr lang="en-CA" sz="1200" b="0" i="0" u="none" strike="noStrike" kern="1200" cap="none" baseline="0" dirty="0">
                <a:solidFill>
                  <a:schemeClr val="tx1"/>
                </a:solidFill>
                <a:effectLst/>
                <a:ea typeface="Arial"/>
                <a:cs typeface="Arial"/>
                <a:sym typeface="Arial"/>
              </a:rPr>
              <a:t> of IV septum + Apex of LV. </a:t>
            </a:r>
            <a:endParaRPr lang="en-CA" sz="1200" b="0" i="0" u="none" strike="noStrike" kern="1200" cap="none" baseline="0" dirty="0">
              <a:solidFill>
                <a:schemeClr val="tx1"/>
              </a:solidFill>
              <a:effectLst/>
              <a:latin typeface="Arial"/>
              <a:ea typeface="Arial"/>
              <a:cs typeface="Arial"/>
              <a:sym typeface="Arial"/>
            </a:endParaRPr>
          </a:p>
          <a:p>
            <a:pPr marL="158750" indent="0" rtl="0" fontAlgn="ctr">
              <a:buNone/>
            </a:pPr>
            <a:r>
              <a:rPr lang="en-CA" sz="1200" b="0" i="0" u="none" strike="noStrike" kern="1200" cap="none" baseline="0" dirty="0">
                <a:solidFill>
                  <a:schemeClr val="tx1"/>
                </a:solidFill>
                <a:effectLst/>
                <a:latin typeface="Arial"/>
                <a:ea typeface="Arial"/>
                <a:cs typeface="Arial"/>
                <a:sym typeface="Arial"/>
              </a:rPr>
              <a:t>	**C</a:t>
            </a:r>
            <a:r>
              <a:rPr lang="en-CA" sz="1200" b="0" i="0" u="none" strike="noStrike" kern="1200" cap="none" dirty="0">
                <a:solidFill>
                  <a:schemeClr val="tx1"/>
                </a:solidFill>
                <a:effectLst/>
                <a:latin typeface="Arial"/>
                <a:ea typeface="Arial"/>
                <a:cs typeface="Arial"/>
                <a:sym typeface="Arial"/>
              </a:rPr>
              <a:t>oronary artery occlusion most commonly occurs in the LAD </a:t>
            </a:r>
          </a:p>
          <a:p>
            <a:pPr rtl="0" fontAlgn="ctr"/>
            <a:endParaRPr lang="en-CA" sz="1200" b="1" i="0" u="none" strike="noStrike" kern="1200" cap="none" dirty="0">
              <a:solidFill>
                <a:schemeClr val="tx1"/>
              </a:solidFill>
              <a:effectLst/>
              <a:latin typeface="Arial"/>
              <a:ea typeface="Arial"/>
              <a:cs typeface="Arial"/>
              <a:sym typeface="Arial"/>
            </a:endParaRPr>
          </a:p>
          <a:p>
            <a:pPr rtl="0" fontAlgn="ctr"/>
            <a:r>
              <a:rPr lang="en-CA" sz="1200" b="1" i="0" u="none" strike="noStrike" kern="1200" cap="none" dirty="0">
                <a:solidFill>
                  <a:schemeClr val="tx1"/>
                </a:solidFill>
                <a:effectLst/>
                <a:latin typeface="Arial"/>
                <a:ea typeface="Arial"/>
                <a:cs typeface="Arial"/>
                <a:sym typeface="Arial"/>
              </a:rPr>
              <a:t>Circumflex artery</a:t>
            </a:r>
            <a:r>
              <a:rPr lang="en-CA" sz="1200" b="0" i="0" u="none" strike="noStrike" kern="1200" cap="none" dirty="0">
                <a:solidFill>
                  <a:schemeClr val="tx1"/>
                </a:solidFill>
                <a:effectLst/>
                <a:latin typeface="Arial"/>
                <a:ea typeface="Arial"/>
                <a:cs typeface="Arial"/>
                <a:sym typeface="Arial"/>
              </a:rPr>
              <a:t> (posterior/left atrium): supplies lateral</a:t>
            </a:r>
            <a:r>
              <a:rPr lang="en-CA" sz="1200" b="0" i="0" u="none" strike="noStrike" kern="1200" cap="none" baseline="0" dirty="0">
                <a:solidFill>
                  <a:schemeClr val="tx1"/>
                </a:solidFill>
                <a:effectLst/>
                <a:latin typeface="Arial"/>
                <a:ea typeface="Arial"/>
                <a:cs typeface="Arial"/>
                <a:sym typeface="Arial"/>
              </a:rPr>
              <a:t> wall of LV</a:t>
            </a:r>
            <a:endParaRPr lang="en-CA" sz="1200" b="0" i="0" u="none" strike="noStrike" kern="1200" cap="none" dirty="0">
              <a:solidFill>
                <a:schemeClr val="tx1"/>
              </a:solidFill>
              <a:effectLst/>
              <a:latin typeface="Arial"/>
              <a:ea typeface="Arial"/>
              <a:cs typeface="Arial"/>
              <a:sym typeface="Arial"/>
            </a:endParaRPr>
          </a:p>
          <a:p>
            <a:endParaRPr lang="en-CA" sz="1200" b="1" i="0" u="none" strike="noStrike" kern="1200" cap="none" dirty="0">
              <a:solidFill>
                <a:schemeClr val="tx1"/>
              </a:solidFill>
              <a:effectLst/>
              <a:latin typeface="Arial"/>
              <a:cs typeface="Arial"/>
              <a:sym typeface="Arial"/>
            </a:endParaRPr>
          </a:p>
          <a:p>
            <a:r>
              <a:rPr lang="en-US" b="0" dirty="0"/>
              <a:t>The LAD and the PDA </a:t>
            </a:r>
            <a:r>
              <a:rPr lang="en-US" b="1" dirty="0"/>
              <a:t>anastomose</a:t>
            </a:r>
            <a:r>
              <a:rPr lang="en-US" b="0" dirty="0"/>
              <a:t> on the posterior IV groove of the heart in 90% of people </a:t>
            </a:r>
          </a:p>
          <a:p>
            <a:endParaRPr lang="en-US" dirty="0"/>
          </a:p>
          <a:p>
            <a:pPr marL="158750" indent="0">
              <a:buNone/>
            </a:pPr>
            <a:r>
              <a:rPr lang="en-US" dirty="0"/>
              <a:t>MI location</a:t>
            </a:r>
            <a:r>
              <a:rPr lang="en-US" baseline="0" dirty="0"/>
              <a:t> and corresponding coronary artery occlusion:</a:t>
            </a:r>
          </a:p>
          <a:p>
            <a:pPr marL="457200" indent="-298450"/>
            <a:r>
              <a:rPr lang="en-US" dirty="0"/>
              <a:t>Anterior wall/apex</a:t>
            </a:r>
            <a:r>
              <a:rPr lang="en-US" baseline="0" dirty="0"/>
              <a:t> </a:t>
            </a:r>
            <a:r>
              <a:rPr lang="en-US" baseline="0" dirty="0">
                <a:sym typeface="Wingdings"/>
              </a:rPr>
              <a:t> LAD</a:t>
            </a:r>
          </a:p>
          <a:p>
            <a:pPr marL="457200" indent="-298450"/>
            <a:r>
              <a:rPr lang="en-US" baseline="0" dirty="0">
                <a:sym typeface="Wingdings"/>
              </a:rPr>
              <a:t>Lateral wall  LCX</a:t>
            </a:r>
          </a:p>
          <a:p>
            <a:pPr marL="457200" indent="-298450"/>
            <a:r>
              <a:rPr lang="en-US" baseline="0" dirty="0">
                <a:sym typeface="Wingdings"/>
              </a:rPr>
              <a:t>Inferior wall  PDA (RCA 90% of time)</a:t>
            </a:r>
          </a:p>
          <a:p>
            <a:pPr marL="457200" indent="-298450"/>
            <a:r>
              <a:rPr lang="en-US" baseline="0" dirty="0">
                <a:sym typeface="Wingdings"/>
              </a:rPr>
              <a:t>**Occlusion occurs LAD&gt;RCA&gt;LCX</a:t>
            </a:r>
            <a:endParaRPr lang="en-US" dirty="0"/>
          </a:p>
        </p:txBody>
      </p:sp>
    </p:spTree>
    <p:extLst>
      <p:ext uri="{BB962C8B-B14F-4D97-AF65-F5344CB8AC3E}">
        <p14:creationId xmlns:p14="http://schemas.microsoft.com/office/powerpoint/2010/main" val="1924396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CA" sz="1200" b="1" i="0" u="none" strike="noStrike" kern="1200" cap="none" dirty="0">
                <a:solidFill>
                  <a:schemeClr val="tx1"/>
                </a:solidFill>
                <a:effectLst/>
                <a:latin typeface="Arial"/>
                <a:ea typeface="Arial"/>
                <a:cs typeface="Arial"/>
                <a:sym typeface="Arial"/>
              </a:rPr>
              <a:t>VEINS:</a:t>
            </a:r>
            <a:r>
              <a:rPr lang="en-CA" sz="1200" b="1" i="0" u="none" strike="noStrike" kern="1200" cap="none" baseline="0" dirty="0">
                <a:solidFill>
                  <a:schemeClr val="tx1"/>
                </a:solidFill>
                <a:effectLst/>
                <a:latin typeface="Arial"/>
                <a:ea typeface="Arial"/>
                <a:cs typeface="Arial"/>
                <a:sym typeface="Arial"/>
              </a:rPr>
              <a:t> </a:t>
            </a:r>
            <a:r>
              <a:rPr lang="en-CA" sz="1200" b="1" i="0" u="none" strike="noStrike" kern="1200" cap="none" dirty="0">
                <a:solidFill>
                  <a:schemeClr val="tx1"/>
                </a:solidFill>
                <a:effectLst/>
                <a:latin typeface="Arial"/>
                <a:ea typeface="Arial"/>
                <a:cs typeface="Arial"/>
                <a:sym typeface="Arial"/>
              </a:rPr>
              <a:t>Coronary sinus + anterior vein brings deoxygenated blood back to the right atrium </a:t>
            </a:r>
            <a:endParaRPr lang="en-CA" sz="1200" b="0" i="0" u="none" strike="noStrike" kern="1200" cap="none" dirty="0">
              <a:solidFill>
                <a:schemeClr val="tx1"/>
              </a:solidFill>
              <a:effectLst/>
              <a:latin typeface="Arial"/>
              <a:ea typeface="Arial"/>
              <a:cs typeface="Arial"/>
              <a:sym typeface="Arial"/>
            </a:endParaRPr>
          </a:p>
          <a:p>
            <a:pPr lvl="1" rtl="0" fontAlgn="ctr"/>
            <a:r>
              <a:rPr lang="en-CA" sz="1200" b="0" i="0" u="none" strike="noStrike" kern="1200" cap="none" dirty="0">
                <a:solidFill>
                  <a:schemeClr val="tx1"/>
                </a:solidFill>
                <a:effectLst/>
                <a:latin typeface="Arial"/>
                <a:ea typeface="Arial"/>
                <a:cs typeface="Arial"/>
                <a:sym typeface="Arial"/>
              </a:rPr>
              <a:t>All deoxygenated blood travels through the coronary sinus except the anterior vein (directly to the right atrium) </a:t>
            </a:r>
          </a:p>
          <a:p>
            <a:pPr lvl="1" rtl="0" fontAlgn="ctr"/>
            <a:endParaRPr lang="en-CA" sz="1200" b="0" i="0" u="none" strike="noStrike" kern="1200" cap="none" dirty="0">
              <a:solidFill>
                <a:schemeClr val="tx1"/>
              </a:solidFill>
              <a:effectLst/>
              <a:latin typeface="Arial"/>
              <a:ea typeface="Arial"/>
              <a:cs typeface="Arial"/>
              <a:sym typeface="Arial"/>
            </a:endParaRPr>
          </a:p>
          <a:p>
            <a:r>
              <a:rPr lang="en-US" dirty="0"/>
              <a:t>Parallels RCA: </a:t>
            </a:r>
          </a:p>
          <a:p>
            <a:r>
              <a:rPr lang="en-US" dirty="0"/>
              <a:t>Small Cardiac Vein: drains RA and RV </a:t>
            </a:r>
          </a:p>
          <a:p>
            <a:r>
              <a:rPr lang="en-US" dirty="0"/>
              <a:t>Middle Cardiac Vein: drains posterior surface of IV septum</a:t>
            </a:r>
          </a:p>
          <a:p>
            <a:endParaRPr lang="en-US" dirty="0"/>
          </a:p>
          <a:p>
            <a:r>
              <a:rPr lang="en-US" dirty="0"/>
              <a:t>Parallels LAD: </a:t>
            </a:r>
          </a:p>
          <a:p>
            <a:r>
              <a:rPr lang="en-US" dirty="0"/>
              <a:t>Great Cardiac Vein: drains anterior aspect of the heart </a:t>
            </a:r>
          </a:p>
          <a:p>
            <a:pPr lvl="1" rtl="0" fontAlgn="ctr"/>
            <a:endParaRPr lang="en-CA" sz="1200" b="0" i="0" u="none" strike="noStrike" kern="1200" cap="none" dirty="0">
              <a:solidFill>
                <a:schemeClr val="tx1"/>
              </a:solidFill>
              <a:effectLst/>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77604139-68E3-B841-BEFE-470E7A941E0F}" type="slidenum">
              <a:rPr lang="en-US" smtClean="0"/>
              <a:t>12</a:t>
            </a:fld>
            <a:endParaRPr lang="en-US"/>
          </a:p>
        </p:txBody>
      </p:sp>
    </p:spTree>
    <p:extLst>
      <p:ext uri="{BB962C8B-B14F-4D97-AF65-F5344CB8AC3E}">
        <p14:creationId xmlns:p14="http://schemas.microsoft.com/office/powerpoint/2010/main" val="2962418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i="0" dirty="0">
                <a:solidFill>
                  <a:srgbClr val="0F0F0F"/>
                </a:solidFill>
                <a:effectLst/>
                <a:latin typeface="Roboto" panose="020F0502020204030204" pitchFamily="34" charset="0"/>
              </a:rPr>
              <a:t>“Coronary circulation of the heart” </a:t>
            </a:r>
            <a:r>
              <a:rPr lang="en-US" dirty="0"/>
              <a:t>The Noted Anatomist, </a:t>
            </a:r>
            <a:r>
              <a:rPr lang="en-US" dirty="0" err="1"/>
              <a:t>Youtube</a:t>
            </a:r>
            <a:r>
              <a:rPr lang="en-US" dirty="0"/>
              <a:t> https://</a:t>
            </a:r>
            <a:r>
              <a:rPr lang="en-US" dirty="0" err="1"/>
              <a:t>www.youtube.com</a:t>
            </a:r>
            <a:r>
              <a:rPr lang="en-US" dirty="0"/>
              <a:t>/</a:t>
            </a:r>
            <a:r>
              <a:rPr lang="en-US" dirty="0" err="1"/>
              <a:t>watch?v</a:t>
            </a:r>
            <a:r>
              <a:rPr lang="en-US" dirty="0"/>
              <a:t>=xSnFf62GDBI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Veins: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Small and middle </a:t>
            </a:r>
            <a:r>
              <a:rPr lang="en-US" dirty="0"/>
              <a:t>cardiac veins the same area the </a:t>
            </a:r>
            <a:r>
              <a:rPr lang="en-US" b="1" dirty="0"/>
              <a:t>RCA</a:t>
            </a:r>
            <a:r>
              <a:rPr lang="en-US" dirty="0"/>
              <a:t> supplies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Small cardiac vein drains the R side of heart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Middle cardiac vein drains the posterior IV septum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Both drain into the coronary sinus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Great cardiac vein </a:t>
            </a:r>
            <a:r>
              <a:rPr lang="en-US" b="0" dirty="0"/>
              <a:t>drains </a:t>
            </a:r>
            <a:r>
              <a:rPr lang="en-US" dirty="0"/>
              <a:t>the same area the </a:t>
            </a:r>
            <a:r>
              <a:rPr lang="en-US" b="1" dirty="0"/>
              <a:t>LAD</a:t>
            </a:r>
            <a:r>
              <a:rPr lang="en-US" dirty="0"/>
              <a:t> supplies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Arises from the apex of heart, anterior surface of IV septum, around coronary sulcus at front and then to the back where it drains into the coronary sinus </a:t>
            </a:r>
            <a:endParaRPr lang="en-US" b="1" dirty="0"/>
          </a:p>
        </p:txBody>
      </p:sp>
      <p:sp>
        <p:nvSpPr>
          <p:cNvPr id="4" name="Slide Number Placeholder 3"/>
          <p:cNvSpPr>
            <a:spLocks noGrp="1"/>
          </p:cNvSpPr>
          <p:nvPr>
            <p:ph type="sldNum" sz="quarter" idx="5"/>
          </p:nvPr>
        </p:nvSpPr>
        <p:spPr/>
        <p:txBody>
          <a:bodyPr/>
          <a:lstStyle/>
          <a:p>
            <a:fld id="{77604139-68E3-B841-BEFE-470E7A941E0F}" type="slidenum">
              <a:rPr lang="en-US" smtClean="0"/>
              <a:t>13</a:t>
            </a:fld>
            <a:endParaRPr lang="en-US"/>
          </a:p>
        </p:txBody>
      </p:sp>
    </p:spTree>
    <p:extLst>
      <p:ext uri="{BB962C8B-B14F-4D97-AF65-F5344CB8AC3E}">
        <p14:creationId xmlns:p14="http://schemas.microsoft.com/office/powerpoint/2010/main" val="3903245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81bce65a51_0_10:notes"/>
          <p:cNvSpPr>
            <a:spLocks noGrp="1" noRot="1" noChangeAspect="1"/>
          </p:cNvSpPr>
          <p:nvPr>
            <p:ph type="sldImg" idx="2"/>
          </p:nvPr>
        </p:nvSpPr>
        <p:spPr>
          <a:xfrm>
            <a:off x="106363" y="739775"/>
            <a:ext cx="6584950"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181bce65a51_0_10: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As the </a:t>
            </a:r>
            <a:r>
              <a:rPr lang="en" b="1" u="sng" dirty="0">
                <a:solidFill>
                  <a:schemeClr val="dk1"/>
                </a:solidFill>
              </a:rPr>
              <a:t>subendocardial layer houses the conducting system</a:t>
            </a:r>
            <a:r>
              <a:rPr lang="en" dirty="0">
                <a:solidFill>
                  <a:schemeClr val="dk1"/>
                </a:solidFill>
              </a:rPr>
              <a:t> of the heart, damage to this layer can result in various arrhythmias.</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Note: Endocardium can receive blood supply from the blood in the heart chambers. The subendocardial layer tends not to in order to preserve the environment of the myocardium for proper contraction. </a:t>
            </a:r>
            <a:endParaRPr dirty="0">
              <a:solidFill>
                <a:schemeClr val="dk1"/>
              </a:solidFill>
            </a:endParaRPr>
          </a:p>
          <a:p>
            <a:pPr marL="0" lvl="0" indent="0" algn="l" rtl="0">
              <a:spcBef>
                <a:spcPts val="0"/>
              </a:spcBef>
              <a:spcAft>
                <a:spcPts val="0"/>
              </a:spcAft>
              <a:buNone/>
            </a:pPr>
            <a:endParaRPr lang="en-CA" dirty="0">
              <a:latin typeface="Oswald"/>
              <a:ea typeface="Oswald"/>
              <a:cs typeface="Oswald"/>
              <a:sym typeface="Oswald"/>
            </a:endParaRPr>
          </a:p>
          <a:p>
            <a:pPr marL="0" lvl="0" indent="0" algn="l" rtl="0">
              <a:spcBef>
                <a:spcPts val="0"/>
              </a:spcBef>
              <a:spcAft>
                <a:spcPts val="0"/>
              </a:spcAft>
              <a:buNone/>
            </a:pPr>
            <a:r>
              <a:rPr lang="en-CA" dirty="0">
                <a:latin typeface="Oswald"/>
                <a:ea typeface="Oswald"/>
                <a:cs typeface="Oswald"/>
                <a:sym typeface="Oswald"/>
              </a:rPr>
              <a:t>The cardiac plexus is in the Epicardium but the Conducting system (SA, AV, Purkinje, etc.) are in the subendocardial layer</a:t>
            </a:r>
            <a:endParaRPr dirty="0">
              <a:latin typeface="Oswald"/>
              <a:ea typeface="Oswald"/>
              <a:cs typeface="Oswald"/>
              <a:sym typeface="Oswald"/>
            </a:endParaRPr>
          </a:p>
        </p:txBody>
      </p:sp>
    </p:spTree>
    <p:extLst>
      <p:ext uri="{BB962C8B-B14F-4D97-AF65-F5344CB8AC3E}">
        <p14:creationId xmlns:p14="http://schemas.microsoft.com/office/powerpoint/2010/main" val="3861515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1d4e2badb37_1_0:notes"/>
          <p:cNvSpPr>
            <a:spLocks noGrp="1" noRot="1" noChangeAspect="1"/>
          </p:cNvSpPr>
          <p:nvPr>
            <p:ph type="sldImg" idx="2"/>
          </p:nvPr>
        </p:nvSpPr>
        <p:spPr>
          <a:xfrm>
            <a:off x="106363" y="739775"/>
            <a:ext cx="6584950"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1d4e2badb37_1_0: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35611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1d4e2badb37_1_5:notes"/>
          <p:cNvSpPr>
            <a:spLocks noGrp="1" noRot="1" noChangeAspect="1"/>
          </p:cNvSpPr>
          <p:nvPr>
            <p:ph type="sldImg" idx="2"/>
          </p:nvPr>
        </p:nvSpPr>
        <p:spPr>
          <a:xfrm>
            <a:off x="106363" y="739775"/>
            <a:ext cx="6584950"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d4e2badb37_1_5: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This video is from 2 </a:t>
            </a:r>
            <a:r>
              <a:rPr lang="en" dirty="0" err="1"/>
              <a:t>australian</a:t>
            </a:r>
            <a:r>
              <a:rPr lang="en" dirty="0"/>
              <a:t> physiologists, it explains the underlying electrolyte changes that precipitate ST segment changes on ECG https://</a:t>
            </a:r>
            <a:r>
              <a:rPr lang="en" dirty="0" err="1"/>
              <a:t>www.youtube.com</a:t>
            </a:r>
            <a:r>
              <a:rPr lang="en" dirty="0"/>
              <a:t>/</a:t>
            </a:r>
            <a:r>
              <a:rPr lang="en" dirty="0" err="1"/>
              <a:t>watch?v</a:t>
            </a:r>
            <a:r>
              <a:rPr lang="en" dirty="0"/>
              <a:t>=vSrW4jg8Zq8</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chemeClr val="dk1"/>
                </a:solidFill>
                <a:ea typeface="Oswald"/>
                <a:cs typeface="Oswald"/>
                <a:sym typeface="Oswald"/>
              </a:rPr>
              <a:t>Pathological Q waves: abnormally wide </a:t>
            </a:r>
            <a:r>
              <a:rPr lang="en-CA" b="0" i="0" dirty="0">
                <a:solidFill>
                  <a:srgbClr val="040C28"/>
                </a:solidFill>
                <a:effectLst/>
                <a:latin typeface="Google Sans"/>
              </a:rPr>
              <a:t>(&gt;0.2 second)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dirty="0">
                <a:solidFill>
                  <a:srgbClr val="040C28"/>
                </a:solidFill>
                <a:effectLst/>
                <a:latin typeface="Google Sans"/>
                <a:ea typeface="Oswald"/>
                <a:cs typeface="Oswald"/>
                <a:sym typeface="Oswald"/>
              </a:rPr>
              <a:t>Or abnormally deep </a:t>
            </a:r>
            <a:r>
              <a:rPr lang="en-CA" b="0" i="0" dirty="0">
                <a:solidFill>
                  <a:srgbClr val="040C28"/>
                </a:solidFill>
                <a:effectLst/>
                <a:latin typeface="Google Sans"/>
              </a:rPr>
              <a:t>(&gt;5 mm)</a:t>
            </a:r>
            <a:endParaRPr lang="en-CA" sz="1200" b="0" i="0" dirty="0">
              <a:solidFill>
                <a:srgbClr val="040C28"/>
              </a:solidFill>
              <a:effectLst/>
              <a:latin typeface="Google Sans"/>
              <a:ea typeface="Oswald"/>
              <a:cs typeface="Oswald"/>
              <a:sym typeface="Oswa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0" i="0" dirty="0">
                <a:solidFill>
                  <a:srgbClr val="040C28"/>
                </a:solidFill>
                <a:effectLst/>
                <a:latin typeface="Google Sans"/>
              </a:rPr>
              <a:t>(&gt;5 m</a:t>
            </a:r>
            <a:endParaRPr lang="en-CA" sz="1200" dirty="0">
              <a:solidFill>
                <a:schemeClr val="dk1"/>
              </a:solidFill>
              <a:ea typeface="Oswald"/>
              <a:cs typeface="Oswald"/>
              <a:sym typeface="Oswald"/>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065684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1d4e2badb37_1_80:notes"/>
          <p:cNvSpPr>
            <a:spLocks noGrp="1" noRot="1" noChangeAspect="1"/>
          </p:cNvSpPr>
          <p:nvPr>
            <p:ph type="sldImg" idx="2"/>
          </p:nvPr>
        </p:nvSpPr>
        <p:spPr>
          <a:xfrm>
            <a:off x="106363" y="739775"/>
            <a:ext cx="6584950"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1d4e2badb37_1_80: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Important to be aware of the most common lead changes seen on ECG in the case of a STEMI (anterior MI, inferior MI, lateral MI)</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Example ECG taken from: </a:t>
            </a:r>
            <a:r>
              <a:rPr lang="en-CA" dirty="0"/>
              <a:t>https://</a:t>
            </a:r>
            <a:r>
              <a:rPr lang="en-CA" dirty="0" err="1"/>
              <a:t>www.wjgnet.com</a:t>
            </a:r>
            <a:r>
              <a:rPr lang="en-CA" dirty="0"/>
              <a:t>/1949-8462/full/v6/i10/1067.htm</a:t>
            </a:r>
            <a:endParaRPr dirty="0"/>
          </a:p>
        </p:txBody>
      </p:sp>
    </p:spTree>
    <p:extLst>
      <p:ext uri="{BB962C8B-B14F-4D97-AF65-F5344CB8AC3E}">
        <p14:creationId xmlns:p14="http://schemas.microsoft.com/office/powerpoint/2010/main" val="954477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1d4e2badb37_1_15:notes"/>
          <p:cNvSpPr>
            <a:spLocks noGrp="1" noRot="1" noChangeAspect="1"/>
          </p:cNvSpPr>
          <p:nvPr>
            <p:ph type="sldImg" idx="2"/>
          </p:nvPr>
        </p:nvSpPr>
        <p:spPr>
          <a:xfrm>
            <a:off x="106363" y="739775"/>
            <a:ext cx="6584950"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1d4e2badb37_1_15: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This is your first introduction to Wiggers diagram (the diagram above) which includes a number of things such as the ECG, venous pressure curve, heart sounds etc.</a:t>
            </a:r>
            <a:endParaRPr dirty="0"/>
          </a:p>
        </p:txBody>
      </p:sp>
    </p:spTree>
    <p:extLst>
      <p:ext uri="{BB962C8B-B14F-4D97-AF65-F5344CB8AC3E}">
        <p14:creationId xmlns:p14="http://schemas.microsoft.com/office/powerpoint/2010/main" val="3820328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1d4e2badb37_1_44:notes"/>
          <p:cNvSpPr>
            <a:spLocks noGrp="1" noRot="1" noChangeAspect="1"/>
          </p:cNvSpPr>
          <p:nvPr>
            <p:ph type="sldImg" idx="2"/>
          </p:nvPr>
        </p:nvSpPr>
        <p:spPr>
          <a:xfrm>
            <a:off x="106363" y="739775"/>
            <a:ext cx="6584950"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1d4e2badb37_1_44: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indent="0">
              <a:buNone/>
            </a:pPr>
            <a:r>
              <a:rPr lang="en-CA" sz="1467" dirty="0">
                <a:solidFill>
                  <a:schemeClr val="dk1"/>
                </a:solidFill>
                <a:latin typeface="Oswald"/>
                <a:ea typeface="Oswald"/>
                <a:cs typeface="Oswald"/>
                <a:sym typeface="Oswald"/>
              </a:rPr>
              <a:t>1. Isovolumetric Ventricular Contraction (</a:t>
            </a:r>
            <a:r>
              <a:rPr lang="en-CA" sz="1467" dirty="0" err="1">
                <a:solidFill>
                  <a:schemeClr val="dk1"/>
                </a:solidFill>
                <a:latin typeface="Oswald"/>
                <a:ea typeface="Oswald"/>
                <a:cs typeface="Oswald"/>
                <a:sym typeface="Oswald"/>
              </a:rPr>
              <a:t>pV</a:t>
            </a:r>
            <a:r>
              <a:rPr lang="en-CA" sz="1467" dirty="0">
                <a:solidFill>
                  <a:schemeClr val="dk1"/>
                </a:solidFill>
                <a:latin typeface="Oswald"/>
                <a:ea typeface="Oswald"/>
                <a:cs typeface="Oswald"/>
                <a:sym typeface="Oswald"/>
              </a:rPr>
              <a:t>&gt;</a:t>
            </a:r>
            <a:r>
              <a:rPr lang="en-CA" sz="1467" dirty="0" err="1">
                <a:solidFill>
                  <a:schemeClr val="dk1"/>
                </a:solidFill>
                <a:latin typeface="Oswald"/>
                <a:ea typeface="Oswald"/>
                <a:cs typeface="Oswald"/>
                <a:sym typeface="Oswald"/>
              </a:rPr>
              <a:t>pAt</a:t>
            </a:r>
            <a:r>
              <a:rPr lang="en-CA" sz="1467" dirty="0">
                <a:solidFill>
                  <a:schemeClr val="dk1"/>
                </a:solidFill>
                <a:latin typeface="Oswald"/>
                <a:ea typeface="Oswald"/>
                <a:cs typeface="Oswald"/>
                <a:sym typeface="Oswald"/>
              </a:rPr>
              <a:t>—AV closes)</a:t>
            </a:r>
          </a:p>
          <a:p>
            <a:pPr marL="914377" indent="-397923">
              <a:buClr>
                <a:schemeClr val="dk1"/>
              </a:buClr>
              <a:buSzPts val="1100"/>
              <a:buFont typeface="Oswald"/>
              <a:buChar char="●"/>
            </a:pPr>
            <a:r>
              <a:rPr lang="en-CA" sz="1467" dirty="0">
                <a:solidFill>
                  <a:schemeClr val="dk1"/>
                </a:solidFill>
                <a:latin typeface="Oswald"/>
                <a:ea typeface="Oswald"/>
                <a:cs typeface="Oswald"/>
                <a:sym typeface="Oswald"/>
              </a:rPr>
              <a:t>QRS complex represents the depolarization of the ventricles and the ventricles begin contracting  </a:t>
            </a:r>
          </a:p>
          <a:p>
            <a:pPr marL="1828754" lvl="1" indent="-397923">
              <a:buClr>
                <a:schemeClr val="dk1"/>
              </a:buClr>
              <a:buSzPts val="1100"/>
              <a:buFont typeface="Oswald"/>
              <a:buChar char="○"/>
            </a:pPr>
            <a:r>
              <a:rPr lang="en-CA" sz="1467" dirty="0">
                <a:solidFill>
                  <a:schemeClr val="dk1"/>
                </a:solidFill>
                <a:latin typeface="Oswald"/>
                <a:ea typeface="Oswald"/>
                <a:cs typeface="Oswald"/>
                <a:sym typeface="Oswald"/>
              </a:rPr>
              <a:t>Pressure begins to build in the ventricles </a:t>
            </a:r>
          </a:p>
          <a:p>
            <a:pPr marL="914377" indent="-397923">
              <a:buClr>
                <a:schemeClr val="dk1"/>
              </a:buClr>
              <a:buSzPts val="1100"/>
              <a:buFont typeface="Oswald"/>
              <a:buChar char="●"/>
            </a:pPr>
            <a:r>
              <a:rPr lang="en-CA" sz="1467" dirty="0">
                <a:solidFill>
                  <a:schemeClr val="dk1"/>
                </a:solidFill>
                <a:latin typeface="Oswald"/>
                <a:ea typeface="Oswald"/>
                <a:cs typeface="Oswald"/>
                <a:sym typeface="Oswald"/>
              </a:rPr>
              <a:t>Ventricular pressure exceeds atrial pressure </a:t>
            </a:r>
          </a:p>
          <a:p>
            <a:pPr marL="1828754" lvl="1" indent="-397923">
              <a:buClr>
                <a:schemeClr val="dk1"/>
              </a:buClr>
              <a:buSzPts val="1100"/>
              <a:buFont typeface="Oswald"/>
              <a:buChar char="○"/>
            </a:pPr>
            <a:r>
              <a:rPr lang="en-CA" sz="1467" dirty="0">
                <a:solidFill>
                  <a:schemeClr val="dk1"/>
                </a:solidFill>
                <a:latin typeface="Oswald"/>
                <a:ea typeface="Oswald"/>
                <a:cs typeface="Oswald"/>
                <a:sym typeface="Oswald"/>
              </a:rPr>
              <a:t>The AV valve closes producing the first heart sound (S1) </a:t>
            </a:r>
          </a:p>
          <a:p>
            <a:pPr marL="914377" indent="-397923">
              <a:buClr>
                <a:schemeClr val="dk1"/>
              </a:buClr>
              <a:buSzPts val="1100"/>
              <a:buFont typeface="Oswald"/>
              <a:buChar char="●"/>
            </a:pPr>
            <a:r>
              <a:rPr lang="en-CA" sz="1467" dirty="0">
                <a:solidFill>
                  <a:schemeClr val="dk1"/>
                </a:solidFill>
                <a:latin typeface="Oswald"/>
                <a:ea typeface="Oswald"/>
                <a:cs typeface="Oswald"/>
                <a:sym typeface="Oswald"/>
              </a:rPr>
              <a:t>All valves are closed and therefore no change in volume occurs  </a:t>
            </a:r>
          </a:p>
          <a:p>
            <a:pPr marL="1828754" lvl="1" indent="-397923">
              <a:buClr>
                <a:schemeClr val="dk1"/>
              </a:buClr>
              <a:buSzPts val="1100"/>
              <a:buFont typeface="Oswald"/>
              <a:buChar char="○"/>
            </a:pPr>
            <a:r>
              <a:rPr lang="en-CA" sz="1467" dirty="0">
                <a:solidFill>
                  <a:schemeClr val="dk1"/>
                </a:solidFill>
                <a:latin typeface="Oswald"/>
                <a:ea typeface="Oswald"/>
                <a:cs typeface="Oswald"/>
                <a:sym typeface="Oswald"/>
              </a:rPr>
              <a:t>Ventricular pressure still lower than aortic pressure </a:t>
            </a:r>
          </a:p>
          <a:p>
            <a:pPr marL="0" indent="0">
              <a:buNone/>
            </a:pPr>
            <a:r>
              <a:rPr lang="en-CA" sz="1467" dirty="0">
                <a:solidFill>
                  <a:schemeClr val="dk1"/>
                </a:solidFill>
                <a:latin typeface="Oswald"/>
                <a:ea typeface="Oswald"/>
                <a:cs typeface="Oswald"/>
                <a:sym typeface="Oswald"/>
              </a:rPr>
              <a:t> </a:t>
            </a:r>
          </a:p>
          <a:p>
            <a:pPr marL="0" indent="0">
              <a:buNone/>
            </a:pPr>
            <a:r>
              <a:rPr lang="en-CA" sz="1467" dirty="0">
                <a:solidFill>
                  <a:schemeClr val="dk1"/>
                </a:solidFill>
                <a:latin typeface="Oswald"/>
                <a:ea typeface="Oswald"/>
                <a:cs typeface="Oswald"/>
                <a:sym typeface="Oswald"/>
              </a:rPr>
              <a:t>2.a) Ejection (</a:t>
            </a:r>
            <a:r>
              <a:rPr lang="en-CA" sz="1467" dirty="0" err="1">
                <a:solidFill>
                  <a:schemeClr val="dk1"/>
                </a:solidFill>
                <a:latin typeface="Oswald"/>
                <a:ea typeface="Oswald"/>
                <a:cs typeface="Oswald"/>
                <a:sym typeface="Oswald"/>
              </a:rPr>
              <a:t>pV</a:t>
            </a:r>
            <a:r>
              <a:rPr lang="en-CA" sz="1467" dirty="0">
                <a:solidFill>
                  <a:schemeClr val="dk1"/>
                </a:solidFill>
                <a:latin typeface="Oswald"/>
                <a:ea typeface="Oswald"/>
                <a:cs typeface="Oswald"/>
                <a:sym typeface="Oswald"/>
              </a:rPr>
              <a:t>&gt;</a:t>
            </a:r>
            <a:r>
              <a:rPr lang="en-CA" sz="1467" dirty="0" err="1">
                <a:solidFill>
                  <a:schemeClr val="dk1"/>
                </a:solidFill>
                <a:latin typeface="Oswald"/>
                <a:ea typeface="Oswald"/>
                <a:cs typeface="Oswald"/>
                <a:sym typeface="Oswald"/>
              </a:rPr>
              <a:t>pAorta</a:t>
            </a:r>
            <a:r>
              <a:rPr lang="en-CA" sz="1467" dirty="0">
                <a:solidFill>
                  <a:schemeClr val="dk1"/>
                </a:solidFill>
                <a:latin typeface="Oswald"/>
                <a:ea typeface="Oswald"/>
                <a:cs typeface="Oswald"/>
                <a:sym typeface="Oswald"/>
              </a:rPr>
              <a:t>---</a:t>
            </a:r>
            <a:r>
              <a:rPr lang="en-CA" sz="1467" dirty="0" err="1">
                <a:solidFill>
                  <a:schemeClr val="dk1"/>
                </a:solidFill>
                <a:latin typeface="Oswald"/>
                <a:ea typeface="Oswald"/>
                <a:cs typeface="Oswald"/>
                <a:sym typeface="Oswald"/>
              </a:rPr>
              <a:t>Aort</a:t>
            </a:r>
            <a:r>
              <a:rPr lang="en-CA" sz="1467" dirty="0">
                <a:solidFill>
                  <a:schemeClr val="dk1"/>
                </a:solidFill>
                <a:latin typeface="Oswald"/>
                <a:ea typeface="Oswald"/>
                <a:cs typeface="Oswald"/>
                <a:sym typeface="Oswald"/>
              </a:rPr>
              <a:t>/</a:t>
            </a:r>
            <a:r>
              <a:rPr lang="en-CA" sz="1467" dirty="0" err="1">
                <a:solidFill>
                  <a:schemeClr val="dk1"/>
                </a:solidFill>
                <a:latin typeface="Oswald"/>
                <a:ea typeface="Oswald"/>
                <a:cs typeface="Oswald"/>
                <a:sym typeface="Oswald"/>
              </a:rPr>
              <a:t>pulm</a:t>
            </a:r>
            <a:r>
              <a:rPr lang="en-CA" sz="1467" dirty="0">
                <a:solidFill>
                  <a:schemeClr val="dk1"/>
                </a:solidFill>
                <a:latin typeface="Oswald"/>
                <a:ea typeface="Oswald"/>
                <a:cs typeface="Oswald"/>
                <a:sym typeface="Oswald"/>
              </a:rPr>
              <a:t> valves open—blood leaves) </a:t>
            </a:r>
          </a:p>
          <a:p>
            <a:pPr marL="914377" indent="-397923">
              <a:buClr>
                <a:schemeClr val="dk1"/>
              </a:buClr>
              <a:buSzPts val="1100"/>
              <a:buFont typeface="Oswald"/>
              <a:buChar char="●"/>
            </a:pPr>
            <a:r>
              <a:rPr lang="en-CA" sz="1467" dirty="0">
                <a:solidFill>
                  <a:schemeClr val="dk1"/>
                </a:solidFill>
                <a:latin typeface="Oswald"/>
                <a:ea typeface="Oswald"/>
                <a:cs typeface="Oswald"/>
                <a:sym typeface="Oswald"/>
              </a:rPr>
              <a:t>Ventricles continue to contract </a:t>
            </a:r>
          </a:p>
          <a:p>
            <a:pPr marL="914377" indent="-397923">
              <a:buClr>
                <a:schemeClr val="dk1"/>
              </a:buClr>
              <a:buSzPts val="1100"/>
              <a:buFont typeface="Oswald"/>
              <a:buChar char="●"/>
            </a:pPr>
            <a:r>
              <a:rPr lang="en-CA" sz="1467" dirty="0">
                <a:solidFill>
                  <a:schemeClr val="dk1"/>
                </a:solidFill>
                <a:latin typeface="Oswald"/>
                <a:ea typeface="Oswald"/>
                <a:cs typeface="Oswald"/>
                <a:sym typeface="Oswald"/>
              </a:rPr>
              <a:t>Eventually the ventricular pressure exceeds aortic pressure  </a:t>
            </a:r>
          </a:p>
          <a:p>
            <a:pPr marL="1828754" lvl="1" indent="-397923">
              <a:buClr>
                <a:schemeClr val="dk1"/>
              </a:buClr>
              <a:buSzPts val="1100"/>
              <a:buFont typeface="Oswald"/>
              <a:buChar char="○"/>
            </a:pPr>
            <a:r>
              <a:rPr lang="en-CA" sz="1467" dirty="0">
                <a:solidFill>
                  <a:schemeClr val="dk1"/>
                </a:solidFill>
                <a:latin typeface="Oswald"/>
                <a:ea typeface="Oswald"/>
                <a:cs typeface="Oswald"/>
                <a:sym typeface="Oswald"/>
              </a:rPr>
              <a:t>Aortic and pulmonary valves open and blood leaves the ventricles </a:t>
            </a:r>
          </a:p>
          <a:p>
            <a:pPr marL="914377" indent="-397923">
              <a:buClr>
                <a:schemeClr val="dk1"/>
              </a:buClr>
              <a:buSzPts val="1100"/>
              <a:buFont typeface="Oswald"/>
              <a:buChar char="●"/>
            </a:pPr>
            <a:r>
              <a:rPr lang="en-CA" sz="1467" dirty="0">
                <a:solidFill>
                  <a:schemeClr val="dk1"/>
                </a:solidFill>
                <a:latin typeface="Oswald"/>
                <a:ea typeface="Oswald"/>
                <a:cs typeface="Oswald"/>
                <a:sym typeface="Oswald"/>
              </a:rPr>
              <a:t>Ventricular volume decreases </a:t>
            </a:r>
          </a:p>
          <a:p>
            <a:pPr marL="914377" indent="-397923">
              <a:buClr>
                <a:schemeClr val="dk1"/>
              </a:buClr>
              <a:buSzPts val="1100"/>
              <a:buFont typeface="Oswald"/>
              <a:buChar char="●"/>
            </a:pPr>
            <a:r>
              <a:rPr lang="en-CA" sz="1467" dirty="0">
                <a:solidFill>
                  <a:schemeClr val="dk1"/>
                </a:solidFill>
                <a:latin typeface="Oswald"/>
                <a:ea typeface="Oswald"/>
                <a:cs typeface="Oswald"/>
                <a:sym typeface="Oswald"/>
              </a:rPr>
              <a:t>The T wave occurs when the ventricles repolarize </a:t>
            </a:r>
          </a:p>
          <a:p>
            <a:pPr marL="0" indent="0">
              <a:lnSpc>
                <a:spcPct val="95000"/>
              </a:lnSpc>
              <a:buSzPts val="935"/>
              <a:buNone/>
            </a:pPr>
            <a:endParaRPr lang="en-CA" sz="1267" dirty="0">
              <a:solidFill>
                <a:schemeClr val="dk1"/>
              </a:solidFill>
              <a:latin typeface="Oswald"/>
              <a:ea typeface="Oswald"/>
              <a:cs typeface="Oswald"/>
              <a:sym typeface="Oswald"/>
            </a:endParaRPr>
          </a:p>
          <a:p>
            <a:pPr marL="0" indent="0">
              <a:lnSpc>
                <a:spcPct val="160000"/>
              </a:lnSpc>
              <a:buSzPts val="935"/>
              <a:buNone/>
            </a:pPr>
            <a:r>
              <a:rPr lang="en-CA" sz="1500" dirty="0">
                <a:solidFill>
                  <a:schemeClr val="dk1"/>
                </a:solidFill>
                <a:latin typeface="Oswald"/>
                <a:ea typeface="Oswald"/>
                <a:cs typeface="Oswald"/>
                <a:sym typeface="Oswald"/>
              </a:rPr>
              <a:t>2.b) Reduced ventricular ejection </a:t>
            </a:r>
          </a:p>
          <a:p>
            <a:pPr marL="914377" indent="-385224">
              <a:lnSpc>
                <a:spcPct val="120000"/>
              </a:lnSpc>
              <a:buClr>
                <a:schemeClr val="dk1"/>
              </a:buClr>
              <a:buSzPts val="950"/>
              <a:buFont typeface="Oswald"/>
              <a:buChar char="●"/>
            </a:pPr>
            <a:r>
              <a:rPr lang="en-CA" sz="1500" dirty="0">
                <a:solidFill>
                  <a:schemeClr val="dk1"/>
                </a:solidFill>
                <a:latin typeface="Oswald"/>
                <a:ea typeface="Oswald"/>
                <a:cs typeface="Oswald"/>
                <a:sym typeface="Oswald"/>
              </a:rPr>
              <a:t>Ventricles begin to relax </a:t>
            </a:r>
          </a:p>
          <a:p>
            <a:pPr marL="914377" indent="-385224">
              <a:lnSpc>
                <a:spcPct val="120000"/>
              </a:lnSpc>
              <a:buClr>
                <a:schemeClr val="dk1"/>
              </a:buClr>
              <a:buSzPts val="950"/>
              <a:buFont typeface="Oswald"/>
              <a:buChar char="●"/>
            </a:pPr>
            <a:r>
              <a:rPr lang="en-CA" sz="1500" dirty="0">
                <a:solidFill>
                  <a:schemeClr val="dk1"/>
                </a:solidFill>
                <a:latin typeface="Oswald"/>
                <a:ea typeface="Oswald"/>
                <a:cs typeface="Oswald"/>
                <a:sym typeface="Oswald"/>
              </a:rPr>
              <a:t>Ventricular pressure falls slightly  </a:t>
            </a:r>
          </a:p>
          <a:p>
            <a:pPr marL="914377" indent="-385224">
              <a:lnSpc>
                <a:spcPct val="120000"/>
              </a:lnSpc>
              <a:buClr>
                <a:schemeClr val="dk1"/>
              </a:buClr>
              <a:buSzPts val="950"/>
              <a:buFont typeface="Oswald"/>
              <a:buChar char="●"/>
            </a:pPr>
            <a:r>
              <a:rPr lang="en-CA" sz="1500" dirty="0">
                <a:solidFill>
                  <a:schemeClr val="dk1"/>
                </a:solidFill>
                <a:latin typeface="Oswald"/>
                <a:ea typeface="Oswald"/>
                <a:cs typeface="Oswald"/>
                <a:sym typeface="Oswald"/>
              </a:rPr>
              <a:t>Aortic pressure is higher that ventricular pressure since blood continues to move into the aorta with considerable inertia </a:t>
            </a:r>
          </a:p>
          <a:p>
            <a:pPr marL="914377" indent="-385224">
              <a:lnSpc>
                <a:spcPct val="120000"/>
              </a:lnSpc>
              <a:buClr>
                <a:schemeClr val="dk1"/>
              </a:buClr>
              <a:buSzPts val="950"/>
              <a:buFont typeface="Oswald"/>
              <a:buChar char="●"/>
            </a:pPr>
            <a:r>
              <a:rPr lang="en-CA" sz="1500" dirty="0">
                <a:solidFill>
                  <a:schemeClr val="dk1"/>
                </a:solidFill>
                <a:latin typeface="Oswald"/>
                <a:ea typeface="Oswald"/>
                <a:cs typeface="Oswald"/>
                <a:sym typeface="Oswald"/>
              </a:rPr>
              <a:t>Very little blood leaves the ventricles during this period </a:t>
            </a:r>
          </a:p>
          <a:p>
            <a:pPr marL="1828754" lvl="1" indent="-385224">
              <a:lnSpc>
                <a:spcPct val="120000"/>
              </a:lnSpc>
              <a:buClr>
                <a:schemeClr val="dk1"/>
              </a:buClr>
              <a:buSzPts val="950"/>
              <a:buFont typeface="Oswald"/>
              <a:buChar char="○"/>
            </a:pPr>
            <a:r>
              <a:rPr lang="en-CA" sz="1500" dirty="0">
                <a:solidFill>
                  <a:schemeClr val="dk1"/>
                </a:solidFill>
                <a:latin typeface="Oswald"/>
                <a:ea typeface="Oswald"/>
                <a:cs typeface="Oswald"/>
                <a:sym typeface="Oswald"/>
              </a:rPr>
              <a:t>The amount of blood that remains after ventricular contraction is called </a:t>
            </a:r>
            <a:r>
              <a:rPr lang="en-CA" sz="1500" u="sng" dirty="0">
                <a:solidFill>
                  <a:schemeClr val="dk1"/>
                </a:solidFill>
                <a:latin typeface="Oswald"/>
                <a:ea typeface="Oswald"/>
                <a:cs typeface="Oswald"/>
                <a:sym typeface="Oswald"/>
              </a:rPr>
              <a:t>ESV</a:t>
            </a:r>
            <a:r>
              <a:rPr lang="en-CA" sz="1500" dirty="0">
                <a:solidFill>
                  <a:schemeClr val="dk1"/>
                </a:solidFill>
                <a:latin typeface="Oswald"/>
                <a:ea typeface="Oswald"/>
                <a:cs typeface="Oswald"/>
                <a:sym typeface="Oswald"/>
              </a:rPr>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933667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604139-68E3-B841-BEFE-470E7A941E0F}" type="slidenum">
              <a:rPr lang="en-US" smtClean="0"/>
              <a:t>2</a:t>
            </a:fld>
            <a:endParaRPr lang="en-US"/>
          </a:p>
        </p:txBody>
      </p:sp>
    </p:spTree>
    <p:extLst>
      <p:ext uri="{BB962C8B-B14F-4D97-AF65-F5344CB8AC3E}">
        <p14:creationId xmlns:p14="http://schemas.microsoft.com/office/powerpoint/2010/main" val="1343657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1d4e2badb37_1_51:notes"/>
          <p:cNvSpPr>
            <a:spLocks noGrp="1" noRot="1" noChangeAspect="1"/>
          </p:cNvSpPr>
          <p:nvPr>
            <p:ph type="sldImg" idx="2"/>
          </p:nvPr>
        </p:nvSpPr>
        <p:spPr>
          <a:xfrm>
            <a:off x="106363" y="739775"/>
            <a:ext cx="6584950"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1d4e2badb37_1_51: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indent="0">
              <a:lnSpc>
                <a:spcPct val="95000"/>
              </a:lnSpc>
              <a:buSzPts val="935"/>
              <a:buNone/>
            </a:pPr>
            <a:r>
              <a:rPr lang="en-CA" sz="1267" dirty="0">
                <a:solidFill>
                  <a:schemeClr val="dk1"/>
                </a:solidFill>
                <a:latin typeface="Oswald"/>
                <a:ea typeface="Oswald"/>
                <a:cs typeface="Oswald"/>
                <a:sym typeface="Oswald"/>
              </a:rPr>
              <a:t> </a:t>
            </a:r>
          </a:p>
          <a:p>
            <a:pPr marL="0" indent="0">
              <a:lnSpc>
                <a:spcPct val="95000"/>
              </a:lnSpc>
              <a:buSzPts val="935"/>
              <a:buNone/>
            </a:pPr>
            <a:r>
              <a:rPr lang="en-CA" sz="1267" dirty="0">
                <a:solidFill>
                  <a:schemeClr val="dk1"/>
                </a:solidFill>
                <a:latin typeface="Oswald"/>
                <a:ea typeface="Oswald"/>
                <a:cs typeface="Oswald"/>
                <a:sym typeface="Oswald"/>
              </a:rPr>
              <a:t>Isovolumetric Ventricular Relaxation  (</a:t>
            </a:r>
            <a:r>
              <a:rPr lang="en-CA" sz="1267" dirty="0" err="1">
                <a:solidFill>
                  <a:schemeClr val="dk1"/>
                </a:solidFill>
                <a:latin typeface="Oswald"/>
                <a:ea typeface="Oswald"/>
                <a:cs typeface="Oswald"/>
                <a:sym typeface="Oswald"/>
              </a:rPr>
              <a:t>pV</a:t>
            </a:r>
            <a:r>
              <a:rPr lang="en-CA" sz="1267" dirty="0">
                <a:solidFill>
                  <a:schemeClr val="dk1"/>
                </a:solidFill>
                <a:latin typeface="Oswald"/>
                <a:ea typeface="Oswald"/>
                <a:cs typeface="Oswald"/>
                <a:sym typeface="Oswald"/>
              </a:rPr>
              <a:t>&lt;Aorta—Aortic/Pulmonary Valves close—S2) </a:t>
            </a:r>
          </a:p>
          <a:p>
            <a:pPr marL="914377" indent="-385224">
              <a:lnSpc>
                <a:spcPct val="95000"/>
              </a:lnSpc>
              <a:buClr>
                <a:schemeClr val="dk1"/>
              </a:buClr>
              <a:buSzPts val="950"/>
              <a:buFont typeface="Oswald"/>
              <a:buChar char="●"/>
            </a:pPr>
            <a:r>
              <a:rPr lang="en-CA" sz="1267" dirty="0">
                <a:solidFill>
                  <a:schemeClr val="dk1"/>
                </a:solidFill>
                <a:latin typeface="Oswald"/>
                <a:ea typeface="Oswald"/>
                <a:cs typeface="Oswald"/>
                <a:sym typeface="Oswald"/>
              </a:rPr>
              <a:t>The ventricles continue to relax and ventricular pressure drops below aortic pressure causing the aortic and pulmonary valves to close producing the second heart sound (S2) </a:t>
            </a:r>
          </a:p>
          <a:p>
            <a:pPr marL="914377" indent="-385224">
              <a:lnSpc>
                <a:spcPct val="95000"/>
              </a:lnSpc>
              <a:buClr>
                <a:schemeClr val="dk1"/>
              </a:buClr>
              <a:buSzPts val="950"/>
              <a:buFont typeface="Oswald"/>
              <a:buChar char="●"/>
            </a:pPr>
            <a:r>
              <a:rPr lang="en-CA" sz="1267" dirty="0">
                <a:solidFill>
                  <a:schemeClr val="dk1"/>
                </a:solidFill>
                <a:latin typeface="Oswald"/>
                <a:ea typeface="Oswald"/>
                <a:cs typeface="Oswald"/>
                <a:sym typeface="Oswald"/>
              </a:rPr>
              <a:t>Ventricular pressure is still greater than atrial pressure so the AV valves stay closed </a:t>
            </a:r>
          </a:p>
          <a:p>
            <a:pPr marL="914377" indent="-385224">
              <a:lnSpc>
                <a:spcPct val="95000"/>
              </a:lnSpc>
              <a:buClr>
                <a:schemeClr val="dk1"/>
              </a:buClr>
              <a:buSzPts val="950"/>
              <a:buFont typeface="Oswald"/>
              <a:buChar char="●"/>
            </a:pPr>
            <a:r>
              <a:rPr lang="en-CA" sz="1267" dirty="0">
                <a:solidFill>
                  <a:schemeClr val="dk1"/>
                </a:solidFill>
                <a:latin typeface="Oswald"/>
                <a:ea typeface="Oswald"/>
                <a:cs typeface="Oswald"/>
                <a:sym typeface="Oswald"/>
              </a:rPr>
              <a:t>All valves are close so there is no change in ventricular volume </a:t>
            </a:r>
          </a:p>
          <a:p>
            <a:pPr marL="0" indent="0">
              <a:lnSpc>
                <a:spcPct val="95000"/>
              </a:lnSpc>
              <a:buSzPts val="935"/>
              <a:buNone/>
            </a:pPr>
            <a:r>
              <a:rPr lang="en-CA" sz="1267" dirty="0">
                <a:solidFill>
                  <a:schemeClr val="dk1"/>
                </a:solidFill>
                <a:latin typeface="Oswald"/>
                <a:ea typeface="Oswald"/>
                <a:cs typeface="Oswald"/>
                <a:sym typeface="Oswald"/>
              </a:rPr>
              <a:t> </a:t>
            </a:r>
          </a:p>
          <a:p>
            <a:pPr marL="0" indent="0">
              <a:lnSpc>
                <a:spcPct val="95000"/>
              </a:lnSpc>
              <a:buSzPts val="935"/>
              <a:buNone/>
            </a:pPr>
            <a:r>
              <a:rPr lang="en-CA" sz="1267" dirty="0">
                <a:solidFill>
                  <a:schemeClr val="dk1"/>
                </a:solidFill>
                <a:latin typeface="Oswald"/>
                <a:ea typeface="Oswald"/>
                <a:cs typeface="Oswald"/>
                <a:sym typeface="Oswald"/>
              </a:rPr>
              <a:t>Rapid ventricular filling (</a:t>
            </a:r>
            <a:r>
              <a:rPr lang="en-CA" sz="1267" dirty="0" err="1">
                <a:solidFill>
                  <a:schemeClr val="dk1"/>
                </a:solidFill>
                <a:latin typeface="Oswald"/>
                <a:ea typeface="Oswald"/>
                <a:cs typeface="Oswald"/>
                <a:sym typeface="Oswald"/>
              </a:rPr>
              <a:t>pV</a:t>
            </a:r>
            <a:r>
              <a:rPr lang="en-CA" sz="1267" dirty="0">
                <a:solidFill>
                  <a:schemeClr val="dk1"/>
                </a:solidFill>
                <a:latin typeface="Oswald"/>
                <a:ea typeface="Oswald"/>
                <a:cs typeface="Oswald"/>
                <a:sym typeface="Oswald"/>
              </a:rPr>
              <a:t>&lt;</a:t>
            </a:r>
            <a:r>
              <a:rPr lang="en-CA" sz="1267" dirty="0" err="1">
                <a:solidFill>
                  <a:schemeClr val="dk1"/>
                </a:solidFill>
                <a:latin typeface="Oswald"/>
                <a:ea typeface="Oswald"/>
                <a:cs typeface="Oswald"/>
                <a:sym typeface="Oswald"/>
              </a:rPr>
              <a:t>pAtria</a:t>
            </a:r>
            <a:r>
              <a:rPr lang="en-CA" sz="1267" dirty="0">
                <a:solidFill>
                  <a:schemeClr val="dk1"/>
                </a:solidFill>
                <a:latin typeface="Oswald"/>
                <a:ea typeface="Oswald"/>
                <a:cs typeface="Oswald"/>
                <a:sym typeface="Oswald"/>
              </a:rPr>
              <a:t>—AV valves open)</a:t>
            </a:r>
          </a:p>
          <a:p>
            <a:pPr marL="914377" indent="-385224">
              <a:lnSpc>
                <a:spcPct val="95000"/>
              </a:lnSpc>
              <a:buClr>
                <a:schemeClr val="dk1"/>
              </a:buClr>
              <a:buSzPts val="950"/>
              <a:buFont typeface="Oswald"/>
              <a:buChar char="●"/>
            </a:pPr>
            <a:r>
              <a:rPr lang="en-CA" sz="1267" dirty="0">
                <a:solidFill>
                  <a:schemeClr val="dk1"/>
                </a:solidFill>
                <a:latin typeface="Oswald"/>
                <a:ea typeface="Oswald"/>
                <a:cs typeface="Oswald"/>
                <a:sym typeface="Oswald"/>
              </a:rPr>
              <a:t>Ventricles continue to relax  </a:t>
            </a:r>
          </a:p>
          <a:p>
            <a:pPr marL="914377" indent="-385224">
              <a:lnSpc>
                <a:spcPct val="95000"/>
              </a:lnSpc>
              <a:buClr>
                <a:schemeClr val="dk1"/>
              </a:buClr>
              <a:buSzPts val="950"/>
              <a:buFont typeface="Oswald"/>
              <a:buChar char="●"/>
            </a:pPr>
            <a:r>
              <a:rPr lang="en-CA" sz="1267" dirty="0">
                <a:solidFill>
                  <a:schemeClr val="dk1"/>
                </a:solidFill>
                <a:latin typeface="Oswald"/>
                <a:ea typeface="Oswald"/>
                <a:cs typeface="Oswald"/>
                <a:sym typeface="Oswald"/>
              </a:rPr>
              <a:t>Ventricular pressure drops below atrial pressure and the AV valves open as a result </a:t>
            </a:r>
          </a:p>
          <a:p>
            <a:pPr marL="914377" indent="-385224">
              <a:lnSpc>
                <a:spcPct val="95000"/>
              </a:lnSpc>
              <a:buClr>
                <a:schemeClr val="dk1"/>
              </a:buClr>
              <a:buSzPts val="950"/>
              <a:buFont typeface="Oswald"/>
              <a:buChar char="●"/>
            </a:pPr>
            <a:r>
              <a:rPr lang="en-CA" sz="1267" dirty="0">
                <a:solidFill>
                  <a:schemeClr val="dk1"/>
                </a:solidFill>
                <a:latin typeface="Oswald"/>
                <a:ea typeface="Oswald"/>
                <a:cs typeface="Oswald"/>
                <a:sym typeface="Oswald"/>
              </a:rPr>
              <a:t>Blood rapidly enters the ventricles and ventricular volume increases </a:t>
            </a:r>
          </a:p>
          <a:p>
            <a:pPr marL="0" indent="0">
              <a:lnSpc>
                <a:spcPct val="95000"/>
              </a:lnSpc>
              <a:buSzPts val="935"/>
              <a:buNone/>
            </a:pPr>
            <a:r>
              <a:rPr lang="en-CA" sz="1267" dirty="0">
                <a:solidFill>
                  <a:schemeClr val="dk1"/>
                </a:solidFill>
                <a:latin typeface="Oswald"/>
                <a:ea typeface="Oswald"/>
                <a:cs typeface="Oswald"/>
                <a:sym typeface="Oswald"/>
              </a:rPr>
              <a:t> </a:t>
            </a:r>
          </a:p>
          <a:p>
            <a:pPr marL="0" indent="0">
              <a:lnSpc>
                <a:spcPct val="95000"/>
              </a:lnSpc>
              <a:buSzPts val="935"/>
              <a:buNone/>
            </a:pPr>
            <a:r>
              <a:rPr lang="en-CA" sz="1267" dirty="0">
                <a:solidFill>
                  <a:schemeClr val="dk1"/>
                </a:solidFill>
                <a:latin typeface="Oswald"/>
                <a:ea typeface="Oswald"/>
                <a:cs typeface="Oswald"/>
                <a:sym typeface="Oswald"/>
              </a:rPr>
              <a:t>Diastasis (reduced ventricular filling) (AV valves open)</a:t>
            </a:r>
          </a:p>
          <a:p>
            <a:pPr marL="1219170" indent="-385224">
              <a:lnSpc>
                <a:spcPct val="95000"/>
              </a:lnSpc>
              <a:buClr>
                <a:schemeClr val="dk1"/>
              </a:buClr>
              <a:buSzPts val="950"/>
              <a:buFont typeface="Oswald"/>
              <a:buChar char="●"/>
            </a:pPr>
            <a:r>
              <a:rPr lang="en-CA" sz="1267" dirty="0">
                <a:solidFill>
                  <a:schemeClr val="dk1"/>
                </a:solidFill>
                <a:latin typeface="Oswald"/>
                <a:ea typeface="Oswald"/>
                <a:cs typeface="Oswald"/>
                <a:sym typeface="Oswald"/>
              </a:rPr>
              <a:t>Ventricles relaxed </a:t>
            </a:r>
          </a:p>
          <a:p>
            <a:pPr marL="1219170" indent="-385224">
              <a:lnSpc>
                <a:spcPct val="95000"/>
              </a:lnSpc>
              <a:buClr>
                <a:schemeClr val="dk1"/>
              </a:buClr>
              <a:buSzPts val="950"/>
              <a:buFont typeface="Oswald"/>
              <a:buChar char="●"/>
            </a:pPr>
            <a:r>
              <a:rPr lang="en-CA" sz="1267" dirty="0">
                <a:solidFill>
                  <a:schemeClr val="dk1"/>
                </a:solidFill>
                <a:latin typeface="Oswald"/>
                <a:ea typeface="Oswald"/>
                <a:cs typeface="Oswald"/>
                <a:sym typeface="Oswald"/>
              </a:rPr>
              <a:t>Ventricular pressure still below atrial pressure so the AV valves remain open  </a:t>
            </a:r>
          </a:p>
          <a:p>
            <a:pPr marL="1219170" indent="-385224">
              <a:lnSpc>
                <a:spcPct val="95000"/>
              </a:lnSpc>
              <a:buClr>
                <a:schemeClr val="dk1"/>
              </a:buClr>
              <a:buSzPts val="950"/>
              <a:buFont typeface="Oswald"/>
              <a:buChar char="●"/>
            </a:pPr>
            <a:r>
              <a:rPr lang="en-CA" sz="1267" dirty="0">
                <a:solidFill>
                  <a:schemeClr val="dk1"/>
                </a:solidFill>
                <a:latin typeface="Oswald"/>
                <a:ea typeface="Oswald"/>
                <a:cs typeface="Oswald"/>
                <a:sym typeface="Oswald"/>
              </a:rPr>
              <a:t>Blood continues to enter the ventricles but more slowly </a:t>
            </a:r>
          </a:p>
          <a:p>
            <a:pPr marL="1219170" indent="-385224">
              <a:lnSpc>
                <a:spcPct val="95000"/>
              </a:lnSpc>
              <a:buClr>
                <a:schemeClr val="dk1"/>
              </a:buClr>
              <a:buSzPts val="950"/>
              <a:buFont typeface="Oswald"/>
              <a:buChar char="●"/>
            </a:pPr>
            <a:r>
              <a:rPr lang="en-CA" sz="1267" dirty="0">
                <a:solidFill>
                  <a:schemeClr val="dk1"/>
                </a:solidFill>
                <a:latin typeface="Oswald"/>
                <a:ea typeface="Oswald"/>
                <a:cs typeface="Oswald"/>
                <a:sym typeface="Oswald"/>
              </a:rPr>
              <a:t>Between rapid inflow and diastasis 70% of ventricular filling occurs </a:t>
            </a:r>
          </a:p>
          <a:p>
            <a:pPr marL="1219170" indent="-385224">
              <a:lnSpc>
                <a:spcPct val="95000"/>
              </a:lnSpc>
              <a:buClr>
                <a:schemeClr val="dk1"/>
              </a:buClr>
              <a:buSzPts val="950"/>
              <a:buFont typeface="Oswald"/>
              <a:buChar char="●"/>
            </a:pPr>
            <a:r>
              <a:rPr lang="en-CA" sz="1267" dirty="0">
                <a:solidFill>
                  <a:schemeClr val="dk1"/>
                </a:solidFill>
                <a:latin typeface="Oswald"/>
                <a:ea typeface="Oswald"/>
                <a:cs typeface="Oswald"/>
                <a:sym typeface="Oswald"/>
              </a:rPr>
              <a:t>Longest segment of the cardiac cycle</a:t>
            </a:r>
          </a:p>
          <a:p>
            <a:pPr marL="0" indent="0">
              <a:buNone/>
            </a:pPr>
            <a:r>
              <a:rPr lang="en-CA" sz="1400" dirty="0">
                <a:solidFill>
                  <a:schemeClr val="dk1"/>
                </a:solidFill>
                <a:latin typeface="Oswald"/>
                <a:ea typeface="Oswald"/>
                <a:cs typeface="Oswald"/>
                <a:sym typeface="Oswald"/>
              </a:rPr>
              <a:t>Atrial Systole (Atria contract) </a:t>
            </a:r>
          </a:p>
          <a:p>
            <a:pPr marL="914377" indent="-397923">
              <a:buClr>
                <a:schemeClr val="dk1"/>
              </a:buClr>
              <a:buSzPts val="1100"/>
              <a:buFont typeface="Oswald"/>
              <a:buChar char="●"/>
            </a:pPr>
            <a:r>
              <a:rPr lang="en-CA" sz="1270" dirty="0">
                <a:solidFill>
                  <a:schemeClr val="dk1"/>
                </a:solidFill>
                <a:latin typeface="Oswald"/>
                <a:ea typeface="Oswald"/>
                <a:cs typeface="Oswald"/>
                <a:sym typeface="Oswald"/>
              </a:rPr>
              <a:t>The P wave represents atrial depolarization leading to atrial contraction  </a:t>
            </a:r>
          </a:p>
          <a:p>
            <a:pPr marL="914377" indent="-397923">
              <a:buClr>
                <a:schemeClr val="dk1"/>
              </a:buClr>
              <a:buSzPts val="1100"/>
              <a:buFont typeface="Oswald"/>
              <a:buChar char="●"/>
            </a:pPr>
            <a:r>
              <a:rPr lang="en-CA" sz="1270" dirty="0">
                <a:solidFill>
                  <a:schemeClr val="dk1"/>
                </a:solidFill>
                <a:latin typeface="Oswald"/>
                <a:ea typeface="Oswald"/>
                <a:cs typeface="Oswald"/>
                <a:sym typeface="Oswald"/>
              </a:rPr>
              <a:t>Atrial pressure is greater than ventricular pressure (the AV valves are already open) </a:t>
            </a:r>
          </a:p>
          <a:p>
            <a:pPr marL="914377" indent="-397923">
              <a:buClr>
                <a:schemeClr val="dk1"/>
              </a:buClr>
              <a:buSzPts val="1100"/>
              <a:buFont typeface="Oswald"/>
              <a:buChar char="●"/>
            </a:pPr>
            <a:r>
              <a:rPr lang="en-CA" sz="1270" dirty="0">
                <a:solidFill>
                  <a:schemeClr val="dk1"/>
                </a:solidFill>
                <a:latin typeface="Oswald"/>
                <a:ea typeface="Oswald"/>
                <a:cs typeface="Oswald"/>
                <a:sym typeface="Oswald"/>
              </a:rPr>
              <a:t>The last 30% of ventricular filling occurs  </a:t>
            </a:r>
          </a:p>
          <a:p>
            <a:pPr marL="1828754" lvl="1" indent="-397923">
              <a:buClr>
                <a:schemeClr val="dk1"/>
              </a:buClr>
              <a:buSzPts val="1100"/>
              <a:buFont typeface="Oswald"/>
              <a:buChar char="○"/>
            </a:pPr>
            <a:r>
              <a:rPr lang="en-CA" sz="1270" dirty="0">
                <a:solidFill>
                  <a:schemeClr val="dk1"/>
                </a:solidFill>
                <a:latin typeface="Oswald"/>
                <a:ea typeface="Oswald"/>
                <a:cs typeface="Oswald"/>
                <a:sym typeface="Oswald"/>
              </a:rPr>
              <a:t>The amount of blood in the ventricles at the end of ventricular diastole is called </a:t>
            </a:r>
            <a:r>
              <a:rPr lang="en-CA" sz="1270" u="sng" dirty="0">
                <a:solidFill>
                  <a:schemeClr val="dk1"/>
                </a:solidFill>
                <a:latin typeface="Oswald"/>
                <a:ea typeface="Oswald"/>
                <a:cs typeface="Oswald"/>
                <a:sym typeface="Oswald"/>
              </a:rPr>
              <a:t>EDV</a:t>
            </a:r>
            <a:r>
              <a:rPr lang="en-CA" sz="1270" dirty="0">
                <a:solidFill>
                  <a:schemeClr val="dk1"/>
                </a:solidFill>
                <a:latin typeface="Oswald"/>
                <a:ea typeface="Oswald"/>
                <a:cs typeface="Oswald"/>
                <a:sym typeface="Oswald"/>
              </a:rPr>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2383931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CA" sz="1467" dirty="0">
                <a:solidFill>
                  <a:schemeClr val="dk1"/>
                </a:solidFill>
                <a:ea typeface="Oswald"/>
                <a:cs typeface="Oswald"/>
                <a:sym typeface="Oswald"/>
              </a:rPr>
              <a:t>Conduction </a:t>
            </a:r>
          </a:p>
          <a:p>
            <a:pPr marL="914377" indent="-397923">
              <a:buClr>
                <a:schemeClr val="dk1"/>
              </a:buClr>
              <a:buSzPts val="1100"/>
              <a:buFont typeface="Oswald"/>
              <a:buChar char="●"/>
            </a:pPr>
            <a:r>
              <a:rPr lang="en-CA" sz="1467" dirty="0">
                <a:solidFill>
                  <a:schemeClr val="dk1"/>
                </a:solidFill>
                <a:ea typeface="Oswald"/>
                <a:cs typeface="Oswald"/>
                <a:sym typeface="Oswald"/>
              </a:rPr>
              <a:t>SA node  </a:t>
            </a:r>
          </a:p>
          <a:p>
            <a:pPr marL="1828754" lvl="1" indent="-397923">
              <a:buClr>
                <a:schemeClr val="dk1"/>
              </a:buClr>
              <a:buSzPts val="1100"/>
              <a:buFont typeface="Oswald"/>
              <a:buChar char="○"/>
            </a:pPr>
            <a:r>
              <a:rPr lang="en-CA" sz="1467" dirty="0">
                <a:solidFill>
                  <a:schemeClr val="dk1"/>
                </a:solidFill>
                <a:ea typeface="Oswald"/>
                <a:cs typeface="Oswald"/>
                <a:sym typeface="Oswald"/>
              </a:rPr>
              <a:t>Action potential is directed through the atria toward the AV node  </a:t>
            </a:r>
          </a:p>
          <a:p>
            <a:pPr marL="1828754" lvl="1" indent="-397923">
              <a:buClr>
                <a:schemeClr val="dk1"/>
              </a:buClr>
              <a:buSzPts val="1100"/>
              <a:buFont typeface="Oswald"/>
              <a:buChar char="○"/>
            </a:pPr>
            <a:r>
              <a:rPr lang="en-CA" sz="1467" dirty="0">
                <a:solidFill>
                  <a:schemeClr val="dk1"/>
                </a:solidFill>
                <a:ea typeface="Oswald"/>
                <a:cs typeface="Oswald"/>
                <a:sym typeface="Oswald"/>
              </a:rPr>
              <a:t>Action potentials are directed toward the left atria via Bachmann’s bundle for coordinated atrial contraction </a:t>
            </a:r>
          </a:p>
          <a:p>
            <a:pPr marL="1828754" lvl="1" indent="-397923">
              <a:buClr>
                <a:schemeClr val="dk1"/>
              </a:buClr>
              <a:buSzPts val="1100"/>
              <a:buFont typeface="Oswald"/>
              <a:buChar char="○"/>
            </a:pPr>
            <a:r>
              <a:rPr lang="en-CA" sz="1467" dirty="0">
                <a:solidFill>
                  <a:schemeClr val="dk1"/>
                </a:solidFill>
                <a:ea typeface="Oswald"/>
                <a:cs typeface="Oswald"/>
                <a:sym typeface="Oswald"/>
              </a:rPr>
              <a:t>SA nodal potentials in the right atrium are conducted to the AV node via anterior, middle and posterior internodal tracts</a:t>
            </a:r>
          </a:p>
          <a:p>
            <a:pPr marL="1828754" lvl="1" indent="-397923">
              <a:buClr>
                <a:schemeClr val="dk1"/>
              </a:buClr>
              <a:buSzPts val="1100"/>
              <a:buFont typeface="Oswald"/>
              <a:buChar char="○"/>
            </a:pPr>
            <a:r>
              <a:rPr lang="en-CA" sz="1467" dirty="0">
                <a:solidFill>
                  <a:schemeClr val="dk1"/>
                </a:solidFill>
                <a:ea typeface="Oswald"/>
                <a:cs typeface="Oswald"/>
                <a:sym typeface="Oswald"/>
              </a:rPr>
              <a:t>Gap junctions and intercalated discs allow for propagation of action potential through cardiac myocytes </a:t>
            </a:r>
          </a:p>
          <a:p>
            <a:pPr marL="914377" indent="-397923">
              <a:buClr>
                <a:schemeClr val="dk1"/>
              </a:buClr>
              <a:buSzPts val="1100"/>
              <a:buFont typeface="Oswald"/>
              <a:buChar char="●"/>
            </a:pPr>
            <a:r>
              <a:rPr lang="en-CA" sz="1467" dirty="0">
                <a:solidFill>
                  <a:schemeClr val="dk1"/>
                </a:solidFill>
                <a:ea typeface="Oswald"/>
                <a:cs typeface="Oswald"/>
                <a:sym typeface="Oswald"/>
              </a:rPr>
              <a:t>AV node </a:t>
            </a:r>
          </a:p>
          <a:p>
            <a:pPr marL="1828754" lvl="1" indent="-397923">
              <a:buClr>
                <a:schemeClr val="dk1"/>
              </a:buClr>
              <a:buSzPts val="1100"/>
              <a:buFont typeface="Oswald"/>
              <a:buChar char="○"/>
            </a:pPr>
            <a:r>
              <a:rPr lang="en-CA" sz="1467" dirty="0">
                <a:solidFill>
                  <a:schemeClr val="dk1"/>
                </a:solidFill>
                <a:ea typeface="Oswald"/>
                <a:cs typeface="Oswald"/>
                <a:sym typeface="Oswald"/>
              </a:rPr>
              <a:t>Slowed conduction velocity through the AV node to allow for sufficient filling times before ventricular contraction  </a:t>
            </a:r>
          </a:p>
          <a:p>
            <a:pPr marL="914377" indent="-397923">
              <a:buClr>
                <a:schemeClr val="dk1"/>
              </a:buClr>
              <a:buSzPts val="1100"/>
              <a:buFont typeface="Oswald"/>
              <a:buChar char="●"/>
            </a:pPr>
            <a:r>
              <a:rPr lang="en-CA" sz="1467" dirty="0">
                <a:solidFill>
                  <a:schemeClr val="dk1"/>
                </a:solidFill>
                <a:ea typeface="Oswald"/>
                <a:cs typeface="Oswald"/>
                <a:sym typeface="Oswald"/>
              </a:rPr>
              <a:t>Bundle of His/</a:t>
            </a:r>
            <a:r>
              <a:rPr lang="en-CA" sz="1467" dirty="0" err="1">
                <a:solidFill>
                  <a:schemeClr val="dk1"/>
                </a:solidFill>
                <a:ea typeface="Oswald"/>
                <a:cs typeface="Oswald"/>
                <a:sym typeface="Oswald"/>
              </a:rPr>
              <a:t>purkinjie</a:t>
            </a:r>
            <a:r>
              <a:rPr lang="en-CA" sz="1467" dirty="0">
                <a:solidFill>
                  <a:schemeClr val="dk1"/>
                </a:solidFill>
                <a:ea typeface="Oswald"/>
                <a:cs typeface="Oswald"/>
                <a:sym typeface="Oswald"/>
              </a:rPr>
              <a:t> fibers </a:t>
            </a:r>
          </a:p>
          <a:p>
            <a:pPr marL="1828754" lvl="1" indent="-397923">
              <a:buClr>
                <a:schemeClr val="dk1"/>
              </a:buClr>
              <a:buSzPts val="1100"/>
              <a:buFont typeface="Oswald"/>
              <a:buChar char="○"/>
            </a:pPr>
            <a:r>
              <a:rPr lang="en-CA" sz="1467" dirty="0">
                <a:solidFill>
                  <a:schemeClr val="dk1"/>
                </a:solidFill>
                <a:ea typeface="Oswald"/>
                <a:cs typeface="Oswald"/>
                <a:sym typeface="Oswald"/>
              </a:rPr>
              <a:t>Action potential enters the common bundle toward the individual right and left bundle branches  </a:t>
            </a:r>
          </a:p>
          <a:p>
            <a:pPr marL="1828754" lvl="1" indent="-397923">
              <a:buClr>
                <a:srgbClr val="000000"/>
              </a:buClr>
              <a:buSzPts val="1100"/>
              <a:buFont typeface="Arial"/>
              <a:buChar char="○"/>
            </a:pPr>
            <a:r>
              <a:rPr lang="en-CA" sz="1467" dirty="0">
                <a:solidFill>
                  <a:schemeClr val="dk1"/>
                </a:solidFill>
                <a:ea typeface="Oswald"/>
                <a:cs typeface="Oswald"/>
                <a:sym typeface="Oswald"/>
              </a:rPr>
              <a:t>Past the right and left bundle branches it enters the </a:t>
            </a:r>
            <a:r>
              <a:rPr lang="en-CA" sz="1467" dirty="0" err="1">
                <a:solidFill>
                  <a:schemeClr val="dk1"/>
                </a:solidFill>
                <a:ea typeface="Oswald"/>
                <a:cs typeface="Oswald"/>
                <a:sym typeface="Oswald"/>
              </a:rPr>
              <a:t>purkinje</a:t>
            </a:r>
            <a:r>
              <a:rPr lang="en-CA" sz="1467" dirty="0">
                <a:solidFill>
                  <a:schemeClr val="dk1"/>
                </a:solidFill>
                <a:ea typeface="Oswald"/>
                <a:cs typeface="Oswald"/>
                <a:sym typeface="Oswald"/>
              </a:rPr>
              <a:t> fiber system to distribute to the rest of the ventricles </a:t>
            </a:r>
            <a:r>
              <a:rPr lang="en-CA" sz="1467" dirty="0">
                <a:solidFill>
                  <a:srgbClr val="000000"/>
                </a:solidFill>
                <a:ea typeface="Arial"/>
                <a:cs typeface="Arial"/>
                <a:sym typeface="Arial"/>
              </a:rPr>
              <a:t> </a:t>
            </a:r>
          </a:p>
          <a:p>
            <a:endParaRPr lang="en-US" dirty="0"/>
          </a:p>
        </p:txBody>
      </p:sp>
      <p:sp>
        <p:nvSpPr>
          <p:cNvPr id="4" name="Slide Number Placeholder 3"/>
          <p:cNvSpPr>
            <a:spLocks noGrp="1"/>
          </p:cNvSpPr>
          <p:nvPr>
            <p:ph type="sldNum" sz="quarter" idx="5"/>
          </p:nvPr>
        </p:nvSpPr>
        <p:spPr/>
        <p:txBody>
          <a:bodyPr/>
          <a:lstStyle/>
          <a:p>
            <a:fld id="{77604139-68E3-B841-BEFE-470E7A941E0F}" type="slidenum">
              <a:rPr lang="en-US" smtClean="0"/>
              <a:t>21</a:t>
            </a:fld>
            <a:endParaRPr lang="en-US"/>
          </a:p>
        </p:txBody>
      </p:sp>
    </p:spTree>
    <p:extLst>
      <p:ext uri="{BB962C8B-B14F-4D97-AF65-F5344CB8AC3E}">
        <p14:creationId xmlns:p14="http://schemas.microsoft.com/office/powerpoint/2010/main" val="1633956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1d4e2badb37_1_20:notes"/>
          <p:cNvSpPr>
            <a:spLocks noGrp="1" noRot="1" noChangeAspect="1"/>
          </p:cNvSpPr>
          <p:nvPr>
            <p:ph type="sldImg" idx="2"/>
          </p:nvPr>
        </p:nvSpPr>
        <p:spPr>
          <a:xfrm>
            <a:off x="106363" y="739775"/>
            <a:ext cx="6584950"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1d4e2badb37_1_20: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indent="0">
              <a:buNone/>
            </a:pPr>
            <a:r>
              <a:rPr lang="en-CA" sz="1467" dirty="0">
                <a:solidFill>
                  <a:schemeClr val="dk1"/>
                </a:solidFill>
                <a:latin typeface="Oswald"/>
                <a:ea typeface="Oswald"/>
                <a:cs typeface="Oswald"/>
                <a:sym typeface="Oswald"/>
              </a:rPr>
              <a:t>Initiation (SA node action potential): </a:t>
            </a:r>
          </a:p>
          <a:p>
            <a:pPr marL="914377" indent="-397923">
              <a:buClr>
                <a:schemeClr val="dk1"/>
              </a:buClr>
              <a:buSzPts val="1100"/>
              <a:buFont typeface="Oswald"/>
              <a:buChar char="●"/>
            </a:pPr>
            <a:r>
              <a:rPr lang="en-CA" sz="1467" dirty="0">
                <a:solidFill>
                  <a:schemeClr val="dk1"/>
                </a:solidFill>
                <a:latin typeface="Oswald"/>
                <a:ea typeface="Oswald"/>
                <a:cs typeface="Oswald"/>
                <a:sym typeface="Oswald"/>
              </a:rPr>
              <a:t>Phase 4: </a:t>
            </a:r>
            <a:r>
              <a:rPr lang="en-CA" sz="1467" b="1" dirty="0">
                <a:solidFill>
                  <a:schemeClr val="dk1"/>
                </a:solidFill>
                <a:latin typeface="Oswald"/>
                <a:ea typeface="Oswald"/>
                <a:cs typeface="Oswald"/>
                <a:sym typeface="Oswald"/>
              </a:rPr>
              <a:t>spontaneous</a:t>
            </a:r>
            <a:r>
              <a:rPr lang="en-CA" sz="1467" dirty="0">
                <a:solidFill>
                  <a:schemeClr val="dk1"/>
                </a:solidFill>
                <a:latin typeface="Oswald"/>
                <a:ea typeface="Oswald"/>
                <a:cs typeface="Oswald"/>
                <a:sym typeface="Oswald"/>
              </a:rPr>
              <a:t> depolarization (pacemaker potential)  </a:t>
            </a:r>
          </a:p>
          <a:p>
            <a:pPr marL="1828754" lvl="1" indent="-397923">
              <a:buClr>
                <a:schemeClr val="dk1"/>
              </a:buClr>
              <a:buSzPts val="1100"/>
              <a:buFont typeface="Oswald"/>
              <a:buChar char="○"/>
            </a:pPr>
            <a:r>
              <a:rPr lang="en-CA" sz="1467" dirty="0">
                <a:solidFill>
                  <a:schemeClr val="dk1"/>
                </a:solidFill>
                <a:latin typeface="Oswald"/>
                <a:ea typeface="Oswald"/>
                <a:cs typeface="Oswald"/>
                <a:sym typeface="Oswald"/>
              </a:rPr>
              <a:t>Most negative value of the membrane potential is about –60mV but doesn't stay at this value  </a:t>
            </a:r>
          </a:p>
          <a:p>
            <a:pPr marL="1828754" lvl="1" indent="-397923">
              <a:buClr>
                <a:schemeClr val="dk1"/>
              </a:buClr>
              <a:buSzPts val="1100"/>
              <a:buFont typeface="Oswald"/>
              <a:buChar char="○"/>
            </a:pPr>
            <a:r>
              <a:rPr lang="en-CA" sz="1467" dirty="0">
                <a:solidFill>
                  <a:schemeClr val="dk1"/>
                </a:solidFill>
                <a:latin typeface="Oswald"/>
                <a:ea typeface="Oswald"/>
                <a:cs typeface="Oswald"/>
                <a:sym typeface="Oswald"/>
              </a:rPr>
              <a:t>Slow depolarization is produced by inward Na+ current through </a:t>
            </a:r>
            <a:r>
              <a:rPr lang="en-CA" sz="1467" u="sng" dirty="0">
                <a:solidFill>
                  <a:schemeClr val="dk1"/>
                </a:solidFill>
                <a:latin typeface="Oswald"/>
                <a:ea typeface="Oswald"/>
                <a:cs typeface="Oswald"/>
                <a:sym typeface="Oswald"/>
              </a:rPr>
              <a:t>Na+ channels  </a:t>
            </a:r>
          </a:p>
          <a:p>
            <a:pPr marL="1828754" lvl="1" indent="-397923">
              <a:buClr>
                <a:schemeClr val="dk1"/>
              </a:buClr>
              <a:buSzPts val="1100"/>
              <a:buFont typeface="Oswald"/>
              <a:buChar char="○"/>
            </a:pPr>
            <a:r>
              <a:rPr lang="en-CA" sz="1467" u="sng" dirty="0">
                <a:solidFill>
                  <a:schemeClr val="dk1"/>
                </a:solidFill>
                <a:latin typeface="Oswald"/>
                <a:ea typeface="Oswald"/>
                <a:cs typeface="Oswald"/>
                <a:sym typeface="Oswald"/>
              </a:rPr>
              <a:t>Funny Na+</a:t>
            </a:r>
            <a:r>
              <a:rPr lang="en-CA" sz="1467" dirty="0">
                <a:solidFill>
                  <a:schemeClr val="dk1"/>
                </a:solidFill>
                <a:latin typeface="Oswald"/>
                <a:ea typeface="Oswald"/>
                <a:cs typeface="Oswald"/>
                <a:sym typeface="Oswald"/>
              </a:rPr>
              <a:t> channels are open to bring the depolarization to membrane threshold potential of –40mV  </a:t>
            </a:r>
          </a:p>
          <a:p>
            <a:pPr marL="914377" indent="-397923">
              <a:buClr>
                <a:schemeClr val="dk1"/>
              </a:buClr>
              <a:buSzPts val="1100"/>
              <a:buFont typeface="Oswald"/>
              <a:buChar char="●"/>
            </a:pPr>
            <a:r>
              <a:rPr lang="en-CA" sz="1467" dirty="0">
                <a:solidFill>
                  <a:schemeClr val="dk1"/>
                </a:solidFill>
                <a:latin typeface="Oswald"/>
                <a:ea typeface="Oswald"/>
                <a:cs typeface="Oswald"/>
                <a:sym typeface="Oswald"/>
              </a:rPr>
              <a:t>Phase 0: upstroke of the AP  </a:t>
            </a:r>
          </a:p>
          <a:p>
            <a:pPr marL="1828754" lvl="1" indent="-397923">
              <a:buClr>
                <a:schemeClr val="dk1"/>
              </a:buClr>
              <a:buSzPts val="1100"/>
              <a:buFont typeface="Oswald"/>
              <a:buChar char="○"/>
            </a:pPr>
            <a:r>
              <a:rPr lang="en-CA" sz="1467" dirty="0">
                <a:solidFill>
                  <a:schemeClr val="dk1"/>
                </a:solidFill>
                <a:latin typeface="Oswald"/>
                <a:ea typeface="Oswald"/>
                <a:cs typeface="Oswald"/>
                <a:sym typeface="Oswald"/>
              </a:rPr>
              <a:t>Ionic basis for the upstroke is due to</a:t>
            </a:r>
            <a:r>
              <a:rPr lang="en-CA" sz="1467" u="sng" dirty="0">
                <a:solidFill>
                  <a:schemeClr val="dk1"/>
                </a:solidFill>
                <a:latin typeface="Oswald"/>
                <a:ea typeface="Oswald"/>
                <a:cs typeface="Oswald"/>
                <a:sym typeface="Oswald"/>
              </a:rPr>
              <a:t> L-type Ca2+</a:t>
            </a:r>
            <a:r>
              <a:rPr lang="en-CA" sz="1467" dirty="0">
                <a:solidFill>
                  <a:schemeClr val="dk1"/>
                </a:solidFill>
                <a:latin typeface="Oswald"/>
                <a:ea typeface="Oswald"/>
                <a:cs typeface="Oswald"/>
                <a:sym typeface="Oswald"/>
              </a:rPr>
              <a:t> channels up to +10 </a:t>
            </a:r>
          </a:p>
          <a:p>
            <a:pPr marL="914377" indent="-397923">
              <a:buClr>
                <a:schemeClr val="dk1"/>
              </a:buClr>
              <a:buSzPts val="1100"/>
              <a:buFont typeface="Oswald"/>
              <a:buChar char="●"/>
            </a:pPr>
            <a:r>
              <a:rPr lang="en-CA" sz="1467" dirty="0">
                <a:solidFill>
                  <a:schemeClr val="dk1"/>
                </a:solidFill>
                <a:latin typeface="Oswald"/>
                <a:ea typeface="Oswald"/>
                <a:cs typeface="Oswald"/>
                <a:sym typeface="Oswald"/>
              </a:rPr>
              <a:t>Phase 1 and 2 do not occur </a:t>
            </a:r>
          </a:p>
          <a:p>
            <a:pPr marL="914377" indent="-397923">
              <a:buClr>
                <a:schemeClr val="dk1"/>
              </a:buClr>
              <a:buSzPts val="1100"/>
              <a:buFont typeface="Oswald"/>
              <a:buChar char="●"/>
            </a:pPr>
            <a:r>
              <a:rPr lang="en-CA" sz="1467" dirty="0">
                <a:solidFill>
                  <a:schemeClr val="dk1"/>
                </a:solidFill>
                <a:latin typeface="Oswald"/>
                <a:ea typeface="Oswald"/>
                <a:cs typeface="Oswald"/>
                <a:sym typeface="Oswald"/>
              </a:rPr>
              <a:t>Phase 3: repolarization  </a:t>
            </a:r>
          </a:p>
          <a:p>
            <a:pPr marL="1828754" lvl="1" indent="-397923">
              <a:buClr>
                <a:schemeClr val="dk1"/>
              </a:buClr>
              <a:buSzPts val="1100"/>
              <a:buFont typeface="Oswald"/>
              <a:buChar char="○"/>
            </a:pPr>
            <a:r>
              <a:rPr lang="en-CA" sz="1467" dirty="0">
                <a:solidFill>
                  <a:schemeClr val="dk1"/>
                </a:solidFill>
                <a:latin typeface="Oswald"/>
                <a:ea typeface="Oswald"/>
                <a:cs typeface="Oswald"/>
                <a:sym typeface="Oswald"/>
              </a:rPr>
              <a:t>Repolarization is due to </a:t>
            </a:r>
            <a:r>
              <a:rPr lang="en-CA" sz="1467" u="sng" dirty="0">
                <a:solidFill>
                  <a:schemeClr val="dk1"/>
                </a:solidFill>
                <a:latin typeface="Oswald"/>
                <a:ea typeface="Oswald"/>
                <a:cs typeface="Oswald"/>
                <a:sym typeface="Oswald"/>
              </a:rPr>
              <a:t>delayed rectifier  K+ channels</a:t>
            </a:r>
            <a:r>
              <a:rPr lang="en-CA" sz="1467" dirty="0">
                <a:solidFill>
                  <a:schemeClr val="dk1"/>
                </a:solidFill>
                <a:latin typeface="Oswald"/>
                <a:ea typeface="Oswald"/>
                <a:cs typeface="Oswald"/>
                <a:sym typeface="Oswald"/>
              </a:rPr>
              <a:t> opening resulting in an outward K+ current  </a:t>
            </a:r>
          </a:p>
          <a:p>
            <a:pPr marL="1828754" lvl="1" indent="-397923">
              <a:buClr>
                <a:schemeClr val="dk1"/>
              </a:buClr>
              <a:buSzPts val="1100"/>
              <a:buFont typeface="Oswald"/>
              <a:buChar char="○"/>
            </a:pPr>
            <a:r>
              <a:rPr lang="en-CA" sz="1467" dirty="0">
                <a:solidFill>
                  <a:schemeClr val="dk1"/>
                </a:solidFill>
                <a:latin typeface="Oswald"/>
                <a:ea typeface="Oswald"/>
                <a:cs typeface="Oswald"/>
                <a:sym typeface="Oswald"/>
              </a:rPr>
              <a:t>L type Ca2+ channels inactivated </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Note: Sinoatrial node action potentials do not contain all sections of the myocardial action potential as they are specialized to have autorhythmic capacity </a:t>
            </a:r>
            <a:endParaRPr dirty="0"/>
          </a:p>
          <a:p>
            <a:pPr marL="0" lvl="0" indent="0" algn="l" rtl="0">
              <a:spcBef>
                <a:spcPts val="0"/>
              </a:spcBef>
              <a:spcAft>
                <a:spcPts val="0"/>
              </a:spcAft>
              <a:buNone/>
            </a:pPr>
            <a:r>
              <a:rPr lang="en" dirty="0"/>
              <a:t>The upstroke is slower in the SA node once it reaches its threshold potential of -40 as the SA nodal cells do not have the required membrane potential of less than around -80 to be able to open the fast sodium channels present in the myocardial cells </a:t>
            </a:r>
          </a:p>
          <a:p>
            <a:pPr marL="0" lvl="0" indent="0" algn="l" rtl="0">
              <a:spcBef>
                <a:spcPts val="0"/>
              </a:spcBef>
              <a:spcAft>
                <a:spcPts val="0"/>
              </a:spcAft>
              <a:buNone/>
            </a:pPr>
            <a:r>
              <a:rPr lang="en-CA" dirty="0"/>
              <a:t>There are fewer </a:t>
            </a:r>
            <a:r>
              <a:rPr lang="en" sz="1200" dirty="0">
                <a:solidFill>
                  <a:schemeClr val="dk1"/>
                </a:solidFill>
                <a:latin typeface="Oswald"/>
                <a:ea typeface="Oswald"/>
                <a:cs typeface="Oswald"/>
                <a:sym typeface="Oswald"/>
              </a:rPr>
              <a:t> </a:t>
            </a:r>
            <a:r>
              <a:rPr lang="en" sz="1200" u="sng" dirty="0">
                <a:solidFill>
                  <a:schemeClr val="dk1"/>
                </a:solidFill>
                <a:latin typeface="Oswald"/>
                <a:ea typeface="Oswald"/>
                <a:cs typeface="Oswald"/>
                <a:sym typeface="Oswald"/>
              </a:rPr>
              <a:t>delayed rectifier  K+ channels</a:t>
            </a:r>
            <a:r>
              <a:rPr lang="en" sz="1200" dirty="0">
                <a:solidFill>
                  <a:schemeClr val="dk1"/>
                </a:solidFill>
                <a:latin typeface="Oswald"/>
                <a:ea typeface="Oswald"/>
                <a:cs typeface="Oswald"/>
                <a:sym typeface="Oswald"/>
              </a:rPr>
              <a:t> </a:t>
            </a:r>
            <a:r>
              <a:rPr lang="en" sz="1200" dirty="0" err="1">
                <a:solidFill>
                  <a:schemeClr val="dk1"/>
                </a:solidFill>
                <a:latin typeface="Oswald"/>
                <a:ea typeface="Oswald"/>
                <a:cs typeface="Oswald"/>
                <a:sym typeface="Oswald"/>
              </a:rPr>
              <a:t>whic</a:t>
            </a:r>
            <a:r>
              <a:rPr lang="en-CA" sz="1200" dirty="0">
                <a:solidFill>
                  <a:schemeClr val="dk1"/>
                </a:solidFill>
                <a:latin typeface="Oswald"/>
                <a:ea typeface="Oswald"/>
                <a:cs typeface="Oswald"/>
                <a:sym typeface="Oswald"/>
              </a:rPr>
              <a:t>h</a:t>
            </a:r>
            <a:r>
              <a:rPr lang="en" sz="1200" dirty="0">
                <a:solidFill>
                  <a:schemeClr val="dk1"/>
                </a:solidFill>
                <a:latin typeface="Oswald"/>
                <a:ea typeface="Oswald"/>
                <a:cs typeface="Oswald"/>
                <a:sym typeface="Oswald"/>
              </a:rPr>
              <a:t> is why membrane potential never gets lower than -60mV</a:t>
            </a:r>
          </a:p>
          <a:p>
            <a:pPr marL="0" lvl="0" indent="0" algn="l" rtl="0">
              <a:spcBef>
                <a:spcPts val="0"/>
              </a:spcBef>
              <a:spcAft>
                <a:spcPts val="0"/>
              </a:spcAft>
              <a:buNone/>
            </a:pPr>
            <a:endParaRPr lang="en" sz="1200" dirty="0">
              <a:solidFill>
                <a:schemeClr val="dk1"/>
              </a:solidFill>
              <a:latin typeface="Oswald"/>
              <a:sym typeface="Oswald"/>
            </a:endParaRPr>
          </a:p>
          <a:p>
            <a:pPr marL="0" lvl="0" indent="0" algn="l" rtl="0">
              <a:spcBef>
                <a:spcPts val="0"/>
              </a:spcBef>
              <a:spcAft>
                <a:spcPts val="0"/>
              </a:spcAft>
              <a:buNone/>
            </a:pPr>
            <a:endParaRPr lang="en-CA" dirty="0"/>
          </a:p>
        </p:txBody>
      </p:sp>
    </p:spTree>
    <p:extLst>
      <p:ext uri="{BB962C8B-B14F-4D97-AF65-F5344CB8AC3E}">
        <p14:creationId xmlns:p14="http://schemas.microsoft.com/office/powerpoint/2010/main" val="38216477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1d4e2badb37_1_65:notes"/>
          <p:cNvSpPr>
            <a:spLocks noGrp="1" noRot="1" noChangeAspect="1"/>
          </p:cNvSpPr>
          <p:nvPr>
            <p:ph type="sldImg" idx="2"/>
          </p:nvPr>
        </p:nvSpPr>
        <p:spPr>
          <a:xfrm>
            <a:off x="106363" y="739775"/>
            <a:ext cx="6584950"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1d4e2badb37_1_65: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indent="0">
              <a:buNone/>
            </a:pPr>
            <a:r>
              <a:rPr lang="en-CA" sz="1467" dirty="0">
                <a:solidFill>
                  <a:schemeClr val="dk1"/>
                </a:solidFill>
                <a:latin typeface="Oswald"/>
                <a:ea typeface="Oswald"/>
                <a:cs typeface="Oswald"/>
                <a:sym typeface="Oswald"/>
              </a:rPr>
              <a:t>Action potential in cardiac muscle fibers  </a:t>
            </a:r>
          </a:p>
          <a:p>
            <a:pPr marL="914377" indent="-383953">
              <a:buClr>
                <a:schemeClr val="dk1"/>
              </a:buClr>
              <a:buSzPct val="100000"/>
              <a:buFont typeface="Oswald"/>
              <a:buChar char="●"/>
            </a:pPr>
            <a:r>
              <a:rPr lang="en-CA" sz="1467" dirty="0">
                <a:solidFill>
                  <a:schemeClr val="dk1"/>
                </a:solidFill>
                <a:latin typeface="Oswald"/>
                <a:ea typeface="Oswald"/>
                <a:cs typeface="Oswald"/>
                <a:sym typeface="Oswald"/>
              </a:rPr>
              <a:t>Depolarization </a:t>
            </a:r>
          </a:p>
          <a:p>
            <a:pPr marL="1828754" lvl="1" indent="-383953">
              <a:buClr>
                <a:schemeClr val="dk1"/>
              </a:buClr>
              <a:buSzPct val="100000"/>
              <a:buFont typeface="Oswald"/>
              <a:buChar char="○"/>
            </a:pPr>
            <a:r>
              <a:rPr lang="en-CA" sz="1467" dirty="0">
                <a:solidFill>
                  <a:schemeClr val="dk1"/>
                </a:solidFill>
                <a:latin typeface="Oswald"/>
                <a:ea typeface="Oswald"/>
                <a:cs typeface="Oswald"/>
                <a:sym typeface="Oswald"/>
              </a:rPr>
              <a:t>Action potential from neighbouring cells causes opening of VG sodium channels </a:t>
            </a:r>
          </a:p>
          <a:p>
            <a:pPr marL="1828754" lvl="1" indent="-383953">
              <a:buClr>
                <a:schemeClr val="dk1"/>
              </a:buClr>
              <a:buSzPct val="100000"/>
              <a:buFont typeface="Oswald"/>
              <a:buChar char="○"/>
            </a:pPr>
            <a:r>
              <a:rPr lang="en-CA" sz="1467" dirty="0">
                <a:solidFill>
                  <a:schemeClr val="dk1"/>
                </a:solidFill>
                <a:latin typeface="Oswald"/>
                <a:ea typeface="Oswald"/>
                <a:cs typeface="Oswald"/>
                <a:sym typeface="Oswald"/>
              </a:rPr>
              <a:t>Increases permeability for sodium and causes rapid sodium influx </a:t>
            </a:r>
          </a:p>
          <a:p>
            <a:pPr marL="1828754" lvl="1" indent="-383953">
              <a:buClr>
                <a:schemeClr val="dk1"/>
              </a:buClr>
              <a:buSzPct val="100000"/>
              <a:buFont typeface="Oswald"/>
              <a:buChar char="○"/>
            </a:pPr>
            <a:r>
              <a:rPr lang="en-CA" sz="1467" dirty="0">
                <a:solidFill>
                  <a:schemeClr val="dk1"/>
                </a:solidFill>
                <a:latin typeface="Oswald"/>
                <a:ea typeface="Oswald"/>
                <a:cs typeface="Oswald"/>
                <a:sym typeface="Oswald"/>
              </a:rPr>
              <a:t>Interior of cell becomes positive relative to the outside (20-30 mV) </a:t>
            </a:r>
          </a:p>
          <a:p>
            <a:pPr marL="914377" indent="-383953">
              <a:buClr>
                <a:schemeClr val="dk1"/>
              </a:buClr>
              <a:buSzPct val="100000"/>
              <a:buFont typeface="Oswald"/>
              <a:buChar char="●"/>
            </a:pPr>
            <a:r>
              <a:rPr lang="en-CA" sz="1467" dirty="0">
                <a:solidFill>
                  <a:schemeClr val="dk1"/>
                </a:solidFill>
                <a:latin typeface="Oswald"/>
                <a:ea typeface="Oswald"/>
                <a:cs typeface="Oswald"/>
                <a:sym typeface="Oswald"/>
              </a:rPr>
              <a:t>Rapid repolarization </a:t>
            </a:r>
          </a:p>
          <a:p>
            <a:pPr marL="1828754" lvl="1" indent="-383953">
              <a:buClr>
                <a:schemeClr val="dk1"/>
              </a:buClr>
              <a:buSzPct val="100000"/>
              <a:buFont typeface="Oswald"/>
              <a:buChar char="○"/>
            </a:pPr>
            <a:r>
              <a:rPr lang="en-CA" sz="1467" dirty="0">
                <a:solidFill>
                  <a:schemeClr val="dk1"/>
                </a:solidFill>
                <a:latin typeface="Oswald"/>
                <a:ea typeface="Oswald"/>
                <a:cs typeface="Oswald"/>
                <a:sym typeface="Oswald"/>
              </a:rPr>
              <a:t>The fast sodium channels begin to close and Cl- channels begin to open  </a:t>
            </a:r>
          </a:p>
          <a:p>
            <a:pPr marL="1828754" lvl="1" indent="-383953">
              <a:buClr>
                <a:schemeClr val="dk1"/>
              </a:buClr>
              <a:buSzPct val="100000"/>
              <a:buFont typeface="Oswald"/>
              <a:buChar char="○"/>
            </a:pPr>
            <a:r>
              <a:rPr lang="en-CA" sz="1467" dirty="0">
                <a:solidFill>
                  <a:schemeClr val="dk1"/>
                </a:solidFill>
                <a:latin typeface="Oswald"/>
                <a:ea typeface="Oswald"/>
                <a:cs typeface="Oswald"/>
                <a:sym typeface="Oswald"/>
              </a:rPr>
              <a:t>Inward movement of Cl- combined with opening of K+ VG channels cause the cell to being repolarizing rapidly </a:t>
            </a:r>
          </a:p>
          <a:p>
            <a:pPr marL="914377" indent="-383953">
              <a:buClr>
                <a:schemeClr val="dk1"/>
              </a:buClr>
              <a:buSzPct val="100000"/>
              <a:buFont typeface="Oswald"/>
              <a:buChar char="●"/>
            </a:pPr>
            <a:r>
              <a:rPr lang="en-CA" sz="1467" dirty="0">
                <a:solidFill>
                  <a:schemeClr val="dk1"/>
                </a:solidFill>
                <a:latin typeface="Oswald"/>
                <a:ea typeface="Oswald"/>
                <a:cs typeface="Oswald"/>
                <a:sym typeface="Oswald"/>
              </a:rPr>
              <a:t>Plateau phase </a:t>
            </a:r>
          </a:p>
          <a:p>
            <a:pPr marL="1828754" lvl="1" indent="-383953">
              <a:buClr>
                <a:schemeClr val="dk1"/>
              </a:buClr>
              <a:buSzPct val="100000"/>
              <a:buFont typeface="Oswald"/>
              <a:buChar char="○"/>
            </a:pPr>
            <a:r>
              <a:rPr lang="en-CA" sz="1467" dirty="0">
                <a:solidFill>
                  <a:schemeClr val="dk1"/>
                </a:solidFill>
                <a:latin typeface="Oswald"/>
                <a:ea typeface="Oswald"/>
                <a:cs typeface="Oswald"/>
                <a:sym typeface="Oswald"/>
              </a:rPr>
              <a:t>Chloride channels close </a:t>
            </a:r>
          </a:p>
          <a:p>
            <a:pPr marL="1828754" lvl="1" indent="-383953">
              <a:buClr>
                <a:schemeClr val="dk1"/>
              </a:buClr>
              <a:buSzPct val="100000"/>
              <a:buFont typeface="Oswald"/>
              <a:buChar char="○"/>
            </a:pPr>
            <a:r>
              <a:rPr lang="en-CA" sz="1467" dirty="0">
                <a:solidFill>
                  <a:schemeClr val="dk1"/>
                </a:solidFill>
                <a:latin typeface="Oswald"/>
                <a:ea typeface="Oswald"/>
                <a:cs typeface="Oswald"/>
                <a:sym typeface="Oswald"/>
              </a:rPr>
              <a:t>The AP causes opening of slow L-type calcium channels causing slow inward movement of calcium </a:t>
            </a:r>
          </a:p>
          <a:p>
            <a:pPr marL="1828754" lvl="1" indent="-383953">
              <a:buClr>
                <a:schemeClr val="dk1"/>
              </a:buClr>
              <a:buSzPct val="100000"/>
              <a:buFont typeface="Oswald"/>
              <a:buChar char="○"/>
            </a:pPr>
            <a:r>
              <a:rPr lang="en-CA" sz="1467" dirty="0">
                <a:solidFill>
                  <a:schemeClr val="dk1"/>
                </a:solidFill>
                <a:latin typeface="Oswald"/>
                <a:ea typeface="Oswald"/>
                <a:cs typeface="Oswald"/>
                <a:sym typeface="Oswald"/>
              </a:rPr>
              <a:t>This almost balances the efflux of K+ and results in a relatively steady membrane potential  </a:t>
            </a:r>
          </a:p>
          <a:p>
            <a:pPr marL="914377" indent="-383953">
              <a:buClr>
                <a:schemeClr val="dk1"/>
              </a:buClr>
              <a:buSzPct val="100000"/>
              <a:buFont typeface="Oswald"/>
              <a:buChar char="●"/>
            </a:pPr>
            <a:r>
              <a:rPr lang="en-CA" sz="1467" dirty="0">
                <a:solidFill>
                  <a:schemeClr val="dk1"/>
                </a:solidFill>
                <a:latin typeface="Oswald"/>
                <a:ea typeface="Oswald"/>
                <a:cs typeface="Oswald"/>
                <a:sym typeface="Oswald"/>
              </a:rPr>
              <a:t>Restoration of resting potential  </a:t>
            </a:r>
          </a:p>
          <a:p>
            <a:pPr marL="1828754" lvl="1" indent="-383953">
              <a:buClr>
                <a:schemeClr val="dk1"/>
              </a:buClr>
              <a:buSzPct val="100000"/>
              <a:buFont typeface="Oswald"/>
              <a:buChar char="○"/>
            </a:pPr>
            <a:r>
              <a:rPr lang="en-CA" sz="1467" dirty="0">
                <a:solidFill>
                  <a:schemeClr val="dk1"/>
                </a:solidFill>
                <a:latin typeface="Oswald"/>
                <a:ea typeface="Oswald"/>
                <a:cs typeface="Oswald"/>
                <a:sym typeface="Oswald"/>
              </a:rPr>
              <a:t>Slow L-type calcium channels begin to close and inward movement of calcium slows while K+ efflux continues </a:t>
            </a:r>
          </a:p>
          <a:p>
            <a:pPr marL="1828754" lvl="1" indent="-383953">
              <a:buClr>
                <a:schemeClr val="dk1"/>
              </a:buClr>
              <a:buSzPct val="100000"/>
              <a:buFont typeface="Oswald"/>
              <a:buChar char="○"/>
            </a:pPr>
            <a:r>
              <a:rPr lang="en-CA" sz="1467" dirty="0">
                <a:solidFill>
                  <a:schemeClr val="dk1"/>
                </a:solidFill>
                <a:latin typeface="Oswald"/>
                <a:ea typeface="Oswald"/>
                <a:cs typeface="Oswald"/>
                <a:sym typeface="Oswald"/>
              </a:rPr>
              <a:t>K+ efflux restores the resting membrane potential of -90 mV </a:t>
            </a:r>
          </a:p>
          <a:p>
            <a:pPr marL="0" lvl="0" indent="0" algn="l" rtl="0">
              <a:spcBef>
                <a:spcPts val="0"/>
              </a:spcBef>
              <a:spcAft>
                <a:spcPts val="0"/>
              </a:spcAft>
              <a:buNone/>
            </a:pPr>
            <a:endParaRPr lang="en" dirty="0"/>
          </a:p>
          <a:p>
            <a:pPr marL="0" lvl="0" indent="0" algn="l" rtl="0">
              <a:spcBef>
                <a:spcPts val="0"/>
              </a:spcBef>
              <a:spcAft>
                <a:spcPts val="0"/>
              </a:spcAft>
              <a:buNone/>
            </a:pPr>
            <a:endParaRPr lang="en" dirty="0"/>
          </a:p>
          <a:p>
            <a:pPr marL="0" lvl="0" indent="0" algn="l" rtl="0">
              <a:spcBef>
                <a:spcPts val="0"/>
              </a:spcBef>
              <a:spcAft>
                <a:spcPts val="0"/>
              </a:spcAft>
              <a:buNone/>
            </a:pPr>
            <a:endParaRPr lang="en" dirty="0"/>
          </a:p>
          <a:p>
            <a:pPr marL="0" lvl="0" indent="0" algn="l" rtl="0">
              <a:spcBef>
                <a:spcPts val="0"/>
              </a:spcBef>
              <a:spcAft>
                <a:spcPts val="0"/>
              </a:spcAft>
              <a:buNone/>
            </a:pPr>
            <a:r>
              <a:rPr lang="en" dirty="0"/>
              <a:t>Rapid repolarization is dominated by the opening of the potassium channels, the chloride channels are mentioned for completeness </a:t>
            </a:r>
            <a:endParaRPr dirty="0"/>
          </a:p>
          <a:p>
            <a:pPr marL="0" lvl="0" indent="0" algn="l" rtl="0">
              <a:spcBef>
                <a:spcPts val="0"/>
              </a:spcBef>
              <a:spcAft>
                <a:spcPts val="0"/>
              </a:spcAft>
              <a:buNone/>
            </a:pPr>
            <a:r>
              <a:rPr lang="en" dirty="0"/>
              <a:t>*Different resources have different resting membrane potentials for cardiac </a:t>
            </a:r>
            <a:r>
              <a:rPr lang="en" dirty="0" err="1"/>
              <a:t>myoctes</a:t>
            </a:r>
            <a:r>
              <a:rPr lang="en" dirty="0"/>
              <a:t>, it is between -85 and -90, both are equally correct</a:t>
            </a:r>
            <a:endParaRPr dirty="0"/>
          </a:p>
        </p:txBody>
      </p:sp>
    </p:spTree>
    <p:extLst>
      <p:ext uri="{BB962C8B-B14F-4D97-AF65-F5344CB8AC3E}">
        <p14:creationId xmlns:p14="http://schemas.microsoft.com/office/powerpoint/2010/main" val="10379301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d4e2badb37_0_0:notes"/>
          <p:cNvSpPr>
            <a:spLocks noGrp="1" noRot="1" noChangeAspect="1"/>
          </p:cNvSpPr>
          <p:nvPr>
            <p:ph type="sldImg" idx="2"/>
          </p:nvPr>
        </p:nvSpPr>
        <p:spPr>
          <a:xfrm>
            <a:off x="106363" y="739775"/>
            <a:ext cx="6584950"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1d4e2badb37_0_0: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Large elastic arteries: aorta and major branches, pulmonary arteries etc</a:t>
            </a:r>
            <a:endParaRPr/>
          </a:p>
          <a:p>
            <a:pPr marL="0" lvl="0" indent="0" algn="l" rtl="0">
              <a:spcBef>
                <a:spcPts val="0"/>
              </a:spcBef>
              <a:spcAft>
                <a:spcPts val="0"/>
              </a:spcAft>
              <a:buNone/>
            </a:pPr>
            <a:r>
              <a:rPr lang="en"/>
              <a:t>Medium muscular arteries: femoral, popliteal, radial, ulnar, external carotid arteries etc</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d4e2badb37_0_71:notes"/>
          <p:cNvSpPr>
            <a:spLocks noGrp="1" noRot="1" noChangeAspect="1"/>
          </p:cNvSpPr>
          <p:nvPr>
            <p:ph type="sldImg" idx="2"/>
          </p:nvPr>
        </p:nvSpPr>
        <p:spPr>
          <a:xfrm>
            <a:off x="106363" y="739775"/>
            <a:ext cx="6584950"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1d4e2badb37_0_71: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d4e2badb37_0_77:notes"/>
          <p:cNvSpPr>
            <a:spLocks noGrp="1" noRot="1" noChangeAspect="1"/>
          </p:cNvSpPr>
          <p:nvPr>
            <p:ph type="sldImg" idx="2"/>
          </p:nvPr>
        </p:nvSpPr>
        <p:spPr>
          <a:xfrm>
            <a:off x="106363" y="739775"/>
            <a:ext cx="6584950"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d4e2badb37_0_77: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*Recall macrophages circulate as monocytes and only differentiate into macrophages in tissue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d4e2badb37_0_234:notes"/>
          <p:cNvSpPr>
            <a:spLocks noGrp="1" noRot="1" noChangeAspect="1"/>
          </p:cNvSpPr>
          <p:nvPr>
            <p:ph type="sldImg" idx="2"/>
          </p:nvPr>
        </p:nvSpPr>
        <p:spPr>
          <a:xfrm>
            <a:off x="106363" y="739775"/>
            <a:ext cx="6584950"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d4e2badb37_0_234: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Fatty streaks are aggregates of foam cells </a:t>
            </a:r>
          </a:p>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d4e2badb37_0_94:notes"/>
          <p:cNvSpPr>
            <a:spLocks noGrp="1" noRot="1" noChangeAspect="1"/>
          </p:cNvSpPr>
          <p:nvPr>
            <p:ph type="sldImg" idx="2"/>
          </p:nvPr>
        </p:nvSpPr>
        <p:spPr>
          <a:xfrm>
            <a:off x="106363" y="739775"/>
            <a:ext cx="6584950"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1d4e2badb37_0_94: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dirty="0">
                <a:solidFill>
                  <a:schemeClr val="dk1"/>
                </a:solidFill>
                <a:latin typeface="Average"/>
                <a:ea typeface="Average"/>
                <a:cs typeface="Average"/>
                <a:sym typeface="Average"/>
              </a:rPr>
              <a:t>a. Chronic stress on the endothelium </a:t>
            </a:r>
            <a:endParaRPr dirty="0">
              <a:solidFill>
                <a:schemeClr val="dk1"/>
              </a:solidFill>
              <a:latin typeface="Average"/>
              <a:ea typeface="Average"/>
              <a:cs typeface="Average"/>
              <a:sym typeface="Average"/>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Average"/>
                <a:ea typeface="Average"/>
                <a:cs typeface="Average"/>
                <a:sym typeface="Average"/>
              </a:rPr>
              <a:t>	</a:t>
            </a:r>
            <a:r>
              <a:rPr lang="en" dirty="0" err="1">
                <a:solidFill>
                  <a:schemeClr val="dk1"/>
                </a:solidFill>
                <a:latin typeface="Average"/>
                <a:ea typeface="Average"/>
                <a:cs typeface="Average"/>
                <a:sym typeface="Average"/>
              </a:rPr>
              <a:t>i</a:t>
            </a:r>
            <a:r>
              <a:rPr lang="en" dirty="0">
                <a:solidFill>
                  <a:schemeClr val="dk1"/>
                </a:solidFill>
                <a:latin typeface="Average"/>
                <a:ea typeface="Average"/>
                <a:cs typeface="Average"/>
                <a:sym typeface="Average"/>
              </a:rPr>
              <a:t>. Can be due to arterial hypertension and turbulence </a:t>
            </a:r>
            <a:endParaRPr dirty="0">
              <a:solidFill>
                <a:schemeClr val="dk1"/>
              </a:solidFill>
              <a:latin typeface="Average"/>
              <a:ea typeface="Average"/>
              <a:cs typeface="Average"/>
              <a:sym typeface="Average"/>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Average"/>
                <a:ea typeface="Average"/>
                <a:cs typeface="Average"/>
                <a:sym typeface="Average"/>
              </a:rPr>
              <a:t>b. Endothelial dysfunction (type of non-obstructive coronary artery disease (CAD) in which there are no heart artery blockages, but the large blood vessels on the heart's surface constrict (narrow) instead of dilating (opening)) that leads to: </a:t>
            </a:r>
            <a:endParaRPr dirty="0">
              <a:solidFill>
                <a:schemeClr val="dk1"/>
              </a:solidFill>
              <a:latin typeface="Average"/>
              <a:ea typeface="Average"/>
              <a:cs typeface="Average"/>
              <a:sym typeface="Average"/>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Average"/>
                <a:ea typeface="Average"/>
                <a:cs typeface="Average"/>
                <a:sym typeface="Average"/>
              </a:rPr>
              <a:t>			</a:t>
            </a:r>
            <a:r>
              <a:rPr lang="en" dirty="0" err="1">
                <a:solidFill>
                  <a:schemeClr val="dk1"/>
                </a:solidFill>
                <a:latin typeface="Average"/>
                <a:ea typeface="Average"/>
                <a:cs typeface="Average"/>
                <a:sym typeface="Average"/>
              </a:rPr>
              <a:t>i</a:t>
            </a:r>
            <a:r>
              <a:rPr lang="en" dirty="0">
                <a:solidFill>
                  <a:schemeClr val="dk1"/>
                </a:solidFill>
                <a:latin typeface="Average"/>
                <a:ea typeface="Average"/>
                <a:cs typeface="Average"/>
                <a:sym typeface="Average"/>
              </a:rPr>
              <a:t>. Invasion of inflammatory cells (mainly monocytes and lymphocytes) through disrupted endothelial barrier </a:t>
            </a:r>
            <a:endParaRPr dirty="0">
              <a:solidFill>
                <a:schemeClr val="dk1"/>
              </a:solidFill>
              <a:latin typeface="Average"/>
              <a:ea typeface="Average"/>
              <a:cs typeface="Average"/>
              <a:sym typeface="Average"/>
            </a:endParaRPr>
          </a:p>
          <a:p>
            <a:pPr marL="914400" lvl="0" indent="457200" algn="l" rtl="0">
              <a:lnSpc>
                <a:spcPct val="115000"/>
              </a:lnSpc>
              <a:spcBef>
                <a:spcPts val="1200"/>
              </a:spcBef>
              <a:spcAft>
                <a:spcPts val="0"/>
              </a:spcAft>
              <a:buClr>
                <a:schemeClr val="dk1"/>
              </a:buClr>
              <a:buSzPts val="1100"/>
              <a:buFont typeface="Arial"/>
              <a:buNone/>
            </a:pPr>
            <a:r>
              <a:rPr lang="en" dirty="0">
                <a:solidFill>
                  <a:schemeClr val="dk1"/>
                </a:solidFill>
                <a:latin typeface="Average"/>
                <a:ea typeface="Average"/>
                <a:cs typeface="Average"/>
                <a:sym typeface="Average"/>
              </a:rPr>
              <a:t>ii. Adhesion of platelets to the damaged vessel wall --&gt; platelets release inflammatory mediators (cytokines) and platelet-derived growth factor (PDGF)</a:t>
            </a:r>
            <a:endParaRPr dirty="0">
              <a:solidFill>
                <a:schemeClr val="dk1"/>
              </a:solidFill>
              <a:latin typeface="Average"/>
              <a:ea typeface="Average"/>
              <a:cs typeface="Average"/>
              <a:sym typeface="Average"/>
            </a:endParaRPr>
          </a:p>
          <a:p>
            <a:pPr marL="914400" lvl="0" indent="457200" algn="l" rtl="0">
              <a:lnSpc>
                <a:spcPct val="115000"/>
              </a:lnSpc>
              <a:spcBef>
                <a:spcPts val="1200"/>
              </a:spcBef>
              <a:spcAft>
                <a:spcPts val="0"/>
              </a:spcAft>
              <a:buClr>
                <a:schemeClr val="dk1"/>
              </a:buClr>
              <a:buSzPts val="1100"/>
              <a:buFont typeface="Arial"/>
              <a:buNone/>
            </a:pPr>
            <a:r>
              <a:rPr lang="en" dirty="0">
                <a:solidFill>
                  <a:schemeClr val="dk1"/>
                </a:solidFill>
                <a:latin typeface="Average"/>
                <a:ea typeface="Average"/>
                <a:cs typeface="Average"/>
                <a:sym typeface="Average"/>
              </a:rPr>
              <a:t>iii. PDGF stimulates the proliferation and migration of smooth muscle cells (SMC) in the tunica intima and mediates differentiation of fibroblasts into myofibroblasts </a:t>
            </a:r>
            <a:endParaRPr dirty="0">
              <a:solidFill>
                <a:schemeClr val="dk1"/>
              </a:solidFill>
              <a:latin typeface="Average"/>
              <a:ea typeface="Average"/>
              <a:cs typeface="Average"/>
              <a:sym typeface="Average"/>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Average"/>
                <a:ea typeface="Average"/>
                <a:cs typeface="Average"/>
                <a:sym typeface="Average"/>
              </a:rPr>
              <a:t>c. Inflammation of the vessel wall </a:t>
            </a:r>
            <a:endParaRPr dirty="0">
              <a:solidFill>
                <a:schemeClr val="dk1"/>
              </a:solidFill>
              <a:latin typeface="Average"/>
              <a:ea typeface="Average"/>
              <a:cs typeface="Average"/>
              <a:sym typeface="Average"/>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Average"/>
                <a:ea typeface="Average"/>
                <a:cs typeface="Average"/>
                <a:sym typeface="Average"/>
              </a:rPr>
              <a:t>d. Macrophages and SMCs ingest cholesterol from oxidized LDL and transform into foam cells </a:t>
            </a:r>
            <a:endParaRPr dirty="0">
              <a:solidFill>
                <a:schemeClr val="dk1"/>
              </a:solidFill>
              <a:latin typeface="Average"/>
              <a:ea typeface="Average"/>
              <a:cs typeface="Average"/>
              <a:sym typeface="Average"/>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Average"/>
                <a:ea typeface="Average"/>
                <a:cs typeface="Average"/>
                <a:sym typeface="Average"/>
              </a:rPr>
              <a:t>			</a:t>
            </a:r>
            <a:r>
              <a:rPr lang="en" dirty="0" err="1">
                <a:solidFill>
                  <a:schemeClr val="dk1"/>
                </a:solidFill>
                <a:latin typeface="Average"/>
                <a:ea typeface="Average"/>
                <a:cs typeface="Average"/>
                <a:sym typeface="Average"/>
              </a:rPr>
              <a:t>i</a:t>
            </a:r>
            <a:r>
              <a:rPr lang="en" dirty="0">
                <a:solidFill>
                  <a:schemeClr val="dk1"/>
                </a:solidFill>
                <a:latin typeface="Average"/>
                <a:ea typeface="Average"/>
                <a:cs typeface="Average"/>
                <a:sym typeface="Average"/>
              </a:rPr>
              <a:t>. LDL enters through damaged vessel wall, accumulates, and is oxidized by free radicals </a:t>
            </a:r>
            <a:endParaRPr dirty="0">
              <a:solidFill>
                <a:schemeClr val="dk1"/>
              </a:solidFill>
              <a:latin typeface="Average"/>
              <a:ea typeface="Average"/>
              <a:cs typeface="Average"/>
              <a:sym typeface="Average"/>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Average"/>
                <a:ea typeface="Average"/>
                <a:cs typeface="Average"/>
                <a:sym typeface="Average"/>
              </a:rPr>
              <a:t>e. Foam cells accumulate to form fatty streaks (early atherosclerotic lesions)</a:t>
            </a:r>
            <a:endParaRPr dirty="0">
              <a:solidFill>
                <a:schemeClr val="dk1"/>
              </a:solidFill>
              <a:latin typeface="Average"/>
              <a:ea typeface="Average"/>
              <a:cs typeface="Average"/>
              <a:sym typeface="Average"/>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Average"/>
                <a:ea typeface="Average"/>
                <a:cs typeface="Average"/>
                <a:sym typeface="Average"/>
              </a:rPr>
              <a:t>f. Lipid-laden macrophages and SMCs produce ECM (collagen) --&gt; development of fibrous plaque (atheroma)</a:t>
            </a:r>
            <a:endParaRPr dirty="0">
              <a:solidFill>
                <a:schemeClr val="dk1"/>
              </a:solidFill>
              <a:latin typeface="Average"/>
              <a:ea typeface="Average"/>
              <a:cs typeface="Average"/>
              <a:sym typeface="Average"/>
            </a:endParaRPr>
          </a:p>
          <a:p>
            <a:pPr marL="0" lvl="0" indent="0" algn="l" rtl="0">
              <a:lnSpc>
                <a:spcPct val="115000"/>
              </a:lnSpc>
              <a:spcBef>
                <a:spcPts val="1200"/>
              </a:spcBef>
              <a:spcAft>
                <a:spcPts val="0"/>
              </a:spcAft>
              <a:buClr>
                <a:schemeClr val="dk1"/>
              </a:buClr>
              <a:buSzPts val="1100"/>
              <a:buFont typeface="Arial"/>
              <a:buNone/>
            </a:pPr>
            <a:r>
              <a:rPr lang="en" dirty="0" err="1">
                <a:solidFill>
                  <a:schemeClr val="dk1"/>
                </a:solidFill>
                <a:latin typeface="Average"/>
                <a:ea typeface="Average"/>
                <a:cs typeface="Average"/>
                <a:sym typeface="Average"/>
              </a:rPr>
              <a:t>i</a:t>
            </a:r>
            <a:r>
              <a:rPr lang="en" dirty="0">
                <a:solidFill>
                  <a:schemeClr val="dk1"/>
                </a:solidFill>
                <a:latin typeface="Average"/>
                <a:ea typeface="Average"/>
                <a:cs typeface="Average"/>
                <a:sym typeface="Average"/>
              </a:rPr>
              <a:t>. Macrophages, SMCs, lymphocytes, and ECM form fibrous cap covering a necrotic center consisting of foam cells, free cholesterol crystals, and cellular debris </a:t>
            </a:r>
            <a:endParaRPr dirty="0">
              <a:solidFill>
                <a:schemeClr val="dk1"/>
              </a:solidFill>
              <a:latin typeface="Average"/>
              <a:ea typeface="Average"/>
              <a:cs typeface="Average"/>
              <a:sym typeface="Average"/>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Average"/>
                <a:ea typeface="Average"/>
                <a:cs typeface="Average"/>
                <a:sym typeface="Average"/>
              </a:rPr>
              <a:t>g. Inflammatory cells in the atheroma (e.g. macrophages) secrete matrix metalloproteinases= weakening of the fibrous cap of the plaque due to breakdown of ECM= minor stress ruptures the cap, apoptosis of SMC</a:t>
            </a:r>
            <a:endParaRPr dirty="0">
              <a:solidFill>
                <a:schemeClr val="dk1"/>
              </a:solidFill>
              <a:latin typeface="Average"/>
              <a:ea typeface="Average"/>
              <a:cs typeface="Average"/>
              <a:sym typeface="Average"/>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Average"/>
                <a:ea typeface="Average"/>
                <a:cs typeface="Average"/>
                <a:sym typeface="Average"/>
              </a:rPr>
              <a:t>h. Calcification of the intima</a:t>
            </a:r>
            <a:endParaRPr dirty="0">
              <a:solidFill>
                <a:schemeClr val="dk1"/>
              </a:solidFill>
              <a:latin typeface="Average"/>
              <a:ea typeface="Average"/>
              <a:cs typeface="Average"/>
              <a:sym typeface="Average"/>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Average"/>
                <a:ea typeface="Average"/>
                <a:cs typeface="Average"/>
                <a:sym typeface="Average"/>
              </a:rPr>
              <a:t>	</a:t>
            </a:r>
            <a:r>
              <a:rPr lang="en" dirty="0" err="1">
                <a:solidFill>
                  <a:schemeClr val="dk1"/>
                </a:solidFill>
                <a:latin typeface="Average"/>
                <a:ea typeface="Average"/>
                <a:cs typeface="Average"/>
                <a:sym typeface="Average"/>
              </a:rPr>
              <a:t>i</a:t>
            </a:r>
            <a:r>
              <a:rPr lang="en" dirty="0">
                <a:solidFill>
                  <a:schemeClr val="dk1"/>
                </a:solidFill>
                <a:latin typeface="Average"/>
                <a:ea typeface="Average"/>
                <a:cs typeface="Average"/>
                <a:sym typeface="Average"/>
              </a:rPr>
              <a:t>. The amount and pattern of calcification affect risk of complications </a:t>
            </a:r>
            <a:endParaRPr dirty="0">
              <a:solidFill>
                <a:schemeClr val="dk1"/>
              </a:solidFill>
              <a:latin typeface="Average"/>
              <a:ea typeface="Average"/>
              <a:cs typeface="Average"/>
              <a:sym typeface="Average"/>
            </a:endParaRPr>
          </a:p>
          <a:p>
            <a:pPr marL="0" lvl="0" indent="0" algn="l" rtl="0">
              <a:lnSpc>
                <a:spcPct val="115000"/>
              </a:lnSpc>
              <a:spcBef>
                <a:spcPts val="1200"/>
              </a:spcBef>
              <a:spcAft>
                <a:spcPts val="0"/>
              </a:spcAft>
              <a:buClr>
                <a:schemeClr val="dk1"/>
              </a:buClr>
              <a:buSzPts val="1100"/>
              <a:buFont typeface="Arial"/>
              <a:buNone/>
            </a:pPr>
            <a:r>
              <a:rPr lang="en" dirty="0" err="1">
                <a:solidFill>
                  <a:schemeClr val="dk1"/>
                </a:solidFill>
                <a:latin typeface="Average"/>
                <a:ea typeface="Average"/>
                <a:cs typeface="Average"/>
                <a:sym typeface="Average"/>
              </a:rPr>
              <a:t>i</a:t>
            </a:r>
            <a:r>
              <a:rPr lang="en" dirty="0">
                <a:solidFill>
                  <a:schemeClr val="dk1"/>
                </a:solidFill>
                <a:latin typeface="Average"/>
                <a:ea typeface="Average"/>
                <a:cs typeface="Average"/>
                <a:sym typeface="Average"/>
              </a:rPr>
              <a:t>. Plaque rupture= exposure of thrombogenic material (e.g. collagen)= thrombus formation with vascular occlusion or spreading of thrombogenic material </a:t>
            </a:r>
            <a:endParaRPr dirty="0">
              <a:solidFill>
                <a:schemeClr val="dk1"/>
              </a:solidFill>
              <a:latin typeface="Average"/>
              <a:ea typeface="Average"/>
              <a:cs typeface="Average"/>
              <a:sym typeface="Average"/>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Average"/>
                <a:ea typeface="Average"/>
                <a:cs typeface="Average"/>
                <a:sym typeface="Average"/>
              </a:rPr>
              <a:t>		</a:t>
            </a:r>
            <a:r>
              <a:rPr lang="en" dirty="0" err="1">
                <a:solidFill>
                  <a:schemeClr val="dk1"/>
                </a:solidFill>
                <a:latin typeface="Average"/>
                <a:ea typeface="Average"/>
                <a:cs typeface="Average"/>
                <a:sym typeface="Average"/>
              </a:rPr>
              <a:t>i</a:t>
            </a:r>
            <a:r>
              <a:rPr lang="en" dirty="0">
                <a:solidFill>
                  <a:schemeClr val="dk1"/>
                </a:solidFill>
                <a:latin typeface="Average"/>
                <a:ea typeface="Average"/>
                <a:cs typeface="Average"/>
                <a:sym typeface="Average"/>
              </a:rPr>
              <a:t>. Unstable plaques biggest risk</a:t>
            </a:r>
            <a:endParaRPr dirty="0">
              <a:solidFill>
                <a:schemeClr val="dk1"/>
              </a:solidFill>
              <a:latin typeface="Average"/>
              <a:ea typeface="Average"/>
              <a:cs typeface="Average"/>
              <a:sym typeface="Average"/>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Average"/>
                <a:ea typeface="Average"/>
                <a:cs typeface="Average"/>
                <a:sym typeface="Average"/>
              </a:rPr>
              <a:t>		ii. Rupture occurs even at sites with moderate stenosis (&lt;50%)</a:t>
            </a:r>
            <a:endParaRPr dirty="0">
              <a:solidFill>
                <a:schemeClr val="dk1"/>
              </a:solidFill>
              <a:latin typeface="Average"/>
              <a:ea typeface="Average"/>
              <a:cs typeface="Average"/>
              <a:sym typeface="Average"/>
            </a:endParaRPr>
          </a:p>
          <a:p>
            <a:pPr marL="0" lvl="0" indent="0" algn="l" rtl="0">
              <a:spcBef>
                <a:spcPts val="1200"/>
              </a:spcBef>
              <a:spcAft>
                <a:spcPts val="0"/>
              </a:spcAft>
              <a:buNone/>
            </a:pPr>
            <a:endParaRPr dirty="0">
              <a:solidFill>
                <a:schemeClr val="dk1"/>
              </a:solidFill>
              <a:latin typeface="Average"/>
              <a:ea typeface="Average"/>
              <a:cs typeface="Average"/>
              <a:sym typeface="Average"/>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81bce65a51_0_141:notes"/>
          <p:cNvSpPr>
            <a:spLocks noGrp="1" noRot="1" noChangeAspect="1"/>
          </p:cNvSpPr>
          <p:nvPr>
            <p:ph type="sldImg" idx="2"/>
          </p:nvPr>
        </p:nvSpPr>
        <p:spPr>
          <a:xfrm>
            <a:off x="106363" y="739775"/>
            <a:ext cx="6584950"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181bce65a51_0_141: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87430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181bce65a51_0_0:notes"/>
          <p:cNvSpPr>
            <a:spLocks noGrp="1" noRot="1" noChangeAspect="1"/>
          </p:cNvSpPr>
          <p:nvPr>
            <p:ph type="sldImg" idx="2"/>
          </p:nvPr>
        </p:nvSpPr>
        <p:spPr>
          <a:xfrm>
            <a:off x="106363" y="739775"/>
            <a:ext cx="6584950"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181bce65a51_0_0: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4e180444dc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4e180444dc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37992" lvl="0" indent="-285750" algn="l" rtl="0">
              <a:lnSpc>
                <a:spcPct val="100000"/>
              </a:lnSpc>
              <a:spcBef>
                <a:spcPts val="0"/>
              </a:spcBef>
              <a:spcAft>
                <a:spcPts val="0"/>
              </a:spcAft>
              <a:buClr>
                <a:schemeClr val="accent6"/>
              </a:buClr>
              <a:buSzPct val="100000"/>
              <a:buFont typeface="Arial" panose="020B0604020202020204" pitchFamily="34" charset="0"/>
              <a:buChar char="•"/>
            </a:pPr>
            <a:r>
              <a:rPr lang="en-CA" sz="1300" dirty="0">
                <a:solidFill>
                  <a:schemeClr val="accent6"/>
                </a:solidFill>
                <a:latin typeface="Oswald"/>
                <a:ea typeface="Oswald"/>
                <a:cs typeface="Oswald"/>
                <a:sym typeface="Oswald"/>
              </a:rPr>
              <a:t>Damaged endothelial cells expose/secrete/display </a:t>
            </a:r>
            <a:r>
              <a:rPr lang="en-CA" sz="1300" dirty="0" err="1">
                <a:solidFill>
                  <a:schemeClr val="accent6"/>
                </a:solidFill>
                <a:latin typeface="Oswald"/>
                <a:ea typeface="Oswald"/>
                <a:cs typeface="Oswald"/>
                <a:sym typeface="Oswald"/>
              </a:rPr>
              <a:t>vWF</a:t>
            </a:r>
            <a:r>
              <a:rPr lang="en-CA" sz="1300" dirty="0">
                <a:solidFill>
                  <a:schemeClr val="accent6"/>
                </a:solidFill>
                <a:latin typeface="Oswald"/>
                <a:ea typeface="Oswald"/>
                <a:cs typeface="Oswald"/>
                <a:sym typeface="Oswald"/>
              </a:rPr>
              <a:t> (also secreted by platelet alpha granules) → bound to exposed subendothelial collagen</a:t>
            </a:r>
          </a:p>
          <a:p>
            <a:pPr marL="437992" lvl="0" indent="-285750" algn="l" rtl="0">
              <a:lnSpc>
                <a:spcPct val="100000"/>
              </a:lnSpc>
              <a:spcBef>
                <a:spcPts val="0"/>
              </a:spcBef>
              <a:spcAft>
                <a:spcPts val="0"/>
              </a:spcAft>
              <a:buClr>
                <a:schemeClr val="accent6"/>
              </a:buClr>
              <a:buSzPct val="100000"/>
              <a:buFont typeface="Arial" panose="020B0604020202020204" pitchFamily="34" charset="0"/>
              <a:buChar char="•"/>
            </a:pPr>
            <a:r>
              <a:rPr lang="en-CA" sz="1300" dirty="0">
                <a:solidFill>
                  <a:schemeClr val="accent6"/>
                </a:solidFill>
                <a:latin typeface="Oswald"/>
                <a:ea typeface="Oswald"/>
                <a:cs typeface="Oswald"/>
                <a:sym typeface="Oswald"/>
              </a:rPr>
              <a:t>Platelets bind </a:t>
            </a:r>
            <a:r>
              <a:rPr lang="en-CA" sz="1300" dirty="0" err="1">
                <a:solidFill>
                  <a:schemeClr val="accent6"/>
                </a:solidFill>
                <a:latin typeface="Oswald"/>
                <a:ea typeface="Oswald"/>
                <a:cs typeface="Oswald"/>
                <a:sym typeface="Oswald"/>
              </a:rPr>
              <a:t>vWF</a:t>
            </a:r>
            <a:r>
              <a:rPr lang="en-CA" sz="1300" dirty="0">
                <a:solidFill>
                  <a:schemeClr val="accent6"/>
                </a:solidFill>
                <a:latin typeface="Oswald"/>
                <a:ea typeface="Oswald"/>
                <a:cs typeface="Oswald"/>
                <a:sym typeface="Oswald"/>
              </a:rPr>
              <a:t> via glycoprotein 1b receptor (GP1b)</a:t>
            </a:r>
          </a:p>
          <a:p>
            <a:pPr marL="437992" lvl="0" indent="-285750" algn="l" rtl="0">
              <a:lnSpc>
                <a:spcPct val="100000"/>
              </a:lnSpc>
              <a:spcBef>
                <a:spcPts val="0"/>
              </a:spcBef>
              <a:spcAft>
                <a:spcPts val="0"/>
              </a:spcAft>
              <a:buClr>
                <a:schemeClr val="accent6"/>
              </a:buClr>
              <a:buSzPct val="100000"/>
              <a:buFont typeface="Arial" panose="020B0604020202020204" pitchFamily="34" charset="0"/>
              <a:buChar char="•"/>
            </a:pPr>
            <a:r>
              <a:rPr lang="en-CA" sz="1300" dirty="0">
                <a:solidFill>
                  <a:schemeClr val="accent6"/>
                </a:solidFill>
                <a:latin typeface="Oswald"/>
                <a:ea typeface="Oswald"/>
                <a:cs typeface="Oswald"/>
                <a:sym typeface="Oswald"/>
              </a:rPr>
              <a:t>Platelets are activated: change shape and release mediators that activate more platelets (positive feedback)</a:t>
            </a:r>
          </a:p>
          <a:p>
            <a:pPr marL="895192" lvl="1" indent="-285750" algn="l" rtl="0">
              <a:lnSpc>
                <a:spcPct val="100000"/>
              </a:lnSpc>
              <a:spcBef>
                <a:spcPts val="0"/>
              </a:spcBef>
              <a:spcAft>
                <a:spcPts val="0"/>
              </a:spcAft>
              <a:buClr>
                <a:schemeClr val="accent6"/>
              </a:buClr>
              <a:buSzPct val="100000"/>
              <a:buFont typeface="Arial" panose="020B0604020202020204" pitchFamily="34" charset="0"/>
              <a:buChar char="•"/>
            </a:pPr>
            <a:r>
              <a:rPr lang="en-CA" sz="1300" dirty="0">
                <a:solidFill>
                  <a:schemeClr val="accent6"/>
                </a:solidFill>
                <a:latin typeface="Oswald"/>
                <a:ea typeface="Oswald"/>
                <a:cs typeface="Oswald"/>
                <a:sym typeface="Oswald"/>
              </a:rPr>
              <a:t>Adenosine Diphosphate: promotes adhesion of platelets to endothelium and fibrinogen → induced </a:t>
            </a:r>
            <a:r>
              <a:rPr lang="en-CA" sz="1300" dirty="0" err="1">
                <a:solidFill>
                  <a:schemeClr val="accent6"/>
                </a:solidFill>
                <a:latin typeface="Oswald"/>
                <a:ea typeface="Oswald"/>
                <a:cs typeface="Oswald"/>
                <a:sym typeface="Oswald"/>
              </a:rPr>
              <a:t>GpIIb</a:t>
            </a:r>
            <a:r>
              <a:rPr lang="en-CA" sz="1300" dirty="0">
                <a:solidFill>
                  <a:schemeClr val="accent6"/>
                </a:solidFill>
                <a:latin typeface="Oswald"/>
                <a:ea typeface="Oswald"/>
                <a:cs typeface="Oswald"/>
                <a:sym typeface="Oswald"/>
              </a:rPr>
              <a:t>/IIIa</a:t>
            </a:r>
          </a:p>
          <a:p>
            <a:pPr marL="895192" lvl="1" indent="-285750" algn="l" rtl="0">
              <a:lnSpc>
                <a:spcPct val="100000"/>
              </a:lnSpc>
              <a:spcBef>
                <a:spcPts val="0"/>
              </a:spcBef>
              <a:spcAft>
                <a:spcPts val="0"/>
              </a:spcAft>
              <a:buClr>
                <a:schemeClr val="accent6"/>
              </a:buClr>
              <a:buSzPct val="100000"/>
              <a:buFont typeface="Arial" panose="020B0604020202020204" pitchFamily="34" charset="0"/>
              <a:buChar char="•"/>
            </a:pPr>
            <a:r>
              <a:rPr lang="en-CA" sz="1300" dirty="0">
                <a:solidFill>
                  <a:schemeClr val="accent6"/>
                </a:solidFill>
                <a:latin typeface="Oswald"/>
                <a:ea typeface="Oswald"/>
                <a:cs typeface="Oswald"/>
                <a:sym typeface="Oswald"/>
              </a:rPr>
              <a:t>Thromboxane A2: activates more platelets and promotes vasoconstriction in area</a:t>
            </a:r>
          </a:p>
          <a:p>
            <a:pPr marL="895192" lvl="1" indent="-285750" algn="l" rtl="0">
              <a:lnSpc>
                <a:spcPct val="100000"/>
              </a:lnSpc>
              <a:spcBef>
                <a:spcPts val="0"/>
              </a:spcBef>
              <a:spcAft>
                <a:spcPts val="0"/>
              </a:spcAft>
              <a:buClr>
                <a:schemeClr val="accent6"/>
              </a:buClr>
              <a:buSzPct val="100000"/>
              <a:buFont typeface="Arial" panose="020B0604020202020204" pitchFamily="34" charset="0"/>
              <a:buChar char="•"/>
            </a:pPr>
            <a:r>
              <a:rPr lang="en-CA" sz="1300" dirty="0">
                <a:solidFill>
                  <a:schemeClr val="accent6"/>
                </a:solidFill>
                <a:latin typeface="Oswald"/>
                <a:ea typeface="Oswald"/>
                <a:cs typeface="Oswald"/>
                <a:sym typeface="Oswald"/>
              </a:rPr>
              <a:t>Calcium: required for secondary hemostasis, and also upregulates </a:t>
            </a:r>
            <a:r>
              <a:rPr lang="en-CA" sz="1300" dirty="0" err="1">
                <a:solidFill>
                  <a:schemeClr val="accent6"/>
                </a:solidFill>
                <a:latin typeface="Oswald"/>
                <a:ea typeface="Oswald"/>
                <a:cs typeface="Oswald"/>
                <a:sym typeface="Oswald"/>
              </a:rPr>
              <a:t>GpIIb</a:t>
            </a:r>
            <a:r>
              <a:rPr lang="en-CA" sz="1300" dirty="0">
                <a:solidFill>
                  <a:schemeClr val="accent6"/>
                </a:solidFill>
                <a:latin typeface="Oswald"/>
                <a:ea typeface="Oswald"/>
                <a:cs typeface="Oswald"/>
                <a:sym typeface="Oswald"/>
              </a:rPr>
              <a:t>/IIIa</a:t>
            </a:r>
          </a:p>
          <a:p>
            <a:pPr marL="895192" lvl="1" indent="-285750" algn="l" rtl="0">
              <a:lnSpc>
                <a:spcPct val="100000"/>
              </a:lnSpc>
              <a:spcBef>
                <a:spcPts val="0"/>
              </a:spcBef>
              <a:spcAft>
                <a:spcPts val="0"/>
              </a:spcAft>
              <a:buClr>
                <a:schemeClr val="accent6"/>
              </a:buClr>
              <a:buSzPct val="100000"/>
              <a:buFont typeface="Arial" panose="020B0604020202020204" pitchFamily="34" charset="0"/>
              <a:buChar char="•"/>
            </a:pPr>
            <a:r>
              <a:rPr lang="en-CA" sz="1300" dirty="0">
                <a:solidFill>
                  <a:schemeClr val="accent6"/>
                </a:solidFill>
                <a:latin typeface="Oswald"/>
                <a:ea typeface="Oswald"/>
                <a:cs typeface="Oswald"/>
                <a:sym typeface="Oswald"/>
              </a:rPr>
              <a:t>Platelet-Activating Factor</a:t>
            </a:r>
          </a:p>
          <a:p>
            <a:pPr marL="437992" lvl="0" indent="-285750" algn="l" rtl="0">
              <a:lnSpc>
                <a:spcPct val="100000"/>
              </a:lnSpc>
              <a:spcBef>
                <a:spcPts val="0"/>
              </a:spcBef>
              <a:spcAft>
                <a:spcPts val="0"/>
              </a:spcAft>
              <a:buClr>
                <a:schemeClr val="accent6"/>
              </a:buClr>
              <a:buSzPct val="100000"/>
              <a:buFont typeface="Arial" panose="020B0604020202020204" pitchFamily="34" charset="0"/>
              <a:buChar char="•"/>
            </a:pPr>
            <a:r>
              <a:rPr lang="en-CA" sz="1300" dirty="0">
                <a:solidFill>
                  <a:schemeClr val="accent6"/>
                </a:solidFill>
                <a:latin typeface="Oswald"/>
                <a:ea typeface="Oswald"/>
                <a:cs typeface="Oswald"/>
                <a:sym typeface="Oswald"/>
              </a:rPr>
              <a:t>Platelet Aggregation: formation of “white thrombus”/platelet plug</a:t>
            </a:r>
          </a:p>
          <a:p>
            <a:pPr marL="895192" lvl="1" indent="-285750" algn="l" rtl="0">
              <a:lnSpc>
                <a:spcPct val="100000"/>
              </a:lnSpc>
              <a:spcBef>
                <a:spcPts val="0"/>
              </a:spcBef>
              <a:spcAft>
                <a:spcPts val="0"/>
              </a:spcAft>
              <a:buClr>
                <a:schemeClr val="accent6"/>
              </a:buClr>
              <a:buSzPct val="100000"/>
              <a:buFont typeface="Arial" panose="020B0604020202020204" pitchFamily="34" charset="0"/>
              <a:buChar char="•"/>
            </a:pPr>
            <a:r>
              <a:rPr lang="en-CA" sz="1300" dirty="0">
                <a:solidFill>
                  <a:schemeClr val="accent6"/>
                </a:solidFill>
                <a:latin typeface="Oswald"/>
                <a:ea typeface="Oswald"/>
                <a:cs typeface="Oswald"/>
                <a:sym typeface="Oswald"/>
              </a:rPr>
              <a:t>ADP binds to the P2Y12 receptor on platelets and induce the expression of </a:t>
            </a:r>
            <a:r>
              <a:rPr lang="en-CA" sz="1300" dirty="0" err="1">
                <a:solidFill>
                  <a:schemeClr val="accent6"/>
                </a:solidFill>
                <a:latin typeface="Oswald"/>
                <a:ea typeface="Oswald"/>
                <a:cs typeface="Oswald"/>
                <a:sym typeface="Oswald"/>
              </a:rPr>
              <a:t>GpIIb</a:t>
            </a:r>
            <a:r>
              <a:rPr lang="en-CA" sz="1300" dirty="0">
                <a:solidFill>
                  <a:schemeClr val="accent6"/>
                </a:solidFill>
                <a:latin typeface="Oswald"/>
                <a:ea typeface="Oswald"/>
                <a:cs typeface="Oswald"/>
                <a:sym typeface="Oswald"/>
              </a:rPr>
              <a:t>/IIIa receptors on their surface</a:t>
            </a:r>
          </a:p>
          <a:p>
            <a:pPr marL="895192" lvl="1" indent="-285750" algn="l" rtl="0">
              <a:lnSpc>
                <a:spcPct val="100000"/>
              </a:lnSpc>
              <a:spcBef>
                <a:spcPts val="0"/>
              </a:spcBef>
              <a:spcAft>
                <a:spcPts val="0"/>
              </a:spcAft>
              <a:buClr>
                <a:schemeClr val="accent6"/>
              </a:buClr>
              <a:buSzPct val="100000"/>
              <a:buFont typeface="Arial" panose="020B0604020202020204" pitchFamily="34" charset="0"/>
              <a:buChar char="•"/>
            </a:pPr>
            <a:r>
              <a:rPr lang="en-CA" sz="1300" dirty="0" err="1">
                <a:solidFill>
                  <a:schemeClr val="accent6"/>
                </a:solidFill>
                <a:latin typeface="Oswald"/>
                <a:ea typeface="Oswald"/>
                <a:cs typeface="Oswald"/>
                <a:sym typeface="Oswald"/>
              </a:rPr>
              <a:t>GpIIb</a:t>
            </a:r>
            <a:r>
              <a:rPr lang="en-CA" sz="1300" dirty="0">
                <a:solidFill>
                  <a:schemeClr val="accent6"/>
                </a:solidFill>
                <a:latin typeface="Oswald"/>
                <a:ea typeface="Oswald"/>
                <a:cs typeface="Oswald"/>
                <a:sym typeface="Oswald"/>
              </a:rPr>
              <a:t>/IIIa receptors bind fibrinogen </a:t>
            </a:r>
          </a:p>
          <a:p>
            <a:pPr marL="895192" lvl="1" indent="-285750" algn="l" rtl="0">
              <a:lnSpc>
                <a:spcPct val="100000"/>
              </a:lnSpc>
              <a:spcBef>
                <a:spcPts val="0"/>
              </a:spcBef>
              <a:spcAft>
                <a:spcPts val="0"/>
              </a:spcAft>
              <a:buClr>
                <a:schemeClr val="accent6"/>
              </a:buClr>
              <a:buSzPct val="100000"/>
              <a:buFont typeface="Arial" panose="020B0604020202020204" pitchFamily="34" charset="0"/>
              <a:buChar char="•"/>
            </a:pPr>
            <a:r>
              <a:rPr lang="en-CA" sz="1300" dirty="0">
                <a:solidFill>
                  <a:schemeClr val="accent6"/>
                </a:solidFill>
                <a:latin typeface="Oswald"/>
                <a:ea typeface="Oswald"/>
                <a:cs typeface="Oswald"/>
                <a:sym typeface="Oswald"/>
              </a:rPr>
              <a:t>Cross-linking of platelets and fibrinogen via </a:t>
            </a:r>
            <a:r>
              <a:rPr lang="en-CA" sz="1300" dirty="0" err="1">
                <a:solidFill>
                  <a:schemeClr val="accent6"/>
                </a:solidFill>
                <a:latin typeface="Oswald"/>
                <a:ea typeface="Oswald"/>
                <a:cs typeface="Oswald"/>
                <a:sym typeface="Oswald"/>
              </a:rPr>
              <a:t>GpIIb</a:t>
            </a:r>
            <a:r>
              <a:rPr lang="en-CA" sz="1300" dirty="0">
                <a:solidFill>
                  <a:schemeClr val="accent6"/>
                </a:solidFill>
                <a:latin typeface="Oswald"/>
                <a:ea typeface="Oswald"/>
                <a:cs typeface="Oswald"/>
                <a:sym typeface="Oswald"/>
              </a:rPr>
              <a:t>/IIIa = temporary platelet plug !</a:t>
            </a:r>
          </a:p>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4e180444dc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4e180444dc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CA" sz="1200" b="1" dirty="0">
                <a:solidFill>
                  <a:srgbClr val="0070C0"/>
                </a:solidFill>
              </a:rPr>
              <a:t>INJURY</a:t>
            </a:r>
          </a:p>
          <a:p>
            <a:pPr marL="0" lvl="0" indent="0" algn="l" rtl="0">
              <a:lnSpc>
                <a:spcPct val="115000"/>
              </a:lnSpc>
              <a:spcBef>
                <a:spcPts val="0"/>
              </a:spcBef>
              <a:spcAft>
                <a:spcPts val="0"/>
              </a:spcAft>
              <a:buClr>
                <a:schemeClr val="dk1"/>
              </a:buClr>
              <a:buSzPts val="1100"/>
              <a:buFont typeface="Arial"/>
              <a:buNone/>
            </a:pPr>
            <a:r>
              <a:rPr lang="en-CA" sz="1200" dirty="0">
                <a:solidFill>
                  <a:schemeClr val="dk1"/>
                </a:solidFill>
              </a:rPr>
              <a:t>Endothelial damage followed by transient vasoconstriction via neural stimulation reflex and ET (released from damaged cell)</a:t>
            </a:r>
          </a:p>
          <a:p>
            <a:pPr marL="0" lvl="0" indent="0" algn="l" rtl="0">
              <a:lnSpc>
                <a:spcPct val="115000"/>
              </a:lnSpc>
              <a:spcBef>
                <a:spcPts val="0"/>
              </a:spcBef>
              <a:spcAft>
                <a:spcPts val="0"/>
              </a:spcAft>
              <a:buClr>
                <a:schemeClr val="dk1"/>
              </a:buClr>
              <a:buSzPts val="1100"/>
              <a:buFont typeface="Arial"/>
              <a:buNone/>
            </a:pPr>
            <a:r>
              <a:rPr lang="en-CA" sz="1200" b="1" dirty="0">
                <a:solidFill>
                  <a:srgbClr val="0070C0"/>
                </a:solidFill>
              </a:rPr>
              <a:t>EXPOSURE</a:t>
            </a:r>
          </a:p>
          <a:p>
            <a:pPr marL="0" lvl="0" indent="0" algn="l" rtl="0">
              <a:lnSpc>
                <a:spcPct val="115000"/>
              </a:lnSpc>
              <a:spcBef>
                <a:spcPts val="0"/>
              </a:spcBef>
              <a:spcAft>
                <a:spcPts val="0"/>
              </a:spcAft>
              <a:buClr>
                <a:schemeClr val="dk1"/>
              </a:buClr>
              <a:buSzPts val="1100"/>
              <a:buFont typeface="Arial"/>
              <a:buNone/>
            </a:pPr>
            <a:r>
              <a:rPr lang="en-CA" sz="1200" b="1" dirty="0" err="1">
                <a:solidFill>
                  <a:schemeClr val="dk1"/>
                </a:solidFill>
              </a:rPr>
              <a:t>vWF</a:t>
            </a:r>
            <a:r>
              <a:rPr lang="en-CA" sz="1200" dirty="0">
                <a:solidFill>
                  <a:schemeClr val="dk1"/>
                </a:solidFill>
              </a:rPr>
              <a:t> (from Weibel-Palade bodies of endothelial cells and </a:t>
            </a:r>
            <a:r>
              <a:rPr lang="el-GR" sz="1200" dirty="0">
                <a:solidFill>
                  <a:schemeClr val="dk1"/>
                </a:solidFill>
              </a:rPr>
              <a:t>α-</a:t>
            </a:r>
            <a:r>
              <a:rPr lang="en-CA" sz="1200" dirty="0">
                <a:solidFill>
                  <a:schemeClr val="dk1"/>
                </a:solidFill>
              </a:rPr>
              <a:t>granules of platelets) binds to exposed collagen.</a:t>
            </a:r>
          </a:p>
          <a:p>
            <a:pPr marL="0" lvl="0" indent="0" algn="l" rtl="0">
              <a:lnSpc>
                <a:spcPct val="115000"/>
              </a:lnSpc>
              <a:spcBef>
                <a:spcPts val="0"/>
              </a:spcBef>
              <a:spcAft>
                <a:spcPts val="0"/>
              </a:spcAft>
              <a:buClr>
                <a:schemeClr val="dk1"/>
              </a:buClr>
              <a:buSzPts val="1100"/>
              <a:buFont typeface="Arial"/>
              <a:buNone/>
            </a:pPr>
            <a:r>
              <a:rPr lang="en-CA" sz="1200" b="1" dirty="0">
                <a:solidFill>
                  <a:srgbClr val="0070C0"/>
                </a:solidFill>
              </a:rPr>
              <a:t>ADHESION</a:t>
            </a:r>
          </a:p>
          <a:p>
            <a:pPr marL="0" lvl="0" indent="0" algn="l" rtl="0">
              <a:lnSpc>
                <a:spcPct val="115000"/>
              </a:lnSpc>
              <a:spcBef>
                <a:spcPts val="0"/>
              </a:spcBef>
              <a:spcAft>
                <a:spcPts val="0"/>
              </a:spcAft>
              <a:buClr>
                <a:schemeClr val="dk1"/>
              </a:buClr>
              <a:buSzPts val="1100"/>
              <a:buFont typeface="Arial"/>
              <a:buNone/>
            </a:pPr>
            <a:r>
              <a:rPr lang="en-CA" sz="1200" dirty="0">
                <a:solidFill>
                  <a:schemeClr val="dk1"/>
                </a:solidFill>
              </a:rPr>
              <a:t>Platelets bind </a:t>
            </a:r>
            <a:r>
              <a:rPr lang="en-CA" sz="1200" dirty="0" err="1">
                <a:solidFill>
                  <a:schemeClr val="dk1"/>
                </a:solidFill>
              </a:rPr>
              <a:t>vWF</a:t>
            </a:r>
            <a:r>
              <a:rPr lang="en-CA" sz="1200" dirty="0">
                <a:solidFill>
                  <a:schemeClr val="dk1"/>
                </a:solidFill>
              </a:rPr>
              <a:t> via </a:t>
            </a:r>
            <a:r>
              <a:rPr lang="en-CA" sz="1200" b="1" dirty="0" err="1">
                <a:solidFill>
                  <a:schemeClr val="dk1"/>
                </a:solidFill>
              </a:rPr>
              <a:t>GpIb</a:t>
            </a:r>
            <a:r>
              <a:rPr lang="en-CA" sz="1200" b="1" dirty="0">
                <a:solidFill>
                  <a:schemeClr val="dk1"/>
                </a:solidFill>
              </a:rPr>
              <a:t> receptor</a:t>
            </a:r>
            <a:r>
              <a:rPr lang="en-CA" sz="1200" dirty="0">
                <a:solidFill>
                  <a:schemeClr val="dk1"/>
                </a:solidFill>
              </a:rPr>
              <a:t> at the site of injury only (specific)</a:t>
            </a:r>
          </a:p>
          <a:p>
            <a:pPr marL="0" lvl="0" indent="0" algn="l" rtl="0">
              <a:lnSpc>
                <a:spcPct val="115000"/>
              </a:lnSpc>
              <a:spcBef>
                <a:spcPts val="0"/>
              </a:spcBef>
              <a:spcAft>
                <a:spcPts val="0"/>
              </a:spcAft>
              <a:buClr>
                <a:schemeClr val="dk1"/>
              </a:buClr>
              <a:buSzPts val="1100"/>
              <a:buFont typeface="Arial"/>
              <a:buNone/>
            </a:pPr>
            <a:r>
              <a:rPr lang="en-CA" sz="1200" dirty="0">
                <a:solidFill>
                  <a:schemeClr val="dk1"/>
                </a:solidFill>
              </a:rPr>
              <a:t>Platelets then undergo conformational change</a:t>
            </a:r>
          </a:p>
          <a:p>
            <a:pPr marL="0" lvl="0" indent="0" algn="l" rtl="0">
              <a:lnSpc>
                <a:spcPct val="115000"/>
              </a:lnSpc>
              <a:spcBef>
                <a:spcPts val="0"/>
              </a:spcBef>
              <a:spcAft>
                <a:spcPts val="0"/>
              </a:spcAft>
              <a:buClr>
                <a:schemeClr val="dk1"/>
              </a:buClr>
              <a:buSzPts val="1100"/>
              <a:buFont typeface="Arial"/>
              <a:buNone/>
            </a:pPr>
            <a:r>
              <a:rPr lang="en-CA" sz="1200" dirty="0">
                <a:solidFill>
                  <a:schemeClr val="dk1"/>
                </a:solidFill>
              </a:rPr>
              <a:t>Platelets release ADP and Ca</a:t>
            </a:r>
            <a:r>
              <a:rPr lang="en-CA" sz="2000" baseline="30000" dirty="0">
                <a:solidFill>
                  <a:schemeClr val="dk1"/>
                </a:solidFill>
              </a:rPr>
              <a:t>2+</a:t>
            </a:r>
            <a:r>
              <a:rPr lang="en-CA" sz="1200" dirty="0">
                <a:solidFill>
                  <a:schemeClr val="dk1"/>
                </a:solidFill>
              </a:rPr>
              <a:t> (necessary for coagulation cascade), TXA2, Fibrinogen.</a:t>
            </a:r>
          </a:p>
          <a:p>
            <a:pPr marL="0" lvl="0" indent="0" algn="l" rtl="0">
              <a:lnSpc>
                <a:spcPct val="115000"/>
              </a:lnSpc>
              <a:spcBef>
                <a:spcPts val="0"/>
              </a:spcBef>
              <a:spcAft>
                <a:spcPts val="0"/>
              </a:spcAft>
              <a:buClr>
                <a:schemeClr val="dk1"/>
              </a:buClr>
              <a:buSzPts val="1100"/>
              <a:buFont typeface="Arial"/>
              <a:buNone/>
            </a:pPr>
            <a:r>
              <a:rPr lang="en-CA" sz="1200" b="1" dirty="0">
                <a:solidFill>
                  <a:srgbClr val="0070C0"/>
                </a:solidFill>
              </a:rPr>
              <a:t>ACTIVATION</a:t>
            </a:r>
          </a:p>
          <a:p>
            <a:pPr marL="0" lvl="0" indent="0" algn="l" rtl="0">
              <a:lnSpc>
                <a:spcPct val="115000"/>
              </a:lnSpc>
              <a:spcBef>
                <a:spcPts val="0"/>
              </a:spcBef>
              <a:spcAft>
                <a:spcPts val="0"/>
              </a:spcAft>
              <a:buClr>
                <a:schemeClr val="dk1"/>
              </a:buClr>
              <a:buSzPts val="1100"/>
              <a:buFont typeface="Arial"/>
              <a:buNone/>
            </a:pPr>
            <a:r>
              <a:rPr lang="en-CA" sz="1200" dirty="0">
                <a:solidFill>
                  <a:schemeClr val="dk1"/>
                </a:solidFill>
              </a:rPr>
              <a:t>ADP binds </a:t>
            </a:r>
            <a:r>
              <a:rPr lang="en-CA" sz="1200" b="1" dirty="0">
                <a:solidFill>
                  <a:schemeClr val="dk1"/>
                </a:solidFill>
              </a:rPr>
              <a:t>P2Y12 receptor </a:t>
            </a:r>
            <a:r>
              <a:rPr lang="en-CA" sz="1200" dirty="0">
                <a:solidFill>
                  <a:schemeClr val="dk1"/>
                </a:solidFill>
              </a:rPr>
              <a:t>inducing </a:t>
            </a:r>
            <a:r>
              <a:rPr lang="en-CA" sz="1200" b="1" dirty="0" err="1">
                <a:solidFill>
                  <a:schemeClr val="dk1"/>
                </a:solidFill>
              </a:rPr>
              <a:t>GpIIb</a:t>
            </a:r>
            <a:r>
              <a:rPr lang="en-CA" sz="1200" b="1" dirty="0">
                <a:solidFill>
                  <a:schemeClr val="dk1"/>
                </a:solidFill>
              </a:rPr>
              <a:t>/IIIa</a:t>
            </a:r>
            <a:r>
              <a:rPr lang="en-CA" sz="1200" dirty="0">
                <a:solidFill>
                  <a:schemeClr val="dk1"/>
                </a:solidFill>
              </a:rPr>
              <a:t> expression at platelet surface. </a:t>
            </a:r>
          </a:p>
          <a:p>
            <a:pPr marL="0" lvl="0" indent="0" algn="l" rtl="0">
              <a:lnSpc>
                <a:spcPct val="115000"/>
              </a:lnSpc>
              <a:spcBef>
                <a:spcPts val="0"/>
              </a:spcBef>
              <a:spcAft>
                <a:spcPts val="0"/>
              </a:spcAft>
              <a:buClr>
                <a:schemeClr val="dk1"/>
              </a:buClr>
              <a:buSzPts val="1100"/>
              <a:buFont typeface="Arial"/>
              <a:buNone/>
            </a:pPr>
            <a:r>
              <a:rPr lang="en-CA" sz="1200" b="1" dirty="0">
                <a:solidFill>
                  <a:srgbClr val="0070C0"/>
                </a:solidFill>
              </a:rPr>
              <a:t>AGGREGATION</a:t>
            </a:r>
          </a:p>
          <a:p>
            <a:pPr marL="0" lvl="0" indent="0" algn="l" rtl="0">
              <a:lnSpc>
                <a:spcPct val="115000"/>
              </a:lnSpc>
              <a:spcBef>
                <a:spcPts val="0"/>
              </a:spcBef>
              <a:spcAft>
                <a:spcPts val="0"/>
              </a:spcAft>
              <a:buClr>
                <a:schemeClr val="dk1"/>
              </a:buClr>
              <a:buSzPts val="1100"/>
              <a:buFont typeface="Arial"/>
              <a:buNone/>
            </a:pPr>
            <a:r>
              <a:rPr lang="en-CA" sz="1200" b="1" dirty="0">
                <a:solidFill>
                  <a:schemeClr val="dk1"/>
                </a:solidFill>
              </a:rPr>
              <a:t>Fibrinogen</a:t>
            </a:r>
            <a:r>
              <a:rPr lang="en-CA" sz="1200" dirty="0">
                <a:solidFill>
                  <a:schemeClr val="dk1"/>
                </a:solidFill>
              </a:rPr>
              <a:t> binds </a:t>
            </a:r>
            <a:r>
              <a:rPr lang="en-CA" sz="1200" dirty="0" err="1">
                <a:solidFill>
                  <a:schemeClr val="dk1"/>
                </a:solidFill>
              </a:rPr>
              <a:t>GpIIb</a:t>
            </a:r>
            <a:r>
              <a:rPr lang="en-CA" sz="1200" dirty="0">
                <a:solidFill>
                  <a:schemeClr val="dk1"/>
                </a:solidFill>
              </a:rPr>
              <a:t>/IIIa receptors and links platelets. </a:t>
            </a:r>
          </a:p>
          <a:p>
            <a:pPr marL="0" lvl="0" indent="0" algn="l" rtl="0">
              <a:lnSpc>
                <a:spcPct val="115000"/>
              </a:lnSpc>
              <a:spcBef>
                <a:spcPts val="0"/>
              </a:spcBef>
              <a:spcAft>
                <a:spcPts val="0"/>
              </a:spcAft>
              <a:buClr>
                <a:schemeClr val="dk1"/>
              </a:buClr>
              <a:buSzPts val="1100"/>
              <a:buFont typeface="Arial"/>
              <a:buNone/>
            </a:pPr>
            <a:r>
              <a:rPr lang="en-CA" sz="1200" dirty="0">
                <a:solidFill>
                  <a:schemeClr val="dk1"/>
                </a:solidFill>
              </a:rPr>
              <a:t>Week </a:t>
            </a:r>
            <a:r>
              <a:rPr lang="en-CA" sz="1200" dirty="0" err="1">
                <a:solidFill>
                  <a:schemeClr val="dk1"/>
                </a:solidFill>
              </a:rPr>
              <a:t>plugà</a:t>
            </a:r>
            <a:r>
              <a:rPr lang="en-CA" sz="1200" dirty="0">
                <a:solidFill>
                  <a:schemeClr val="dk1"/>
                </a:solidFill>
              </a:rPr>
              <a:t> temporary</a:t>
            </a:r>
          </a:p>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4e180444dc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4e180444dc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b="1" dirty="0" err="1">
                <a:solidFill>
                  <a:srgbClr val="0070C0"/>
                </a:solidFill>
              </a:rPr>
              <a:t>Shaira</a:t>
            </a:r>
            <a:r>
              <a:rPr lang="en-US" sz="1200" b="1" dirty="0">
                <a:solidFill>
                  <a:srgbClr val="0070C0"/>
                </a:solidFill>
              </a:rPr>
              <a:t> </a:t>
            </a:r>
            <a:endParaRPr lang="en" sz="1200" b="1" dirty="0">
              <a:solidFill>
                <a:srgbClr val="0070C0"/>
              </a:solidFill>
            </a:endParaRPr>
          </a:p>
          <a:p>
            <a:pPr marL="0" lvl="0" indent="0" algn="l" rtl="0">
              <a:lnSpc>
                <a:spcPct val="115000"/>
              </a:lnSpc>
              <a:spcBef>
                <a:spcPts val="0"/>
              </a:spcBef>
              <a:spcAft>
                <a:spcPts val="0"/>
              </a:spcAft>
              <a:buNone/>
            </a:pPr>
            <a:r>
              <a:rPr lang="en" sz="1200" b="1" dirty="0">
                <a:solidFill>
                  <a:srgbClr val="0070C0"/>
                </a:solidFill>
              </a:rPr>
              <a:t>INJURY</a:t>
            </a:r>
            <a:endParaRPr sz="1200" b="1" dirty="0">
              <a:solidFill>
                <a:srgbClr val="0070C0"/>
              </a:solidFill>
            </a:endParaRPr>
          </a:p>
          <a:p>
            <a:pPr marL="0" lvl="0" indent="0" algn="l" rtl="0">
              <a:lnSpc>
                <a:spcPct val="115000"/>
              </a:lnSpc>
              <a:spcBef>
                <a:spcPts val="0"/>
              </a:spcBef>
              <a:spcAft>
                <a:spcPts val="0"/>
              </a:spcAft>
              <a:buNone/>
            </a:pPr>
            <a:r>
              <a:rPr lang="en" sz="1200" dirty="0">
                <a:solidFill>
                  <a:schemeClr val="dk1"/>
                </a:solidFill>
              </a:rPr>
              <a:t>Endothelial damage followed by transient vasoconstriction via neural stimulation reflex and ET (released from damaged cell)</a:t>
            </a:r>
            <a:endParaRPr sz="1200" dirty="0">
              <a:solidFill>
                <a:schemeClr val="dk1"/>
              </a:solidFill>
            </a:endParaRPr>
          </a:p>
          <a:p>
            <a:pPr marL="0" lvl="0" indent="0" algn="l" rtl="0">
              <a:lnSpc>
                <a:spcPct val="115000"/>
              </a:lnSpc>
              <a:spcBef>
                <a:spcPts val="0"/>
              </a:spcBef>
              <a:spcAft>
                <a:spcPts val="0"/>
              </a:spcAft>
              <a:buNone/>
            </a:pPr>
            <a:r>
              <a:rPr lang="en" sz="1200" b="1" dirty="0">
                <a:solidFill>
                  <a:srgbClr val="0070C0"/>
                </a:solidFill>
              </a:rPr>
              <a:t>EXPOSURE</a:t>
            </a:r>
            <a:endParaRPr sz="1200" b="1" dirty="0">
              <a:solidFill>
                <a:srgbClr val="0070C0"/>
              </a:solidFill>
            </a:endParaRPr>
          </a:p>
          <a:p>
            <a:pPr marL="0" lvl="0" indent="0" algn="l" rtl="0">
              <a:lnSpc>
                <a:spcPct val="115000"/>
              </a:lnSpc>
              <a:spcBef>
                <a:spcPts val="0"/>
              </a:spcBef>
              <a:spcAft>
                <a:spcPts val="0"/>
              </a:spcAft>
              <a:buNone/>
            </a:pPr>
            <a:r>
              <a:rPr lang="en" sz="1200" b="1" dirty="0">
                <a:solidFill>
                  <a:schemeClr val="dk1"/>
                </a:solidFill>
              </a:rPr>
              <a:t>vWF</a:t>
            </a:r>
            <a:r>
              <a:rPr lang="en" sz="1200" dirty="0">
                <a:solidFill>
                  <a:schemeClr val="dk1"/>
                </a:solidFill>
              </a:rPr>
              <a:t> (from Weibel-Palade bodies of endothelial cells and α-granules of platelets) binds to exposed collagen.</a:t>
            </a:r>
            <a:endParaRPr sz="1200" dirty="0">
              <a:solidFill>
                <a:schemeClr val="dk1"/>
              </a:solidFill>
            </a:endParaRPr>
          </a:p>
          <a:p>
            <a:pPr marL="0" lvl="0" indent="0" algn="l" rtl="0">
              <a:lnSpc>
                <a:spcPct val="115000"/>
              </a:lnSpc>
              <a:spcBef>
                <a:spcPts val="0"/>
              </a:spcBef>
              <a:spcAft>
                <a:spcPts val="0"/>
              </a:spcAft>
              <a:buNone/>
            </a:pPr>
            <a:r>
              <a:rPr lang="en" sz="1200" b="1" dirty="0">
                <a:solidFill>
                  <a:srgbClr val="0070C0"/>
                </a:solidFill>
              </a:rPr>
              <a:t>ADHESION</a:t>
            </a:r>
            <a:endParaRPr sz="1200" b="1" dirty="0">
              <a:solidFill>
                <a:srgbClr val="0070C0"/>
              </a:solidFill>
            </a:endParaRPr>
          </a:p>
          <a:p>
            <a:pPr marL="0" lvl="0" indent="0" algn="l" rtl="0">
              <a:lnSpc>
                <a:spcPct val="115000"/>
              </a:lnSpc>
              <a:spcBef>
                <a:spcPts val="0"/>
              </a:spcBef>
              <a:spcAft>
                <a:spcPts val="0"/>
              </a:spcAft>
              <a:buNone/>
            </a:pPr>
            <a:r>
              <a:rPr lang="en" sz="1200" dirty="0">
                <a:solidFill>
                  <a:schemeClr val="dk1"/>
                </a:solidFill>
              </a:rPr>
              <a:t>Platelets bind vWF via </a:t>
            </a:r>
            <a:r>
              <a:rPr lang="en" sz="1200" b="1" dirty="0">
                <a:solidFill>
                  <a:schemeClr val="dk1"/>
                </a:solidFill>
              </a:rPr>
              <a:t>GpIb receptor</a:t>
            </a:r>
            <a:r>
              <a:rPr lang="en" sz="1200" dirty="0">
                <a:solidFill>
                  <a:schemeClr val="dk1"/>
                </a:solidFill>
              </a:rPr>
              <a:t> at the site of injury only (specific)</a:t>
            </a:r>
            <a:endParaRPr sz="1200" dirty="0">
              <a:solidFill>
                <a:schemeClr val="dk1"/>
              </a:solidFill>
            </a:endParaRPr>
          </a:p>
          <a:p>
            <a:pPr marL="0" lvl="0" indent="0" algn="l" rtl="0">
              <a:lnSpc>
                <a:spcPct val="115000"/>
              </a:lnSpc>
              <a:spcBef>
                <a:spcPts val="0"/>
              </a:spcBef>
              <a:spcAft>
                <a:spcPts val="0"/>
              </a:spcAft>
              <a:buNone/>
            </a:pPr>
            <a:r>
              <a:rPr lang="en" sz="1200" dirty="0">
                <a:solidFill>
                  <a:schemeClr val="dk1"/>
                </a:solidFill>
              </a:rPr>
              <a:t>Platelets then undergo conformational change</a:t>
            </a:r>
            <a:endParaRPr sz="1200" dirty="0">
              <a:solidFill>
                <a:schemeClr val="dk1"/>
              </a:solidFill>
            </a:endParaRPr>
          </a:p>
          <a:p>
            <a:pPr marL="0" lvl="0" indent="0" algn="l" rtl="0">
              <a:lnSpc>
                <a:spcPct val="115000"/>
              </a:lnSpc>
              <a:spcBef>
                <a:spcPts val="0"/>
              </a:spcBef>
              <a:spcAft>
                <a:spcPts val="0"/>
              </a:spcAft>
              <a:buNone/>
            </a:pPr>
            <a:r>
              <a:rPr lang="en" sz="1200" dirty="0">
                <a:solidFill>
                  <a:schemeClr val="dk1"/>
                </a:solidFill>
              </a:rPr>
              <a:t>Platelets release ADP and Ca</a:t>
            </a:r>
            <a:r>
              <a:rPr lang="en" sz="2000" baseline="30000" dirty="0">
                <a:solidFill>
                  <a:schemeClr val="dk1"/>
                </a:solidFill>
              </a:rPr>
              <a:t>2+</a:t>
            </a:r>
            <a:r>
              <a:rPr lang="en" sz="1200" dirty="0">
                <a:solidFill>
                  <a:schemeClr val="dk1"/>
                </a:solidFill>
              </a:rPr>
              <a:t> (necessary for coagulation cascade), TXA2, Fibrinogen.</a:t>
            </a:r>
            <a:endParaRPr sz="1200" dirty="0">
              <a:solidFill>
                <a:schemeClr val="dk1"/>
              </a:solidFill>
            </a:endParaRPr>
          </a:p>
          <a:p>
            <a:pPr marL="0" lvl="0" indent="0" algn="l" rtl="0">
              <a:lnSpc>
                <a:spcPct val="115000"/>
              </a:lnSpc>
              <a:spcBef>
                <a:spcPts val="0"/>
              </a:spcBef>
              <a:spcAft>
                <a:spcPts val="0"/>
              </a:spcAft>
              <a:buNone/>
            </a:pPr>
            <a:r>
              <a:rPr lang="en" sz="1200" b="1" dirty="0">
                <a:solidFill>
                  <a:srgbClr val="0070C0"/>
                </a:solidFill>
              </a:rPr>
              <a:t>ACTIVATION</a:t>
            </a:r>
            <a:endParaRPr sz="1200" b="1" dirty="0">
              <a:solidFill>
                <a:srgbClr val="0070C0"/>
              </a:solidFill>
            </a:endParaRPr>
          </a:p>
          <a:p>
            <a:pPr marL="0" lvl="0" indent="0" algn="l" rtl="0">
              <a:lnSpc>
                <a:spcPct val="115000"/>
              </a:lnSpc>
              <a:spcBef>
                <a:spcPts val="0"/>
              </a:spcBef>
              <a:spcAft>
                <a:spcPts val="0"/>
              </a:spcAft>
              <a:buNone/>
            </a:pPr>
            <a:r>
              <a:rPr lang="en" sz="1200" dirty="0">
                <a:solidFill>
                  <a:schemeClr val="dk1"/>
                </a:solidFill>
              </a:rPr>
              <a:t>ADP binds </a:t>
            </a:r>
            <a:r>
              <a:rPr lang="en" sz="1200" b="1" dirty="0">
                <a:solidFill>
                  <a:schemeClr val="dk1"/>
                </a:solidFill>
              </a:rPr>
              <a:t>P2Y12 receptor </a:t>
            </a:r>
            <a:r>
              <a:rPr lang="en" sz="1200" dirty="0">
                <a:solidFill>
                  <a:schemeClr val="dk1"/>
                </a:solidFill>
              </a:rPr>
              <a:t>inducing </a:t>
            </a:r>
            <a:r>
              <a:rPr lang="en" sz="1200" b="1" dirty="0">
                <a:solidFill>
                  <a:schemeClr val="dk1"/>
                </a:solidFill>
              </a:rPr>
              <a:t>GpIIb/IIIa</a:t>
            </a:r>
            <a:r>
              <a:rPr lang="en" sz="1200" dirty="0">
                <a:solidFill>
                  <a:schemeClr val="dk1"/>
                </a:solidFill>
              </a:rPr>
              <a:t> expression at platelet surface. </a:t>
            </a:r>
            <a:endParaRPr sz="1200" dirty="0">
              <a:solidFill>
                <a:schemeClr val="dk1"/>
              </a:solidFill>
            </a:endParaRPr>
          </a:p>
          <a:p>
            <a:pPr marL="0" lvl="0" indent="0" algn="l" rtl="0">
              <a:lnSpc>
                <a:spcPct val="115000"/>
              </a:lnSpc>
              <a:spcBef>
                <a:spcPts val="0"/>
              </a:spcBef>
              <a:spcAft>
                <a:spcPts val="0"/>
              </a:spcAft>
              <a:buNone/>
            </a:pPr>
            <a:r>
              <a:rPr lang="en" sz="1200" b="1" dirty="0">
                <a:solidFill>
                  <a:srgbClr val="0070C0"/>
                </a:solidFill>
              </a:rPr>
              <a:t>AGGREGATION</a:t>
            </a:r>
            <a:endParaRPr sz="1200" b="1" dirty="0">
              <a:solidFill>
                <a:srgbClr val="0070C0"/>
              </a:solidFill>
            </a:endParaRPr>
          </a:p>
          <a:p>
            <a:pPr marL="0" lvl="0" indent="0" algn="l" rtl="0">
              <a:lnSpc>
                <a:spcPct val="115000"/>
              </a:lnSpc>
              <a:spcBef>
                <a:spcPts val="0"/>
              </a:spcBef>
              <a:spcAft>
                <a:spcPts val="0"/>
              </a:spcAft>
              <a:buNone/>
            </a:pPr>
            <a:r>
              <a:rPr lang="en" sz="1200" b="1" dirty="0">
                <a:solidFill>
                  <a:schemeClr val="dk1"/>
                </a:solidFill>
              </a:rPr>
              <a:t>Fibrinogen</a:t>
            </a:r>
            <a:r>
              <a:rPr lang="en" sz="1200" dirty="0">
                <a:solidFill>
                  <a:schemeClr val="dk1"/>
                </a:solidFill>
              </a:rPr>
              <a:t> binds GpIIb/IIIa receptors and links platelets. </a:t>
            </a:r>
            <a:endParaRPr sz="1200" dirty="0">
              <a:solidFill>
                <a:schemeClr val="dk1"/>
              </a:solidFill>
            </a:endParaRPr>
          </a:p>
          <a:p>
            <a:pPr marL="0" lvl="0" indent="0" algn="l" rtl="0">
              <a:lnSpc>
                <a:spcPct val="115000"/>
              </a:lnSpc>
              <a:spcBef>
                <a:spcPts val="0"/>
              </a:spcBef>
              <a:spcAft>
                <a:spcPts val="0"/>
              </a:spcAft>
              <a:buNone/>
            </a:pPr>
            <a:r>
              <a:rPr lang="en" sz="1200" dirty="0">
                <a:solidFill>
                  <a:schemeClr val="dk1"/>
                </a:solidFill>
              </a:rPr>
              <a:t>Week plugà temporary</a:t>
            </a:r>
            <a:endParaRPr sz="12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4e180444dc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4e180444dc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dirty="0">
                <a:solidFill>
                  <a:srgbClr val="0070C0"/>
                </a:solidFill>
              </a:rPr>
              <a:t>INJURY</a:t>
            </a:r>
            <a:endParaRPr sz="1200" b="1" dirty="0">
              <a:solidFill>
                <a:srgbClr val="0070C0"/>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Endothelial damage followed by transient vasoconstriction via neural stimulation reflex and ET (released from damaged cell)</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b="1" dirty="0">
                <a:solidFill>
                  <a:srgbClr val="0070C0"/>
                </a:solidFill>
              </a:rPr>
              <a:t>EXPOSURE</a:t>
            </a:r>
            <a:endParaRPr sz="1200" b="1" dirty="0">
              <a:solidFill>
                <a:srgbClr val="0070C0"/>
              </a:solidFill>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rPr>
              <a:t>vWF</a:t>
            </a:r>
            <a:r>
              <a:rPr lang="en" sz="1200" dirty="0">
                <a:solidFill>
                  <a:schemeClr val="dk1"/>
                </a:solidFill>
              </a:rPr>
              <a:t> (from Weibel-Palade bodies of endothelial cells and α-granules of platelets) binds to exposed collagen.</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b="1" dirty="0">
                <a:solidFill>
                  <a:srgbClr val="0070C0"/>
                </a:solidFill>
              </a:rPr>
              <a:t>ADHESION</a:t>
            </a:r>
            <a:endParaRPr sz="1200" b="1" dirty="0">
              <a:solidFill>
                <a:srgbClr val="0070C0"/>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Platelets bind vWF via </a:t>
            </a:r>
            <a:r>
              <a:rPr lang="en" sz="1200" b="1" dirty="0">
                <a:solidFill>
                  <a:schemeClr val="dk1"/>
                </a:solidFill>
              </a:rPr>
              <a:t>GpIb receptor</a:t>
            </a:r>
            <a:r>
              <a:rPr lang="en" sz="1200" dirty="0">
                <a:solidFill>
                  <a:schemeClr val="dk1"/>
                </a:solidFill>
              </a:rPr>
              <a:t> at the site of injury only (specific)</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Platelets then undergo conformational change</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Platelets release ADP and Ca</a:t>
            </a:r>
            <a:r>
              <a:rPr lang="en" sz="2000" baseline="30000" dirty="0">
                <a:solidFill>
                  <a:schemeClr val="dk1"/>
                </a:solidFill>
              </a:rPr>
              <a:t>2+</a:t>
            </a:r>
            <a:r>
              <a:rPr lang="en" sz="1200" dirty="0">
                <a:solidFill>
                  <a:schemeClr val="dk1"/>
                </a:solidFill>
              </a:rPr>
              <a:t> (necessary for coagulation cascade), TXA2, Fibrinogen.</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b="1" dirty="0">
                <a:solidFill>
                  <a:srgbClr val="0070C0"/>
                </a:solidFill>
              </a:rPr>
              <a:t>ACTIVATION</a:t>
            </a:r>
            <a:endParaRPr sz="1200" b="1" dirty="0">
              <a:solidFill>
                <a:srgbClr val="0070C0"/>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ADP binds </a:t>
            </a:r>
            <a:r>
              <a:rPr lang="en" sz="1200" b="1" dirty="0">
                <a:solidFill>
                  <a:schemeClr val="dk1"/>
                </a:solidFill>
              </a:rPr>
              <a:t>P2Y12 receptor </a:t>
            </a:r>
            <a:r>
              <a:rPr lang="en" sz="1200" dirty="0">
                <a:solidFill>
                  <a:schemeClr val="dk1"/>
                </a:solidFill>
              </a:rPr>
              <a:t>inducing </a:t>
            </a:r>
            <a:r>
              <a:rPr lang="en" sz="1200" b="1" dirty="0">
                <a:solidFill>
                  <a:schemeClr val="dk1"/>
                </a:solidFill>
              </a:rPr>
              <a:t>GpIIb/IIIa</a:t>
            </a:r>
            <a:r>
              <a:rPr lang="en" sz="1200" dirty="0">
                <a:solidFill>
                  <a:schemeClr val="dk1"/>
                </a:solidFill>
              </a:rPr>
              <a:t> expression at platelet surface. </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b="1" dirty="0">
                <a:solidFill>
                  <a:srgbClr val="0070C0"/>
                </a:solidFill>
              </a:rPr>
              <a:t>AGGREGATION</a:t>
            </a:r>
            <a:endParaRPr sz="1200" b="1" dirty="0">
              <a:solidFill>
                <a:srgbClr val="0070C0"/>
              </a:solidFill>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rPr>
              <a:t>Fibrinogen</a:t>
            </a:r>
            <a:r>
              <a:rPr lang="en" sz="1200" dirty="0">
                <a:solidFill>
                  <a:schemeClr val="dk1"/>
                </a:solidFill>
              </a:rPr>
              <a:t> binds GpIIb/IIIa receptors and links platelets. </a:t>
            </a:r>
            <a:endParaRPr sz="1200" dirty="0">
              <a:solidFill>
                <a:schemeClr val="dk1"/>
              </a:solidFill>
            </a:endParaRPr>
          </a:p>
          <a:p>
            <a:pPr marL="0" lvl="0" indent="0" algn="l" rtl="0">
              <a:lnSpc>
                <a:spcPct val="115000"/>
              </a:lnSpc>
              <a:spcBef>
                <a:spcPts val="0"/>
              </a:spcBef>
              <a:spcAft>
                <a:spcPts val="0"/>
              </a:spcAft>
              <a:buNone/>
            </a:pPr>
            <a:r>
              <a:rPr lang="en" sz="1200" dirty="0">
                <a:solidFill>
                  <a:schemeClr val="dk1"/>
                </a:solidFill>
              </a:rPr>
              <a:t>Weak plug (temporary)</a:t>
            </a:r>
            <a:endParaRPr sz="1200" dirty="0">
              <a:solidFill>
                <a:schemeClr val="dk1"/>
              </a:solidFill>
            </a:endParaRPr>
          </a:p>
          <a:p>
            <a:pPr marL="0" lvl="0" indent="0" algn="l" rtl="0">
              <a:lnSpc>
                <a:spcPct val="115000"/>
              </a:lnSpc>
              <a:spcBef>
                <a:spcPts val="0"/>
              </a:spcBef>
              <a:spcAft>
                <a:spcPts val="0"/>
              </a:spcAft>
              <a:buNone/>
            </a:pPr>
            <a:r>
              <a:rPr lang="en" sz="1200" dirty="0">
                <a:solidFill>
                  <a:schemeClr val="dk1"/>
                </a:solidFill>
              </a:rPr>
              <a:t>--------------------------------------------------------------------------</a:t>
            </a:r>
            <a:endParaRPr sz="1200" dirty="0">
              <a:solidFill>
                <a:schemeClr val="dk1"/>
              </a:solidFill>
            </a:endParaRPr>
          </a:p>
          <a:p>
            <a:pPr marL="0" lvl="0" indent="0" algn="l" rtl="0">
              <a:lnSpc>
                <a:spcPct val="115000"/>
              </a:lnSpc>
              <a:spcBef>
                <a:spcPts val="0"/>
              </a:spcBef>
              <a:spcAft>
                <a:spcPts val="0"/>
              </a:spcAft>
              <a:buNone/>
            </a:pPr>
            <a:r>
              <a:rPr lang="en" sz="1200" b="1" dirty="0">
                <a:solidFill>
                  <a:srgbClr val="16537F"/>
                </a:solidFill>
              </a:rPr>
              <a:t>Pro-Aggregation Factors:</a:t>
            </a:r>
            <a:endParaRPr sz="1200" b="1" dirty="0">
              <a:solidFill>
                <a:srgbClr val="16537F"/>
              </a:solidFill>
            </a:endParaRPr>
          </a:p>
          <a:p>
            <a:pPr marL="0" lvl="0" indent="0" algn="l" rtl="0">
              <a:lnSpc>
                <a:spcPct val="115000"/>
              </a:lnSpc>
              <a:spcBef>
                <a:spcPts val="0"/>
              </a:spcBef>
              <a:spcAft>
                <a:spcPts val="0"/>
              </a:spcAft>
              <a:buNone/>
            </a:pPr>
            <a:r>
              <a:rPr lang="en" sz="1200" dirty="0">
                <a:solidFill>
                  <a:schemeClr val="dk1"/>
                </a:solidFill>
              </a:rPr>
              <a:t>TXA</a:t>
            </a:r>
            <a:r>
              <a:rPr lang="en" sz="1200" baseline="-25000" dirty="0">
                <a:solidFill>
                  <a:schemeClr val="dk1"/>
                </a:solidFill>
              </a:rPr>
              <a:t>2</a:t>
            </a:r>
            <a:endParaRPr sz="1200" baseline="-25000" dirty="0">
              <a:solidFill>
                <a:schemeClr val="dk1"/>
              </a:solidFill>
            </a:endParaRPr>
          </a:p>
          <a:p>
            <a:pPr marL="0" lvl="0" indent="0" algn="l" rtl="0">
              <a:lnSpc>
                <a:spcPct val="115000"/>
              </a:lnSpc>
              <a:spcBef>
                <a:spcPts val="0"/>
              </a:spcBef>
              <a:spcAft>
                <a:spcPts val="0"/>
              </a:spcAft>
              <a:buNone/>
            </a:pPr>
            <a:r>
              <a:rPr lang="en" sz="1200" dirty="0">
                <a:solidFill>
                  <a:schemeClr val="dk1"/>
                </a:solidFill>
              </a:rPr>
              <a:t>Decreased Blood Flow</a:t>
            </a:r>
            <a:endParaRPr sz="1200" dirty="0">
              <a:solidFill>
                <a:schemeClr val="dk1"/>
              </a:solidFill>
            </a:endParaRPr>
          </a:p>
          <a:p>
            <a:pPr marL="0" lvl="0" indent="0" algn="l" rtl="0">
              <a:lnSpc>
                <a:spcPct val="115000"/>
              </a:lnSpc>
              <a:spcBef>
                <a:spcPts val="0"/>
              </a:spcBef>
              <a:spcAft>
                <a:spcPts val="0"/>
              </a:spcAft>
              <a:buNone/>
            </a:pPr>
            <a:r>
              <a:rPr lang="en" sz="1200" b="1" dirty="0">
                <a:solidFill>
                  <a:srgbClr val="16537F"/>
                </a:solidFill>
              </a:rPr>
              <a:t>Anti-Aggregation Factors:</a:t>
            </a:r>
            <a:endParaRPr sz="1200" b="1" dirty="0">
              <a:solidFill>
                <a:srgbClr val="16537F"/>
              </a:solidFill>
            </a:endParaRPr>
          </a:p>
          <a:p>
            <a:pPr marL="0" lvl="0" indent="0" algn="l" rtl="0">
              <a:lnSpc>
                <a:spcPct val="115000"/>
              </a:lnSpc>
              <a:spcBef>
                <a:spcPts val="0"/>
              </a:spcBef>
              <a:spcAft>
                <a:spcPts val="0"/>
              </a:spcAft>
              <a:buNone/>
            </a:pPr>
            <a:r>
              <a:rPr lang="en" sz="1200" dirty="0">
                <a:solidFill>
                  <a:schemeClr val="dk1"/>
                </a:solidFill>
              </a:rPr>
              <a:t>NO and Prostaglandins → Released by endothelial cells</a:t>
            </a:r>
            <a:endParaRPr sz="1200" dirty="0">
              <a:solidFill>
                <a:schemeClr val="dk1"/>
              </a:solidFill>
            </a:endParaRPr>
          </a:p>
          <a:p>
            <a:pPr marL="0" lvl="0" indent="0" algn="l" rtl="0">
              <a:lnSpc>
                <a:spcPct val="115000"/>
              </a:lnSpc>
              <a:spcBef>
                <a:spcPts val="0"/>
              </a:spcBef>
              <a:spcAft>
                <a:spcPts val="0"/>
              </a:spcAft>
              <a:buNone/>
            </a:pPr>
            <a:r>
              <a:rPr lang="en" sz="1200" dirty="0">
                <a:solidFill>
                  <a:schemeClr val="dk1"/>
                </a:solidFill>
              </a:rPr>
              <a:t>Increased Blood Flow</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43a08da976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43a08da976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lvl="0" indent="0" algn="l" rtl="0">
              <a:lnSpc>
                <a:spcPct val="115000"/>
              </a:lnSpc>
              <a:spcBef>
                <a:spcPts val="0"/>
              </a:spcBef>
              <a:spcAft>
                <a:spcPts val="0"/>
              </a:spcAft>
              <a:buClr>
                <a:srgbClr val="262626"/>
              </a:buClr>
              <a:buSzPts val="1400"/>
              <a:buFont typeface="Calibri"/>
              <a:buNone/>
            </a:pPr>
            <a:r>
              <a:rPr lang="en" sz="1400" dirty="0">
                <a:solidFill>
                  <a:srgbClr val="262626"/>
                </a:solidFill>
                <a:latin typeface="Calibri"/>
                <a:ea typeface="Calibri"/>
                <a:cs typeface="Calibri"/>
                <a:sym typeface="Calibri"/>
              </a:rPr>
              <a:t>After initial platelet plug has been formed → the clotting cascade can be initiated to form stable fibrin mesh.</a:t>
            </a: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4c9fed9147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4c9fed9147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Maddy</a:t>
            </a: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181bce65a51_0_136:notes"/>
          <p:cNvSpPr>
            <a:spLocks noGrp="1" noRot="1" noChangeAspect="1"/>
          </p:cNvSpPr>
          <p:nvPr>
            <p:ph type="sldImg" idx="2"/>
          </p:nvPr>
        </p:nvSpPr>
        <p:spPr>
          <a:xfrm>
            <a:off x="106363" y="739775"/>
            <a:ext cx="6584950"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181bce65a51_0_136: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Extrinsic pathway: 3 + 7 = 10</a:t>
            </a:r>
          </a:p>
          <a:p>
            <a:pPr marL="0" lvl="0" indent="0" algn="l" rtl="0">
              <a:spcBef>
                <a:spcPts val="0"/>
              </a:spcBef>
              <a:spcAft>
                <a:spcPts val="0"/>
              </a:spcAft>
              <a:buNone/>
            </a:pPr>
            <a:r>
              <a:rPr lang="en-CA" dirty="0"/>
              <a:t>Intrinsic pathway: 12, 11, 9, 8, 10 </a:t>
            </a: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4f6739e64b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4f6739e64b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 Easy way to remember: “3+7=10”</a:t>
            </a: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4f6739e64b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4f6739e64b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 Easy way to remember: “12, 11, (skip 10) 9, 8, 10”</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Role of HMW Kininogen: </a:t>
            </a:r>
          </a:p>
          <a:p>
            <a:pPr marL="0" lvl="0" indent="0" algn="l" rtl="0">
              <a:spcBef>
                <a:spcPts val="0"/>
              </a:spcBef>
              <a:spcAft>
                <a:spcPts val="0"/>
              </a:spcAft>
              <a:buNone/>
            </a:pPr>
            <a:r>
              <a:rPr lang="en-CA" dirty="0"/>
              <a:t>*ET injury exposes SE collagen </a:t>
            </a:r>
            <a:r>
              <a:rPr lang="en" dirty="0">
                <a:solidFill>
                  <a:schemeClr val="dk1"/>
                </a:solidFill>
                <a:latin typeface="+mn-lt"/>
                <a:ea typeface="Oswald"/>
                <a:cs typeface="Oswald"/>
                <a:sym typeface="Oswald"/>
              </a:rPr>
              <a:t>→ activation of HMW </a:t>
            </a:r>
            <a:r>
              <a:rPr lang="en" dirty="0" err="1">
                <a:solidFill>
                  <a:schemeClr val="dk1"/>
                </a:solidFill>
                <a:latin typeface="+mn-lt"/>
                <a:ea typeface="Oswald"/>
                <a:cs typeface="Oswald"/>
                <a:sym typeface="Oswald"/>
              </a:rPr>
              <a:t>Kininigen</a:t>
            </a:r>
            <a:r>
              <a:rPr lang="en" dirty="0">
                <a:solidFill>
                  <a:schemeClr val="dk1"/>
                </a:solidFill>
                <a:latin typeface="+mn-lt"/>
                <a:ea typeface="Oswald"/>
                <a:cs typeface="Oswald"/>
                <a:sym typeface="Oswald"/>
              </a:rPr>
              <a:t>* (circulatory protein) →activate Factor XII → </a:t>
            </a:r>
            <a:r>
              <a:rPr lang="en" dirty="0" err="1">
                <a:solidFill>
                  <a:schemeClr val="dk1"/>
                </a:solidFill>
                <a:latin typeface="+mn-lt"/>
                <a:ea typeface="Oswald"/>
                <a:cs typeface="Oswald"/>
                <a:sym typeface="Oswald"/>
              </a:rPr>
              <a:t>FXIIa</a:t>
            </a:r>
            <a:r>
              <a:rPr lang="en" dirty="0">
                <a:solidFill>
                  <a:schemeClr val="dk1"/>
                </a:solidFill>
                <a:latin typeface="+mn-lt"/>
                <a:ea typeface="Oswald"/>
                <a:cs typeface="Oswald"/>
                <a:sym typeface="Oswald"/>
              </a:rPr>
              <a:t> → activates pre-</a:t>
            </a:r>
            <a:r>
              <a:rPr lang="en" dirty="0" err="1">
                <a:solidFill>
                  <a:schemeClr val="dk1"/>
                </a:solidFill>
                <a:latin typeface="+mn-lt"/>
                <a:ea typeface="Oswald"/>
                <a:cs typeface="Oswald"/>
                <a:sym typeface="Oswald"/>
              </a:rPr>
              <a:t>kallikiren</a:t>
            </a:r>
            <a:r>
              <a:rPr lang="en" dirty="0">
                <a:solidFill>
                  <a:schemeClr val="dk1"/>
                </a:solidFill>
                <a:latin typeface="+mn-lt"/>
                <a:ea typeface="Oswald"/>
                <a:cs typeface="Oswald"/>
                <a:sym typeface="Oswald"/>
              </a:rPr>
              <a:t> into </a:t>
            </a:r>
            <a:r>
              <a:rPr lang="en" dirty="0" err="1">
                <a:solidFill>
                  <a:schemeClr val="dk1"/>
                </a:solidFill>
                <a:latin typeface="+mn-lt"/>
                <a:ea typeface="Oswald"/>
                <a:cs typeface="Oswald"/>
                <a:sym typeface="Oswald"/>
              </a:rPr>
              <a:t>Kallikiren</a:t>
            </a:r>
            <a:r>
              <a:rPr lang="en" dirty="0">
                <a:solidFill>
                  <a:schemeClr val="dk1"/>
                </a:solidFill>
                <a:latin typeface="+mn-lt"/>
                <a:ea typeface="Oswald"/>
                <a:cs typeface="Oswald"/>
                <a:sym typeface="Oswald"/>
              </a:rPr>
              <a:t>  → activates more FXII into </a:t>
            </a:r>
            <a:r>
              <a:rPr lang="en" dirty="0" err="1">
                <a:solidFill>
                  <a:schemeClr val="dk1"/>
                </a:solidFill>
                <a:latin typeface="+mn-lt"/>
                <a:ea typeface="Oswald"/>
                <a:cs typeface="Oswald"/>
                <a:sym typeface="Oswald"/>
              </a:rPr>
              <a:t>FXIIa</a:t>
            </a:r>
            <a:r>
              <a:rPr lang="en" dirty="0">
                <a:solidFill>
                  <a:schemeClr val="dk1"/>
                </a:solidFill>
                <a:latin typeface="+mn-lt"/>
                <a:ea typeface="Oswald"/>
                <a:cs typeface="Oswald"/>
                <a:sym typeface="Oswald"/>
              </a:rPr>
              <a:t> (positive feedback loop)</a:t>
            </a:r>
          </a:p>
          <a:p>
            <a:pPr marL="0" lvl="0" indent="0" algn="l" rtl="0">
              <a:spcBef>
                <a:spcPts val="0"/>
              </a:spcBef>
              <a:spcAft>
                <a:spcPts val="0"/>
              </a:spcAft>
              <a:buNone/>
            </a:pPr>
            <a:r>
              <a:rPr lang="en" dirty="0">
                <a:solidFill>
                  <a:schemeClr val="dk1"/>
                </a:solidFill>
                <a:latin typeface="+mn-lt"/>
                <a:ea typeface="Oswald"/>
                <a:cs typeface="Oswald"/>
                <a:sym typeface="Oswald"/>
              </a:rPr>
              <a:t>HMW Kininogen also triggers Bradykinin release </a:t>
            </a:r>
            <a:r>
              <a:rPr lang="en-CA" dirty="0">
                <a:solidFill>
                  <a:schemeClr val="dk1"/>
                </a:solidFill>
                <a:latin typeface="+mn-lt"/>
                <a:ea typeface="Oswald"/>
                <a:cs typeface="Oswald"/>
                <a:sym typeface="Oswald"/>
              </a:rPr>
              <a:t>which </a:t>
            </a:r>
            <a:r>
              <a:rPr lang="en" dirty="0">
                <a:solidFill>
                  <a:schemeClr val="dk1"/>
                </a:solidFill>
                <a:latin typeface="+mn-lt"/>
                <a:ea typeface="Oswald"/>
                <a:cs typeface="Oswald"/>
                <a:sym typeface="Oswald"/>
              </a:rPr>
              <a:t>induces pain, vasodilation, vascular permeability  → inflammation</a:t>
            </a:r>
          </a:p>
          <a:p>
            <a:pPr marL="0" lvl="0" indent="0" algn="l" rtl="0">
              <a:spcBef>
                <a:spcPts val="0"/>
              </a:spcBef>
              <a:spcAft>
                <a:spcPts val="0"/>
              </a:spcAft>
              <a:buNone/>
            </a:pPr>
            <a:endParaRPr lang="en" dirty="0">
              <a:solidFill>
                <a:schemeClr val="dk1"/>
              </a:solidFill>
              <a:latin typeface="+mn-lt"/>
              <a:ea typeface="Oswald"/>
              <a:cs typeface="Oswald"/>
              <a:sym typeface="Oswald"/>
            </a:endParaRPr>
          </a:p>
          <a:p>
            <a:pPr marL="0" lvl="0" indent="0" algn="l" rtl="0">
              <a:spcBef>
                <a:spcPts val="0"/>
              </a:spcBef>
              <a:spcAft>
                <a:spcPts val="0"/>
              </a:spcAft>
              <a:buNone/>
            </a:pPr>
            <a:r>
              <a:rPr lang="en" dirty="0">
                <a:solidFill>
                  <a:schemeClr val="dk1"/>
                </a:solidFill>
                <a:latin typeface="+mn-lt"/>
                <a:ea typeface="Oswald"/>
                <a:cs typeface="Oswald"/>
                <a:sym typeface="Oswald"/>
              </a:rPr>
              <a:t>HMW </a:t>
            </a:r>
            <a:r>
              <a:rPr lang="en" dirty="0" err="1">
                <a:solidFill>
                  <a:schemeClr val="dk1"/>
                </a:solidFill>
                <a:latin typeface="+mn-lt"/>
                <a:ea typeface="Oswald"/>
                <a:cs typeface="Oswald"/>
                <a:sym typeface="Oswald"/>
              </a:rPr>
              <a:t>Kininigen</a:t>
            </a:r>
            <a:r>
              <a:rPr lang="en" dirty="0">
                <a:solidFill>
                  <a:schemeClr val="dk1"/>
                </a:solidFill>
                <a:latin typeface="+mn-lt"/>
                <a:ea typeface="Oswald"/>
                <a:cs typeface="Oswald"/>
                <a:sym typeface="Oswald"/>
              </a:rPr>
              <a:t>: High Molecular Weight Kininogen </a:t>
            </a:r>
          </a:p>
          <a:p>
            <a:pPr marL="0" lvl="0" indent="0" algn="l" rtl="0">
              <a:spcBef>
                <a:spcPts val="0"/>
              </a:spcBef>
              <a:spcAft>
                <a:spcPts val="0"/>
              </a:spcAft>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4f6739e64b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4f6739e64b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dirty="0">
                <a:solidFill>
                  <a:schemeClr val="accent5"/>
                </a:solidFill>
                <a:latin typeface="+mn-lt"/>
                <a:ea typeface="Oswald"/>
                <a:cs typeface="Oswald"/>
                <a:sym typeface="Oswald"/>
              </a:rPr>
              <a:t>Prothrombinase complex (</a:t>
            </a:r>
            <a:r>
              <a:rPr lang="en" dirty="0" err="1">
                <a:solidFill>
                  <a:schemeClr val="accent5"/>
                </a:solidFill>
                <a:latin typeface="+mn-lt"/>
                <a:ea typeface="Oswald"/>
                <a:cs typeface="Oswald"/>
                <a:sym typeface="Oswald"/>
              </a:rPr>
              <a:t>Xa</a:t>
            </a:r>
            <a:r>
              <a:rPr lang="en" dirty="0">
                <a:solidFill>
                  <a:schemeClr val="dk1"/>
                </a:solidFill>
                <a:latin typeface="+mn-lt"/>
                <a:ea typeface="Oswald"/>
                <a:cs typeface="Oswald"/>
                <a:sym typeface="Oswald"/>
              </a:rPr>
              <a:t> + </a:t>
            </a:r>
            <a:r>
              <a:rPr lang="en" dirty="0" err="1">
                <a:solidFill>
                  <a:schemeClr val="accent5"/>
                </a:solidFill>
                <a:latin typeface="+mn-lt"/>
                <a:ea typeface="Oswald"/>
                <a:cs typeface="Oswald"/>
                <a:sym typeface="Oswald"/>
              </a:rPr>
              <a:t>Va</a:t>
            </a:r>
            <a:r>
              <a:rPr lang="en" dirty="0">
                <a:solidFill>
                  <a:schemeClr val="dk1"/>
                </a:solidFill>
                <a:latin typeface="+mn-lt"/>
                <a:ea typeface="Oswald"/>
                <a:cs typeface="Oswald"/>
                <a:sym typeface="Oswald"/>
              </a:rPr>
              <a:t> + </a:t>
            </a:r>
            <a:r>
              <a:rPr lang="en" dirty="0">
                <a:solidFill>
                  <a:schemeClr val="accent5"/>
                </a:solidFill>
                <a:latin typeface="+mn-lt"/>
                <a:ea typeface="Oswald"/>
                <a:cs typeface="Oswald"/>
                <a:sym typeface="Oswald"/>
              </a:rPr>
              <a:t>Ca</a:t>
            </a:r>
            <a:r>
              <a:rPr lang="en" sz="1050" baseline="30000" dirty="0">
                <a:solidFill>
                  <a:schemeClr val="accent5"/>
                </a:solidFill>
                <a:latin typeface="+mn-lt"/>
                <a:ea typeface="Oswald"/>
                <a:cs typeface="Oswald"/>
                <a:sym typeface="Oswald"/>
              </a:rPr>
              <a:t>2+</a:t>
            </a:r>
            <a:r>
              <a:rPr lang="en" dirty="0">
                <a:solidFill>
                  <a:schemeClr val="accent5"/>
                </a:solidFill>
                <a:latin typeface="+mn-lt"/>
                <a:ea typeface="Oswald"/>
                <a:cs typeface="Oswald"/>
                <a:sym typeface="Oswald"/>
              </a:rPr>
              <a:t> )activates 1000s of </a:t>
            </a:r>
            <a:r>
              <a:rPr lang="en-CA" dirty="0">
                <a:solidFill>
                  <a:schemeClr val="dk1"/>
                </a:solidFill>
                <a:latin typeface="+mn-lt"/>
                <a:ea typeface="Oswald"/>
                <a:cs typeface="Oswald"/>
                <a:sym typeface="Oswald"/>
              </a:rPr>
              <a:t>factor </a:t>
            </a:r>
            <a:r>
              <a:rPr lang="en-CA" dirty="0">
                <a:solidFill>
                  <a:schemeClr val="accent5"/>
                </a:solidFill>
                <a:latin typeface="+mn-lt"/>
                <a:ea typeface="Oswald"/>
                <a:cs typeface="Oswald"/>
                <a:sym typeface="Oswald"/>
              </a:rPr>
              <a:t>II (prothrombin)</a:t>
            </a:r>
            <a:r>
              <a:rPr lang="en-CA" dirty="0">
                <a:solidFill>
                  <a:schemeClr val="dk1"/>
                </a:solidFill>
                <a:latin typeface="+mn-lt"/>
                <a:ea typeface="Oswald"/>
                <a:cs typeface="Oswald"/>
                <a:sym typeface="Oswald"/>
              </a:rPr>
              <a:t> into </a:t>
            </a:r>
            <a:r>
              <a:rPr lang="en-CA" dirty="0" err="1">
                <a:solidFill>
                  <a:schemeClr val="accent5"/>
                </a:solidFill>
                <a:latin typeface="+mn-lt"/>
                <a:ea typeface="Oswald"/>
                <a:cs typeface="Oswald"/>
                <a:sym typeface="Oswald"/>
              </a:rPr>
              <a:t>IIa</a:t>
            </a:r>
            <a:r>
              <a:rPr lang="en-CA" dirty="0">
                <a:solidFill>
                  <a:schemeClr val="accent5"/>
                </a:solidFill>
                <a:latin typeface="+mn-lt"/>
                <a:ea typeface="Oswald"/>
                <a:cs typeface="Oswald"/>
                <a:sym typeface="Oswald"/>
              </a:rPr>
              <a:t> (thrombin)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solidFill>
                <a:schemeClr val="accent5"/>
              </a:solidFill>
              <a:latin typeface="+mn-lt"/>
              <a:ea typeface="Oswald"/>
              <a:cs typeface="Oswald"/>
              <a:sym typeface="Oswald"/>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solidFill>
                <a:schemeClr val="accent5"/>
              </a:solidFill>
              <a:latin typeface="+mn-lt"/>
              <a:ea typeface="Oswald"/>
              <a:cs typeface="Oswald"/>
              <a:sym typeface="Oswald"/>
            </a:endParaRPr>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81bce65a51_0_5:notes"/>
          <p:cNvSpPr>
            <a:spLocks noGrp="1" noRot="1" noChangeAspect="1"/>
          </p:cNvSpPr>
          <p:nvPr>
            <p:ph type="sldImg" idx="2"/>
          </p:nvPr>
        </p:nvSpPr>
        <p:spPr>
          <a:xfrm>
            <a:off x="106363" y="739775"/>
            <a:ext cx="6584950"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181bce65a51_0_5: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Image on right from: https://</a:t>
            </a:r>
            <a:r>
              <a:rPr lang="en-CA" dirty="0" err="1"/>
              <a:t>ditki.com</a:t>
            </a:r>
            <a:r>
              <a:rPr lang="en-CA" dirty="0"/>
              <a:t>/course/gross-anatomy/glossary/gross-anatomic-microscopic-structure/the-mediastinum</a:t>
            </a: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4f6739e64b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4f6739e64b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317500" algn="l" rtl="0">
              <a:lnSpc>
                <a:spcPct val="115000"/>
              </a:lnSpc>
              <a:spcBef>
                <a:spcPts val="0"/>
              </a:spcBef>
              <a:spcAft>
                <a:spcPts val="0"/>
              </a:spcAft>
              <a:buClr>
                <a:schemeClr val="dk1"/>
              </a:buClr>
              <a:buSzPts val="1400"/>
              <a:buFont typeface="Oswald"/>
              <a:buChar char="○"/>
            </a:pPr>
            <a:endParaRPr lang="en" sz="1400" dirty="0">
              <a:solidFill>
                <a:schemeClr val="accent5"/>
              </a:solidFill>
              <a:latin typeface="Oswald"/>
              <a:ea typeface="Oswald"/>
              <a:cs typeface="Oswald"/>
              <a:sym typeface="Oswald"/>
            </a:endParaRPr>
          </a:p>
          <a:p>
            <a:pPr marL="914400" lvl="1" indent="-317500" algn="l" rtl="0">
              <a:lnSpc>
                <a:spcPct val="115000"/>
              </a:lnSpc>
              <a:spcBef>
                <a:spcPts val="0"/>
              </a:spcBef>
              <a:spcAft>
                <a:spcPts val="0"/>
              </a:spcAft>
              <a:buClr>
                <a:schemeClr val="dk1"/>
              </a:buClr>
              <a:buSzPts val="1400"/>
              <a:buFont typeface="Oswald"/>
              <a:buChar char="○"/>
            </a:pPr>
            <a:r>
              <a:rPr lang="en" sz="1400" dirty="0">
                <a:solidFill>
                  <a:schemeClr val="accent5"/>
                </a:solidFill>
                <a:latin typeface="Oswald"/>
                <a:ea typeface="Oswald"/>
                <a:cs typeface="Oswald"/>
                <a:sym typeface="Oswald"/>
              </a:rPr>
              <a:t>Xa</a:t>
            </a:r>
            <a:r>
              <a:rPr lang="en" sz="1400" dirty="0">
                <a:solidFill>
                  <a:schemeClr val="dk1"/>
                </a:solidFill>
                <a:latin typeface="Oswald"/>
                <a:ea typeface="Oswald"/>
                <a:cs typeface="Oswald"/>
                <a:sym typeface="Oswald"/>
              </a:rPr>
              <a:t> with </a:t>
            </a:r>
            <a:r>
              <a:rPr lang="en" sz="1400" dirty="0">
                <a:solidFill>
                  <a:schemeClr val="accent5"/>
                </a:solidFill>
                <a:latin typeface="Oswald"/>
                <a:ea typeface="Oswald"/>
                <a:cs typeface="Oswald"/>
                <a:sym typeface="Oswald"/>
              </a:rPr>
              <a:t>Va</a:t>
            </a:r>
            <a:r>
              <a:rPr lang="en" sz="1400" dirty="0">
                <a:solidFill>
                  <a:schemeClr val="dk1"/>
                </a:solidFill>
                <a:latin typeface="Oswald"/>
                <a:ea typeface="Oswald"/>
                <a:cs typeface="Oswald"/>
                <a:sym typeface="Oswald"/>
              </a:rPr>
              <a:t> and </a:t>
            </a:r>
            <a:r>
              <a:rPr lang="en" sz="1400" dirty="0">
                <a:solidFill>
                  <a:schemeClr val="accent5"/>
                </a:solidFill>
                <a:latin typeface="Oswald"/>
                <a:ea typeface="Oswald"/>
                <a:cs typeface="Oswald"/>
                <a:sym typeface="Oswald"/>
              </a:rPr>
              <a:t>Ca</a:t>
            </a:r>
            <a:r>
              <a:rPr lang="en" sz="1200" baseline="30000" dirty="0">
                <a:solidFill>
                  <a:schemeClr val="accent5"/>
                </a:solidFill>
                <a:latin typeface="Oswald"/>
                <a:ea typeface="Oswald"/>
                <a:cs typeface="Oswald"/>
                <a:sym typeface="Oswald"/>
              </a:rPr>
              <a:t>2+</a:t>
            </a:r>
            <a:r>
              <a:rPr lang="en" sz="1400" dirty="0">
                <a:solidFill>
                  <a:schemeClr val="accent5"/>
                </a:solidFill>
                <a:latin typeface="Oswald"/>
                <a:ea typeface="Oswald"/>
                <a:cs typeface="Oswald"/>
                <a:sym typeface="Oswald"/>
              </a:rPr>
              <a:t> </a:t>
            </a:r>
            <a:r>
              <a:rPr lang="en" sz="1400" dirty="0">
                <a:solidFill>
                  <a:schemeClr val="dk1"/>
                </a:solidFill>
                <a:latin typeface="Oswald"/>
                <a:ea typeface="Oswald"/>
                <a:cs typeface="Oswald"/>
                <a:sym typeface="Oswald"/>
              </a:rPr>
              <a:t>will convert factor </a:t>
            </a:r>
            <a:r>
              <a:rPr lang="en" sz="1400" dirty="0">
                <a:solidFill>
                  <a:schemeClr val="accent5"/>
                </a:solidFill>
                <a:latin typeface="Oswald"/>
                <a:ea typeface="Oswald"/>
                <a:cs typeface="Oswald"/>
                <a:sym typeface="Oswald"/>
              </a:rPr>
              <a:t>II</a:t>
            </a:r>
            <a:r>
              <a:rPr lang="en" sz="1400" dirty="0">
                <a:solidFill>
                  <a:schemeClr val="dk1"/>
                </a:solidFill>
                <a:latin typeface="Oswald"/>
                <a:ea typeface="Oswald"/>
                <a:cs typeface="Oswald"/>
                <a:sym typeface="Oswald"/>
              </a:rPr>
              <a:t> into </a:t>
            </a:r>
            <a:r>
              <a:rPr lang="en" sz="1400" dirty="0">
                <a:solidFill>
                  <a:schemeClr val="accent5"/>
                </a:solidFill>
                <a:latin typeface="Oswald"/>
                <a:ea typeface="Oswald"/>
                <a:cs typeface="Oswald"/>
                <a:sym typeface="Oswald"/>
              </a:rPr>
              <a:t>IIa (thrombin)</a:t>
            </a:r>
            <a:endParaRPr sz="1400" dirty="0">
              <a:solidFill>
                <a:schemeClr val="accent5"/>
              </a:solidFill>
              <a:latin typeface="Oswald"/>
              <a:ea typeface="Oswald"/>
              <a:cs typeface="Oswald"/>
              <a:sym typeface="Oswald"/>
            </a:endParaRPr>
          </a:p>
          <a:p>
            <a:pPr marL="914400" lvl="1" indent="-317500" algn="l" rtl="0">
              <a:lnSpc>
                <a:spcPct val="115000"/>
              </a:lnSpc>
              <a:spcBef>
                <a:spcPts val="0"/>
              </a:spcBef>
              <a:spcAft>
                <a:spcPts val="0"/>
              </a:spcAft>
              <a:buClr>
                <a:schemeClr val="dk1"/>
              </a:buClr>
              <a:buSzPts val="1400"/>
              <a:buFont typeface="Oswald"/>
              <a:buChar char="○"/>
            </a:pPr>
            <a:r>
              <a:rPr lang="en" sz="1400" dirty="0">
                <a:solidFill>
                  <a:schemeClr val="dk1"/>
                </a:solidFill>
                <a:latin typeface="Oswald"/>
                <a:ea typeface="Oswald"/>
                <a:cs typeface="Oswald"/>
                <a:sym typeface="Oswald"/>
              </a:rPr>
              <a:t>Thrombin will convert </a:t>
            </a:r>
            <a:r>
              <a:rPr lang="en" sz="1400" dirty="0">
                <a:solidFill>
                  <a:schemeClr val="accent5"/>
                </a:solidFill>
                <a:latin typeface="Oswald"/>
                <a:ea typeface="Oswald"/>
                <a:cs typeface="Oswald"/>
                <a:sym typeface="Oswald"/>
              </a:rPr>
              <a:t>fibrinogen (I)</a:t>
            </a:r>
            <a:r>
              <a:rPr lang="en" sz="1400" dirty="0">
                <a:solidFill>
                  <a:schemeClr val="dk1"/>
                </a:solidFill>
                <a:latin typeface="Oswald"/>
                <a:ea typeface="Oswald"/>
                <a:cs typeface="Oswald"/>
                <a:sym typeface="Oswald"/>
              </a:rPr>
              <a:t> into </a:t>
            </a:r>
            <a:r>
              <a:rPr lang="en" sz="1400" dirty="0">
                <a:solidFill>
                  <a:schemeClr val="accent5"/>
                </a:solidFill>
                <a:latin typeface="Oswald"/>
                <a:ea typeface="Oswald"/>
                <a:cs typeface="Oswald"/>
                <a:sym typeface="Oswald"/>
              </a:rPr>
              <a:t>fibrin (Ia)</a:t>
            </a:r>
            <a:r>
              <a:rPr lang="en" sz="1400" dirty="0">
                <a:solidFill>
                  <a:schemeClr val="dk1"/>
                </a:solidFill>
                <a:latin typeface="Oswald"/>
                <a:ea typeface="Oswald"/>
                <a:cs typeface="Oswald"/>
                <a:sym typeface="Oswald"/>
              </a:rPr>
              <a:t> which can now aggregate to form fibrin mesh that is stabilized by </a:t>
            </a:r>
            <a:r>
              <a:rPr lang="en" sz="1400" dirty="0">
                <a:solidFill>
                  <a:schemeClr val="accent5"/>
                </a:solidFill>
                <a:latin typeface="Oswald"/>
                <a:ea typeface="Oswald"/>
                <a:cs typeface="Oswald"/>
                <a:sym typeface="Oswald"/>
              </a:rPr>
              <a:t>XIIIa</a:t>
            </a:r>
            <a:r>
              <a:rPr lang="en" sz="1400" dirty="0">
                <a:solidFill>
                  <a:schemeClr val="dk1"/>
                </a:solidFill>
                <a:latin typeface="Oswald"/>
                <a:ea typeface="Oswald"/>
                <a:cs typeface="Oswald"/>
                <a:sym typeface="Oswald"/>
              </a:rPr>
              <a:t>. </a:t>
            </a:r>
            <a:endParaRPr sz="1400" dirty="0">
              <a:solidFill>
                <a:schemeClr val="dk1"/>
              </a:solidFill>
              <a:latin typeface="Oswald"/>
              <a:ea typeface="Oswald"/>
              <a:cs typeface="Oswald"/>
              <a:sym typeface="Oswald"/>
            </a:endParaRPr>
          </a:p>
          <a:p>
            <a:pPr marL="914400" lvl="1" indent="-317500" algn="l" rtl="0">
              <a:lnSpc>
                <a:spcPct val="115000"/>
              </a:lnSpc>
              <a:spcBef>
                <a:spcPts val="0"/>
              </a:spcBef>
              <a:spcAft>
                <a:spcPts val="0"/>
              </a:spcAft>
              <a:buClr>
                <a:schemeClr val="dk1"/>
              </a:buClr>
              <a:buSzPts val="1400"/>
              <a:buFont typeface="Oswald"/>
              <a:buChar char="○"/>
            </a:pPr>
            <a:r>
              <a:rPr lang="en" sz="1400" dirty="0">
                <a:solidFill>
                  <a:schemeClr val="dk1"/>
                </a:solidFill>
                <a:latin typeface="Oswald"/>
                <a:ea typeface="Oswald"/>
                <a:cs typeface="Oswald"/>
                <a:sym typeface="Oswald"/>
              </a:rPr>
              <a:t>Thrombin will positively feedback and increase production of factors </a:t>
            </a:r>
            <a:r>
              <a:rPr lang="en" sz="1400" dirty="0">
                <a:solidFill>
                  <a:schemeClr val="accent5"/>
                </a:solidFill>
                <a:latin typeface="Oswald"/>
                <a:ea typeface="Oswald"/>
                <a:cs typeface="Oswald"/>
                <a:sym typeface="Oswald"/>
              </a:rPr>
              <a:t>Va</a:t>
            </a:r>
            <a:r>
              <a:rPr lang="en" sz="1400" dirty="0">
                <a:solidFill>
                  <a:schemeClr val="dk1"/>
                </a:solidFill>
                <a:latin typeface="Oswald"/>
                <a:ea typeface="Oswald"/>
                <a:cs typeface="Oswald"/>
                <a:sym typeface="Oswald"/>
              </a:rPr>
              <a:t>, </a:t>
            </a:r>
            <a:r>
              <a:rPr lang="en" sz="1400" dirty="0">
                <a:solidFill>
                  <a:schemeClr val="accent5"/>
                </a:solidFill>
                <a:latin typeface="Oswald"/>
                <a:ea typeface="Oswald"/>
                <a:cs typeface="Oswald"/>
                <a:sym typeface="Oswald"/>
              </a:rPr>
              <a:t>VIIIa</a:t>
            </a:r>
            <a:r>
              <a:rPr lang="en" sz="1400" dirty="0">
                <a:solidFill>
                  <a:schemeClr val="dk1"/>
                </a:solidFill>
                <a:latin typeface="Oswald"/>
                <a:ea typeface="Oswald"/>
                <a:cs typeface="Oswald"/>
                <a:sym typeface="Oswald"/>
              </a:rPr>
              <a:t> and </a:t>
            </a:r>
            <a:r>
              <a:rPr lang="en" sz="1400" dirty="0">
                <a:solidFill>
                  <a:schemeClr val="accent5"/>
                </a:solidFill>
                <a:latin typeface="Oswald"/>
                <a:ea typeface="Oswald"/>
                <a:cs typeface="Oswald"/>
                <a:sym typeface="Oswald"/>
              </a:rPr>
              <a:t>IXa</a:t>
            </a:r>
            <a:r>
              <a:rPr lang="en" sz="1400" dirty="0">
                <a:solidFill>
                  <a:schemeClr val="dk1"/>
                </a:solidFill>
                <a:latin typeface="Oswald"/>
                <a:ea typeface="Oswald"/>
                <a:cs typeface="Oswald"/>
                <a:sym typeface="Oswald"/>
              </a:rPr>
              <a:t> → this leads to a sustained intrinsic pathway</a:t>
            </a:r>
            <a:endParaRPr sz="1400" dirty="0">
              <a:solidFill>
                <a:schemeClr val="dk1"/>
              </a:solidFill>
              <a:latin typeface="Oswald"/>
              <a:ea typeface="Oswald"/>
              <a:cs typeface="Oswald"/>
              <a:sym typeface="Oswald"/>
            </a:endParaRPr>
          </a:p>
          <a:p>
            <a:pPr marL="0" lvl="0" indent="0" algn="l" rtl="0">
              <a:spcBef>
                <a:spcPts val="0"/>
              </a:spcBef>
              <a:spcAft>
                <a:spcPts val="0"/>
              </a:spcAft>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1d4e2badb37_2_15:notes"/>
          <p:cNvSpPr>
            <a:spLocks noGrp="1" noRot="1" noChangeAspect="1"/>
          </p:cNvSpPr>
          <p:nvPr>
            <p:ph type="sldImg" idx="2"/>
          </p:nvPr>
        </p:nvSpPr>
        <p:spPr>
          <a:xfrm>
            <a:off x="106363" y="739775"/>
            <a:ext cx="6584950"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1d4e2badb37_2_15: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1d4e2badb37_2_130:notes"/>
          <p:cNvSpPr>
            <a:spLocks noGrp="1" noRot="1" noChangeAspect="1"/>
          </p:cNvSpPr>
          <p:nvPr>
            <p:ph type="sldImg" idx="2"/>
          </p:nvPr>
        </p:nvSpPr>
        <p:spPr>
          <a:xfrm>
            <a:off x="106363" y="739775"/>
            <a:ext cx="6584950"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1d4e2badb37_2_130: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1d4e2badb37_2_119:notes"/>
          <p:cNvSpPr>
            <a:spLocks noGrp="1" noRot="1" noChangeAspect="1"/>
          </p:cNvSpPr>
          <p:nvPr>
            <p:ph type="sldImg" idx="2"/>
          </p:nvPr>
        </p:nvSpPr>
        <p:spPr>
          <a:xfrm>
            <a:off x="106363" y="739775"/>
            <a:ext cx="6584950"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1d4e2badb37_2_119: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0-4 hours: there are no changes</a:t>
            </a:r>
            <a:endParaRPr/>
          </a:p>
          <a:p>
            <a:pPr marL="0" lvl="0" indent="0" algn="l" rtl="0">
              <a:spcBef>
                <a:spcPts val="0"/>
              </a:spcBef>
              <a:spcAft>
                <a:spcPts val="0"/>
              </a:spcAft>
              <a:buNone/>
            </a:pPr>
            <a:r>
              <a:rPr lang="en"/>
              <a:t>4-12 hours: mottled appearance</a:t>
            </a:r>
            <a:endParaRPr/>
          </a:p>
          <a:p>
            <a:pPr marL="0" lvl="0" indent="0" algn="l" rtl="0">
              <a:spcBef>
                <a:spcPts val="0"/>
              </a:spcBef>
              <a:spcAft>
                <a:spcPts val="0"/>
              </a:spcAft>
              <a:buNone/>
            </a:pPr>
            <a:r>
              <a:rPr lang="en"/>
              <a:t>12-24 hours: hyperemia (bright red)</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1d4e2badb37_2_108:notes"/>
          <p:cNvSpPr>
            <a:spLocks noGrp="1" noRot="1" noChangeAspect="1"/>
          </p:cNvSpPr>
          <p:nvPr>
            <p:ph type="sldImg" idx="2"/>
          </p:nvPr>
        </p:nvSpPr>
        <p:spPr>
          <a:xfrm>
            <a:off x="106363" y="739775"/>
            <a:ext cx="6584950"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1d4e2badb37_2_108: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685800" lvl="0" indent="-298450" algn="l" rtl="0">
              <a:lnSpc>
                <a:spcPct val="115000"/>
              </a:lnSpc>
              <a:spcBef>
                <a:spcPts val="0"/>
              </a:spcBef>
              <a:spcAft>
                <a:spcPts val="0"/>
              </a:spcAft>
              <a:buClr>
                <a:schemeClr val="dk1"/>
              </a:buClr>
              <a:buSzPts val="1100"/>
              <a:buFont typeface="Calibri"/>
              <a:buChar char="●"/>
            </a:pPr>
            <a:r>
              <a:rPr lang="en">
                <a:solidFill>
                  <a:schemeClr val="dk1"/>
                </a:solidFill>
                <a:highlight>
                  <a:srgbClr val="FFFFFF"/>
                </a:highlight>
                <a:latin typeface="Calibri"/>
                <a:ea typeface="Calibri"/>
                <a:cs typeface="Calibri"/>
                <a:sym typeface="Calibri"/>
              </a:rPr>
              <a:t>24 hours </a:t>
            </a:r>
            <a:endParaRPr>
              <a:solidFill>
                <a:schemeClr val="dk1"/>
              </a:solidFill>
              <a:highlight>
                <a:srgbClr val="FFFFFF"/>
              </a:highlight>
              <a:latin typeface="Calibri"/>
              <a:ea typeface="Calibri"/>
              <a:cs typeface="Calibri"/>
              <a:sym typeface="Calibri"/>
            </a:endParaRPr>
          </a:p>
          <a:p>
            <a:pPr marL="1371600" lvl="1" indent="-298450" algn="l" rtl="0">
              <a:lnSpc>
                <a:spcPct val="115000"/>
              </a:lnSpc>
              <a:spcBef>
                <a:spcPts val="0"/>
              </a:spcBef>
              <a:spcAft>
                <a:spcPts val="0"/>
              </a:spcAft>
              <a:buClr>
                <a:schemeClr val="dk1"/>
              </a:buClr>
              <a:buSzPts val="1100"/>
              <a:buFont typeface="Calibri"/>
              <a:buChar char="○"/>
            </a:pPr>
            <a:r>
              <a:rPr lang="en">
                <a:solidFill>
                  <a:schemeClr val="dk1"/>
                </a:solidFill>
                <a:highlight>
                  <a:srgbClr val="FFFFFF"/>
                </a:highlight>
                <a:latin typeface="Calibri"/>
                <a:ea typeface="Calibri"/>
                <a:cs typeface="Calibri"/>
                <a:sym typeface="Calibri"/>
              </a:rPr>
              <a:t>PMN infiltration of necrotic myocytes  </a:t>
            </a:r>
            <a:endParaRPr>
              <a:solidFill>
                <a:schemeClr val="dk1"/>
              </a:solidFill>
              <a:highlight>
                <a:srgbClr val="FFFFFF"/>
              </a:highlight>
              <a:latin typeface="Calibri"/>
              <a:ea typeface="Calibri"/>
              <a:cs typeface="Calibri"/>
              <a:sym typeface="Calibri"/>
            </a:endParaRPr>
          </a:p>
          <a:p>
            <a:pPr marL="685800" lvl="0" indent="-298450" algn="l" rtl="0">
              <a:lnSpc>
                <a:spcPct val="115000"/>
              </a:lnSpc>
              <a:spcBef>
                <a:spcPts val="0"/>
              </a:spcBef>
              <a:spcAft>
                <a:spcPts val="0"/>
              </a:spcAft>
              <a:buClr>
                <a:schemeClr val="dk1"/>
              </a:buClr>
              <a:buSzPts val="1100"/>
              <a:buFont typeface="Calibri"/>
              <a:buChar char="●"/>
            </a:pPr>
            <a:r>
              <a:rPr lang="en">
                <a:solidFill>
                  <a:schemeClr val="dk1"/>
                </a:solidFill>
                <a:highlight>
                  <a:srgbClr val="FFFFFF"/>
                </a:highlight>
                <a:latin typeface="Calibri"/>
                <a:ea typeface="Calibri"/>
                <a:cs typeface="Calibri"/>
                <a:sym typeface="Calibri"/>
              </a:rPr>
              <a:t>3 weeks </a:t>
            </a:r>
            <a:endParaRPr>
              <a:solidFill>
                <a:schemeClr val="dk1"/>
              </a:solidFill>
              <a:highlight>
                <a:srgbClr val="FFFFFF"/>
              </a:highlight>
              <a:latin typeface="Calibri"/>
              <a:ea typeface="Calibri"/>
              <a:cs typeface="Calibri"/>
              <a:sym typeface="Calibri"/>
            </a:endParaRPr>
          </a:p>
          <a:p>
            <a:pPr marL="1371600" lvl="1" indent="-298450" algn="l" rtl="0">
              <a:lnSpc>
                <a:spcPct val="115000"/>
              </a:lnSpc>
              <a:spcBef>
                <a:spcPts val="0"/>
              </a:spcBef>
              <a:spcAft>
                <a:spcPts val="0"/>
              </a:spcAft>
              <a:buClr>
                <a:schemeClr val="dk1"/>
              </a:buClr>
              <a:buSzPts val="1100"/>
              <a:buFont typeface="Calibri"/>
              <a:buChar char="○"/>
            </a:pPr>
            <a:r>
              <a:rPr lang="en">
                <a:solidFill>
                  <a:schemeClr val="dk1"/>
                </a:solidFill>
                <a:highlight>
                  <a:srgbClr val="FFFFFF"/>
                </a:highlight>
                <a:latin typeface="Calibri"/>
                <a:ea typeface="Calibri"/>
                <a:cs typeface="Calibri"/>
                <a:sym typeface="Calibri"/>
              </a:rPr>
              <a:t>Granulation tissue in periphery of infarct  </a:t>
            </a:r>
            <a:endParaRPr>
              <a:solidFill>
                <a:schemeClr val="dk1"/>
              </a:solidFill>
              <a:highlight>
                <a:srgbClr val="FFFFFF"/>
              </a:highlight>
              <a:latin typeface="Calibri"/>
              <a:ea typeface="Calibri"/>
              <a:cs typeface="Calibri"/>
              <a:sym typeface="Calibri"/>
            </a:endParaRPr>
          </a:p>
          <a:p>
            <a:pPr marL="1371600" lvl="1" indent="-298450" algn="l" rtl="0">
              <a:lnSpc>
                <a:spcPct val="115000"/>
              </a:lnSpc>
              <a:spcBef>
                <a:spcPts val="0"/>
              </a:spcBef>
              <a:spcAft>
                <a:spcPts val="0"/>
              </a:spcAft>
              <a:buClr>
                <a:schemeClr val="dk1"/>
              </a:buClr>
              <a:buSzPts val="1100"/>
              <a:buFont typeface="Calibri"/>
              <a:buChar char="○"/>
            </a:pPr>
            <a:r>
              <a:rPr lang="en">
                <a:solidFill>
                  <a:schemeClr val="dk1"/>
                </a:solidFill>
                <a:highlight>
                  <a:srgbClr val="FFFFFF"/>
                </a:highlight>
                <a:latin typeface="Calibri"/>
                <a:ea typeface="Calibri"/>
                <a:cs typeface="Calibri"/>
                <a:sym typeface="Calibri"/>
              </a:rPr>
              <a:t>Necrotic debris being removed  </a:t>
            </a:r>
            <a:endParaRPr>
              <a:solidFill>
                <a:schemeClr val="dk1"/>
              </a:solidFill>
              <a:highlight>
                <a:srgbClr val="FFFFFF"/>
              </a:highlight>
              <a:latin typeface="Calibri"/>
              <a:ea typeface="Calibri"/>
              <a:cs typeface="Calibri"/>
              <a:sym typeface="Calibri"/>
            </a:endParaRPr>
          </a:p>
          <a:p>
            <a:pPr marL="1371600" lvl="1" indent="-298450" algn="l" rtl="0">
              <a:lnSpc>
                <a:spcPct val="115000"/>
              </a:lnSpc>
              <a:spcBef>
                <a:spcPts val="0"/>
              </a:spcBef>
              <a:spcAft>
                <a:spcPts val="0"/>
              </a:spcAft>
              <a:buClr>
                <a:schemeClr val="dk1"/>
              </a:buClr>
              <a:buSzPts val="1100"/>
              <a:buFont typeface="Calibri"/>
              <a:buChar char="○"/>
            </a:pPr>
            <a:r>
              <a:rPr lang="en">
                <a:solidFill>
                  <a:schemeClr val="dk1"/>
                </a:solidFill>
                <a:highlight>
                  <a:srgbClr val="FFFFFF"/>
                </a:highlight>
                <a:latin typeface="Calibri"/>
                <a:ea typeface="Calibri"/>
                <a:cs typeface="Calibri"/>
                <a:sym typeface="Calibri"/>
              </a:rPr>
              <a:t>Small amount of collagen has been laid down </a:t>
            </a:r>
            <a:endParaRPr>
              <a:solidFill>
                <a:schemeClr val="dk1"/>
              </a:solidFill>
              <a:highlight>
                <a:srgbClr val="FFFFFF"/>
              </a:highlight>
              <a:latin typeface="Calibri"/>
              <a:ea typeface="Calibri"/>
              <a:cs typeface="Calibri"/>
              <a:sym typeface="Calibri"/>
            </a:endParaRPr>
          </a:p>
          <a:p>
            <a:pPr marL="1371600" lvl="1" indent="-298450" algn="l" rtl="0">
              <a:lnSpc>
                <a:spcPct val="115000"/>
              </a:lnSpc>
              <a:spcBef>
                <a:spcPts val="0"/>
              </a:spcBef>
              <a:spcAft>
                <a:spcPts val="0"/>
              </a:spcAft>
              <a:buClr>
                <a:schemeClr val="dk1"/>
              </a:buClr>
              <a:buSzPts val="1100"/>
              <a:buFont typeface="Calibri"/>
              <a:buChar char="○"/>
            </a:pPr>
            <a:r>
              <a:rPr lang="en">
                <a:solidFill>
                  <a:schemeClr val="dk1"/>
                </a:solidFill>
                <a:highlight>
                  <a:srgbClr val="FFFFFF"/>
                </a:highlight>
                <a:latin typeface="Calibri"/>
                <a:ea typeface="Calibri"/>
                <a:cs typeface="Calibri"/>
                <a:sym typeface="Calibri"/>
              </a:rPr>
              <a:t>Still prone to rupture  * </a:t>
            </a:r>
            <a:endParaRPr>
              <a:solidFill>
                <a:schemeClr val="dk1"/>
              </a:solidFill>
              <a:highlight>
                <a:srgbClr val="FFFFFF"/>
              </a:highlight>
              <a:latin typeface="Calibri"/>
              <a:ea typeface="Calibri"/>
              <a:cs typeface="Calibri"/>
              <a:sym typeface="Calibri"/>
            </a:endParaRPr>
          </a:p>
          <a:p>
            <a:pPr marL="685800" lvl="0" indent="-298450" algn="l" rtl="0">
              <a:lnSpc>
                <a:spcPct val="115000"/>
              </a:lnSpc>
              <a:spcBef>
                <a:spcPts val="0"/>
              </a:spcBef>
              <a:spcAft>
                <a:spcPts val="0"/>
              </a:spcAft>
              <a:buClr>
                <a:schemeClr val="dk1"/>
              </a:buClr>
              <a:buSzPts val="1100"/>
              <a:buFont typeface="Calibri"/>
              <a:buChar char="●"/>
            </a:pPr>
            <a:r>
              <a:rPr lang="en">
                <a:solidFill>
                  <a:schemeClr val="dk1"/>
                </a:solidFill>
                <a:highlight>
                  <a:srgbClr val="FFFFFF"/>
                </a:highlight>
                <a:latin typeface="Calibri"/>
                <a:ea typeface="Calibri"/>
                <a:cs typeface="Calibri"/>
                <a:sym typeface="Calibri"/>
              </a:rPr>
              <a:t>3 months </a:t>
            </a:r>
            <a:endParaRPr>
              <a:solidFill>
                <a:schemeClr val="dk1"/>
              </a:solidFill>
              <a:highlight>
                <a:srgbClr val="FFFFFF"/>
              </a:highlight>
              <a:latin typeface="Calibri"/>
              <a:ea typeface="Calibri"/>
              <a:cs typeface="Calibri"/>
              <a:sym typeface="Calibri"/>
            </a:endParaRPr>
          </a:p>
          <a:p>
            <a:pPr marL="1371600" lvl="1" indent="-298450" algn="l" rtl="0">
              <a:lnSpc>
                <a:spcPct val="115000"/>
              </a:lnSpc>
              <a:spcBef>
                <a:spcPts val="0"/>
              </a:spcBef>
              <a:spcAft>
                <a:spcPts val="0"/>
              </a:spcAft>
              <a:buClr>
                <a:schemeClr val="dk1"/>
              </a:buClr>
              <a:buSzPts val="1100"/>
              <a:buFont typeface="Calibri"/>
              <a:buChar char="○"/>
            </a:pPr>
            <a:r>
              <a:rPr lang="en">
                <a:solidFill>
                  <a:schemeClr val="dk1"/>
                </a:solidFill>
                <a:highlight>
                  <a:srgbClr val="FFFFFF"/>
                </a:highlight>
                <a:latin typeface="Calibri"/>
                <a:ea typeface="Calibri"/>
                <a:cs typeface="Calibri"/>
                <a:sym typeface="Calibri"/>
              </a:rPr>
              <a:t>Infarct region is replaced by scar tissue  </a:t>
            </a:r>
            <a:endParaRPr>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181bce65a51_0_235:notes"/>
          <p:cNvSpPr>
            <a:spLocks noGrp="1" noRot="1" noChangeAspect="1"/>
          </p:cNvSpPr>
          <p:nvPr>
            <p:ph type="sldImg" idx="2"/>
          </p:nvPr>
        </p:nvSpPr>
        <p:spPr>
          <a:xfrm>
            <a:off x="106363" y="739775"/>
            <a:ext cx="6584950"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181bce65a51_0_235: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181bce65a51_0_247:notes"/>
          <p:cNvSpPr>
            <a:spLocks noGrp="1" noRot="1" noChangeAspect="1"/>
          </p:cNvSpPr>
          <p:nvPr>
            <p:ph type="sldImg" idx="2"/>
          </p:nvPr>
        </p:nvSpPr>
        <p:spPr>
          <a:xfrm>
            <a:off x="106363" y="739775"/>
            <a:ext cx="6584950"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181bce65a51_0_247: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181bce65a51_0_254:notes"/>
          <p:cNvSpPr>
            <a:spLocks noGrp="1" noRot="1" noChangeAspect="1"/>
          </p:cNvSpPr>
          <p:nvPr>
            <p:ph type="sldImg" idx="2"/>
          </p:nvPr>
        </p:nvSpPr>
        <p:spPr>
          <a:xfrm>
            <a:off x="106363" y="739775"/>
            <a:ext cx="6584950"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181bce65a51_0_254: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181bce65a51_0_241:notes"/>
          <p:cNvSpPr>
            <a:spLocks noGrp="1" noRot="1" noChangeAspect="1"/>
          </p:cNvSpPr>
          <p:nvPr>
            <p:ph type="sldImg" idx="2"/>
          </p:nvPr>
        </p:nvSpPr>
        <p:spPr>
          <a:xfrm>
            <a:off x="106363" y="739775"/>
            <a:ext cx="6584950"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181bce65a51_0_241: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dirty="0"/>
              <a:t>DOAC; direct acting oral anti-coagulant </a:t>
            </a:r>
          </a:p>
          <a:p>
            <a:pPr>
              <a:lnSpc>
                <a:spcPct val="107000"/>
              </a:lnSpc>
              <a:spcAft>
                <a:spcPts val="800"/>
              </a:spcAft>
            </a:pPr>
            <a:r>
              <a:rPr lang="en-IE" dirty="0"/>
              <a:t>Warfarin; </a:t>
            </a:r>
            <a:r>
              <a:rPr lang="en-IE" sz="1800" dirty="0">
                <a:effectLst/>
                <a:latin typeface="Calibri" panose="020F0502020204030204" pitchFamily="34" charset="0"/>
                <a:ea typeface="Times New Roman" panose="02020603050405020304" pitchFamily="18" charset="0"/>
                <a:cs typeface="Calibri" panose="020F0502020204030204" pitchFamily="34" charset="0"/>
              </a:rPr>
              <a:t>Vit K needed to produce clotting factor II (prothrombin)/ VII/IX/X</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fontAlgn="ctr">
              <a:lnSpc>
                <a:spcPct val="107000"/>
              </a:lnSpc>
              <a:spcAft>
                <a:spcPts val="800"/>
              </a:spcAft>
              <a:buSzPts val="1000"/>
              <a:buFont typeface="Symbol" panose="05050102010706020507" pitchFamily="18" charset="2"/>
              <a:buNone/>
              <a:tabLst>
                <a:tab pos="228600" algn="l"/>
              </a:tabLst>
            </a:pPr>
            <a:r>
              <a:rPr lang="en-IE" sz="1800" dirty="0">
                <a:effectLst/>
                <a:latin typeface="Calibri" panose="020F0502020204030204" pitchFamily="34" charset="0"/>
                <a:ea typeface="Times New Roman" panose="02020603050405020304" pitchFamily="18" charset="0"/>
                <a:cs typeface="Calibri" panose="020F0502020204030204" pitchFamily="34" charset="0"/>
              </a:rPr>
              <a:t>Glycoproteins w/ </a:t>
            </a:r>
            <a:r>
              <a:rPr lang="en-IE" sz="1800" dirty="0" err="1">
                <a:effectLst/>
                <a:latin typeface="Calibri" panose="020F0502020204030204" pitchFamily="34" charset="0"/>
                <a:ea typeface="Times New Roman" panose="02020603050405020304" pitchFamily="18" charset="0"/>
                <a:cs typeface="Calibri" panose="020F0502020204030204" pitchFamily="34" charset="0"/>
              </a:rPr>
              <a:t>γ-carboxyglutamin</a:t>
            </a:r>
            <a:r>
              <a:rPr lang="en-IE" sz="1800" dirty="0">
                <a:effectLst/>
                <a:latin typeface="Calibri" panose="020F0502020204030204" pitchFamily="34" charset="0"/>
                <a:ea typeface="Times New Roman" panose="02020603050405020304" pitchFamily="18" charset="0"/>
                <a:cs typeface="Calibri" panose="020F0502020204030204" pitchFamily="34" charset="0"/>
              </a:rPr>
              <a:t> acid residues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dirty="0">
                <a:effectLst/>
                <a:latin typeface="Calibri" panose="020F0502020204030204" pitchFamily="34" charset="0"/>
                <a:ea typeface="Times New Roman" panose="02020603050405020304" pitchFamily="18" charset="0"/>
              </a:rPr>
              <a:t> </a:t>
            </a:r>
            <a:r>
              <a:rPr lang="en-IE" sz="1800" dirty="0" err="1">
                <a:effectLst/>
                <a:latin typeface="Calibri" panose="020F0502020204030204" pitchFamily="34" charset="0"/>
                <a:ea typeface="Times New Roman" panose="02020603050405020304" pitchFamily="18" charset="0"/>
              </a:rPr>
              <a:t>γ-carboxyglutamin</a:t>
            </a:r>
            <a:r>
              <a:rPr lang="en-IE" sz="1800" dirty="0">
                <a:effectLst/>
                <a:latin typeface="Calibri" panose="020F0502020204030204" pitchFamily="34" charset="0"/>
                <a:ea typeface="Times New Roman" panose="02020603050405020304" pitchFamily="18" charset="0"/>
              </a:rPr>
              <a:t> of residues catalysed by carboxylase enzyme - requires reduced vit K as cofactor</a:t>
            </a:r>
            <a:endParaRPr lang="en-IE" dirty="0"/>
          </a:p>
        </p:txBody>
      </p:sp>
      <p:sp>
        <p:nvSpPr>
          <p:cNvPr id="4" name="Slide Number Placeholder 3"/>
          <p:cNvSpPr>
            <a:spLocks noGrp="1"/>
          </p:cNvSpPr>
          <p:nvPr>
            <p:ph type="sldNum" sz="quarter" idx="5"/>
          </p:nvPr>
        </p:nvSpPr>
        <p:spPr/>
        <p:txBody>
          <a:bodyPr/>
          <a:lstStyle/>
          <a:p>
            <a:fld id="{92FD83A0-2F40-49C4-9517-8286DB22BC80}" type="slidenum">
              <a:rPr lang="en-IE" smtClean="0"/>
              <a:t>51</a:t>
            </a:fld>
            <a:endParaRPr lang="en-IE"/>
          </a:p>
        </p:txBody>
      </p:sp>
    </p:spTree>
    <p:extLst>
      <p:ext uri="{BB962C8B-B14F-4D97-AF65-F5344CB8AC3E}">
        <p14:creationId xmlns:p14="http://schemas.microsoft.com/office/powerpoint/2010/main" val="1426628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81bce65a51_0_40:notes"/>
          <p:cNvSpPr>
            <a:spLocks noGrp="1" noRot="1" noChangeAspect="1"/>
          </p:cNvSpPr>
          <p:nvPr>
            <p:ph type="sldImg" idx="2"/>
          </p:nvPr>
        </p:nvSpPr>
        <p:spPr>
          <a:xfrm>
            <a:off x="106363" y="739775"/>
            <a:ext cx="6584950"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181bce65a51_0_40: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Highlighted in pink: Right Atrium receiving blood from the SVC (cannot see the IVC in this picture)</a:t>
            </a:r>
            <a:endParaRPr dirty="0"/>
          </a:p>
          <a:p>
            <a:pPr marL="0" lvl="0" indent="0" algn="l" rtl="0">
              <a:spcBef>
                <a:spcPts val="0"/>
              </a:spcBef>
              <a:spcAft>
                <a:spcPts val="0"/>
              </a:spcAft>
              <a:buNone/>
            </a:pPr>
            <a:r>
              <a:rPr lang="en" dirty="0"/>
              <a:t>Blue line: coronary sulcus</a:t>
            </a:r>
            <a:endParaRPr dirty="0"/>
          </a:p>
          <a:p>
            <a:pPr marL="0" lvl="0" indent="0" algn="l" rtl="0">
              <a:spcBef>
                <a:spcPts val="0"/>
              </a:spcBef>
              <a:spcAft>
                <a:spcPts val="0"/>
              </a:spcAft>
              <a:buNone/>
            </a:pPr>
            <a:r>
              <a:rPr lang="en" dirty="0"/>
              <a:t>Red line: anterior interventricular sulcus</a:t>
            </a:r>
            <a:endParaRPr dirty="0"/>
          </a:p>
          <a:p>
            <a:pPr marL="0" lvl="0" indent="0" algn="l" rtl="0">
              <a:spcBef>
                <a:spcPts val="0"/>
              </a:spcBef>
              <a:spcAft>
                <a:spcPts val="0"/>
              </a:spcAft>
              <a:buNone/>
            </a:pPr>
            <a:r>
              <a:rPr lang="en" dirty="0"/>
              <a:t>Between blue and red: right ventricle</a:t>
            </a:r>
            <a:endParaRPr dirty="0"/>
          </a:p>
          <a:p>
            <a:pPr marL="0" lvl="0" indent="0" algn="l" rtl="0">
              <a:spcBef>
                <a:spcPts val="0"/>
              </a:spcBef>
              <a:spcAft>
                <a:spcPts val="0"/>
              </a:spcAft>
              <a:buNone/>
            </a:pPr>
            <a:r>
              <a:rPr lang="en" dirty="0"/>
              <a:t>From red line all the way to the left: left ventricle</a:t>
            </a:r>
            <a:endParaRPr dirty="0"/>
          </a:p>
          <a:p>
            <a:pPr marL="0" lvl="0" indent="0" algn="l" rtl="0">
              <a:spcBef>
                <a:spcPts val="0"/>
              </a:spcBef>
              <a:spcAft>
                <a:spcPts val="0"/>
              </a:spcAft>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Alteplase = </a:t>
            </a:r>
            <a:r>
              <a:rPr lang="en-US" dirty="0" err="1"/>
              <a:t>tPA</a:t>
            </a:r>
            <a:r>
              <a:rPr lang="en-US" dirty="0"/>
              <a:t> </a:t>
            </a:r>
          </a:p>
        </p:txBody>
      </p:sp>
      <p:sp>
        <p:nvSpPr>
          <p:cNvPr id="4" name="Slide Number Placeholder 3"/>
          <p:cNvSpPr>
            <a:spLocks noGrp="1"/>
          </p:cNvSpPr>
          <p:nvPr>
            <p:ph type="sldNum" sz="quarter" idx="5"/>
          </p:nvPr>
        </p:nvSpPr>
        <p:spPr/>
        <p:txBody>
          <a:bodyPr/>
          <a:lstStyle/>
          <a:p>
            <a:fld id="{92FD83A0-2F40-49C4-9517-8286DB22BC80}" type="slidenum">
              <a:rPr lang="en-IE" smtClean="0"/>
              <a:t>52</a:t>
            </a:fld>
            <a:endParaRPr lang="en-IE"/>
          </a:p>
        </p:txBody>
      </p:sp>
    </p:spTree>
    <p:extLst>
      <p:ext uri="{BB962C8B-B14F-4D97-AF65-F5344CB8AC3E}">
        <p14:creationId xmlns:p14="http://schemas.microsoft.com/office/powerpoint/2010/main" val="18008231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1d4e2badb37_2_10:notes"/>
          <p:cNvSpPr>
            <a:spLocks noGrp="1" noRot="1" noChangeAspect="1"/>
          </p:cNvSpPr>
          <p:nvPr>
            <p:ph type="sldImg" idx="2"/>
          </p:nvPr>
        </p:nvSpPr>
        <p:spPr>
          <a:xfrm>
            <a:off x="106363" y="739775"/>
            <a:ext cx="6584950"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1d4e2badb37_2_10: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hlink"/>
                </a:solidFill>
                <a:hlinkClick r:id="rId3"/>
              </a:rPr>
              <a:t>http://www.pathophys.org/acs/</a:t>
            </a:r>
            <a:r>
              <a:rPr lang="en" dirty="0"/>
              <a:t> -Explanations for all the pharmacological treatments!</a:t>
            </a: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d4e2badb37_2_90:notes"/>
          <p:cNvSpPr>
            <a:spLocks noGrp="1" noRot="1" noChangeAspect="1"/>
          </p:cNvSpPr>
          <p:nvPr>
            <p:ph type="sldImg" idx="2"/>
          </p:nvPr>
        </p:nvSpPr>
        <p:spPr>
          <a:xfrm>
            <a:off x="106363" y="739775"/>
            <a:ext cx="6584950"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d4e2badb37_2_90: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81bce65a51_0_55:notes"/>
          <p:cNvSpPr>
            <a:spLocks noGrp="1" noRot="1" noChangeAspect="1"/>
          </p:cNvSpPr>
          <p:nvPr>
            <p:ph type="sldImg" idx="2"/>
          </p:nvPr>
        </p:nvSpPr>
        <p:spPr>
          <a:xfrm>
            <a:off x="106363" y="739775"/>
            <a:ext cx="6584950"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181bce65a51_0_55: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181bce65a51_0_76:notes"/>
          <p:cNvSpPr>
            <a:spLocks noGrp="1" noRot="1" noChangeAspect="1"/>
          </p:cNvSpPr>
          <p:nvPr>
            <p:ph type="sldImg" idx="2"/>
          </p:nvPr>
        </p:nvSpPr>
        <p:spPr>
          <a:xfrm>
            <a:off x="106363" y="739775"/>
            <a:ext cx="6584950"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181bce65a51_0_76: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Pink structure: LA with 4 pulmonary veins entering</a:t>
            </a:r>
            <a:endParaRPr dirty="0"/>
          </a:p>
          <a:p>
            <a:pPr marL="0" lvl="0" indent="0" algn="l" rtl="0">
              <a:spcBef>
                <a:spcPts val="0"/>
              </a:spcBef>
              <a:spcAft>
                <a:spcPts val="0"/>
              </a:spcAft>
              <a:buNone/>
            </a:pPr>
            <a:r>
              <a:rPr lang="en" dirty="0"/>
              <a:t>Purple structure: RA with IVC entering</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Peripheral innervation of vasculature: </a:t>
            </a:r>
          </a:p>
          <a:p>
            <a:endParaRPr lang="en-US" dirty="0"/>
          </a:p>
          <a:p>
            <a:r>
              <a:rPr lang="en-US" dirty="0"/>
              <a:t>SNS: </a:t>
            </a:r>
          </a:p>
          <a:p>
            <a:r>
              <a:rPr lang="en-US" dirty="0"/>
              <a:t>NA/A onto a1 skin/</a:t>
            </a:r>
            <a:r>
              <a:rPr lang="en-US" dirty="0" err="1"/>
              <a:t>viscra</a:t>
            </a:r>
            <a:r>
              <a:rPr lang="en-US" dirty="0"/>
              <a:t>--- vasoconstrict </a:t>
            </a:r>
          </a:p>
          <a:p>
            <a:r>
              <a:rPr lang="en-US" dirty="0"/>
              <a:t>B2 of </a:t>
            </a:r>
            <a:r>
              <a:rPr lang="en-US" dirty="0" err="1"/>
              <a:t>SkM</a:t>
            </a:r>
            <a:r>
              <a:rPr lang="en-US" dirty="0"/>
              <a:t>----Vasodilate</a:t>
            </a:r>
          </a:p>
          <a:p>
            <a:r>
              <a:rPr lang="en-US" dirty="0"/>
              <a:t>B1 of JGA (Kidney)---- vasoconstrict </a:t>
            </a:r>
          </a:p>
          <a:p>
            <a:endParaRPr lang="en-US" dirty="0"/>
          </a:p>
          <a:p>
            <a:r>
              <a:rPr lang="en-US" dirty="0"/>
              <a:t>PSNS:</a:t>
            </a:r>
          </a:p>
          <a:p>
            <a:r>
              <a:rPr lang="en-US" dirty="0"/>
              <a:t>Ach onto M3 on Endothelium of BV --- NO produced--- SM relaxed: vasodilate </a:t>
            </a:r>
          </a:p>
          <a:p>
            <a:endParaRPr lang="en-US" dirty="0"/>
          </a:p>
          <a:p>
            <a:r>
              <a:rPr lang="en-US" dirty="0"/>
              <a:t>*PSVG: Paravertebral Sympathetic Ganglion </a:t>
            </a:r>
          </a:p>
          <a:p>
            <a:r>
              <a:rPr lang="en-US" dirty="0"/>
              <a:t>Most T1-5 spinal nerves go up the PSVG and synapse at the cervical region. </a:t>
            </a:r>
          </a:p>
          <a:p>
            <a:r>
              <a:rPr lang="en-US" dirty="0"/>
              <a:t>Martina will go into greater detail about the anatomy of the SNS innervation of the heart </a:t>
            </a:r>
          </a:p>
          <a:p>
            <a:endParaRPr lang="en-US" dirty="0"/>
          </a:p>
          <a:p>
            <a:r>
              <a:rPr lang="en-US" dirty="0"/>
              <a:t>Chronotropy: HR</a:t>
            </a:r>
          </a:p>
          <a:p>
            <a:r>
              <a:rPr lang="en-US" dirty="0" err="1"/>
              <a:t>Dromotropy</a:t>
            </a:r>
            <a:r>
              <a:rPr lang="en-US" dirty="0"/>
              <a:t>: conduction speed</a:t>
            </a:r>
          </a:p>
          <a:p>
            <a:r>
              <a:rPr lang="en-US" dirty="0"/>
              <a:t>Inotropy: </a:t>
            </a:r>
            <a:r>
              <a:rPr lang="en-US" dirty="0" err="1"/>
              <a:t>corce</a:t>
            </a:r>
            <a:r>
              <a:rPr lang="en-US" dirty="0"/>
              <a:t> of </a:t>
            </a:r>
            <a:r>
              <a:rPr lang="en-US" dirty="0" err="1"/>
              <a:t>contrantion</a:t>
            </a:r>
            <a:endParaRPr lang="en-US" dirty="0"/>
          </a:p>
          <a:p>
            <a:endParaRPr lang="en-US" dirty="0"/>
          </a:p>
          <a:p>
            <a:r>
              <a:rPr lang="en-US" dirty="0"/>
              <a:t>Cardiac plexus: </a:t>
            </a:r>
          </a:p>
          <a:p>
            <a:r>
              <a:rPr lang="en-CA" b="0" i="0" dirty="0">
                <a:solidFill>
                  <a:srgbClr val="495354"/>
                </a:solidFill>
                <a:effectLst/>
                <a:latin typeface="var(--medium)"/>
              </a:rPr>
              <a:t>superficial part</a:t>
            </a:r>
            <a:r>
              <a:rPr lang="en-CA" b="0" i="0" dirty="0">
                <a:solidFill>
                  <a:srgbClr val="495354"/>
                </a:solidFill>
                <a:effectLst/>
                <a:latin typeface="PlutoSansLight"/>
              </a:rPr>
              <a:t> is below aortic arch and b/w aortic arch and the</a:t>
            </a:r>
            <a:r>
              <a:rPr lang="en-CA" b="0" i="0" u="none" dirty="0">
                <a:solidFill>
                  <a:srgbClr val="495354"/>
                </a:solidFill>
                <a:effectLst/>
                <a:latin typeface="PlutoSansLight"/>
              </a:rPr>
              <a:t> pulmonary trunk </a:t>
            </a:r>
          </a:p>
          <a:p>
            <a:r>
              <a:rPr lang="en-CA" b="0" i="0" dirty="0">
                <a:solidFill>
                  <a:srgbClr val="495354"/>
                </a:solidFill>
                <a:effectLst/>
                <a:latin typeface="var(--medium)"/>
              </a:rPr>
              <a:t>deep part</a:t>
            </a:r>
            <a:r>
              <a:rPr lang="en-CA" b="0" i="0" dirty="0">
                <a:solidFill>
                  <a:srgbClr val="495354"/>
                </a:solidFill>
                <a:effectLst/>
                <a:latin typeface="PlutoSansLight"/>
              </a:rPr>
              <a:t> is b/w aortic arch and the tracheal bifurcation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of image: https://</a:t>
            </a:r>
            <a:r>
              <a:rPr lang="en-US" dirty="0" err="1"/>
              <a:t>www.researchgate.net</a:t>
            </a:r>
            <a:r>
              <a:rPr lang="en-US" dirty="0"/>
              <a:t>/figure/Anatomy-of-the-sympathetic-and-parasympathetic-innervation-of-the-heart-AV_fig1_321702138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www.kenhub.com</a:t>
            </a:r>
            <a:r>
              <a:rPr lang="en-US" dirty="0"/>
              <a:t>/</a:t>
            </a:r>
            <a:r>
              <a:rPr lang="en-US" dirty="0" err="1"/>
              <a:t>en</a:t>
            </a:r>
            <a:r>
              <a:rPr lang="en-US" dirty="0"/>
              <a:t>/library/anatomy/innervation-of-the-heart</a:t>
            </a:r>
          </a:p>
          <a:p>
            <a:endParaRPr lang="en-US" dirty="0"/>
          </a:p>
        </p:txBody>
      </p:sp>
      <p:sp>
        <p:nvSpPr>
          <p:cNvPr id="4" name="Slide Number Placeholder 3"/>
          <p:cNvSpPr>
            <a:spLocks noGrp="1"/>
          </p:cNvSpPr>
          <p:nvPr>
            <p:ph type="sldNum" sz="quarter" idx="5"/>
          </p:nvPr>
        </p:nvSpPr>
        <p:spPr/>
        <p:txBody>
          <a:bodyPr/>
          <a:lstStyle/>
          <a:p>
            <a:fld id="{77604139-68E3-B841-BEFE-470E7A941E0F}" type="slidenum">
              <a:rPr lang="en-US" smtClean="0"/>
              <a:t>8</a:t>
            </a:fld>
            <a:endParaRPr lang="en-US"/>
          </a:p>
        </p:txBody>
      </p:sp>
    </p:spTree>
    <p:extLst>
      <p:ext uri="{BB962C8B-B14F-4D97-AF65-F5344CB8AC3E}">
        <p14:creationId xmlns:p14="http://schemas.microsoft.com/office/powerpoint/2010/main" val="996372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 Aortic Arch </a:t>
            </a:r>
          </a:p>
          <a:p>
            <a:r>
              <a:rPr lang="en-US" dirty="0"/>
              <a:t>CS: Carotid Sinus </a:t>
            </a:r>
          </a:p>
          <a:p>
            <a:r>
              <a:rPr lang="en-US" dirty="0" err="1"/>
              <a:t>Barorecepors</a:t>
            </a:r>
            <a:r>
              <a:rPr lang="en-US" dirty="0"/>
              <a:t> are sensitive to stretch, </a:t>
            </a:r>
            <a:r>
              <a:rPr lang="en-CA"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changes in pressure</a:t>
            </a:r>
            <a:r>
              <a:rPr lang="en-CA"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and the rate of change of pressure. </a:t>
            </a:r>
            <a:endParaRPr lang="en-US" dirty="0"/>
          </a:p>
        </p:txBody>
      </p:sp>
      <p:sp>
        <p:nvSpPr>
          <p:cNvPr id="4" name="Slide Number Placeholder 3"/>
          <p:cNvSpPr>
            <a:spLocks noGrp="1"/>
          </p:cNvSpPr>
          <p:nvPr>
            <p:ph type="sldNum" sz="quarter" idx="5"/>
          </p:nvPr>
        </p:nvSpPr>
        <p:spPr/>
        <p:txBody>
          <a:bodyPr/>
          <a:lstStyle/>
          <a:p>
            <a:fld id="{77604139-68E3-B841-BEFE-470E7A941E0F}" type="slidenum">
              <a:rPr lang="en-US" smtClean="0"/>
              <a:t>9</a:t>
            </a:fld>
            <a:endParaRPr lang="en-US"/>
          </a:p>
        </p:txBody>
      </p:sp>
    </p:spTree>
    <p:extLst>
      <p:ext uri="{BB962C8B-B14F-4D97-AF65-F5344CB8AC3E}">
        <p14:creationId xmlns:p14="http://schemas.microsoft.com/office/powerpoint/2010/main" val="3063182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47D6FA7E-4D57-DB42-8139-A606E63A56E3}" type="datetimeFigureOut">
              <a:rPr lang="en-US" smtClean="0"/>
              <a:t>1/26/24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B85973-73DC-1549-88DF-866BE2D50AD9}" type="slidenum">
              <a:rPr lang="en-US" smtClean="0"/>
              <a:t>‹#›</a:t>
            </a:fld>
            <a:endParaRPr lang="en-US"/>
          </a:p>
        </p:txBody>
      </p:sp>
    </p:spTree>
    <p:extLst>
      <p:ext uri="{BB962C8B-B14F-4D97-AF65-F5344CB8AC3E}">
        <p14:creationId xmlns:p14="http://schemas.microsoft.com/office/powerpoint/2010/main" val="148153500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D6FA7E-4D57-DB42-8139-A606E63A56E3}" type="datetimeFigureOut">
              <a:rPr lang="en-US" smtClean="0"/>
              <a:t>1/26/24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B85973-73DC-1549-88DF-866BE2D50AD9}" type="slidenum">
              <a:rPr lang="en-US" smtClean="0"/>
              <a:t>‹#›</a:t>
            </a:fld>
            <a:endParaRPr lang="en-US"/>
          </a:p>
        </p:txBody>
      </p:sp>
    </p:spTree>
    <p:extLst>
      <p:ext uri="{BB962C8B-B14F-4D97-AF65-F5344CB8AC3E}">
        <p14:creationId xmlns:p14="http://schemas.microsoft.com/office/powerpoint/2010/main" val="4090126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D6FA7E-4D57-DB42-8139-A606E63A56E3}" type="datetimeFigureOut">
              <a:rPr lang="en-US" smtClean="0"/>
              <a:t>1/26/24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B85973-73DC-1549-88DF-866BE2D50AD9}" type="slidenum">
              <a:rPr lang="en-US" smtClean="0"/>
              <a:t>‹#›</a:t>
            </a:fld>
            <a:endParaRPr lang="en-US"/>
          </a:p>
        </p:txBody>
      </p:sp>
    </p:spTree>
    <p:extLst>
      <p:ext uri="{BB962C8B-B14F-4D97-AF65-F5344CB8AC3E}">
        <p14:creationId xmlns:p14="http://schemas.microsoft.com/office/powerpoint/2010/main" val="3076175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87150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838200" y="161925"/>
            <a:ext cx="10515600" cy="955675"/>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rgbClr val="262626"/>
              </a:buClr>
              <a:buSzPts val="3300"/>
              <a:buFont typeface="Calibri"/>
              <a:buNone/>
              <a:defRPr sz="4400" b="0" i="0" u="none" strike="noStrike" cap="none">
                <a:solidFill>
                  <a:srgbClr val="262626"/>
                </a:solidFill>
                <a:latin typeface="Calibri"/>
                <a:ea typeface="Calibri"/>
                <a:cs typeface="Calibri"/>
                <a:sym typeface="Calibri"/>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63" name="Google Shape;63;p15"/>
          <p:cNvSpPr txBox="1">
            <a:spLocks noGrp="1"/>
          </p:cNvSpPr>
          <p:nvPr>
            <p:ph type="body" idx="1"/>
          </p:nvPr>
        </p:nvSpPr>
        <p:spPr>
          <a:xfrm>
            <a:off x="838200" y="1282701"/>
            <a:ext cx="10515600" cy="4894263"/>
          </a:xfrm>
          <a:prstGeom prst="rect">
            <a:avLst/>
          </a:prstGeom>
          <a:noFill/>
          <a:ln>
            <a:noFill/>
          </a:ln>
        </p:spPr>
        <p:txBody>
          <a:bodyPr spcFirstLastPara="1" wrap="square" lIns="68575" tIns="34275" rIns="68575" bIns="34275" anchor="t" anchorCtr="0"/>
          <a:lstStyle>
            <a:lvl1pPr marL="609585" marR="0" lvl="0" indent="-431789" algn="l" rtl="0">
              <a:lnSpc>
                <a:spcPct val="90000"/>
              </a:lnSpc>
              <a:spcBef>
                <a:spcPts val="1067"/>
              </a:spcBef>
              <a:spcAft>
                <a:spcPts val="0"/>
              </a:spcAft>
              <a:buClr>
                <a:srgbClr val="262626"/>
              </a:buClr>
              <a:buSzPts val="1500"/>
              <a:buFont typeface="Arial"/>
              <a:buChar char="•"/>
              <a:defRPr sz="2000" b="0" i="0" u="none" strike="noStrike" cap="none">
                <a:solidFill>
                  <a:srgbClr val="262626"/>
                </a:solidFill>
                <a:latin typeface="Calibri"/>
                <a:ea typeface="Calibri"/>
                <a:cs typeface="Calibri"/>
                <a:sym typeface="Calibri"/>
              </a:defRPr>
            </a:lvl1pPr>
            <a:lvl2pPr marL="1219170" marR="0" lvl="1" indent="-423323" algn="l" rtl="0">
              <a:lnSpc>
                <a:spcPct val="90000"/>
              </a:lnSpc>
              <a:spcBef>
                <a:spcPts val="533"/>
              </a:spcBef>
              <a:spcAft>
                <a:spcPts val="0"/>
              </a:spcAft>
              <a:buClr>
                <a:srgbClr val="262626"/>
              </a:buClr>
              <a:buSzPts val="1400"/>
              <a:buFont typeface="Arial"/>
              <a:buChar char="•"/>
              <a:defRPr sz="1867" b="0" i="0" u="none" strike="noStrike" cap="none">
                <a:solidFill>
                  <a:srgbClr val="262626"/>
                </a:solidFill>
                <a:latin typeface="Calibri"/>
                <a:ea typeface="Calibri"/>
                <a:cs typeface="Calibri"/>
                <a:sym typeface="Calibri"/>
              </a:defRPr>
            </a:lvl2pPr>
            <a:lvl3pPr marL="1828754" marR="0" lvl="2" indent="-406390" algn="l" rtl="0">
              <a:lnSpc>
                <a:spcPct val="90000"/>
              </a:lnSpc>
              <a:spcBef>
                <a:spcPts val="533"/>
              </a:spcBef>
              <a:spcAft>
                <a:spcPts val="0"/>
              </a:spcAft>
              <a:buClr>
                <a:srgbClr val="262626"/>
              </a:buClr>
              <a:buSzPts val="1200"/>
              <a:buFont typeface="Arial"/>
              <a:buChar char="•"/>
              <a:defRPr sz="1600" b="0" i="0" u="none" strike="noStrike" cap="none">
                <a:solidFill>
                  <a:srgbClr val="262626"/>
                </a:solidFill>
                <a:latin typeface="Calibri"/>
                <a:ea typeface="Calibri"/>
                <a:cs typeface="Calibri"/>
                <a:sym typeface="Calibri"/>
              </a:defRPr>
            </a:lvl3pPr>
            <a:lvl4pPr marL="2438339" marR="0" lvl="3" indent="-406390" algn="l" rtl="0">
              <a:lnSpc>
                <a:spcPct val="90000"/>
              </a:lnSpc>
              <a:spcBef>
                <a:spcPts val="533"/>
              </a:spcBef>
              <a:spcAft>
                <a:spcPts val="0"/>
              </a:spcAft>
              <a:buClr>
                <a:srgbClr val="262626"/>
              </a:buClr>
              <a:buSzPts val="1200"/>
              <a:buFont typeface="Arial"/>
              <a:buChar char="•"/>
              <a:defRPr sz="1600" b="0" i="0" u="none" strike="noStrike" cap="none">
                <a:solidFill>
                  <a:srgbClr val="262626"/>
                </a:solidFill>
                <a:latin typeface="Calibri"/>
                <a:ea typeface="Calibri"/>
                <a:cs typeface="Calibri"/>
                <a:sym typeface="Calibri"/>
              </a:defRPr>
            </a:lvl4pPr>
            <a:lvl5pPr marL="3047924" marR="0" lvl="4" indent="-406390" algn="l" rtl="0">
              <a:lnSpc>
                <a:spcPct val="90000"/>
              </a:lnSpc>
              <a:spcBef>
                <a:spcPts val="533"/>
              </a:spcBef>
              <a:spcAft>
                <a:spcPts val="0"/>
              </a:spcAft>
              <a:buClr>
                <a:srgbClr val="262626"/>
              </a:buClr>
              <a:buSzPts val="1200"/>
              <a:buFont typeface="Arial"/>
              <a:buChar char="•"/>
              <a:defRPr sz="1600" b="0" i="0" u="none" strike="noStrike" cap="none">
                <a:solidFill>
                  <a:srgbClr val="262626"/>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65" name="Google Shape;65;p15"/>
          <p:cNvSpPr txBox="1">
            <a:spLocks noGrp="1"/>
          </p:cNvSpPr>
          <p:nvPr>
            <p:ph type="body" idx="2"/>
          </p:nvPr>
        </p:nvSpPr>
        <p:spPr>
          <a:xfrm>
            <a:off x="1" y="6527800"/>
            <a:ext cx="3848100" cy="330200"/>
          </a:xfrm>
          <a:prstGeom prst="rect">
            <a:avLst/>
          </a:prstGeom>
          <a:noFill/>
          <a:ln>
            <a:noFill/>
          </a:ln>
        </p:spPr>
        <p:txBody>
          <a:bodyPr spcFirstLastPara="1" wrap="square" lIns="68575" tIns="34275" rIns="68575" bIns="34275" anchor="t" anchorCtr="0"/>
          <a:lstStyle>
            <a:lvl1pPr marL="609585" marR="0" lvl="0" indent="-304792" algn="l" rtl="0">
              <a:lnSpc>
                <a:spcPct val="90000"/>
              </a:lnSpc>
              <a:spcBef>
                <a:spcPts val="1067"/>
              </a:spcBef>
              <a:spcAft>
                <a:spcPts val="0"/>
              </a:spcAft>
              <a:buClr>
                <a:schemeClr val="lt1"/>
              </a:buClr>
              <a:buSzPts val="1400"/>
              <a:buFont typeface="Arial"/>
              <a:buNone/>
              <a:defRPr sz="1867" b="0" i="0" u="none" strike="noStrike" cap="none">
                <a:solidFill>
                  <a:schemeClr val="lt1"/>
                </a:solidFill>
                <a:latin typeface="Calibri"/>
                <a:ea typeface="Calibri"/>
                <a:cs typeface="Calibri"/>
                <a:sym typeface="Calibri"/>
              </a:defRPr>
            </a:lvl1pPr>
            <a:lvl2pPr marL="1219170" marR="0" lvl="1" indent="-423323" algn="l" rtl="0">
              <a:lnSpc>
                <a:spcPct val="90000"/>
              </a:lnSpc>
              <a:spcBef>
                <a:spcPts val="533"/>
              </a:spcBef>
              <a:spcAft>
                <a:spcPts val="0"/>
              </a:spcAft>
              <a:buClr>
                <a:srgbClr val="262626"/>
              </a:buClr>
              <a:buSzPts val="1400"/>
              <a:buFont typeface="Arial"/>
              <a:buChar char="•"/>
              <a:defRPr sz="1867" b="0" i="0" u="none" strike="noStrike" cap="none">
                <a:solidFill>
                  <a:srgbClr val="262626"/>
                </a:solidFill>
                <a:latin typeface="Calibri"/>
                <a:ea typeface="Calibri"/>
                <a:cs typeface="Calibri"/>
                <a:sym typeface="Calibri"/>
              </a:defRPr>
            </a:lvl2pPr>
            <a:lvl3pPr marL="1828754" marR="0" lvl="2" indent="-406390" algn="l" rtl="0">
              <a:lnSpc>
                <a:spcPct val="90000"/>
              </a:lnSpc>
              <a:spcBef>
                <a:spcPts val="533"/>
              </a:spcBef>
              <a:spcAft>
                <a:spcPts val="0"/>
              </a:spcAft>
              <a:buClr>
                <a:srgbClr val="262626"/>
              </a:buClr>
              <a:buSzPts val="1200"/>
              <a:buFont typeface="Arial"/>
              <a:buChar char="•"/>
              <a:defRPr sz="1600" b="0" i="0" u="none" strike="noStrike" cap="none">
                <a:solidFill>
                  <a:srgbClr val="262626"/>
                </a:solidFill>
                <a:latin typeface="Calibri"/>
                <a:ea typeface="Calibri"/>
                <a:cs typeface="Calibri"/>
                <a:sym typeface="Calibri"/>
              </a:defRPr>
            </a:lvl3pPr>
            <a:lvl4pPr marL="2438339" marR="0" lvl="3" indent="-406390" algn="l" rtl="0">
              <a:lnSpc>
                <a:spcPct val="90000"/>
              </a:lnSpc>
              <a:spcBef>
                <a:spcPts val="533"/>
              </a:spcBef>
              <a:spcAft>
                <a:spcPts val="0"/>
              </a:spcAft>
              <a:buClr>
                <a:srgbClr val="262626"/>
              </a:buClr>
              <a:buSzPts val="1200"/>
              <a:buFont typeface="Arial"/>
              <a:buChar char="•"/>
              <a:defRPr sz="1600" b="0" i="0" u="none" strike="noStrike" cap="none">
                <a:solidFill>
                  <a:srgbClr val="262626"/>
                </a:solidFill>
                <a:latin typeface="Calibri"/>
                <a:ea typeface="Calibri"/>
                <a:cs typeface="Calibri"/>
                <a:sym typeface="Calibri"/>
              </a:defRPr>
            </a:lvl4pPr>
            <a:lvl5pPr marL="3047924" marR="0" lvl="4" indent="-406390" algn="l" rtl="0">
              <a:lnSpc>
                <a:spcPct val="90000"/>
              </a:lnSpc>
              <a:spcBef>
                <a:spcPts val="533"/>
              </a:spcBef>
              <a:spcAft>
                <a:spcPts val="0"/>
              </a:spcAft>
              <a:buClr>
                <a:srgbClr val="262626"/>
              </a:buClr>
              <a:buSzPts val="1200"/>
              <a:buFont typeface="Arial"/>
              <a:buChar char="•"/>
              <a:defRPr sz="1600" b="0" i="0" u="none" strike="noStrike" cap="none">
                <a:solidFill>
                  <a:srgbClr val="262626"/>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66" name="Google Shape;66;p15"/>
          <p:cNvSpPr txBox="1">
            <a:spLocks noGrp="1"/>
          </p:cNvSpPr>
          <p:nvPr>
            <p:ph type="body" idx="3"/>
          </p:nvPr>
        </p:nvSpPr>
        <p:spPr>
          <a:xfrm>
            <a:off x="8184743" y="6544469"/>
            <a:ext cx="4000500" cy="296863"/>
          </a:xfrm>
          <a:prstGeom prst="rect">
            <a:avLst/>
          </a:prstGeom>
          <a:noFill/>
          <a:ln>
            <a:noFill/>
          </a:ln>
        </p:spPr>
        <p:txBody>
          <a:bodyPr spcFirstLastPara="1" wrap="square" lIns="68575" tIns="34275" rIns="68575" bIns="34275" anchor="t" anchorCtr="0"/>
          <a:lstStyle>
            <a:lvl1pPr marL="609585" marR="0" lvl="0" indent="-304792" algn="r" rtl="0">
              <a:lnSpc>
                <a:spcPct val="90000"/>
              </a:lnSpc>
              <a:spcBef>
                <a:spcPts val="1067"/>
              </a:spcBef>
              <a:spcAft>
                <a:spcPts val="0"/>
              </a:spcAft>
              <a:buClr>
                <a:schemeClr val="lt1"/>
              </a:buClr>
              <a:buSzPts val="1400"/>
              <a:buFont typeface="Arial"/>
              <a:buNone/>
              <a:defRPr sz="1867" b="0" i="0" u="none" strike="noStrike" cap="none">
                <a:solidFill>
                  <a:schemeClr val="lt1"/>
                </a:solidFill>
                <a:latin typeface="Calibri"/>
                <a:ea typeface="Calibri"/>
                <a:cs typeface="Calibri"/>
                <a:sym typeface="Calibri"/>
              </a:defRPr>
            </a:lvl1pPr>
            <a:lvl2pPr marL="1219170" marR="0" lvl="1" indent="-423323" algn="l" rtl="0">
              <a:lnSpc>
                <a:spcPct val="90000"/>
              </a:lnSpc>
              <a:spcBef>
                <a:spcPts val="533"/>
              </a:spcBef>
              <a:spcAft>
                <a:spcPts val="0"/>
              </a:spcAft>
              <a:buClr>
                <a:srgbClr val="262626"/>
              </a:buClr>
              <a:buSzPts val="1400"/>
              <a:buFont typeface="Arial"/>
              <a:buChar char="•"/>
              <a:defRPr sz="1867" b="0" i="0" u="none" strike="noStrike" cap="none">
                <a:solidFill>
                  <a:srgbClr val="262626"/>
                </a:solidFill>
                <a:latin typeface="Calibri"/>
                <a:ea typeface="Calibri"/>
                <a:cs typeface="Calibri"/>
                <a:sym typeface="Calibri"/>
              </a:defRPr>
            </a:lvl2pPr>
            <a:lvl3pPr marL="1828754" marR="0" lvl="2" indent="-406390" algn="l" rtl="0">
              <a:lnSpc>
                <a:spcPct val="90000"/>
              </a:lnSpc>
              <a:spcBef>
                <a:spcPts val="533"/>
              </a:spcBef>
              <a:spcAft>
                <a:spcPts val="0"/>
              </a:spcAft>
              <a:buClr>
                <a:srgbClr val="262626"/>
              </a:buClr>
              <a:buSzPts val="1200"/>
              <a:buFont typeface="Arial"/>
              <a:buChar char="•"/>
              <a:defRPr sz="1600" b="0" i="0" u="none" strike="noStrike" cap="none">
                <a:solidFill>
                  <a:srgbClr val="262626"/>
                </a:solidFill>
                <a:latin typeface="Calibri"/>
                <a:ea typeface="Calibri"/>
                <a:cs typeface="Calibri"/>
                <a:sym typeface="Calibri"/>
              </a:defRPr>
            </a:lvl3pPr>
            <a:lvl4pPr marL="2438339" marR="0" lvl="3" indent="-406390" algn="l" rtl="0">
              <a:lnSpc>
                <a:spcPct val="90000"/>
              </a:lnSpc>
              <a:spcBef>
                <a:spcPts val="533"/>
              </a:spcBef>
              <a:spcAft>
                <a:spcPts val="0"/>
              </a:spcAft>
              <a:buClr>
                <a:srgbClr val="262626"/>
              </a:buClr>
              <a:buSzPts val="1200"/>
              <a:buFont typeface="Arial"/>
              <a:buChar char="•"/>
              <a:defRPr sz="1600" b="0" i="0" u="none" strike="noStrike" cap="none">
                <a:solidFill>
                  <a:srgbClr val="262626"/>
                </a:solidFill>
                <a:latin typeface="Calibri"/>
                <a:ea typeface="Calibri"/>
                <a:cs typeface="Calibri"/>
                <a:sym typeface="Calibri"/>
              </a:defRPr>
            </a:lvl4pPr>
            <a:lvl5pPr marL="3047924" marR="0" lvl="4" indent="-406390" algn="l" rtl="0">
              <a:lnSpc>
                <a:spcPct val="90000"/>
              </a:lnSpc>
              <a:spcBef>
                <a:spcPts val="533"/>
              </a:spcBef>
              <a:spcAft>
                <a:spcPts val="0"/>
              </a:spcAft>
              <a:buClr>
                <a:srgbClr val="262626"/>
              </a:buClr>
              <a:buSzPts val="1200"/>
              <a:buFont typeface="Arial"/>
              <a:buChar char="•"/>
              <a:defRPr sz="1600" b="0" i="0" u="none" strike="noStrike" cap="none">
                <a:solidFill>
                  <a:srgbClr val="262626"/>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533358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CA"/>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a:p>
        </p:txBody>
      </p:sp>
      <p:pic>
        <p:nvPicPr>
          <p:cNvPr id="7" name="image2.jpg"/>
          <p:cNvPicPr>
            <a:picLocks noChangeAspect="1"/>
          </p:cNvPicPr>
          <p:nvPr userDrawn="1"/>
        </p:nvPicPr>
        <p:blipFill>
          <a:blip r:embed="rId2"/>
          <a:stretch>
            <a:fillRect/>
          </a:stretch>
        </p:blipFill>
        <p:spPr>
          <a:xfrm>
            <a:off x="10984050" y="41902"/>
            <a:ext cx="1175793" cy="1259381"/>
          </a:xfrm>
          <a:prstGeom prst="rect">
            <a:avLst/>
          </a:prstGeom>
          <a:ln w="12700">
            <a:miter lim="400000"/>
          </a:ln>
        </p:spPr>
      </p:pic>
      <p:sp>
        <p:nvSpPr>
          <p:cNvPr id="9" name="Text Placeholder 8"/>
          <p:cNvSpPr>
            <a:spLocks noGrp="1"/>
          </p:cNvSpPr>
          <p:nvPr>
            <p:ph type="body" sz="quarter" idx="10" hasCustomPrompt="1"/>
          </p:nvPr>
        </p:nvSpPr>
        <p:spPr>
          <a:xfrm>
            <a:off x="1" y="6527800"/>
            <a:ext cx="3848100" cy="330200"/>
          </a:xfrm>
        </p:spPr>
        <p:txBody>
          <a:bodyPr>
            <a:normAutofit/>
          </a:bodyPr>
          <a:lstStyle>
            <a:lvl1pPr marL="0" indent="0">
              <a:buNone/>
              <a:defRPr sz="1800" baseline="0">
                <a:solidFill>
                  <a:schemeClr val="bg1"/>
                </a:solidFill>
              </a:defRPr>
            </a:lvl1pPr>
          </a:lstStyle>
          <a:p>
            <a:pPr lvl="0"/>
            <a:r>
              <a:rPr lang="en-CA" sz="1800" dirty="0"/>
              <a:t>Tutor Name(s), </a:t>
            </a:r>
            <a:r>
              <a:rPr lang="en-CA" sz="1800" dirty="0" err="1"/>
              <a:t>Doctorials</a:t>
            </a:r>
            <a:r>
              <a:rPr lang="en-CA" sz="1800" dirty="0"/>
              <a:t> 2018/19</a:t>
            </a:r>
            <a:endParaRPr lang="en-CA" dirty="0"/>
          </a:p>
        </p:txBody>
      </p:sp>
      <p:sp>
        <p:nvSpPr>
          <p:cNvPr id="11" name="Text Placeholder 10"/>
          <p:cNvSpPr>
            <a:spLocks noGrp="1"/>
          </p:cNvSpPr>
          <p:nvPr>
            <p:ph type="body" sz="quarter" idx="11" hasCustomPrompt="1"/>
          </p:nvPr>
        </p:nvSpPr>
        <p:spPr>
          <a:xfrm>
            <a:off x="8184743" y="6544470"/>
            <a:ext cx="4000500" cy="296863"/>
          </a:xfrm>
        </p:spPr>
        <p:txBody>
          <a:bodyPr>
            <a:normAutofit/>
          </a:bodyPr>
          <a:lstStyle>
            <a:lvl1pPr marL="0" indent="0" algn="r">
              <a:buNone/>
              <a:defRPr sz="1800" baseline="0">
                <a:solidFill>
                  <a:schemeClr val="bg1"/>
                </a:solidFill>
              </a:defRPr>
            </a:lvl1pPr>
          </a:lstStyle>
          <a:p>
            <a:pPr lvl="0"/>
            <a:r>
              <a:rPr lang="en-CA" sz="1800" dirty="0"/>
              <a:t>Reference Book, </a:t>
            </a:r>
            <a:r>
              <a:rPr lang="en-CA" sz="1800" dirty="0" err="1"/>
              <a:t>pg</a:t>
            </a:r>
            <a:r>
              <a:rPr lang="en-CA" sz="1800" dirty="0"/>
              <a:t> ###</a:t>
            </a:r>
            <a:endParaRPr lang="en-CA" dirty="0"/>
          </a:p>
        </p:txBody>
      </p:sp>
      <p:cxnSp>
        <p:nvCxnSpPr>
          <p:cNvPr id="12" name="Straight Connector 11"/>
          <p:cNvCxnSpPr/>
          <p:nvPr userDrawn="1"/>
        </p:nvCxnSpPr>
        <p:spPr>
          <a:xfrm>
            <a:off x="838200" y="1117600"/>
            <a:ext cx="990600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4983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D6FA7E-4D57-DB42-8139-A606E63A56E3}" type="datetimeFigureOut">
              <a:rPr lang="en-US" smtClean="0"/>
              <a:t>1/26/24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B85973-73DC-1549-88DF-866BE2D50AD9}" type="slidenum">
              <a:rPr lang="en-US" smtClean="0"/>
              <a:t>‹#›</a:t>
            </a:fld>
            <a:endParaRPr lang="en-US"/>
          </a:p>
        </p:txBody>
      </p:sp>
    </p:spTree>
    <p:extLst>
      <p:ext uri="{BB962C8B-B14F-4D97-AF65-F5344CB8AC3E}">
        <p14:creationId xmlns:p14="http://schemas.microsoft.com/office/powerpoint/2010/main" val="184761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47D6FA7E-4D57-DB42-8139-A606E63A56E3}" type="datetimeFigureOut">
              <a:rPr lang="en-US" smtClean="0"/>
              <a:t>1/26/24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B85973-73DC-1549-88DF-866BE2D50AD9}" type="slidenum">
              <a:rPr lang="en-US" smtClean="0"/>
              <a:t>‹#›</a:t>
            </a:fld>
            <a:endParaRPr lang="en-US"/>
          </a:p>
        </p:txBody>
      </p:sp>
    </p:spTree>
    <p:extLst>
      <p:ext uri="{BB962C8B-B14F-4D97-AF65-F5344CB8AC3E}">
        <p14:creationId xmlns:p14="http://schemas.microsoft.com/office/powerpoint/2010/main" val="406104154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47D6FA7E-4D57-DB42-8139-A606E63A56E3}" type="datetimeFigureOut">
              <a:rPr lang="en-US" smtClean="0"/>
              <a:t>1/26/24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62B85973-73DC-1549-88DF-866BE2D50AD9}" type="slidenum">
              <a:rPr lang="en-US" smtClean="0"/>
              <a:t>‹#›</a:t>
            </a:fld>
            <a:endParaRPr lang="en-US"/>
          </a:p>
        </p:txBody>
      </p:sp>
    </p:spTree>
    <p:extLst>
      <p:ext uri="{BB962C8B-B14F-4D97-AF65-F5344CB8AC3E}">
        <p14:creationId xmlns:p14="http://schemas.microsoft.com/office/powerpoint/2010/main" val="2809531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7D6FA7E-4D57-DB42-8139-A606E63A56E3}" type="datetimeFigureOut">
              <a:rPr lang="en-US" smtClean="0"/>
              <a:t>1/26/24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B85973-73DC-1549-88DF-866BE2D50AD9}"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92280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D6FA7E-4D57-DB42-8139-A606E63A56E3}" type="datetimeFigureOut">
              <a:rPr lang="en-US" smtClean="0"/>
              <a:t>1/26/24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B85973-73DC-1549-88DF-866BE2D50AD9}" type="slidenum">
              <a:rPr lang="en-US" smtClean="0"/>
              <a:t>‹#›</a:t>
            </a:fld>
            <a:endParaRPr lang="en-US"/>
          </a:p>
        </p:txBody>
      </p:sp>
    </p:spTree>
    <p:extLst>
      <p:ext uri="{BB962C8B-B14F-4D97-AF65-F5344CB8AC3E}">
        <p14:creationId xmlns:p14="http://schemas.microsoft.com/office/powerpoint/2010/main" val="3745453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D6FA7E-4D57-DB42-8139-A606E63A56E3}" type="datetimeFigureOut">
              <a:rPr lang="en-US" smtClean="0"/>
              <a:t>1/26/24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B85973-73DC-1549-88DF-866BE2D50AD9}" type="slidenum">
              <a:rPr lang="en-US" smtClean="0"/>
              <a:t>‹#›</a:t>
            </a:fld>
            <a:endParaRPr lang="en-US"/>
          </a:p>
        </p:txBody>
      </p:sp>
    </p:spTree>
    <p:extLst>
      <p:ext uri="{BB962C8B-B14F-4D97-AF65-F5344CB8AC3E}">
        <p14:creationId xmlns:p14="http://schemas.microsoft.com/office/powerpoint/2010/main" val="1476016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47D6FA7E-4D57-DB42-8139-A606E63A56E3}" type="datetimeFigureOut">
              <a:rPr lang="en-US" smtClean="0"/>
              <a:t>1/26/24</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62B85973-73DC-1549-88DF-866BE2D50AD9}" type="slidenum">
              <a:rPr lang="en-US" smtClean="0"/>
              <a:t>‹#›</a:t>
            </a:fld>
            <a:endParaRPr lang="en-US"/>
          </a:p>
        </p:txBody>
      </p:sp>
    </p:spTree>
    <p:extLst>
      <p:ext uri="{BB962C8B-B14F-4D97-AF65-F5344CB8AC3E}">
        <p14:creationId xmlns:p14="http://schemas.microsoft.com/office/powerpoint/2010/main" val="2723005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47D6FA7E-4D57-DB42-8139-A606E63A56E3}" type="datetimeFigureOut">
              <a:rPr lang="en-US" smtClean="0"/>
              <a:t>1/26/24</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62B85973-73DC-1549-88DF-866BE2D50AD9}" type="slidenum">
              <a:rPr lang="en-US" smtClean="0"/>
              <a:t>‹#›</a:t>
            </a:fld>
            <a:endParaRPr lang="en-US"/>
          </a:p>
        </p:txBody>
      </p:sp>
    </p:spTree>
    <p:extLst>
      <p:ext uri="{BB962C8B-B14F-4D97-AF65-F5344CB8AC3E}">
        <p14:creationId xmlns:p14="http://schemas.microsoft.com/office/powerpoint/2010/main" val="316697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47D6FA7E-4D57-DB42-8139-A606E63A56E3}" type="datetimeFigureOut">
              <a:rPr lang="en-US" smtClean="0"/>
              <a:t>1/26/24</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62B85973-73DC-1549-88DF-866BE2D50AD9}" type="slidenum">
              <a:rPr lang="en-US" smtClean="0"/>
              <a:t>‹#›</a:t>
            </a:fld>
            <a:endParaRPr lang="en-US"/>
          </a:p>
        </p:txBody>
      </p:sp>
    </p:spTree>
    <p:extLst>
      <p:ext uri="{BB962C8B-B14F-4D97-AF65-F5344CB8AC3E}">
        <p14:creationId xmlns:p14="http://schemas.microsoft.com/office/powerpoint/2010/main" val="36791576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84" r:id="rId14"/>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customXml" Target="../ink/ink2.xml"/><Relationship Id="rId5" Type="http://schemas.openxmlformats.org/officeDocument/2006/relationships/image" Target="../media/image130.png"/><Relationship Id="rId4" Type="http://schemas.openxmlformats.org/officeDocument/2006/relationships/customXml" Target="../ink/ink1.xml"/></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http://withealth.net/wp-content/uploads/79926-1412901-1923077-1925420.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59873-6873-C546-B806-C87869D58A10}"/>
              </a:ext>
            </a:extLst>
          </p:cNvPr>
          <p:cNvSpPr>
            <a:spLocks noGrp="1"/>
          </p:cNvSpPr>
          <p:nvPr>
            <p:ph type="title"/>
          </p:nvPr>
        </p:nvSpPr>
        <p:spPr>
          <a:xfrm>
            <a:off x="1600200" y="3418891"/>
            <a:ext cx="8991600" cy="1645920"/>
          </a:xfrm>
        </p:spPr>
        <p:txBody>
          <a:bodyPr vert="horz" lIns="274320" tIns="182880" rIns="274320" bIns="182880" rtlCol="0" anchor="ctr" anchorCtr="1">
            <a:normAutofit/>
          </a:bodyPr>
          <a:lstStyle/>
          <a:p>
            <a:r>
              <a:rPr lang="en-US" sz="3800"/>
              <a:t>Cardiology </a:t>
            </a:r>
          </a:p>
        </p:txBody>
      </p:sp>
      <p:sp>
        <p:nvSpPr>
          <p:cNvPr id="3" name="Content Placeholder 2">
            <a:extLst>
              <a:ext uri="{FF2B5EF4-FFF2-40B4-BE49-F238E27FC236}">
                <a16:creationId xmlns:a16="http://schemas.microsoft.com/office/drawing/2014/main" id="{B861F81E-89D0-D547-AD96-DAD72A5BE5FC}"/>
              </a:ext>
            </a:extLst>
          </p:cNvPr>
          <p:cNvSpPr>
            <a:spLocks noGrp="1"/>
          </p:cNvSpPr>
          <p:nvPr>
            <p:ph idx="1"/>
          </p:nvPr>
        </p:nvSpPr>
        <p:spPr>
          <a:xfrm>
            <a:off x="2695194" y="5384691"/>
            <a:ext cx="6801612" cy="736976"/>
          </a:xfrm>
        </p:spPr>
        <p:txBody>
          <a:bodyPr vert="horz" lIns="91440" tIns="45720" rIns="91440" bIns="45720" rtlCol="0">
            <a:normAutofit/>
          </a:bodyPr>
          <a:lstStyle/>
          <a:p>
            <a:pPr marL="0" indent="0" algn="ctr">
              <a:buNone/>
            </a:pPr>
            <a:r>
              <a:rPr lang="en-US" sz="2000" dirty="0">
                <a:solidFill>
                  <a:schemeClr val="tx1"/>
                </a:solidFill>
              </a:rPr>
              <a:t>By: </a:t>
            </a:r>
            <a:r>
              <a:rPr lang="en-US" sz="2000" kern="1200" dirty="0">
                <a:solidFill>
                  <a:schemeClr val="tx1"/>
                </a:solidFill>
                <a:latin typeface="+mn-lt"/>
                <a:ea typeface="+mn-ea"/>
                <a:cs typeface="+mn-cs"/>
              </a:rPr>
              <a:t>Fatemeh </a:t>
            </a:r>
            <a:r>
              <a:rPr lang="en-US" sz="2000" kern="1200" dirty="0" err="1">
                <a:solidFill>
                  <a:schemeClr val="tx1"/>
                </a:solidFill>
                <a:latin typeface="+mn-lt"/>
                <a:ea typeface="+mn-ea"/>
                <a:cs typeface="+mn-cs"/>
              </a:rPr>
              <a:t>Zevari</a:t>
            </a:r>
            <a:endParaRPr lang="en-US" sz="2000" kern="1200" dirty="0">
              <a:solidFill>
                <a:schemeClr val="tx1"/>
              </a:solidFill>
              <a:latin typeface="+mn-lt"/>
              <a:ea typeface="+mn-ea"/>
              <a:cs typeface="+mn-cs"/>
            </a:endParaRPr>
          </a:p>
        </p:txBody>
      </p:sp>
      <p:pic>
        <p:nvPicPr>
          <p:cNvPr id="4" name="Picture 2" descr="No photo description available.">
            <a:extLst>
              <a:ext uri="{FF2B5EF4-FFF2-40B4-BE49-F238E27FC236}">
                <a16:creationId xmlns:a16="http://schemas.microsoft.com/office/drawing/2014/main" id="{A83951DE-A824-A449-94DF-ECE36DD9D9B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67820" y="640079"/>
            <a:ext cx="2456360" cy="2456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321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Google Shape;149;p27">
            <a:extLst>
              <a:ext uri="{FF2B5EF4-FFF2-40B4-BE49-F238E27FC236}">
                <a16:creationId xmlns:a16="http://schemas.microsoft.com/office/drawing/2014/main" id="{57D5E3BF-BFAF-464B-B15C-F58D041D2769}"/>
              </a:ext>
            </a:extLst>
          </p:cNvPr>
          <p:cNvSpPr txBox="1">
            <a:spLocks noGrp="1"/>
          </p:cNvSpPr>
          <p:nvPr>
            <p:ph type="title"/>
          </p:nvPr>
        </p:nvSpPr>
        <p:spPr>
          <a:xfrm>
            <a:off x="804672" y="964692"/>
            <a:ext cx="3066937" cy="1188720"/>
          </a:xfrm>
          <a:prstGeom prst="rect">
            <a:avLst/>
          </a:prstGeom>
        </p:spPr>
        <p:txBody>
          <a:bodyPr spcFirstLastPara="1" vert="horz" lIns="182880" tIns="182880" rIns="182880" bIns="182880" rtlCol="0" anchor="ctr" anchorCtr="0">
            <a:normAutofit/>
          </a:bodyPr>
          <a:lstStyle/>
          <a:p>
            <a:pPr>
              <a:spcBef>
                <a:spcPct val="0"/>
              </a:spcBef>
            </a:pPr>
            <a:r>
              <a:rPr lang="en-US" sz="2400">
                <a:sym typeface="Oswald SemiBold"/>
              </a:rPr>
              <a:t>Blood Supply and Drainage</a:t>
            </a:r>
          </a:p>
        </p:txBody>
      </p:sp>
      <p:pic>
        <p:nvPicPr>
          <p:cNvPr id="4" name="Google Shape;157;p24" descr="A diagram of the arteries and veins&#10;&#10;Description automatically generated">
            <a:extLst>
              <a:ext uri="{FF2B5EF4-FFF2-40B4-BE49-F238E27FC236}">
                <a16:creationId xmlns:a16="http://schemas.microsoft.com/office/drawing/2014/main" id="{BFB5D7B8-3711-8146-9E26-514F65898143}"/>
              </a:ext>
            </a:extLst>
          </p:cNvPr>
          <p:cNvPicPr preferRelativeResize="0"/>
          <p:nvPr/>
        </p:nvPicPr>
        <p:blipFill>
          <a:blip r:embed="rId3">
            <a:alphaModFix/>
          </a:blip>
          <a:stretch>
            <a:fillRect/>
          </a:stretch>
        </p:blipFill>
        <p:spPr>
          <a:xfrm>
            <a:off x="5982789" y="614388"/>
            <a:ext cx="5103402" cy="5512085"/>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D09BC436-F75D-F443-8A96-37613670C7CE}"/>
                  </a:ext>
                </a:extLst>
              </p14:cNvPr>
              <p14:cNvContentPartPr/>
              <p14:nvPr/>
            </p14:nvContentPartPr>
            <p14:xfrm>
              <a:off x="5846091" y="3714964"/>
              <a:ext cx="1268649" cy="697590"/>
            </p14:xfrm>
          </p:contentPart>
        </mc:Choice>
        <mc:Fallback xmlns="">
          <p:pic>
            <p:nvPicPr>
              <p:cNvPr id="10" name="Ink 9">
                <a:extLst>
                  <a:ext uri="{FF2B5EF4-FFF2-40B4-BE49-F238E27FC236}">
                    <a16:creationId xmlns:a16="http://schemas.microsoft.com/office/drawing/2014/main" id="{D09BC436-F75D-F443-8A96-37613670C7CE}"/>
                  </a:ext>
                </a:extLst>
              </p:cNvPr>
              <p:cNvPicPr/>
              <p:nvPr/>
            </p:nvPicPr>
            <p:blipFill>
              <a:blip r:embed="rId5"/>
              <a:stretch>
                <a:fillRect/>
              </a:stretch>
            </p:blipFill>
            <p:spPr>
              <a:xfrm>
                <a:off x="5837091" y="3705961"/>
                <a:ext cx="1286289" cy="715237"/>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E3877BDF-39C5-C647-AEA0-172159F7B67E}"/>
                  </a:ext>
                </a:extLst>
              </p14:cNvPr>
              <p14:cNvContentPartPr/>
              <p14:nvPr/>
            </p14:nvContentPartPr>
            <p14:xfrm>
              <a:off x="9742669" y="3593923"/>
              <a:ext cx="1054606" cy="657178"/>
            </p14:xfrm>
          </p:contentPart>
        </mc:Choice>
        <mc:Fallback xmlns="">
          <p:pic>
            <p:nvPicPr>
              <p:cNvPr id="11" name="Ink 10">
                <a:extLst>
                  <a:ext uri="{FF2B5EF4-FFF2-40B4-BE49-F238E27FC236}">
                    <a16:creationId xmlns:a16="http://schemas.microsoft.com/office/drawing/2014/main" id="{E3877BDF-39C5-C647-AEA0-172159F7B67E}"/>
                  </a:ext>
                </a:extLst>
              </p:cNvPr>
              <p:cNvPicPr/>
              <p:nvPr/>
            </p:nvPicPr>
            <p:blipFill>
              <a:blip r:embed="rId7"/>
              <a:stretch>
                <a:fillRect/>
              </a:stretch>
            </p:blipFill>
            <p:spPr>
              <a:xfrm>
                <a:off x="9733671" y="3584925"/>
                <a:ext cx="1072243" cy="674813"/>
              </a:xfrm>
              <a:prstGeom prst="rect">
                <a:avLst/>
              </a:prstGeom>
            </p:spPr>
          </p:pic>
        </mc:Fallback>
      </mc:AlternateContent>
      <p:sp>
        <p:nvSpPr>
          <p:cNvPr id="2" name="TextBox 1">
            <a:extLst>
              <a:ext uri="{FF2B5EF4-FFF2-40B4-BE49-F238E27FC236}">
                <a16:creationId xmlns:a16="http://schemas.microsoft.com/office/drawing/2014/main" id="{9E014D6D-E30D-EC40-A2D0-087034319B18}"/>
              </a:ext>
            </a:extLst>
          </p:cNvPr>
          <p:cNvSpPr txBox="1"/>
          <p:nvPr/>
        </p:nvSpPr>
        <p:spPr>
          <a:xfrm>
            <a:off x="4008307" y="2386012"/>
            <a:ext cx="1837784" cy="584775"/>
          </a:xfrm>
          <a:prstGeom prst="rect">
            <a:avLst/>
          </a:prstGeom>
          <a:noFill/>
        </p:spPr>
        <p:txBody>
          <a:bodyPr wrap="square" rtlCol="0">
            <a:spAutoFit/>
          </a:bodyPr>
          <a:lstStyle/>
          <a:p>
            <a:pPr defTabSz="704088">
              <a:spcAft>
                <a:spcPts val="600"/>
              </a:spcAft>
            </a:pPr>
            <a:r>
              <a:rPr lang="en-CA" sz="1600" kern="1200" dirty="0">
                <a:solidFill>
                  <a:schemeClr val="tx1"/>
                </a:solidFill>
                <a:ea typeface="+mn-ea"/>
                <a:cs typeface="Arial"/>
                <a:sym typeface="Arial"/>
              </a:rPr>
              <a:t>Aorta </a:t>
            </a:r>
            <a:r>
              <a:rPr lang="en-CA" sz="1600" dirty="0">
                <a:cs typeface="Arial"/>
                <a:sym typeface="Arial"/>
              </a:rPr>
              <a:t>   </a:t>
            </a:r>
            <a:r>
              <a:rPr lang="en-CA" sz="1600" kern="1200" dirty="0">
                <a:solidFill>
                  <a:schemeClr val="tx1"/>
                </a:solidFill>
                <a:ea typeface="+mn-ea"/>
                <a:cs typeface="Arial"/>
                <a:sym typeface="Arial"/>
              </a:rPr>
              <a:t> right + left coronary arteries</a:t>
            </a:r>
            <a:endParaRPr lang="en-US" sz="2000" dirty="0"/>
          </a:p>
        </p:txBody>
      </p:sp>
      <p:cxnSp>
        <p:nvCxnSpPr>
          <p:cNvPr id="9" name="Straight Arrow Connector 8">
            <a:extLst>
              <a:ext uri="{FF2B5EF4-FFF2-40B4-BE49-F238E27FC236}">
                <a16:creationId xmlns:a16="http://schemas.microsoft.com/office/drawing/2014/main" id="{51061F7A-34D4-1F48-81C5-3C2279A95E46}"/>
              </a:ext>
            </a:extLst>
          </p:cNvPr>
          <p:cNvCxnSpPr/>
          <p:nvPr/>
        </p:nvCxnSpPr>
        <p:spPr>
          <a:xfrm>
            <a:off x="4614101" y="2569405"/>
            <a:ext cx="18241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33776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82" name="Google Shape;182;p27"/>
          <p:cNvSpPr txBox="1">
            <a:spLocks noGrp="1"/>
          </p:cNvSpPr>
          <p:nvPr>
            <p:ph type="body" idx="1"/>
          </p:nvPr>
        </p:nvSpPr>
        <p:spPr>
          <a:xfrm>
            <a:off x="6096000" y="6481011"/>
            <a:ext cx="6096000" cy="376989"/>
          </a:xfrm>
          <a:prstGeom prst="rect">
            <a:avLst/>
          </a:prstGeom>
          <a:noFill/>
          <a:ln>
            <a:noFill/>
          </a:ln>
        </p:spPr>
        <p:txBody>
          <a:bodyPr spcFirstLastPara="1" wrap="square" lIns="91433" tIns="45700" rIns="91433" bIns="45700" anchor="t" anchorCtr="0">
            <a:noAutofit/>
          </a:bodyPr>
          <a:lstStyle/>
          <a:p>
            <a:pPr marL="0" indent="0" algn="r">
              <a:lnSpc>
                <a:spcPct val="80000"/>
              </a:lnSpc>
              <a:spcBef>
                <a:spcPts val="0"/>
              </a:spcBef>
              <a:buClr>
                <a:schemeClr val="lt1"/>
              </a:buClr>
              <a:buSzPts val="1400"/>
              <a:buNone/>
            </a:pPr>
            <a:r>
              <a:rPr lang="en-US" sz="1600" dirty="0">
                <a:solidFill>
                  <a:srgbClr val="0070C0"/>
                </a:solidFill>
              </a:rPr>
              <a:t>Fatemeh </a:t>
            </a:r>
            <a:r>
              <a:rPr lang="en-US" sz="1600" dirty="0" err="1">
                <a:solidFill>
                  <a:srgbClr val="0070C0"/>
                </a:solidFill>
              </a:rPr>
              <a:t>Zevari</a:t>
            </a:r>
            <a:r>
              <a:rPr lang="en-US" sz="1600" dirty="0">
                <a:solidFill>
                  <a:srgbClr val="0070C0"/>
                </a:solidFill>
              </a:rPr>
              <a:t>, </a:t>
            </a:r>
            <a:r>
              <a:rPr lang="en-US" sz="1600" dirty="0" err="1">
                <a:solidFill>
                  <a:srgbClr val="0070C0"/>
                </a:solidFill>
              </a:rPr>
              <a:t>Doctorials</a:t>
            </a:r>
            <a:r>
              <a:rPr lang="en-US" sz="1600" dirty="0">
                <a:solidFill>
                  <a:srgbClr val="0070C0"/>
                </a:solidFill>
              </a:rPr>
              <a:t> 2023/24</a:t>
            </a:r>
            <a:endParaRPr lang="en-US" sz="1200" dirty="0">
              <a:solidFill>
                <a:srgbClr val="0070C0"/>
              </a:solidFill>
            </a:endParaRPr>
          </a:p>
        </p:txBody>
      </p:sp>
      <p:sp>
        <p:nvSpPr>
          <p:cNvPr id="150" name="Google Shape;150;p27"/>
          <p:cNvSpPr txBox="1">
            <a:spLocks noGrp="1"/>
          </p:cNvSpPr>
          <p:nvPr>
            <p:ph type="body" idx="2"/>
          </p:nvPr>
        </p:nvSpPr>
        <p:spPr>
          <a:xfrm>
            <a:off x="90867" y="6369500"/>
            <a:ext cx="4785933" cy="554800"/>
          </a:xfrm>
          <a:prstGeom prst="rect">
            <a:avLst/>
          </a:prstGeom>
        </p:spPr>
        <p:txBody>
          <a:bodyPr spcFirstLastPara="1" wrap="square" lIns="91433" tIns="45700" rIns="91433" bIns="45700" anchor="t" anchorCtr="0">
            <a:noAutofit/>
          </a:bodyPr>
          <a:lstStyle/>
          <a:p>
            <a:pPr marL="0" indent="0"/>
            <a:r>
              <a:rPr lang="de-DE" sz="1400" dirty="0">
                <a:solidFill>
                  <a:srgbClr val="FF0000"/>
                </a:solidFill>
              </a:rPr>
              <a:t>First </a:t>
            </a:r>
            <a:r>
              <a:rPr lang="de-DE" sz="1400" dirty="0" err="1">
                <a:solidFill>
                  <a:srgbClr val="FF0000"/>
                </a:solidFill>
              </a:rPr>
              <a:t>Aid</a:t>
            </a:r>
            <a:r>
              <a:rPr lang="de-DE" sz="1400" dirty="0">
                <a:solidFill>
                  <a:srgbClr val="FF0000"/>
                </a:solidFill>
              </a:rPr>
              <a:t> 2018 </a:t>
            </a:r>
            <a:r>
              <a:rPr lang="de-DE" sz="1400" dirty="0" err="1">
                <a:solidFill>
                  <a:srgbClr val="FF0000"/>
                </a:solidFill>
              </a:rPr>
              <a:t>Pg</a:t>
            </a:r>
            <a:r>
              <a:rPr lang="de-DE" sz="1400" dirty="0">
                <a:solidFill>
                  <a:srgbClr val="FF0000"/>
                </a:solidFill>
              </a:rPr>
              <a:t>. 277; Boards &amp; </a:t>
            </a:r>
            <a:r>
              <a:rPr lang="de-DE" sz="1400" dirty="0" err="1">
                <a:solidFill>
                  <a:srgbClr val="FF0000"/>
                </a:solidFill>
              </a:rPr>
              <a:t>Beyond</a:t>
            </a:r>
            <a:endParaRPr lang="de-DE" sz="1400" dirty="0">
              <a:solidFill>
                <a:srgbClr val="FF0000"/>
              </a:solidFill>
            </a:endParaRPr>
          </a:p>
          <a:p>
            <a:pPr marL="0" indent="0"/>
            <a:endParaRPr dirty="0"/>
          </a:p>
        </p:txBody>
      </p:sp>
      <p:pic>
        <p:nvPicPr>
          <p:cNvPr id="9" name="Picture 8"/>
          <p:cNvPicPr>
            <a:picLocks noChangeAspect="1"/>
          </p:cNvPicPr>
          <p:nvPr/>
        </p:nvPicPr>
        <p:blipFill rotWithShape="1">
          <a:blip r:embed="rId3"/>
          <a:srcRect l="141" r="49814" b="15073"/>
          <a:stretch/>
        </p:blipFill>
        <p:spPr>
          <a:xfrm>
            <a:off x="5915025" y="650709"/>
            <a:ext cx="5342463" cy="5556582"/>
          </a:xfrm>
          <a:prstGeom prst="rect">
            <a:avLst/>
          </a:prstGeom>
        </p:spPr>
      </p:pic>
      <p:sp>
        <p:nvSpPr>
          <p:cNvPr id="5" name="TextBox 4">
            <a:extLst>
              <a:ext uri="{FF2B5EF4-FFF2-40B4-BE49-F238E27FC236}">
                <a16:creationId xmlns:a16="http://schemas.microsoft.com/office/drawing/2014/main" id="{E6EB3604-8200-FA44-BAD8-F1B4294E6031}"/>
              </a:ext>
            </a:extLst>
          </p:cNvPr>
          <p:cNvSpPr txBox="1"/>
          <p:nvPr/>
        </p:nvSpPr>
        <p:spPr>
          <a:xfrm>
            <a:off x="719528" y="244468"/>
            <a:ext cx="4584140" cy="769441"/>
          </a:xfrm>
          <a:prstGeom prst="rect">
            <a:avLst/>
          </a:prstGeom>
          <a:noFill/>
        </p:spPr>
        <p:txBody>
          <a:bodyPr wrap="none" rtlCol="0">
            <a:spAutoFit/>
          </a:bodyPr>
          <a:lstStyle/>
          <a:p>
            <a:r>
              <a:rPr lang="en-US" sz="4400" dirty="0">
                <a:solidFill>
                  <a:srgbClr val="FF0000"/>
                </a:solidFill>
              </a:rPr>
              <a:t>Coronary Arteries </a:t>
            </a:r>
          </a:p>
        </p:txBody>
      </p:sp>
      <p:sp>
        <p:nvSpPr>
          <p:cNvPr id="6" name="TextBox 5">
            <a:extLst>
              <a:ext uri="{FF2B5EF4-FFF2-40B4-BE49-F238E27FC236}">
                <a16:creationId xmlns:a16="http://schemas.microsoft.com/office/drawing/2014/main" id="{67EA4B7F-032B-664F-A1A0-E56D2FD12559}"/>
              </a:ext>
            </a:extLst>
          </p:cNvPr>
          <p:cNvSpPr txBox="1"/>
          <p:nvPr/>
        </p:nvSpPr>
        <p:spPr>
          <a:xfrm>
            <a:off x="719528" y="1382404"/>
            <a:ext cx="5195497" cy="5078313"/>
          </a:xfrm>
          <a:prstGeom prst="rect">
            <a:avLst/>
          </a:prstGeom>
          <a:noFill/>
        </p:spPr>
        <p:txBody>
          <a:bodyPr wrap="square" rtlCol="0">
            <a:spAutoFit/>
          </a:bodyPr>
          <a:lstStyle/>
          <a:p>
            <a:r>
              <a:rPr lang="en-US" b="1" dirty="0"/>
              <a:t>Branches:</a:t>
            </a:r>
          </a:p>
          <a:p>
            <a:r>
              <a:rPr lang="en-US" dirty="0"/>
              <a:t>RCA      PDA (posterior) + RMA</a:t>
            </a:r>
          </a:p>
          <a:p>
            <a:r>
              <a:rPr lang="en-US" dirty="0"/>
              <a:t>LCA      LAD + </a:t>
            </a:r>
            <a:r>
              <a:rPr lang="en-US" dirty="0" err="1"/>
              <a:t>LCx</a:t>
            </a:r>
            <a:endParaRPr lang="en-US" dirty="0"/>
          </a:p>
          <a:p>
            <a:r>
              <a:rPr lang="en-US" dirty="0" err="1"/>
              <a:t>LCx</a:t>
            </a:r>
            <a:r>
              <a:rPr lang="en-US" dirty="0"/>
              <a:t>       LMA  </a:t>
            </a:r>
          </a:p>
          <a:p>
            <a:endParaRPr lang="en-US" dirty="0"/>
          </a:p>
          <a:p>
            <a:r>
              <a:rPr lang="en-US" b="1" dirty="0"/>
              <a:t>Areas Supplied: </a:t>
            </a:r>
          </a:p>
          <a:p>
            <a:endParaRPr lang="en-US" b="1" dirty="0"/>
          </a:p>
          <a:p>
            <a:r>
              <a:rPr lang="en-CA" sz="1800" b="1" i="0" u="none" strike="noStrike" kern="1200" cap="none" dirty="0">
                <a:solidFill>
                  <a:schemeClr val="tx1"/>
                </a:solidFill>
                <a:effectLst/>
                <a:ea typeface="Arial"/>
                <a:cs typeface="Arial"/>
                <a:sym typeface="Arial"/>
              </a:rPr>
              <a:t>RCA + RMA</a:t>
            </a:r>
            <a:r>
              <a:rPr lang="en-CA" sz="1800" b="0" i="0" u="none" strike="noStrike" kern="1200" cap="none" dirty="0">
                <a:solidFill>
                  <a:schemeClr val="tx1">
                    <a:lumMod val="95000"/>
                    <a:lumOff val="5000"/>
                  </a:schemeClr>
                </a:solidFill>
                <a:effectLst/>
                <a:ea typeface="Arial"/>
                <a:cs typeface="Arial"/>
                <a:sym typeface="Arial"/>
              </a:rPr>
              <a:t>: SA/AV </a:t>
            </a:r>
            <a:r>
              <a:rPr lang="en-CA" sz="1800" b="0" i="0" u="none" strike="noStrike" kern="1200" cap="none" dirty="0">
                <a:solidFill>
                  <a:schemeClr val="tx1"/>
                </a:solidFill>
                <a:effectLst/>
                <a:ea typeface="Arial"/>
                <a:cs typeface="Arial"/>
                <a:sym typeface="Arial"/>
              </a:rPr>
              <a:t>nodes &amp; RA/RV </a:t>
            </a:r>
          </a:p>
          <a:p>
            <a:r>
              <a:rPr lang="en-CA" sz="1800" b="1" i="0" u="none" strike="noStrike" kern="1200" cap="none" dirty="0">
                <a:solidFill>
                  <a:schemeClr val="tx1"/>
                </a:solidFill>
                <a:effectLst/>
                <a:ea typeface="Arial"/>
                <a:cs typeface="Arial"/>
                <a:sym typeface="Arial"/>
              </a:rPr>
              <a:t>PDA</a:t>
            </a:r>
            <a:r>
              <a:rPr lang="en-CA" sz="1800" b="0" i="0" u="none" strike="noStrike" kern="1200" cap="none" baseline="0" dirty="0">
                <a:solidFill>
                  <a:schemeClr val="tx1"/>
                </a:solidFill>
                <a:effectLst/>
                <a:ea typeface="Arial"/>
                <a:cs typeface="Arial"/>
                <a:sym typeface="Arial"/>
              </a:rPr>
              <a:t>: inferior wall of LV</a:t>
            </a:r>
            <a:r>
              <a:rPr lang="en-CA" baseline="0" dirty="0">
                <a:ea typeface="Arial"/>
                <a:cs typeface="Arial"/>
                <a:sym typeface="Arial"/>
              </a:rPr>
              <a:t> (*vari</a:t>
            </a:r>
            <a:r>
              <a:rPr lang="en-CA" dirty="0">
                <a:ea typeface="Arial"/>
                <a:cs typeface="Arial"/>
                <a:sym typeface="Arial"/>
              </a:rPr>
              <a:t>ation in notes below), Post. </a:t>
            </a:r>
            <a:r>
              <a:rPr lang="en-CA">
                <a:ea typeface="Arial"/>
                <a:cs typeface="Arial"/>
                <a:sym typeface="Arial"/>
              </a:rPr>
              <a:t>1/3</a:t>
            </a:r>
            <a:r>
              <a:rPr lang="en-CA" baseline="30000">
                <a:ea typeface="Arial"/>
                <a:cs typeface="Arial"/>
                <a:sym typeface="Arial"/>
              </a:rPr>
              <a:t>rd</a:t>
            </a:r>
            <a:r>
              <a:rPr lang="en-CA">
                <a:ea typeface="Arial"/>
                <a:cs typeface="Arial"/>
                <a:sym typeface="Arial"/>
              </a:rPr>
              <a:t> </a:t>
            </a:r>
            <a:r>
              <a:rPr lang="en-CA" dirty="0">
                <a:ea typeface="Arial"/>
                <a:cs typeface="Arial"/>
                <a:sym typeface="Arial"/>
              </a:rPr>
              <a:t>of IV septum </a:t>
            </a:r>
          </a:p>
          <a:p>
            <a:r>
              <a:rPr lang="en-CA" b="1" dirty="0">
                <a:ea typeface="Arial"/>
                <a:cs typeface="Arial"/>
                <a:sym typeface="Arial"/>
              </a:rPr>
              <a:t>LCA: </a:t>
            </a:r>
            <a:r>
              <a:rPr lang="en-CA" dirty="0">
                <a:ea typeface="Arial"/>
                <a:cs typeface="Arial"/>
                <a:sym typeface="Arial"/>
              </a:rPr>
              <a:t>LA/LV</a:t>
            </a:r>
          </a:p>
          <a:p>
            <a:r>
              <a:rPr lang="en-CA" b="1" dirty="0">
                <a:ea typeface="Arial"/>
                <a:cs typeface="Arial"/>
                <a:sym typeface="Arial"/>
              </a:rPr>
              <a:t>LAD: </a:t>
            </a:r>
            <a:r>
              <a:rPr lang="en-CA" dirty="0">
                <a:ea typeface="Arial"/>
                <a:cs typeface="Arial"/>
                <a:sym typeface="Arial"/>
              </a:rPr>
              <a:t> A</a:t>
            </a:r>
            <a:r>
              <a:rPr lang="en-CA" sz="1800" b="0" i="0" u="none" strike="noStrike" kern="1200" cap="none" baseline="0" dirty="0">
                <a:solidFill>
                  <a:schemeClr val="tx1"/>
                </a:solidFill>
                <a:effectLst/>
                <a:ea typeface="Arial"/>
                <a:cs typeface="Arial"/>
                <a:sym typeface="Arial"/>
              </a:rPr>
              <a:t>nterior wall of LV,  Ant. 2/3</a:t>
            </a:r>
            <a:r>
              <a:rPr lang="en-CA" sz="1800" b="0" i="0" u="none" strike="noStrike" kern="1200" cap="none" baseline="30000" dirty="0">
                <a:solidFill>
                  <a:schemeClr val="tx1"/>
                </a:solidFill>
                <a:effectLst/>
                <a:ea typeface="Arial"/>
                <a:cs typeface="Arial"/>
                <a:sym typeface="Arial"/>
              </a:rPr>
              <a:t>rd</a:t>
            </a:r>
            <a:r>
              <a:rPr lang="en-CA" sz="1800" b="0" i="0" u="none" strike="noStrike" kern="1200" cap="none" baseline="0" dirty="0">
                <a:solidFill>
                  <a:schemeClr val="tx1"/>
                </a:solidFill>
                <a:effectLst/>
                <a:ea typeface="Arial"/>
                <a:cs typeface="Arial"/>
                <a:sym typeface="Arial"/>
              </a:rPr>
              <a:t> of IV septum, Apex of LV</a:t>
            </a:r>
          </a:p>
          <a:p>
            <a:r>
              <a:rPr lang="en-CA" b="1" dirty="0" err="1">
                <a:ea typeface="Arial"/>
                <a:cs typeface="Arial"/>
                <a:sym typeface="Arial"/>
              </a:rPr>
              <a:t>LCx</a:t>
            </a:r>
            <a:r>
              <a:rPr lang="en-CA" b="1" dirty="0">
                <a:ea typeface="Arial"/>
                <a:cs typeface="Arial"/>
                <a:sym typeface="Arial"/>
              </a:rPr>
              <a:t>: </a:t>
            </a:r>
            <a:r>
              <a:rPr lang="en-CA" sz="1800" b="0" i="0" u="none" strike="noStrike" kern="1200" cap="none" dirty="0">
                <a:solidFill>
                  <a:schemeClr val="tx1"/>
                </a:solidFill>
                <a:effectLst/>
                <a:ea typeface="Arial"/>
                <a:cs typeface="Arial"/>
                <a:sym typeface="Arial"/>
              </a:rPr>
              <a:t>lateral</a:t>
            </a:r>
            <a:r>
              <a:rPr lang="en-CA" sz="1800" b="0" i="0" u="none" strike="noStrike" kern="1200" cap="none" baseline="0" dirty="0">
                <a:solidFill>
                  <a:schemeClr val="tx1"/>
                </a:solidFill>
                <a:effectLst/>
                <a:ea typeface="Arial"/>
                <a:cs typeface="Arial"/>
                <a:sym typeface="Arial"/>
              </a:rPr>
              <a:t> wall of LV (think: “lateral circumflex”)</a:t>
            </a:r>
            <a:endParaRPr lang="en-CA" sz="1800" b="0" i="0" u="none" strike="noStrike" kern="1200" cap="none" dirty="0">
              <a:solidFill>
                <a:schemeClr val="tx1"/>
              </a:solidFill>
              <a:effectLst/>
              <a:ea typeface="Arial"/>
              <a:cs typeface="Arial"/>
              <a:sym typeface="Arial"/>
            </a:endParaRPr>
          </a:p>
          <a:p>
            <a:endParaRPr lang="en-CA" sz="1800" b="0" i="0" u="none" strike="noStrike" kern="1200" cap="none" baseline="0" dirty="0">
              <a:solidFill>
                <a:schemeClr val="tx1"/>
              </a:solidFill>
              <a:effectLst/>
              <a:ea typeface="Arial"/>
              <a:cs typeface="Arial"/>
              <a:sym typeface="Arial"/>
            </a:endParaRPr>
          </a:p>
          <a:p>
            <a:r>
              <a:rPr lang="en-CA" dirty="0">
                <a:ea typeface="Arial"/>
                <a:cs typeface="Arial"/>
                <a:sym typeface="Arial"/>
              </a:rPr>
              <a:t>Arteries</a:t>
            </a:r>
            <a:r>
              <a:rPr lang="en-CA" sz="1800" b="0" i="0" u="none" strike="noStrike" kern="1200" cap="none" baseline="0" dirty="0">
                <a:solidFill>
                  <a:schemeClr val="tx1"/>
                </a:solidFill>
                <a:effectLst/>
                <a:ea typeface="Arial"/>
                <a:cs typeface="Arial"/>
                <a:sym typeface="Arial"/>
              </a:rPr>
              <a:t> most frequently</a:t>
            </a:r>
            <a:r>
              <a:rPr lang="en-CA" dirty="0">
                <a:ea typeface="Arial"/>
                <a:cs typeface="Arial"/>
                <a:sym typeface="Arial"/>
              </a:rPr>
              <a:t> occluded</a:t>
            </a:r>
            <a:r>
              <a:rPr lang="en-CA" sz="1800" b="0" i="0" u="none" strike="noStrike" kern="1200" cap="none" baseline="0" dirty="0">
                <a:solidFill>
                  <a:schemeClr val="tx1"/>
                </a:solidFill>
                <a:effectLst/>
                <a:ea typeface="Arial"/>
                <a:cs typeface="Arial"/>
                <a:sym typeface="Arial"/>
              </a:rPr>
              <a:t>: LAD&gt;RCA&gt;LCX</a:t>
            </a:r>
          </a:p>
          <a:p>
            <a:endParaRPr lang="en-CA" dirty="0">
              <a:latin typeface="Arial"/>
              <a:ea typeface="Arial"/>
              <a:cs typeface="Arial"/>
              <a:sym typeface="Arial"/>
            </a:endParaRPr>
          </a:p>
          <a:p>
            <a:r>
              <a:rPr lang="en-CA" dirty="0">
                <a:latin typeface="Arial"/>
                <a:ea typeface="Arial"/>
                <a:cs typeface="Arial"/>
                <a:sym typeface="Arial"/>
              </a:rPr>
              <a:t> </a:t>
            </a:r>
            <a:endParaRPr lang="en-US" dirty="0"/>
          </a:p>
        </p:txBody>
      </p:sp>
      <p:cxnSp>
        <p:nvCxnSpPr>
          <p:cNvPr id="11" name="Straight Arrow Connector 10">
            <a:extLst>
              <a:ext uri="{FF2B5EF4-FFF2-40B4-BE49-F238E27FC236}">
                <a16:creationId xmlns:a16="http://schemas.microsoft.com/office/drawing/2014/main" id="{B0B74DD1-365E-4242-9F28-A8586B52B803}"/>
              </a:ext>
            </a:extLst>
          </p:cNvPr>
          <p:cNvCxnSpPr/>
          <p:nvPr/>
        </p:nvCxnSpPr>
        <p:spPr>
          <a:xfrm>
            <a:off x="1290170" y="1865766"/>
            <a:ext cx="32646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208C7EDC-046C-C94E-AC1F-F43FC1C1F1F3}"/>
              </a:ext>
            </a:extLst>
          </p:cNvPr>
          <p:cNvCxnSpPr/>
          <p:nvPr/>
        </p:nvCxnSpPr>
        <p:spPr>
          <a:xfrm>
            <a:off x="1290170" y="2132466"/>
            <a:ext cx="32646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124F5201-E7D1-3846-806E-D474555D99C1}"/>
              </a:ext>
            </a:extLst>
          </p:cNvPr>
          <p:cNvCxnSpPr/>
          <p:nvPr/>
        </p:nvCxnSpPr>
        <p:spPr>
          <a:xfrm>
            <a:off x="1290170" y="2427742"/>
            <a:ext cx="32646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44334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27FE5-E034-3544-8819-E6CDE1A96BA8}"/>
              </a:ext>
            </a:extLst>
          </p:cNvPr>
          <p:cNvSpPr>
            <a:spLocks noGrp="1"/>
          </p:cNvSpPr>
          <p:nvPr>
            <p:ph type="title"/>
          </p:nvPr>
        </p:nvSpPr>
        <p:spPr>
          <a:xfrm>
            <a:off x="714531" y="183975"/>
            <a:ext cx="10515600" cy="955675"/>
          </a:xfrm>
        </p:spPr>
        <p:txBody>
          <a:bodyPr/>
          <a:lstStyle/>
          <a:p>
            <a:r>
              <a:rPr lang="en-US" dirty="0">
                <a:solidFill>
                  <a:srgbClr val="0070C0"/>
                </a:solidFill>
              </a:rPr>
              <a:t>Coronary Veins </a:t>
            </a:r>
          </a:p>
        </p:txBody>
      </p:sp>
      <p:sp>
        <p:nvSpPr>
          <p:cNvPr id="4" name="Text Placeholder 3">
            <a:extLst>
              <a:ext uri="{FF2B5EF4-FFF2-40B4-BE49-F238E27FC236}">
                <a16:creationId xmlns:a16="http://schemas.microsoft.com/office/drawing/2014/main" id="{02C10EE3-F75A-4143-BDA0-B180891B74F9}"/>
              </a:ext>
            </a:extLst>
          </p:cNvPr>
          <p:cNvSpPr>
            <a:spLocks noGrp="1"/>
          </p:cNvSpPr>
          <p:nvPr>
            <p:ph type="body" idx="1"/>
          </p:nvPr>
        </p:nvSpPr>
        <p:spPr>
          <a:xfrm>
            <a:off x="0" y="6429375"/>
            <a:ext cx="4007257" cy="428625"/>
          </a:xfrm>
        </p:spPr>
        <p:txBody>
          <a:bodyPr>
            <a:normAutofit fontScale="55000" lnSpcReduction="20000"/>
          </a:bodyPr>
          <a:lstStyle/>
          <a:p>
            <a:r>
              <a:rPr lang="de-DE" sz="2800" dirty="0">
                <a:solidFill>
                  <a:srgbClr val="0070C0"/>
                </a:solidFill>
              </a:rPr>
              <a:t>First </a:t>
            </a:r>
            <a:r>
              <a:rPr lang="de-DE" sz="2800" dirty="0" err="1">
                <a:solidFill>
                  <a:srgbClr val="0070C0"/>
                </a:solidFill>
              </a:rPr>
              <a:t>Aid</a:t>
            </a:r>
            <a:r>
              <a:rPr lang="de-DE" sz="2800" dirty="0">
                <a:solidFill>
                  <a:srgbClr val="0070C0"/>
                </a:solidFill>
              </a:rPr>
              <a:t> 2018 </a:t>
            </a:r>
            <a:r>
              <a:rPr lang="de-DE" sz="2800" dirty="0" err="1">
                <a:solidFill>
                  <a:srgbClr val="0070C0"/>
                </a:solidFill>
              </a:rPr>
              <a:t>Pg</a:t>
            </a:r>
            <a:r>
              <a:rPr lang="de-DE" sz="2800" dirty="0">
                <a:solidFill>
                  <a:srgbClr val="0070C0"/>
                </a:solidFill>
              </a:rPr>
              <a:t>. 277; Boards &amp; </a:t>
            </a:r>
            <a:r>
              <a:rPr lang="de-DE" sz="2800" dirty="0" err="1">
                <a:solidFill>
                  <a:srgbClr val="0070C0"/>
                </a:solidFill>
              </a:rPr>
              <a:t>Beyond</a:t>
            </a:r>
            <a:endParaRPr lang="de-DE" sz="2800" dirty="0">
              <a:solidFill>
                <a:srgbClr val="0070C0"/>
              </a:solidFill>
            </a:endParaRPr>
          </a:p>
          <a:p>
            <a:endParaRPr lang="en-US" dirty="0"/>
          </a:p>
        </p:txBody>
      </p:sp>
      <p:sp>
        <p:nvSpPr>
          <p:cNvPr id="5" name="Text Placeholder 4">
            <a:extLst>
              <a:ext uri="{FF2B5EF4-FFF2-40B4-BE49-F238E27FC236}">
                <a16:creationId xmlns:a16="http://schemas.microsoft.com/office/drawing/2014/main" id="{5BF3B639-830D-E141-8E69-A25CF1E67FCB}"/>
              </a:ext>
            </a:extLst>
          </p:cNvPr>
          <p:cNvSpPr>
            <a:spLocks noGrp="1"/>
          </p:cNvSpPr>
          <p:nvPr>
            <p:ph type="body" idx="2"/>
          </p:nvPr>
        </p:nvSpPr>
        <p:spPr>
          <a:xfrm>
            <a:off x="7903029" y="6567759"/>
            <a:ext cx="3848100" cy="330200"/>
          </a:xfrm>
        </p:spPr>
        <p:txBody>
          <a:bodyPr>
            <a:normAutofit/>
          </a:bodyPr>
          <a:lstStyle/>
          <a:p>
            <a:pPr marL="0" marR="0" lvl="0" indent="0" algn="r" defTabSz="914400" rtl="0" eaLnBrk="1" fontAlgn="auto" latinLnBrk="0" hangingPunct="1">
              <a:lnSpc>
                <a:spcPct val="80000"/>
              </a:lnSpc>
              <a:spcBef>
                <a:spcPts val="0"/>
              </a:spcBef>
              <a:spcAft>
                <a:spcPts val="0"/>
              </a:spcAft>
              <a:buClr>
                <a:srgbClr val="FFFFFF"/>
              </a:buClr>
              <a:buSzPts val="1400"/>
              <a:buFont typeface="Arial"/>
              <a:buNone/>
              <a:tabLst/>
              <a:defRPr/>
            </a:pPr>
            <a:r>
              <a:rPr kumimoji="0" lang="en-US" sz="1600" b="0" i="0" u="none" strike="noStrike" kern="1200" cap="none" spc="0" normalizeH="0" baseline="0" noProof="0" dirty="0">
                <a:ln>
                  <a:noFill/>
                </a:ln>
                <a:solidFill>
                  <a:srgbClr val="0070C0"/>
                </a:solidFill>
                <a:effectLst/>
                <a:uLnTx/>
                <a:uFillTx/>
                <a:latin typeface="Calibri"/>
                <a:cs typeface="Calibri"/>
                <a:sym typeface="Calibri"/>
              </a:rPr>
              <a:t>Fatemeh </a:t>
            </a:r>
            <a:r>
              <a:rPr kumimoji="0" lang="en-US" sz="1600" b="0" i="0" u="none" strike="noStrike" kern="1200" cap="none" spc="0" normalizeH="0" baseline="0" noProof="0" dirty="0" err="1">
                <a:ln>
                  <a:noFill/>
                </a:ln>
                <a:solidFill>
                  <a:srgbClr val="0070C0"/>
                </a:solidFill>
                <a:effectLst/>
                <a:uLnTx/>
                <a:uFillTx/>
                <a:latin typeface="Calibri"/>
                <a:cs typeface="Calibri"/>
                <a:sym typeface="Calibri"/>
              </a:rPr>
              <a:t>Zevari</a:t>
            </a:r>
            <a:r>
              <a:rPr kumimoji="0" lang="en-US" sz="1600" b="0" i="0" u="none" strike="noStrike" kern="1200" cap="none" spc="0" normalizeH="0" baseline="0" noProof="0" dirty="0">
                <a:ln>
                  <a:noFill/>
                </a:ln>
                <a:solidFill>
                  <a:srgbClr val="0070C0"/>
                </a:solidFill>
                <a:effectLst/>
                <a:uLnTx/>
                <a:uFillTx/>
                <a:latin typeface="Calibri"/>
                <a:cs typeface="Calibri"/>
                <a:sym typeface="Calibri"/>
              </a:rPr>
              <a:t>, </a:t>
            </a:r>
            <a:r>
              <a:rPr kumimoji="0" lang="en-US" sz="1600" b="0" i="0" u="none" strike="noStrike" kern="1200" cap="none" spc="0" normalizeH="0" baseline="0" noProof="0" dirty="0" err="1">
                <a:ln>
                  <a:noFill/>
                </a:ln>
                <a:solidFill>
                  <a:srgbClr val="0070C0"/>
                </a:solidFill>
                <a:effectLst/>
                <a:uLnTx/>
                <a:uFillTx/>
                <a:latin typeface="Calibri"/>
                <a:cs typeface="Calibri"/>
                <a:sym typeface="Calibri"/>
              </a:rPr>
              <a:t>Doctorials</a:t>
            </a:r>
            <a:r>
              <a:rPr kumimoji="0" lang="en-US" sz="1600" b="0" i="0" u="none" strike="noStrike" kern="1200" cap="none" spc="0" normalizeH="0" baseline="0" noProof="0" dirty="0">
                <a:ln>
                  <a:noFill/>
                </a:ln>
                <a:solidFill>
                  <a:srgbClr val="0070C0"/>
                </a:solidFill>
                <a:effectLst/>
                <a:uLnTx/>
                <a:uFillTx/>
                <a:latin typeface="Calibri"/>
                <a:cs typeface="Calibri"/>
                <a:sym typeface="Calibri"/>
              </a:rPr>
              <a:t> 2023/24</a:t>
            </a:r>
            <a:endParaRPr kumimoji="0" lang="en-US" sz="1200" b="0" i="0" u="none" strike="noStrike" kern="1200" cap="none" spc="0" normalizeH="0" baseline="0" noProof="0" dirty="0">
              <a:ln>
                <a:noFill/>
              </a:ln>
              <a:solidFill>
                <a:srgbClr val="0070C0"/>
              </a:solidFill>
              <a:effectLst/>
              <a:uLnTx/>
              <a:uFillTx/>
              <a:latin typeface="Calibri"/>
              <a:cs typeface="Calibri"/>
              <a:sym typeface="Calibri"/>
            </a:endParaRPr>
          </a:p>
          <a:p>
            <a:endParaRPr lang="en-US" dirty="0"/>
          </a:p>
        </p:txBody>
      </p:sp>
      <p:pic>
        <p:nvPicPr>
          <p:cNvPr id="6" name="Picture 5">
            <a:extLst>
              <a:ext uri="{FF2B5EF4-FFF2-40B4-BE49-F238E27FC236}">
                <a16:creationId xmlns:a16="http://schemas.microsoft.com/office/drawing/2014/main" id="{D977EC5C-6A94-6D4D-A8B2-E5237AD90ECC}"/>
              </a:ext>
            </a:extLst>
          </p:cNvPr>
          <p:cNvPicPr>
            <a:picLocks noChangeAspect="1"/>
          </p:cNvPicPr>
          <p:nvPr/>
        </p:nvPicPr>
        <p:blipFill rotWithShape="1">
          <a:blip r:embed="rId3"/>
          <a:srcRect l="49471" r="-1" b="15073"/>
          <a:stretch/>
        </p:blipFill>
        <p:spPr>
          <a:xfrm>
            <a:off x="5846164" y="900578"/>
            <a:ext cx="5140924" cy="5295609"/>
          </a:xfrm>
          <a:prstGeom prst="rect">
            <a:avLst/>
          </a:prstGeom>
        </p:spPr>
      </p:pic>
      <p:sp>
        <p:nvSpPr>
          <p:cNvPr id="8" name="TextBox 7">
            <a:extLst>
              <a:ext uri="{FF2B5EF4-FFF2-40B4-BE49-F238E27FC236}">
                <a16:creationId xmlns:a16="http://schemas.microsoft.com/office/drawing/2014/main" id="{05307AE1-648D-6441-B10A-EDBDCBB0985A}"/>
              </a:ext>
            </a:extLst>
          </p:cNvPr>
          <p:cNvSpPr txBox="1"/>
          <p:nvPr/>
        </p:nvSpPr>
        <p:spPr>
          <a:xfrm>
            <a:off x="714531" y="1285875"/>
            <a:ext cx="4007256" cy="3693319"/>
          </a:xfrm>
          <a:prstGeom prst="rect">
            <a:avLst/>
          </a:prstGeom>
          <a:noFill/>
        </p:spPr>
        <p:txBody>
          <a:bodyPr wrap="square" rtlCol="0">
            <a:spAutoFit/>
          </a:bodyPr>
          <a:lstStyle/>
          <a:p>
            <a:r>
              <a:rPr lang="en-US" b="1" dirty="0"/>
              <a:t>Drain into Coronary Sinus: </a:t>
            </a:r>
          </a:p>
          <a:p>
            <a:r>
              <a:rPr lang="en-US" dirty="0"/>
              <a:t>Parallels RCA: </a:t>
            </a:r>
          </a:p>
          <a:p>
            <a:r>
              <a:rPr lang="en-US" dirty="0"/>
              <a:t>Small Cardiac Vein </a:t>
            </a:r>
          </a:p>
          <a:p>
            <a:r>
              <a:rPr lang="en-US" dirty="0"/>
              <a:t>Middle Cardiac Vein</a:t>
            </a:r>
          </a:p>
          <a:p>
            <a:endParaRPr lang="en-US" dirty="0"/>
          </a:p>
          <a:p>
            <a:r>
              <a:rPr lang="en-US" dirty="0"/>
              <a:t>Parallels LAD: </a:t>
            </a:r>
          </a:p>
          <a:p>
            <a:r>
              <a:rPr lang="en-US" dirty="0"/>
              <a:t>Great Cardiac Vein</a:t>
            </a:r>
          </a:p>
          <a:p>
            <a:endParaRPr lang="en-US" dirty="0"/>
          </a:p>
          <a:p>
            <a:r>
              <a:rPr lang="en-US" b="1" dirty="0"/>
              <a:t>Directly into RA</a:t>
            </a:r>
          </a:p>
          <a:p>
            <a:r>
              <a:rPr lang="en-US" dirty="0"/>
              <a:t>Anterior Cardiac Vein</a:t>
            </a:r>
          </a:p>
          <a:p>
            <a:endParaRPr lang="en-US" dirty="0"/>
          </a:p>
          <a:p>
            <a:endParaRPr lang="en-US" dirty="0"/>
          </a:p>
          <a:p>
            <a:endParaRPr lang="en-US" dirty="0"/>
          </a:p>
        </p:txBody>
      </p:sp>
    </p:spTree>
    <p:extLst>
      <p:ext uri="{BB962C8B-B14F-4D97-AF65-F5344CB8AC3E}">
        <p14:creationId xmlns:p14="http://schemas.microsoft.com/office/powerpoint/2010/main" val="3018934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E420B6-6C43-E14C-A26C-1272F816AD5E}"/>
              </a:ext>
            </a:extLst>
          </p:cNvPr>
          <p:cNvPicPr>
            <a:picLocks noChangeAspect="1"/>
          </p:cNvPicPr>
          <p:nvPr/>
        </p:nvPicPr>
        <p:blipFill>
          <a:blip r:embed="rId3"/>
          <a:stretch>
            <a:fillRect/>
          </a:stretch>
        </p:blipFill>
        <p:spPr>
          <a:xfrm>
            <a:off x="3512216" y="1271016"/>
            <a:ext cx="5623412" cy="4315968"/>
          </a:xfrm>
          <a:prstGeom prst="rect">
            <a:avLst/>
          </a:prstGeom>
        </p:spPr>
      </p:pic>
      <p:sp>
        <p:nvSpPr>
          <p:cNvPr id="7" name="TextBox 6">
            <a:extLst>
              <a:ext uri="{FF2B5EF4-FFF2-40B4-BE49-F238E27FC236}">
                <a16:creationId xmlns:a16="http://schemas.microsoft.com/office/drawing/2014/main" id="{01ED31B8-48B7-824D-B86F-FC1566C41C9E}"/>
              </a:ext>
            </a:extLst>
          </p:cNvPr>
          <p:cNvSpPr txBox="1"/>
          <p:nvPr/>
        </p:nvSpPr>
        <p:spPr>
          <a:xfrm>
            <a:off x="277887" y="474047"/>
            <a:ext cx="2936417" cy="2157984"/>
          </a:xfrm>
          <a:prstGeom prst="ellipse">
            <a:avLst/>
          </a:prstGeom>
          <a:noFill/>
          <a:ln>
            <a:solidFill>
              <a:srgbClr val="FFFFFF"/>
            </a:solidFill>
          </a:ln>
        </p:spPr>
        <p:txBody>
          <a:bodyPr vert="horz" lIns="182880" tIns="182880" rIns="182880" bIns="182880" rtlCol="0" anchor="ctr">
            <a:normAutofit/>
          </a:bodyPr>
          <a:lstStyle/>
          <a:p>
            <a:pPr algn="ctr">
              <a:lnSpc>
                <a:spcPct val="90000"/>
              </a:lnSpc>
              <a:spcBef>
                <a:spcPct val="0"/>
              </a:spcBef>
              <a:spcAft>
                <a:spcPts val="600"/>
              </a:spcAft>
            </a:pPr>
            <a:r>
              <a:rPr lang="en-US" sz="1600" cap="all" spc="200" dirty="0">
                <a:solidFill>
                  <a:schemeClr val="accent6">
                    <a:lumMod val="50000"/>
                  </a:schemeClr>
                </a:solidFill>
                <a:latin typeface="+mj-lt"/>
                <a:ea typeface="+mj-ea"/>
                <a:cs typeface="+mj-cs"/>
              </a:rPr>
              <a:t>Coronary Circulation </a:t>
            </a:r>
          </a:p>
        </p:txBody>
      </p:sp>
    </p:spTree>
    <p:extLst>
      <p:ext uri="{BB962C8B-B14F-4D97-AF65-F5344CB8AC3E}">
        <p14:creationId xmlns:p14="http://schemas.microsoft.com/office/powerpoint/2010/main" val="2542617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6"/>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Anatomy of the Heart - </a:t>
            </a:r>
            <a:r>
              <a:rPr lang="en">
                <a:solidFill>
                  <a:srgbClr val="B45F06"/>
                </a:solidFill>
              </a:rPr>
              <a:t>Layers of the Heart</a:t>
            </a:r>
            <a:endParaRPr>
              <a:solidFill>
                <a:srgbClr val="B45F06"/>
              </a:solidFill>
            </a:endParaRPr>
          </a:p>
        </p:txBody>
      </p:sp>
      <p:sp>
        <p:nvSpPr>
          <p:cNvPr id="171" name="Google Shape;171;p26"/>
          <p:cNvSpPr txBox="1">
            <a:spLocks noGrp="1"/>
          </p:cNvSpPr>
          <p:nvPr>
            <p:ph type="body" idx="1"/>
          </p:nvPr>
        </p:nvSpPr>
        <p:spPr>
          <a:xfrm>
            <a:off x="415600" y="1486940"/>
            <a:ext cx="11360800" cy="4920000"/>
          </a:xfrm>
          <a:prstGeom prst="rect">
            <a:avLst/>
          </a:prstGeom>
        </p:spPr>
        <p:txBody>
          <a:bodyPr spcFirstLastPara="1" wrap="square" lIns="121900" tIns="121900" rIns="121900" bIns="121900" anchor="t" anchorCtr="0">
            <a:normAutofit fontScale="92500" lnSpcReduction="20000"/>
          </a:bodyPr>
          <a:lstStyle/>
          <a:p>
            <a:pPr marL="0" indent="0">
              <a:lnSpc>
                <a:spcPct val="125000"/>
              </a:lnSpc>
              <a:buNone/>
            </a:pPr>
            <a:r>
              <a:rPr lang="en" sz="1467" dirty="0">
                <a:solidFill>
                  <a:schemeClr val="accent6"/>
                </a:solidFill>
                <a:ea typeface="Oswald"/>
                <a:cs typeface="Oswald"/>
                <a:sym typeface="Oswald"/>
              </a:rPr>
              <a:t>Endocardium: innermost layer and contacts the blood in the heart chambers</a:t>
            </a:r>
            <a:endParaRPr sz="1467" dirty="0">
              <a:solidFill>
                <a:schemeClr val="accent6"/>
              </a:solidFill>
              <a:ea typeface="Oswald"/>
              <a:cs typeface="Oswald"/>
              <a:sym typeface="Oswald"/>
            </a:endParaRPr>
          </a:p>
          <a:p>
            <a:pPr indent="-397923">
              <a:lnSpc>
                <a:spcPct val="125000"/>
              </a:lnSpc>
              <a:buClr>
                <a:schemeClr val="accent6"/>
              </a:buClr>
              <a:buSzPts val="1100"/>
              <a:buFont typeface="Oswald"/>
              <a:buChar char="●"/>
            </a:pPr>
            <a:r>
              <a:rPr lang="en" sz="1467" dirty="0">
                <a:solidFill>
                  <a:schemeClr val="accent6"/>
                </a:solidFill>
                <a:ea typeface="Oswald"/>
                <a:cs typeface="Oswald"/>
                <a:sym typeface="Oswald"/>
              </a:rPr>
              <a:t>Composed of </a:t>
            </a:r>
            <a:r>
              <a:rPr lang="en" sz="1467" b="1" dirty="0">
                <a:solidFill>
                  <a:schemeClr val="accent6"/>
                </a:solidFill>
                <a:ea typeface="Oswald"/>
                <a:cs typeface="Oswald"/>
                <a:sym typeface="Oswald"/>
              </a:rPr>
              <a:t>simple squamous epithelium</a:t>
            </a:r>
            <a:r>
              <a:rPr lang="en" sz="1467" dirty="0">
                <a:solidFill>
                  <a:schemeClr val="accent6"/>
                </a:solidFill>
                <a:ea typeface="Oswald"/>
                <a:cs typeface="Oswald"/>
                <a:sym typeface="Oswald"/>
              </a:rPr>
              <a:t> and connective tissue</a:t>
            </a:r>
            <a:endParaRPr sz="1467" dirty="0">
              <a:solidFill>
                <a:schemeClr val="accent6"/>
              </a:solidFill>
              <a:ea typeface="Oswald"/>
              <a:cs typeface="Oswald"/>
              <a:sym typeface="Oswald"/>
            </a:endParaRPr>
          </a:p>
          <a:p>
            <a:pPr indent="-397923">
              <a:lnSpc>
                <a:spcPct val="125000"/>
              </a:lnSpc>
              <a:buClr>
                <a:schemeClr val="accent6"/>
              </a:buClr>
              <a:buSzPts val="1100"/>
              <a:buFont typeface="Oswald"/>
              <a:buChar char="●"/>
            </a:pPr>
            <a:r>
              <a:rPr lang="en" sz="1467" b="1" dirty="0">
                <a:solidFill>
                  <a:schemeClr val="accent6"/>
                </a:solidFill>
                <a:ea typeface="Oswald"/>
                <a:cs typeface="Oswald"/>
                <a:sym typeface="Oswald"/>
              </a:rPr>
              <a:t>Sub-Endocardial Layer: </a:t>
            </a:r>
            <a:r>
              <a:rPr lang="en" sz="1467" dirty="0">
                <a:solidFill>
                  <a:schemeClr val="accent6"/>
                </a:solidFill>
                <a:ea typeface="Oswald"/>
                <a:cs typeface="Oswald"/>
                <a:sym typeface="Oswald"/>
              </a:rPr>
              <a:t>lies between and joins the endocardium and myocardium</a:t>
            </a:r>
            <a:endParaRPr sz="1467" dirty="0">
              <a:solidFill>
                <a:schemeClr val="accent6"/>
              </a:solidFill>
              <a:ea typeface="Oswald"/>
              <a:cs typeface="Oswald"/>
              <a:sym typeface="Oswald"/>
            </a:endParaRPr>
          </a:p>
          <a:p>
            <a:pPr lvl="1" indent="-397923">
              <a:lnSpc>
                <a:spcPct val="125000"/>
              </a:lnSpc>
              <a:buClr>
                <a:schemeClr val="accent6"/>
              </a:buClr>
              <a:buSzPts val="1100"/>
              <a:buFont typeface="Oswald"/>
              <a:buChar char="○"/>
            </a:pPr>
            <a:r>
              <a:rPr lang="en" sz="1467" dirty="0">
                <a:solidFill>
                  <a:schemeClr val="accent6"/>
                </a:solidFill>
                <a:ea typeface="Oswald"/>
                <a:cs typeface="Oswald"/>
                <a:sym typeface="Oswald"/>
              </a:rPr>
              <a:t>Consists of loose fibrous tissue</a:t>
            </a:r>
            <a:endParaRPr sz="1467" dirty="0">
              <a:solidFill>
                <a:schemeClr val="accent6"/>
              </a:solidFill>
              <a:ea typeface="Oswald"/>
              <a:cs typeface="Oswald"/>
              <a:sym typeface="Oswald"/>
            </a:endParaRPr>
          </a:p>
          <a:p>
            <a:pPr lvl="1" indent="-397923">
              <a:lnSpc>
                <a:spcPct val="125000"/>
              </a:lnSpc>
              <a:buClr>
                <a:schemeClr val="accent6"/>
              </a:buClr>
              <a:buSzPts val="1100"/>
              <a:buFont typeface="Oswald"/>
              <a:buChar char="○"/>
            </a:pPr>
            <a:r>
              <a:rPr lang="en" sz="1467" b="1" dirty="0">
                <a:solidFill>
                  <a:schemeClr val="accent6"/>
                </a:solidFill>
                <a:ea typeface="Oswald"/>
                <a:cs typeface="Oswald"/>
                <a:sym typeface="Oswald"/>
              </a:rPr>
              <a:t>Purkinje fibers</a:t>
            </a:r>
            <a:r>
              <a:rPr lang="en" sz="1467" dirty="0">
                <a:solidFill>
                  <a:schemeClr val="accent6"/>
                </a:solidFill>
                <a:ea typeface="Oswald"/>
                <a:cs typeface="Oswald"/>
                <a:sym typeface="Oswald"/>
              </a:rPr>
              <a:t>  (conducting system) located in this layer</a:t>
            </a:r>
          </a:p>
          <a:p>
            <a:pPr lvl="1" indent="-397923">
              <a:lnSpc>
                <a:spcPct val="125000"/>
              </a:lnSpc>
              <a:buClr>
                <a:schemeClr val="accent6"/>
              </a:buClr>
              <a:buSzPts val="1100"/>
              <a:buFont typeface="Oswald"/>
              <a:buChar char="○"/>
            </a:pPr>
            <a:r>
              <a:rPr lang="en" sz="1467" dirty="0">
                <a:solidFill>
                  <a:schemeClr val="accent6"/>
                </a:solidFill>
                <a:ea typeface="Oswald"/>
                <a:cs typeface="Oswald"/>
                <a:sym typeface="Oswald"/>
              </a:rPr>
              <a:t>Farthest layer from the </a:t>
            </a:r>
            <a:r>
              <a:rPr lang="en" sz="1467" dirty="0" err="1">
                <a:solidFill>
                  <a:schemeClr val="accent6"/>
                </a:solidFill>
                <a:ea typeface="Oswald"/>
                <a:cs typeface="Oswald"/>
                <a:sym typeface="Oswald"/>
              </a:rPr>
              <a:t>coro</a:t>
            </a:r>
            <a:r>
              <a:rPr lang="en-CA" sz="1467" dirty="0" err="1">
                <a:solidFill>
                  <a:schemeClr val="accent6"/>
                </a:solidFill>
                <a:ea typeface="Oswald"/>
                <a:cs typeface="Oswald"/>
                <a:sym typeface="Oswald"/>
              </a:rPr>
              <a:t>na</a:t>
            </a:r>
            <a:r>
              <a:rPr lang="en" sz="1467" dirty="0" err="1">
                <a:solidFill>
                  <a:schemeClr val="accent6"/>
                </a:solidFill>
                <a:ea typeface="Oswald"/>
                <a:cs typeface="Oswald"/>
                <a:sym typeface="Oswald"/>
              </a:rPr>
              <a:t>ry</a:t>
            </a:r>
            <a:r>
              <a:rPr lang="en" sz="1467" dirty="0">
                <a:solidFill>
                  <a:schemeClr val="accent6"/>
                </a:solidFill>
                <a:ea typeface="Oswald"/>
                <a:cs typeface="Oswald"/>
                <a:sym typeface="Oswald"/>
              </a:rPr>
              <a:t> arteries which are in the Epicardium</a:t>
            </a:r>
          </a:p>
          <a:p>
            <a:pPr lvl="1" indent="-397923">
              <a:lnSpc>
                <a:spcPct val="125000"/>
              </a:lnSpc>
              <a:buClr>
                <a:schemeClr val="accent6"/>
              </a:buClr>
              <a:buSzPts val="1100"/>
              <a:buFont typeface="Oswald"/>
              <a:buChar char="○"/>
            </a:pPr>
            <a:r>
              <a:rPr lang="en" sz="1467" dirty="0">
                <a:solidFill>
                  <a:schemeClr val="accent6"/>
                </a:solidFill>
                <a:ea typeface="Oswald"/>
                <a:cs typeface="Oswald"/>
                <a:sym typeface="Oswald"/>
              </a:rPr>
              <a:t>Damage here can lead to </a:t>
            </a:r>
            <a:r>
              <a:rPr lang="en" sz="1467" u="sng" dirty="0">
                <a:solidFill>
                  <a:schemeClr val="accent6"/>
                </a:solidFill>
                <a:ea typeface="Oswald"/>
                <a:cs typeface="Oswald"/>
                <a:sym typeface="Oswald"/>
              </a:rPr>
              <a:t>arrhythmia</a:t>
            </a:r>
          </a:p>
          <a:p>
            <a:pPr marL="211662" indent="0">
              <a:lnSpc>
                <a:spcPct val="125000"/>
              </a:lnSpc>
              <a:buClr>
                <a:schemeClr val="accent6"/>
              </a:buClr>
              <a:buSzPts val="1100"/>
              <a:buNone/>
            </a:pPr>
            <a:r>
              <a:rPr lang="en-CA" sz="1700" dirty="0">
                <a:solidFill>
                  <a:schemeClr val="tx1"/>
                </a:solidFill>
                <a:ea typeface="Oswald"/>
                <a:cs typeface="Oswald"/>
                <a:sym typeface="Oswald"/>
              </a:rPr>
              <a:t>V</a:t>
            </a:r>
            <a:r>
              <a:rPr lang="en" sz="1700" dirty="0" err="1">
                <a:solidFill>
                  <a:schemeClr val="tx1"/>
                </a:solidFill>
                <a:ea typeface="Oswald"/>
                <a:cs typeface="Oswald"/>
                <a:sym typeface="Oswald"/>
              </a:rPr>
              <a:t>ascular</a:t>
            </a:r>
            <a:r>
              <a:rPr lang="en" sz="1700" dirty="0">
                <a:solidFill>
                  <a:schemeClr val="tx1"/>
                </a:solidFill>
                <a:ea typeface="Oswald"/>
                <a:cs typeface="Oswald"/>
                <a:sym typeface="Oswald"/>
              </a:rPr>
              <a:t> occlusion (such as in an MI)    S.E. tissue ischemia/necrosis     arrhythmia detected </a:t>
            </a:r>
            <a:r>
              <a:rPr lang="en" sz="1300" dirty="0">
                <a:solidFill>
                  <a:schemeClr val="tx1"/>
                </a:solidFill>
                <a:ea typeface="Oswald"/>
                <a:cs typeface="Oswald"/>
                <a:sym typeface="Oswald"/>
              </a:rPr>
              <a:t>on ECG</a:t>
            </a:r>
          </a:p>
          <a:p>
            <a:pPr marL="1219170" indent="0">
              <a:lnSpc>
                <a:spcPct val="125000"/>
              </a:lnSpc>
              <a:buNone/>
            </a:pPr>
            <a:endParaRPr sz="1467" dirty="0">
              <a:solidFill>
                <a:schemeClr val="accent6"/>
              </a:solidFill>
              <a:ea typeface="Oswald"/>
              <a:cs typeface="Oswald"/>
              <a:sym typeface="Oswald"/>
            </a:endParaRPr>
          </a:p>
          <a:p>
            <a:pPr marL="0" indent="0">
              <a:lnSpc>
                <a:spcPct val="125000"/>
              </a:lnSpc>
              <a:buNone/>
            </a:pPr>
            <a:r>
              <a:rPr lang="en" sz="1467" dirty="0">
                <a:solidFill>
                  <a:schemeClr val="accent6"/>
                </a:solidFill>
                <a:ea typeface="Oswald"/>
                <a:cs typeface="Oswald"/>
                <a:sym typeface="Oswald"/>
              </a:rPr>
              <a:t>Myocardium: middle and thickest layer composed of myocytes and contractile cells</a:t>
            </a:r>
            <a:endParaRPr sz="1467" dirty="0">
              <a:solidFill>
                <a:schemeClr val="accent6"/>
              </a:solidFill>
              <a:ea typeface="Oswald"/>
              <a:cs typeface="Oswald"/>
              <a:sym typeface="Oswald"/>
            </a:endParaRPr>
          </a:p>
          <a:p>
            <a:pPr marL="0" indent="0">
              <a:lnSpc>
                <a:spcPct val="125000"/>
              </a:lnSpc>
              <a:buNone/>
            </a:pPr>
            <a:endParaRPr sz="1467" dirty="0">
              <a:solidFill>
                <a:schemeClr val="accent6"/>
              </a:solidFill>
              <a:ea typeface="Oswald"/>
              <a:cs typeface="Oswald"/>
              <a:sym typeface="Oswald"/>
            </a:endParaRPr>
          </a:p>
          <a:p>
            <a:pPr marL="0" indent="0">
              <a:lnSpc>
                <a:spcPct val="125000"/>
              </a:lnSpc>
              <a:buNone/>
            </a:pPr>
            <a:r>
              <a:rPr lang="en" sz="1467" dirty="0">
                <a:solidFill>
                  <a:schemeClr val="accent6"/>
                </a:solidFill>
                <a:ea typeface="Oswald"/>
                <a:cs typeface="Oswald"/>
                <a:sym typeface="Oswald"/>
              </a:rPr>
              <a:t>Epicardium: outermost layer</a:t>
            </a:r>
            <a:endParaRPr sz="1467" dirty="0">
              <a:solidFill>
                <a:schemeClr val="accent6"/>
              </a:solidFill>
              <a:ea typeface="Oswald"/>
              <a:cs typeface="Oswald"/>
              <a:sym typeface="Oswald"/>
            </a:endParaRPr>
          </a:p>
          <a:p>
            <a:pPr indent="-397923">
              <a:lnSpc>
                <a:spcPct val="125000"/>
              </a:lnSpc>
              <a:buClr>
                <a:schemeClr val="accent6"/>
              </a:buClr>
              <a:buSzPts val="1100"/>
              <a:buFont typeface="Oswald"/>
              <a:buChar char="●"/>
            </a:pPr>
            <a:r>
              <a:rPr lang="en" sz="1467" dirty="0">
                <a:solidFill>
                  <a:schemeClr val="accent6"/>
                </a:solidFill>
                <a:ea typeface="Oswald"/>
                <a:cs typeface="Oswald"/>
                <a:sym typeface="Oswald"/>
              </a:rPr>
              <a:t>Formed by visceral layer of </a:t>
            </a:r>
            <a:r>
              <a:rPr lang="en" sz="1467" b="1" dirty="0">
                <a:solidFill>
                  <a:schemeClr val="accent6"/>
                </a:solidFill>
                <a:ea typeface="Oswald"/>
                <a:cs typeface="Oswald"/>
                <a:sym typeface="Oswald"/>
              </a:rPr>
              <a:t>serous pericardium</a:t>
            </a:r>
            <a:endParaRPr sz="1467" dirty="0">
              <a:solidFill>
                <a:schemeClr val="accent6"/>
              </a:solidFill>
              <a:ea typeface="Oswald"/>
              <a:cs typeface="Oswald"/>
              <a:sym typeface="Oswald"/>
            </a:endParaRPr>
          </a:p>
          <a:p>
            <a:pPr indent="-397923">
              <a:lnSpc>
                <a:spcPct val="125000"/>
              </a:lnSpc>
              <a:buClr>
                <a:schemeClr val="accent6"/>
              </a:buClr>
              <a:buSzPts val="1100"/>
              <a:buFont typeface="Oswald"/>
              <a:buChar char="●"/>
            </a:pPr>
            <a:r>
              <a:rPr lang="en" sz="1467" dirty="0">
                <a:solidFill>
                  <a:schemeClr val="accent6"/>
                </a:solidFill>
                <a:ea typeface="Oswald"/>
                <a:cs typeface="Oswald"/>
                <a:sym typeface="Oswald"/>
              </a:rPr>
              <a:t>Site of </a:t>
            </a:r>
            <a:r>
              <a:rPr lang="en" sz="1467" u="sng" dirty="0">
                <a:solidFill>
                  <a:schemeClr val="tx1"/>
                </a:solidFill>
                <a:ea typeface="Oswald"/>
                <a:cs typeface="Oswald"/>
                <a:sym typeface="Oswald"/>
              </a:rPr>
              <a:t>nerves (cardiac plexus) and blood vessels (coronary arteries) that supply the heart</a:t>
            </a:r>
            <a:endParaRPr sz="1467" u="sng" dirty="0">
              <a:solidFill>
                <a:schemeClr val="tx1"/>
              </a:solidFill>
              <a:ea typeface="Oswald"/>
              <a:cs typeface="Oswald"/>
              <a:sym typeface="Oswald"/>
            </a:endParaRPr>
          </a:p>
          <a:p>
            <a:pPr indent="0">
              <a:lnSpc>
                <a:spcPct val="125000"/>
              </a:lnSpc>
              <a:buNone/>
            </a:pPr>
            <a:endParaRPr sz="1467" dirty="0">
              <a:solidFill>
                <a:schemeClr val="accent6"/>
              </a:solidFill>
              <a:ea typeface="Oswald"/>
              <a:cs typeface="Oswald"/>
              <a:sym typeface="Oswald"/>
            </a:endParaRPr>
          </a:p>
          <a:p>
            <a:pPr marL="0" indent="0">
              <a:lnSpc>
                <a:spcPct val="125000"/>
              </a:lnSpc>
              <a:buNone/>
            </a:pPr>
            <a:r>
              <a:rPr lang="en" sz="1467" dirty="0">
                <a:solidFill>
                  <a:schemeClr val="accent6"/>
                </a:solidFill>
                <a:ea typeface="Oswald"/>
                <a:cs typeface="Oswald"/>
                <a:sym typeface="Oswald"/>
              </a:rPr>
              <a:t>Pericardium</a:t>
            </a:r>
            <a:endParaRPr sz="1467" dirty="0">
              <a:solidFill>
                <a:schemeClr val="accent6"/>
              </a:solidFill>
              <a:ea typeface="Oswald"/>
              <a:cs typeface="Oswald"/>
              <a:sym typeface="Oswald"/>
            </a:endParaRPr>
          </a:p>
          <a:p>
            <a:pPr indent="-397923">
              <a:lnSpc>
                <a:spcPct val="125000"/>
              </a:lnSpc>
              <a:buClr>
                <a:schemeClr val="accent6"/>
              </a:buClr>
              <a:buSzPts val="1100"/>
              <a:buFont typeface="Oswald"/>
              <a:buChar char="●"/>
            </a:pPr>
            <a:r>
              <a:rPr lang="en" sz="1467" dirty="0">
                <a:solidFill>
                  <a:schemeClr val="accent6"/>
                </a:solidFill>
                <a:ea typeface="Oswald"/>
                <a:cs typeface="Oswald"/>
                <a:sym typeface="Oswald"/>
              </a:rPr>
              <a:t>Fibrous Pericardium: continuous with central tendon of diaphragm; made of tough connective tissue,</a:t>
            </a:r>
          </a:p>
          <a:p>
            <a:pPr marL="211662" indent="0">
              <a:lnSpc>
                <a:spcPct val="125000"/>
              </a:lnSpc>
              <a:buClr>
                <a:schemeClr val="accent6"/>
              </a:buClr>
              <a:buSzPts val="1100"/>
              <a:buNone/>
            </a:pPr>
            <a:r>
              <a:rPr lang="en" sz="1467" dirty="0">
                <a:solidFill>
                  <a:schemeClr val="accent6"/>
                </a:solidFill>
                <a:ea typeface="Oswald"/>
                <a:cs typeface="Oswald"/>
                <a:sym typeface="Oswald"/>
              </a:rPr>
              <a:t> non-distensible; prevents overfilling of heart</a:t>
            </a:r>
            <a:endParaRPr sz="1467" dirty="0">
              <a:solidFill>
                <a:schemeClr val="accent6"/>
              </a:solidFill>
              <a:ea typeface="Oswald"/>
              <a:cs typeface="Oswald"/>
              <a:sym typeface="Oswald"/>
            </a:endParaRPr>
          </a:p>
          <a:p>
            <a:pPr indent="-397923">
              <a:lnSpc>
                <a:spcPct val="125000"/>
              </a:lnSpc>
              <a:buClr>
                <a:schemeClr val="accent6"/>
              </a:buClr>
              <a:buSzPts val="1100"/>
              <a:buFont typeface="Oswald"/>
              <a:buChar char="●"/>
            </a:pPr>
            <a:r>
              <a:rPr lang="en" sz="1467" dirty="0">
                <a:solidFill>
                  <a:schemeClr val="accent6"/>
                </a:solidFill>
                <a:ea typeface="Oswald"/>
                <a:cs typeface="Oswald"/>
                <a:sym typeface="Oswald"/>
              </a:rPr>
              <a:t>Serous Pericardium: divided into outer parietal layer and inner visceral layer; each layer made up of mesothelium</a:t>
            </a:r>
            <a:endParaRPr sz="1467" dirty="0">
              <a:solidFill>
                <a:schemeClr val="accent6"/>
              </a:solidFill>
              <a:ea typeface="Oswald"/>
              <a:cs typeface="Oswald"/>
              <a:sym typeface="Oswald"/>
            </a:endParaRPr>
          </a:p>
          <a:p>
            <a:pPr lvl="1" indent="-397923">
              <a:lnSpc>
                <a:spcPct val="125000"/>
              </a:lnSpc>
              <a:buClr>
                <a:schemeClr val="accent6"/>
              </a:buClr>
              <a:buSzPts val="1100"/>
              <a:buFont typeface="Oswald"/>
              <a:buChar char="○"/>
            </a:pPr>
            <a:r>
              <a:rPr lang="en" sz="1467" b="1" dirty="0">
                <a:solidFill>
                  <a:schemeClr val="accent6"/>
                </a:solidFill>
                <a:ea typeface="Oswald"/>
                <a:cs typeface="Oswald"/>
                <a:sym typeface="Oswald"/>
              </a:rPr>
              <a:t>Pericardial cavity</a:t>
            </a:r>
            <a:r>
              <a:rPr lang="en" sz="1467" dirty="0">
                <a:solidFill>
                  <a:schemeClr val="accent6"/>
                </a:solidFill>
                <a:ea typeface="Oswald"/>
                <a:cs typeface="Oswald"/>
                <a:sym typeface="Oswald"/>
              </a:rPr>
              <a:t> between two layers = lubricating layer, serous fluid</a:t>
            </a:r>
            <a:endParaRPr sz="1733" dirty="0"/>
          </a:p>
        </p:txBody>
      </p:sp>
      <p:pic>
        <p:nvPicPr>
          <p:cNvPr id="172" name="Google Shape;172;p26"/>
          <p:cNvPicPr preferRelativeResize="0"/>
          <p:nvPr/>
        </p:nvPicPr>
        <p:blipFill>
          <a:blip r:embed="rId3">
            <a:alphaModFix/>
          </a:blip>
          <a:stretch>
            <a:fillRect/>
          </a:stretch>
        </p:blipFill>
        <p:spPr>
          <a:xfrm>
            <a:off x="8868084" y="1653181"/>
            <a:ext cx="3323916" cy="4014093"/>
          </a:xfrm>
          <a:prstGeom prst="roundRect">
            <a:avLst>
              <a:gd name="adj" fmla="val 16667"/>
            </a:avLst>
          </a:prstGeom>
          <a:noFill/>
          <a:ln>
            <a:noFill/>
          </a:ln>
        </p:spPr>
      </p:pic>
      <p:cxnSp>
        <p:nvCxnSpPr>
          <p:cNvPr id="3" name="Straight Arrow Connector 2">
            <a:extLst>
              <a:ext uri="{FF2B5EF4-FFF2-40B4-BE49-F238E27FC236}">
                <a16:creationId xmlns:a16="http://schemas.microsoft.com/office/drawing/2014/main" id="{FF443763-6306-D945-8FB9-EE3991AEB143}"/>
              </a:ext>
            </a:extLst>
          </p:cNvPr>
          <p:cNvCxnSpPr/>
          <p:nvPr/>
        </p:nvCxnSpPr>
        <p:spPr>
          <a:xfrm>
            <a:off x="3760631" y="3296992"/>
            <a:ext cx="21894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16526D51-33D6-5A48-AE06-6B2C2CF4602A}"/>
              </a:ext>
            </a:extLst>
          </p:cNvPr>
          <p:cNvCxnSpPr/>
          <p:nvPr/>
        </p:nvCxnSpPr>
        <p:spPr>
          <a:xfrm>
            <a:off x="6269865" y="3296992"/>
            <a:ext cx="21894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27789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83"/>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dirty="0"/>
              <a:t>Define angina and myocardial infarction</a:t>
            </a:r>
            <a:endParaRPr dirty="0"/>
          </a:p>
        </p:txBody>
      </p:sp>
      <p:sp>
        <p:nvSpPr>
          <p:cNvPr id="561" name="Google Shape;561;p83"/>
          <p:cNvSpPr txBox="1">
            <a:spLocks noGrp="1"/>
          </p:cNvSpPr>
          <p:nvPr>
            <p:ph type="body" idx="1"/>
          </p:nvPr>
        </p:nvSpPr>
        <p:spPr>
          <a:xfrm>
            <a:off x="74134" y="1356967"/>
            <a:ext cx="6398800" cy="5626400"/>
          </a:xfrm>
          <a:prstGeom prst="rect">
            <a:avLst/>
          </a:prstGeom>
        </p:spPr>
        <p:txBody>
          <a:bodyPr spcFirstLastPara="1" wrap="square" lIns="121900" tIns="121900" rIns="121900" bIns="121900" anchor="t" anchorCtr="0">
            <a:normAutofit fontScale="92500" lnSpcReduction="10000"/>
          </a:bodyPr>
          <a:lstStyle/>
          <a:p>
            <a:pPr marL="0" indent="0">
              <a:buNone/>
            </a:pPr>
            <a:r>
              <a:rPr lang="en" sz="1811" dirty="0">
                <a:solidFill>
                  <a:schemeClr val="dk1"/>
                </a:solidFill>
                <a:latin typeface="Oswald"/>
                <a:ea typeface="Oswald"/>
                <a:cs typeface="Oswald"/>
                <a:sym typeface="Oswald"/>
              </a:rPr>
              <a:t>   </a:t>
            </a:r>
            <a:r>
              <a:rPr lang="en" sz="1811" b="1" dirty="0">
                <a:solidFill>
                  <a:schemeClr val="dk1"/>
                </a:solidFill>
                <a:ea typeface="Oswald"/>
                <a:cs typeface="Oswald"/>
                <a:sym typeface="Oswald"/>
              </a:rPr>
              <a:t>Angina</a:t>
            </a:r>
            <a:r>
              <a:rPr lang="en" sz="1811" dirty="0">
                <a:solidFill>
                  <a:schemeClr val="dk1"/>
                </a:solidFill>
                <a:ea typeface="Oswald"/>
                <a:cs typeface="Oswald"/>
                <a:sym typeface="Oswald"/>
              </a:rPr>
              <a:t> </a:t>
            </a:r>
            <a:endParaRPr sz="1811" dirty="0">
              <a:solidFill>
                <a:schemeClr val="dk1"/>
              </a:solidFill>
              <a:ea typeface="Oswald"/>
              <a:cs typeface="Oswald"/>
              <a:sym typeface="Oswald"/>
            </a:endParaRPr>
          </a:p>
          <a:p>
            <a:pPr marL="914377" indent="-376968">
              <a:buClr>
                <a:schemeClr val="dk1"/>
              </a:buClr>
              <a:buSzPct val="100000"/>
              <a:buFont typeface="Arial" panose="020B0604020202020204" pitchFamily="34" charset="0"/>
              <a:buChar char="•"/>
            </a:pPr>
            <a:r>
              <a:rPr lang="en" sz="1467" dirty="0">
                <a:solidFill>
                  <a:schemeClr val="dk1"/>
                </a:solidFill>
                <a:ea typeface="Oswald"/>
                <a:cs typeface="Oswald"/>
                <a:sym typeface="Oswald"/>
              </a:rPr>
              <a:t>Chest pain due to </a:t>
            </a:r>
            <a:r>
              <a:rPr lang="en" sz="1467" b="1" dirty="0">
                <a:solidFill>
                  <a:schemeClr val="dk1"/>
                </a:solidFill>
                <a:ea typeface="Oswald"/>
                <a:cs typeface="Oswald"/>
                <a:sym typeface="Oswald"/>
              </a:rPr>
              <a:t>myocardial ischemia </a:t>
            </a:r>
            <a:endParaRPr sz="1467" b="1" dirty="0">
              <a:solidFill>
                <a:schemeClr val="dk1"/>
              </a:solidFill>
              <a:ea typeface="Oswald"/>
              <a:cs typeface="Oswald"/>
              <a:sym typeface="Oswald"/>
            </a:endParaRPr>
          </a:p>
          <a:p>
            <a:pPr marL="914377" indent="-376968">
              <a:buClr>
                <a:schemeClr val="dk1"/>
              </a:buClr>
              <a:buSzPct val="100000"/>
              <a:buFont typeface="Arial" panose="020B0604020202020204" pitchFamily="34" charset="0"/>
              <a:buChar char="•"/>
            </a:pPr>
            <a:r>
              <a:rPr lang="en" sz="1467" dirty="0">
                <a:solidFill>
                  <a:schemeClr val="dk1"/>
                </a:solidFill>
                <a:ea typeface="Oswald"/>
                <a:cs typeface="Oswald"/>
                <a:sym typeface="Oswald"/>
              </a:rPr>
              <a:t>Oxygen vs. supply demand mismatch </a:t>
            </a:r>
            <a:endParaRPr sz="1467" dirty="0">
              <a:solidFill>
                <a:schemeClr val="dk1"/>
              </a:solidFill>
              <a:ea typeface="Oswald"/>
              <a:cs typeface="Oswald"/>
              <a:sym typeface="Oswald"/>
            </a:endParaRPr>
          </a:p>
          <a:p>
            <a:pPr marL="914377" indent="-376968">
              <a:buClr>
                <a:schemeClr val="dk1"/>
              </a:buClr>
              <a:buSzPct val="100000"/>
              <a:buFont typeface="Arial" panose="020B0604020202020204" pitchFamily="34" charset="0"/>
              <a:buChar char="•"/>
            </a:pPr>
            <a:r>
              <a:rPr lang="en" sz="1467" b="1" dirty="0">
                <a:solidFill>
                  <a:schemeClr val="dk1"/>
                </a:solidFill>
                <a:ea typeface="Oswald"/>
                <a:cs typeface="Oswald"/>
                <a:sym typeface="Oswald"/>
              </a:rPr>
              <a:t>NO MYOCARDIAL NECROSIS</a:t>
            </a:r>
            <a:endParaRPr sz="1467" b="1" dirty="0">
              <a:solidFill>
                <a:schemeClr val="dk1"/>
              </a:solidFill>
              <a:ea typeface="Oswald"/>
              <a:cs typeface="Oswald"/>
              <a:sym typeface="Oswald"/>
            </a:endParaRPr>
          </a:p>
          <a:p>
            <a:pPr marL="914377" indent="-376968">
              <a:buClr>
                <a:schemeClr val="dk1"/>
              </a:buClr>
              <a:buSzPct val="100000"/>
              <a:buFont typeface="Arial" panose="020B0604020202020204" pitchFamily="34" charset="0"/>
              <a:buChar char="•"/>
            </a:pPr>
            <a:r>
              <a:rPr lang="en" sz="1467" dirty="0">
                <a:solidFill>
                  <a:schemeClr val="dk1"/>
                </a:solidFill>
                <a:ea typeface="Oswald"/>
                <a:cs typeface="Oswald"/>
                <a:sym typeface="Oswald"/>
              </a:rPr>
              <a:t>Stable: unable to meet increased demand for O2 </a:t>
            </a:r>
            <a:endParaRPr sz="1467" dirty="0">
              <a:solidFill>
                <a:schemeClr val="dk1"/>
              </a:solidFill>
              <a:ea typeface="Oswald"/>
              <a:cs typeface="Oswald"/>
              <a:sym typeface="Oswald"/>
            </a:endParaRPr>
          </a:p>
          <a:p>
            <a:pPr marL="1828754" lvl="1" indent="-376968">
              <a:buClr>
                <a:schemeClr val="dk1"/>
              </a:buClr>
              <a:buSzPct val="100000"/>
              <a:buFont typeface="Arial" panose="020B0604020202020204" pitchFamily="34" charset="0"/>
              <a:buChar char="•"/>
            </a:pPr>
            <a:r>
              <a:rPr lang="en" sz="1467" dirty="0">
                <a:solidFill>
                  <a:schemeClr val="dk1"/>
                </a:solidFill>
                <a:ea typeface="Oswald"/>
                <a:cs typeface="Oswald"/>
                <a:sym typeface="Oswald"/>
              </a:rPr>
              <a:t>Pain ONLY </a:t>
            </a:r>
            <a:r>
              <a:rPr lang="en" sz="1467" b="1" dirty="0">
                <a:solidFill>
                  <a:schemeClr val="dk1"/>
                </a:solidFill>
                <a:ea typeface="Oswald"/>
                <a:cs typeface="Oswald"/>
                <a:sym typeface="Oswald"/>
              </a:rPr>
              <a:t>during exertion </a:t>
            </a:r>
            <a:r>
              <a:rPr lang="en" sz="1467" dirty="0">
                <a:solidFill>
                  <a:schemeClr val="dk1"/>
                </a:solidFill>
                <a:ea typeface="Oswald"/>
                <a:cs typeface="Oswald"/>
                <a:sym typeface="Oswald"/>
              </a:rPr>
              <a:t>and relieved by rest/vasodilators  </a:t>
            </a:r>
            <a:endParaRPr sz="1467" dirty="0">
              <a:solidFill>
                <a:schemeClr val="dk1"/>
              </a:solidFill>
              <a:ea typeface="Oswald"/>
              <a:cs typeface="Oswald"/>
              <a:sym typeface="Oswald"/>
            </a:endParaRPr>
          </a:p>
          <a:p>
            <a:pPr marL="1828754" lvl="1" indent="-376968">
              <a:buClr>
                <a:schemeClr val="dk1"/>
              </a:buClr>
              <a:buSzPct val="100000"/>
              <a:buFont typeface="Arial" panose="020B0604020202020204" pitchFamily="34" charset="0"/>
              <a:buChar char="•"/>
            </a:pPr>
            <a:r>
              <a:rPr lang="en" sz="1467" dirty="0">
                <a:solidFill>
                  <a:schemeClr val="dk1"/>
                </a:solidFill>
                <a:ea typeface="Oswald"/>
                <a:cs typeface="Oswald"/>
                <a:sym typeface="Oswald"/>
              </a:rPr>
              <a:t>75% of cases involve stenosis in coronary arteries (decreased ST segment)  </a:t>
            </a:r>
          </a:p>
          <a:p>
            <a:pPr marL="914377" indent="-376968">
              <a:buClr>
                <a:schemeClr val="dk1"/>
              </a:buClr>
              <a:buSzPct val="100000"/>
              <a:buFont typeface="Arial" panose="020B0604020202020204" pitchFamily="34" charset="0"/>
              <a:buChar char="•"/>
            </a:pPr>
            <a:r>
              <a:rPr lang="en-CA" sz="1467" dirty="0">
                <a:solidFill>
                  <a:schemeClr val="dk1"/>
                </a:solidFill>
                <a:ea typeface="Oswald"/>
                <a:cs typeface="Oswald"/>
                <a:sym typeface="Oswald"/>
              </a:rPr>
              <a:t>Unstable/crescendo angina: pain </a:t>
            </a:r>
            <a:r>
              <a:rPr lang="en-CA" sz="1467" b="1" dirty="0">
                <a:solidFill>
                  <a:schemeClr val="dk1"/>
                </a:solidFill>
                <a:ea typeface="Oswald"/>
                <a:cs typeface="Oswald"/>
                <a:sym typeface="Oswald"/>
              </a:rPr>
              <a:t>at rest </a:t>
            </a:r>
            <a:r>
              <a:rPr lang="en-CA" sz="1467" dirty="0">
                <a:solidFill>
                  <a:schemeClr val="dk1"/>
                </a:solidFill>
                <a:ea typeface="Oswald"/>
                <a:cs typeface="Oswald"/>
                <a:sym typeface="Oswald"/>
              </a:rPr>
              <a:t>that increases in frequency and duration  </a:t>
            </a:r>
          </a:p>
          <a:p>
            <a:pPr marL="1737536" lvl="1" indent="-285750">
              <a:buClr>
                <a:schemeClr val="dk1"/>
              </a:buClr>
              <a:buSzPct val="100000"/>
              <a:buFont typeface="Arial" panose="020B0604020202020204" pitchFamily="34" charset="0"/>
              <a:buChar char="•"/>
            </a:pPr>
            <a:r>
              <a:rPr lang="en-CA" sz="1467" dirty="0">
                <a:solidFill>
                  <a:schemeClr val="dk1"/>
                </a:solidFill>
                <a:ea typeface="Oswald"/>
                <a:cs typeface="Oswald"/>
                <a:sym typeface="Oswald"/>
              </a:rPr>
              <a:t>Plaque disruption with incomplete mural thrombi resulting in transient coronary blockage in blood flow </a:t>
            </a:r>
          </a:p>
          <a:p>
            <a:pPr marL="1127951" indent="-285750">
              <a:buClr>
                <a:schemeClr val="dk1"/>
              </a:buClr>
              <a:buSzPct val="100000"/>
              <a:buFont typeface="Arial" panose="020B0604020202020204" pitchFamily="34" charset="0"/>
              <a:buChar char="•"/>
            </a:pPr>
            <a:endParaRPr sz="1400" dirty="0">
              <a:solidFill>
                <a:schemeClr val="dk1"/>
              </a:solidFill>
              <a:ea typeface="Oswald"/>
              <a:cs typeface="Oswald"/>
              <a:sym typeface="Oswald"/>
            </a:endParaRPr>
          </a:p>
          <a:p>
            <a:pPr marL="914377" indent="-376968">
              <a:buClr>
                <a:schemeClr val="dk1"/>
              </a:buClr>
              <a:buSzPct val="100000"/>
              <a:buFont typeface="Arial" panose="020B0604020202020204" pitchFamily="34" charset="0"/>
              <a:buChar char="•"/>
            </a:pPr>
            <a:r>
              <a:rPr lang="en" sz="1467" dirty="0" err="1">
                <a:solidFill>
                  <a:schemeClr val="dk1"/>
                </a:solidFill>
                <a:ea typeface="Oswald"/>
                <a:cs typeface="Oswald"/>
                <a:sym typeface="Oswald"/>
              </a:rPr>
              <a:t>Prinzmetal</a:t>
            </a:r>
            <a:r>
              <a:rPr lang="en" sz="1467" dirty="0">
                <a:solidFill>
                  <a:schemeClr val="dk1"/>
                </a:solidFill>
                <a:ea typeface="Oswald"/>
                <a:cs typeface="Oswald"/>
                <a:sym typeface="Oswald"/>
              </a:rPr>
              <a:t> (variant): due to </a:t>
            </a:r>
            <a:r>
              <a:rPr lang="en" sz="1467" b="1" dirty="0">
                <a:solidFill>
                  <a:schemeClr val="dk1"/>
                </a:solidFill>
                <a:ea typeface="Oswald"/>
                <a:cs typeface="Oswald"/>
                <a:sym typeface="Oswald"/>
              </a:rPr>
              <a:t>vasospasm</a:t>
            </a:r>
            <a:r>
              <a:rPr lang="en" sz="1467" dirty="0">
                <a:solidFill>
                  <a:schemeClr val="dk1"/>
                </a:solidFill>
                <a:ea typeface="Oswald"/>
                <a:cs typeface="Oswald"/>
                <a:sym typeface="Oswald"/>
              </a:rPr>
              <a:t> without fixed atherosclerotic disease  </a:t>
            </a:r>
            <a:endParaRPr sz="1467" dirty="0">
              <a:solidFill>
                <a:schemeClr val="dk1"/>
              </a:solidFill>
              <a:ea typeface="Oswald"/>
              <a:cs typeface="Oswald"/>
              <a:sym typeface="Oswald"/>
            </a:endParaRPr>
          </a:p>
          <a:p>
            <a:pPr marL="1828754" lvl="1" indent="-376968">
              <a:buClr>
                <a:schemeClr val="dk1"/>
              </a:buClr>
              <a:buSzPct val="100000"/>
              <a:buFont typeface="Arial" panose="020B0604020202020204" pitchFamily="34" charset="0"/>
              <a:buChar char="•"/>
            </a:pPr>
            <a:r>
              <a:rPr lang="en" sz="1467" dirty="0">
                <a:solidFill>
                  <a:schemeClr val="dk1"/>
                </a:solidFill>
                <a:ea typeface="Oswald"/>
                <a:cs typeface="Oswald"/>
                <a:sym typeface="Oswald"/>
              </a:rPr>
              <a:t>At rest, sleeping, or w/ exposure to cold </a:t>
            </a:r>
            <a:endParaRPr sz="1467" dirty="0">
              <a:solidFill>
                <a:schemeClr val="dk1"/>
              </a:solidFill>
              <a:ea typeface="Oswald"/>
              <a:cs typeface="Oswald"/>
              <a:sym typeface="Oswald"/>
            </a:endParaRPr>
          </a:p>
          <a:p>
            <a:pPr marL="1828754" lvl="1" indent="-376968">
              <a:buClr>
                <a:schemeClr val="dk1"/>
              </a:buClr>
              <a:buSzPct val="100000"/>
              <a:buFont typeface="Arial" panose="020B0604020202020204" pitchFamily="34" charset="0"/>
              <a:buChar char="•"/>
            </a:pPr>
            <a:r>
              <a:rPr lang="en" sz="1467" dirty="0">
                <a:solidFill>
                  <a:schemeClr val="dk1"/>
                </a:solidFill>
                <a:ea typeface="Oswald"/>
                <a:cs typeface="Oswald"/>
                <a:sym typeface="Oswald"/>
              </a:rPr>
              <a:t>younger patients &gt;&gt;</a:t>
            </a:r>
            <a:endParaRPr lang="en-CA" sz="1467" dirty="0">
              <a:solidFill>
                <a:schemeClr val="dk1"/>
              </a:solidFill>
              <a:ea typeface="Oswald"/>
              <a:cs typeface="Oswald"/>
              <a:sym typeface="Oswald"/>
            </a:endParaRPr>
          </a:p>
          <a:p>
            <a:pPr marL="105409" indent="0">
              <a:buClr>
                <a:schemeClr val="dk1"/>
              </a:buClr>
              <a:buSzPct val="100000"/>
              <a:buNone/>
            </a:pPr>
            <a:r>
              <a:rPr lang="en-CA" sz="1900" dirty="0">
                <a:solidFill>
                  <a:schemeClr val="dk1"/>
                </a:solidFill>
                <a:ea typeface="Oswald"/>
                <a:cs typeface="Oswald"/>
                <a:sym typeface="Oswald"/>
              </a:rPr>
              <a:t>  </a:t>
            </a:r>
            <a:r>
              <a:rPr lang="en-CA" sz="1900" b="1" dirty="0">
                <a:solidFill>
                  <a:schemeClr val="dk1"/>
                </a:solidFill>
                <a:ea typeface="Oswald"/>
                <a:cs typeface="Oswald"/>
                <a:sym typeface="Oswald"/>
              </a:rPr>
              <a:t>MI</a:t>
            </a:r>
            <a:r>
              <a:rPr lang="en-CA" sz="1500" dirty="0">
                <a:solidFill>
                  <a:schemeClr val="dk1"/>
                </a:solidFill>
                <a:ea typeface="Oswald"/>
                <a:cs typeface="Oswald"/>
                <a:sym typeface="Oswald"/>
              </a:rPr>
              <a:t> </a:t>
            </a:r>
          </a:p>
          <a:p>
            <a:pPr marL="914377" indent="-392406">
              <a:buClr>
                <a:schemeClr val="dk1"/>
              </a:buClr>
              <a:buSzPct val="100000"/>
              <a:buFont typeface="Arial" panose="020B0604020202020204" pitchFamily="34" charset="0"/>
              <a:buChar char="•"/>
            </a:pPr>
            <a:r>
              <a:rPr lang="en" sz="1500" b="1" dirty="0">
                <a:solidFill>
                  <a:schemeClr val="dk1"/>
                </a:solidFill>
                <a:ea typeface="Oswald"/>
                <a:cs typeface="Oswald"/>
                <a:sym typeface="Oswald"/>
              </a:rPr>
              <a:t>Necrosis </a:t>
            </a:r>
            <a:r>
              <a:rPr lang="en" sz="1500" dirty="0">
                <a:solidFill>
                  <a:schemeClr val="dk1"/>
                </a:solidFill>
                <a:ea typeface="Oswald"/>
                <a:cs typeface="Oswald"/>
                <a:sym typeface="Oswald"/>
              </a:rPr>
              <a:t>of myocardial tissue as a result of ischemia, and reduction in coronary blood supply  </a:t>
            </a:r>
            <a:endParaRPr sz="1500" dirty="0">
              <a:solidFill>
                <a:schemeClr val="dk1"/>
              </a:solidFill>
              <a:ea typeface="Oswald"/>
              <a:cs typeface="Oswald"/>
              <a:sym typeface="Oswald"/>
            </a:endParaRPr>
          </a:p>
          <a:p>
            <a:pPr marL="914377" indent="-392406">
              <a:buClr>
                <a:schemeClr val="dk1"/>
              </a:buClr>
              <a:buSzPct val="100000"/>
              <a:buFont typeface="Arial" panose="020B0604020202020204" pitchFamily="34" charset="0"/>
              <a:buChar char="•"/>
            </a:pPr>
            <a:r>
              <a:rPr lang="en" sz="1500" dirty="0">
                <a:solidFill>
                  <a:schemeClr val="dk1"/>
                </a:solidFill>
                <a:ea typeface="Oswald"/>
                <a:cs typeface="Oswald"/>
                <a:sym typeface="Oswald"/>
              </a:rPr>
              <a:t>Caused by coronary atherosclerosis </a:t>
            </a:r>
          </a:p>
          <a:p>
            <a:pPr marL="914377" indent="-392406">
              <a:buClr>
                <a:schemeClr val="dk1"/>
              </a:buClr>
              <a:buSzPct val="100000"/>
              <a:buFont typeface="Arial" panose="020B0604020202020204" pitchFamily="34" charset="0"/>
              <a:buChar char="•"/>
            </a:pPr>
            <a:r>
              <a:rPr lang="en" sz="1500" dirty="0">
                <a:solidFill>
                  <a:schemeClr val="dk1"/>
                </a:solidFill>
                <a:ea typeface="Oswald"/>
                <a:cs typeface="Oswald"/>
                <a:sym typeface="Oswald"/>
              </a:rPr>
              <a:t>Types  </a:t>
            </a:r>
            <a:endParaRPr sz="1500" dirty="0">
              <a:solidFill>
                <a:schemeClr val="dk1"/>
              </a:solidFill>
              <a:ea typeface="Oswald"/>
              <a:cs typeface="Oswald"/>
              <a:sym typeface="Oswald"/>
            </a:endParaRPr>
          </a:p>
          <a:p>
            <a:pPr marL="1828754" lvl="1" indent="-392406">
              <a:buClr>
                <a:schemeClr val="dk1"/>
              </a:buClr>
              <a:buSzPct val="100000"/>
              <a:buFont typeface="Arial" panose="020B0604020202020204" pitchFamily="34" charset="0"/>
              <a:buChar char="•"/>
            </a:pPr>
            <a:r>
              <a:rPr lang="en" sz="1500" dirty="0">
                <a:solidFill>
                  <a:schemeClr val="dk1"/>
                </a:solidFill>
                <a:ea typeface="Oswald"/>
                <a:cs typeface="Oswald"/>
                <a:sym typeface="Oswald"/>
              </a:rPr>
              <a:t>Transmural: complete occlusion of a major extramural coronary artery  (STEMI)</a:t>
            </a:r>
            <a:endParaRPr sz="1500" dirty="0">
              <a:solidFill>
                <a:schemeClr val="dk1"/>
              </a:solidFill>
              <a:ea typeface="Oswald"/>
              <a:cs typeface="Oswald"/>
              <a:sym typeface="Oswald"/>
            </a:endParaRPr>
          </a:p>
          <a:p>
            <a:pPr marL="1828754" lvl="1" indent="-392406">
              <a:buClr>
                <a:schemeClr val="dk1"/>
              </a:buClr>
              <a:buSzPct val="100000"/>
              <a:buFont typeface="Arial" panose="020B0604020202020204" pitchFamily="34" charset="0"/>
              <a:buChar char="•"/>
            </a:pPr>
            <a:r>
              <a:rPr lang="en" sz="1500" dirty="0">
                <a:solidFill>
                  <a:schemeClr val="dk1"/>
                </a:solidFill>
                <a:ea typeface="Oswald"/>
                <a:cs typeface="Oswald"/>
                <a:sym typeface="Oswald"/>
              </a:rPr>
              <a:t>Subendocardial: limit to inner 1/3 of the ventricular wall (NSTEMI) </a:t>
            </a:r>
            <a:endParaRPr sz="1500" dirty="0">
              <a:solidFill>
                <a:schemeClr val="dk1"/>
              </a:solidFill>
              <a:ea typeface="Oswald"/>
              <a:cs typeface="Oswald"/>
              <a:sym typeface="Oswald"/>
            </a:endParaRPr>
          </a:p>
          <a:p>
            <a:pPr marL="0" indent="0">
              <a:buNone/>
            </a:pPr>
            <a:endParaRPr sz="1467" dirty="0">
              <a:solidFill>
                <a:schemeClr val="dk1"/>
              </a:solidFill>
              <a:ea typeface="Oswald"/>
              <a:cs typeface="Oswald"/>
              <a:sym typeface="Oswald"/>
            </a:endParaRPr>
          </a:p>
          <a:p>
            <a:pPr marL="0" indent="0">
              <a:spcAft>
                <a:spcPts val="1600"/>
              </a:spcAft>
              <a:buNone/>
            </a:pPr>
            <a:endParaRPr dirty="0"/>
          </a:p>
        </p:txBody>
      </p:sp>
      <p:pic>
        <p:nvPicPr>
          <p:cNvPr id="562" name="Google Shape;562;p83"/>
          <p:cNvPicPr preferRelativeResize="0"/>
          <p:nvPr/>
        </p:nvPicPr>
        <p:blipFill>
          <a:blip r:embed="rId3">
            <a:alphaModFix/>
          </a:blip>
          <a:stretch>
            <a:fillRect/>
          </a:stretch>
        </p:blipFill>
        <p:spPr>
          <a:xfrm>
            <a:off x="6472934" y="2320568"/>
            <a:ext cx="5587601" cy="3143025"/>
          </a:xfrm>
          <a:prstGeom prst="rect">
            <a:avLst/>
          </a:prstGeom>
          <a:noFill/>
          <a:ln>
            <a:noFill/>
          </a:ln>
        </p:spPr>
      </p:pic>
    </p:spTree>
    <p:extLst>
      <p:ext uri="{BB962C8B-B14F-4D97-AF65-F5344CB8AC3E}">
        <p14:creationId xmlns:p14="http://schemas.microsoft.com/office/powerpoint/2010/main" val="38063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85"/>
          <p:cNvSpPr txBox="1">
            <a:spLocks noGrp="1"/>
          </p:cNvSpPr>
          <p:nvPr>
            <p:ph type="title"/>
          </p:nvPr>
        </p:nvSpPr>
        <p:spPr>
          <a:xfrm>
            <a:off x="415600" y="162967"/>
            <a:ext cx="11360800" cy="763600"/>
          </a:xfrm>
          <a:prstGeom prst="rect">
            <a:avLst/>
          </a:prstGeom>
        </p:spPr>
        <p:txBody>
          <a:bodyPr spcFirstLastPara="1" wrap="square" lIns="121900" tIns="121900" rIns="121900" bIns="121900" anchor="t" anchorCtr="0">
            <a:normAutofit fontScale="90000"/>
          </a:bodyPr>
          <a:lstStyle/>
          <a:p>
            <a:r>
              <a:rPr lang="en" dirty="0"/>
              <a:t>Describe the ECG abnormalities in a patient with myocardial infarction</a:t>
            </a:r>
            <a:endParaRPr dirty="0"/>
          </a:p>
        </p:txBody>
      </p:sp>
      <p:sp>
        <p:nvSpPr>
          <p:cNvPr id="575" name="Google Shape;575;p85"/>
          <p:cNvSpPr txBox="1">
            <a:spLocks noGrp="1"/>
          </p:cNvSpPr>
          <p:nvPr>
            <p:ph type="body" idx="1"/>
          </p:nvPr>
        </p:nvSpPr>
        <p:spPr>
          <a:xfrm>
            <a:off x="415600" y="1536633"/>
            <a:ext cx="5366400" cy="5106000"/>
          </a:xfrm>
          <a:prstGeom prst="rect">
            <a:avLst/>
          </a:prstGeom>
        </p:spPr>
        <p:txBody>
          <a:bodyPr spcFirstLastPara="1" wrap="square" lIns="121900" tIns="121900" rIns="121900" bIns="121900" anchor="t" anchorCtr="0">
            <a:normAutofit fontScale="25000" lnSpcReduction="20000"/>
          </a:bodyPr>
          <a:lstStyle/>
          <a:p>
            <a:pPr marL="857250" indent="-857250">
              <a:buFont typeface="Arial" panose="020B0604020202020204" pitchFamily="34" charset="0"/>
              <a:buChar char="•"/>
            </a:pPr>
            <a:r>
              <a:rPr lang="en" sz="6400" dirty="0">
                <a:solidFill>
                  <a:schemeClr val="dk1"/>
                </a:solidFill>
                <a:ea typeface="Oswald"/>
                <a:cs typeface="Oswald"/>
                <a:sym typeface="Oswald"/>
              </a:rPr>
              <a:t>The distinction previously mentioned between a transmural and subendocardial myocardial infarct can be noticed most simply through an ECG </a:t>
            </a:r>
            <a:endParaRPr sz="6400" dirty="0">
              <a:solidFill>
                <a:schemeClr val="dk1"/>
              </a:solidFill>
              <a:ea typeface="Oswald"/>
              <a:cs typeface="Oswald"/>
              <a:sym typeface="Oswald"/>
            </a:endParaRPr>
          </a:p>
          <a:p>
            <a:pPr marL="857250" indent="-857250">
              <a:spcBef>
                <a:spcPts val="1600"/>
              </a:spcBef>
              <a:buFont typeface="Arial" panose="020B0604020202020204" pitchFamily="34" charset="0"/>
              <a:buChar char="•"/>
            </a:pPr>
            <a:r>
              <a:rPr lang="en" sz="6400" dirty="0">
                <a:solidFill>
                  <a:schemeClr val="dk1"/>
                </a:solidFill>
                <a:ea typeface="Oswald"/>
                <a:cs typeface="Oswald"/>
                <a:sym typeface="Oswald"/>
              </a:rPr>
              <a:t>The common name given to these types of infarcts are ST-elevated MI and non-ST-elevated MI </a:t>
            </a:r>
            <a:endParaRPr sz="6400" dirty="0">
              <a:solidFill>
                <a:schemeClr val="dk1"/>
              </a:solidFill>
              <a:ea typeface="Oswald"/>
              <a:cs typeface="Oswald"/>
              <a:sym typeface="Oswald"/>
            </a:endParaRPr>
          </a:p>
          <a:p>
            <a:pPr marL="857250" indent="-857250">
              <a:spcBef>
                <a:spcPts val="1600"/>
              </a:spcBef>
              <a:buFont typeface="Arial" panose="020B0604020202020204" pitchFamily="34" charset="0"/>
              <a:buChar char="•"/>
            </a:pPr>
            <a:r>
              <a:rPr lang="en" sz="6400" dirty="0">
                <a:solidFill>
                  <a:schemeClr val="dk1"/>
                </a:solidFill>
                <a:ea typeface="Oswald"/>
                <a:cs typeface="Oswald"/>
                <a:sym typeface="Oswald"/>
              </a:rPr>
              <a:t>STEMI’s involve the full thickness of the heart wall while the NSTEMI is limited to the subendocardial portion of the heart wall </a:t>
            </a:r>
            <a:endParaRPr sz="6400" dirty="0">
              <a:solidFill>
                <a:schemeClr val="dk1"/>
              </a:solidFill>
              <a:ea typeface="Oswald"/>
              <a:cs typeface="Oswald"/>
              <a:sym typeface="Oswald"/>
            </a:endParaRPr>
          </a:p>
          <a:p>
            <a:pPr marL="857250" indent="-857250">
              <a:spcBef>
                <a:spcPts val="1600"/>
              </a:spcBef>
              <a:buFont typeface="Arial" panose="020B0604020202020204" pitchFamily="34" charset="0"/>
              <a:buChar char="•"/>
            </a:pPr>
            <a:r>
              <a:rPr lang="en" sz="6400" dirty="0">
                <a:solidFill>
                  <a:schemeClr val="dk1"/>
                </a:solidFill>
                <a:ea typeface="Oswald"/>
                <a:cs typeface="Oswald"/>
                <a:sym typeface="Oswald"/>
              </a:rPr>
              <a:t>The reason for ST elevation and depression is due to the changes in electrolytes when ischemia occurs (video explaining linked below) </a:t>
            </a:r>
            <a:endParaRPr sz="6400" dirty="0">
              <a:solidFill>
                <a:schemeClr val="dk1"/>
              </a:solidFill>
              <a:ea typeface="Oswald"/>
              <a:cs typeface="Oswald"/>
              <a:sym typeface="Oswald"/>
            </a:endParaRPr>
          </a:p>
          <a:p>
            <a:pPr marL="857250" indent="-857250">
              <a:spcBef>
                <a:spcPts val="1600"/>
              </a:spcBef>
              <a:buFont typeface="Arial" panose="020B0604020202020204" pitchFamily="34" charset="0"/>
              <a:buChar char="•"/>
            </a:pPr>
            <a:r>
              <a:rPr lang="en" sz="6400" dirty="0">
                <a:solidFill>
                  <a:schemeClr val="dk1"/>
                </a:solidFill>
                <a:ea typeface="Oswald"/>
                <a:cs typeface="Oswald"/>
                <a:sym typeface="Oswald"/>
              </a:rPr>
              <a:t>Other more minor changes can be seen with ischemia as ST elevation and depression can be quite acute in MI and will resolve eventually, leaving a less obvious ECG tracing</a:t>
            </a:r>
            <a:endParaRPr sz="6400" dirty="0">
              <a:solidFill>
                <a:schemeClr val="dk1"/>
              </a:solidFill>
              <a:ea typeface="Oswald"/>
              <a:cs typeface="Oswald"/>
              <a:sym typeface="Oswald"/>
            </a:endParaRPr>
          </a:p>
          <a:p>
            <a:pPr marL="857250" indent="-857250">
              <a:spcBef>
                <a:spcPts val="1600"/>
              </a:spcBef>
              <a:buFont typeface="Arial" panose="020B0604020202020204" pitchFamily="34" charset="0"/>
              <a:buChar char="•"/>
            </a:pPr>
            <a:r>
              <a:rPr lang="en" sz="6400" u="sng" dirty="0">
                <a:solidFill>
                  <a:schemeClr val="dk1"/>
                </a:solidFill>
                <a:ea typeface="Oswald"/>
                <a:cs typeface="Oswald"/>
                <a:sym typeface="Oswald"/>
              </a:rPr>
              <a:t>These can include: </a:t>
            </a:r>
            <a:r>
              <a:rPr lang="en" sz="6400" dirty="0">
                <a:solidFill>
                  <a:schemeClr val="dk1"/>
                </a:solidFill>
                <a:ea typeface="Oswald"/>
                <a:cs typeface="Oswald"/>
                <a:sym typeface="Oswald"/>
              </a:rPr>
              <a:t>subtle ST segment changes, T wave inversions, </a:t>
            </a:r>
            <a:r>
              <a:rPr lang="en-CA" sz="6400" dirty="0">
                <a:solidFill>
                  <a:schemeClr val="dk1"/>
                </a:solidFill>
                <a:ea typeface="Oswald"/>
                <a:cs typeface="Oswald"/>
                <a:sym typeface="Oswald"/>
              </a:rPr>
              <a:t>pathological Q waves </a:t>
            </a:r>
          </a:p>
          <a:p>
            <a:pPr marL="0" indent="0">
              <a:spcBef>
                <a:spcPts val="1600"/>
              </a:spcBef>
              <a:buNone/>
            </a:pPr>
            <a:endParaRPr lang="en-CA" dirty="0">
              <a:solidFill>
                <a:schemeClr val="dk1"/>
              </a:solidFill>
              <a:ea typeface="Oswald"/>
              <a:cs typeface="Oswald"/>
              <a:sym typeface="Oswald"/>
            </a:endParaRPr>
          </a:p>
          <a:p>
            <a:pPr marL="0" indent="0">
              <a:spcBef>
                <a:spcPts val="1600"/>
              </a:spcBef>
              <a:spcAft>
                <a:spcPts val="1600"/>
              </a:spcAft>
              <a:buNone/>
            </a:pPr>
            <a:endParaRPr dirty="0">
              <a:solidFill>
                <a:schemeClr val="dk1"/>
              </a:solidFill>
              <a:latin typeface="Oswald"/>
              <a:ea typeface="Oswald"/>
              <a:cs typeface="Oswald"/>
              <a:sym typeface="Oswald"/>
            </a:endParaRPr>
          </a:p>
        </p:txBody>
      </p:sp>
      <p:pic>
        <p:nvPicPr>
          <p:cNvPr id="576" name="Google Shape;576;p85"/>
          <p:cNvPicPr preferRelativeResize="0"/>
          <p:nvPr/>
        </p:nvPicPr>
        <p:blipFill>
          <a:blip r:embed="rId3">
            <a:alphaModFix/>
          </a:blip>
          <a:stretch>
            <a:fillRect/>
          </a:stretch>
        </p:blipFill>
        <p:spPr>
          <a:xfrm>
            <a:off x="5782000" y="923576"/>
            <a:ext cx="6277432" cy="2639899"/>
          </a:xfrm>
          <a:prstGeom prst="rect">
            <a:avLst/>
          </a:prstGeom>
          <a:noFill/>
          <a:ln>
            <a:noFill/>
          </a:ln>
        </p:spPr>
      </p:pic>
      <p:pic>
        <p:nvPicPr>
          <p:cNvPr id="577" name="Google Shape;577;p85"/>
          <p:cNvPicPr preferRelativeResize="0"/>
          <p:nvPr/>
        </p:nvPicPr>
        <p:blipFill>
          <a:blip r:embed="rId4">
            <a:alphaModFix/>
          </a:blip>
          <a:stretch>
            <a:fillRect/>
          </a:stretch>
        </p:blipFill>
        <p:spPr>
          <a:xfrm>
            <a:off x="7018200" y="3560483"/>
            <a:ext cx="4188032" cy="3022584"/>
          </a:xfrm>
          <a:prstGeom prst="rect">
            <a:avLst/>
          </a:prstGeom>
          <a:noFill/>
          <a:ln>
            <a:noFill/>
          </a:ln>
        </p:spPr>
      </p:pic>
    </p:spTree>
    <p:extLst>
      <p:ext uri="{BB962C8B-B14F-4D97-AF65-F5344CB8AC3E}">
        <p14:creationId xmlns:p14="http://schemas.microsoft.com/office/powerpoint/2010/main" val="1044713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581"/>
        <p:cNvGrpSpPr/>
        <p:nvPr/>
      </p:nvGrpSpPr>
      <p:grpSpPr>
        <a:xfrm>
          <a:off x="0" y="0"/>
          <a:ext cx="0" cy="0"/>
          <a:chOff x="0" y="0"/>
          <a:chExt cx="0" cy="0"/>
        </a:xfrm>
      </p:grpSpPr>
      <p:sp>
        <p:nvSpPr>
          <p:cNvPr id="582" name="Google Shape;582;p86"/>
          <p:cNvSpPr txBox="1">
            <a:spLocks noGrp="1"/>
          </p:cNvSpPr>
          <p:nvPr>
            <p:ph type="title"/>
          </p:nvPr>
        </p:nvSpPr>
        <p:spPr>
          <a:xfrm>
            <a:off x="804672" y="964692"/>
            <a:ext cx="3849624" cy="1188720"/>
          </a:xfrm>
          <a:prstGeom prst="rect">
            <a:avLst/>
          </a:prstGeom>
        </p:spPr>
        <p:txBody>
          <a:bodyPr spcFirstLastPara="1" vert="horz" lIns="182880" tIns="182880" rIns="182880" bIns="182880" rtlCol="0" anchor="ctr" anchorCtr="0">
            <a:normAutofit/>
          </a:bodyPr>
          <a:lstStyle/>
          <a:p>
            <a:pPr>
              <a:spcBef>
                <a:spcPct val="0"/>
              </a:spcBef>
            </a:pPr>
            <a:r>
              <a:rPr lang="en-US"/>
              <a:t>ECG localization </a:t>
            </a:r>
          </a:p>
        </p:txBody>
      </p:sp>
      <p:sp>
        <p:nvSpPr>
          <p:cNvPr id="583" name="Google Shape;583;p86"/>
          <p:cNvSpPr txBox="1">
            <a:spLocks noGrp="1"/>
          </p:cNvSpPr>
          <p:nvPr>
            <p:ph type="body" idx="1"/>
          </p:nvPr>
        </p:nvSpPr>
        <p:spPr>
          <a:xfrm>
            <a:off x="804672" y="2638044"/>
            <a:ext cx="3849624" cy="3101983"/>
          </a:xfrm>
          <a:prstGeom prst="rect">
            <a:avLst/>
          </a:prstGeom>
        </p:spPr>
        <p:txBody>
          <a:bodyPr spcFirstLastPara="1" vert="horz" lIns="91440" tIns="45720" rIns="91440" bIns="45720" rtlCol="0" anchorCtr="0">
            <a:normAutofit/>
          </a:bodyPr>
          <a:lstStyle/>
          <a:p>
            <a:pPr marL="0" indent="-228600">
              <a:spcBef>
                <a:spcPts val="1000"/>
              </a:spcBef>
              <a:buFont typeface="Arial" panose="020B0604020202020204" pitchFamily="34" charset="0"/>
              <a:buChar char="•"/>
            </a:pPr>
            <a:r>
              <a:rPr lang="en-US" dirty="0">
                <a:sym typeface="Oswald"/>
              </a:rPr>
              <a:t>Localization of the source of blockage in MI is important for interventional therapy and can be achieved based on the changes in specific leads in the ECG </a:t>
            </a:r>
          </a:p>
        </p:txBody>
      </p:sp>
      <p:pic>
        <p:nvPicPr>
          <p:cNvPr id="584" name="Google Shape;584;p86" descr="A diagram of a heart rate&#10;&#10;Description automatically generated with medium confidence"/>
          <p:cNvPicPr preferRelativeResize="0"/>
          <p:nvPr/>
        </p:nvPicPr>
        <p:blipFill rotWithShape="1">
          <a:blip r:embed="rId3"/>
          <a:srcRect l="219" r="2" b="2"/>
          <a:stretch/>
        </p:blipFill>
        <p:spPr>
          <a:xfrm>
            <a:off x="5195456" y="-2"/>
            <a:ext cx="6996820" cy="3756018"/>
          </a:xfrm>
          <a:prstGeom prst="rect">
            <a:avLst/>
          </a:prstGeom>
          <a:noFill/>
        </p:spPr>
      </p:pic>
      <p:pic>
        <p:nvPicPr>
          <p:cNvPr id="2050" name="Picture 2" descr="Figure 1">
            <a:extLst>
              <a:ext uri="{FF2B5EF4-FFF2-40B4-BE49-F238E27FC236}">
                <a16:creationId xmlns:a16="http://schemas.microsoft.com/office/drawing/2014/main" id="{9945E3DA-5A70-EF41-B9F9-D1AEF47D80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609" r="7272"/>
          <a:stretch/>
        </p:blipFill>
        <p:spPr bwMode="auto">
          <a:xfrm>
            <a:off x="6359237" y="3756016"/>
            <a:ext cx="5521036" cy="27942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943E97C-BCB2-D444-82C9-F33DF4E9873B}"/>
              </a:ext>
            </a:extLst>
          </p:cNvPr>
          <p:cNvSpPr txBox="1"/>
          <p:nvPr/>
        </p:nvSpPr>
        <p:spPr>
          <a:xfrm>
            <a:off x="4892388" y="5153136"/>
            <a:ext cx="1631373" cy="1384995"/>
          </a:xfrm>
          <a:prstGeom prst="rect">
            <a:avLst/>
          </a:prstGeom>
          <a:noFill/>
        </p:spPr>
        <p:txBody>
          <a:bodyPr wrap="square" rtlCol="0">
            <a:spAutoFit/>
          </a:bodyPr>
          <a:lstStyle/>
          <a:p>
            <a:r>
              <a:rPr lang="en-US" sz="1400" dirty="0"/>
              <a:t>Example ECG: ST elevation in V3-V5</a:t>
            </a:r>
          </a:p>
          <a:p>
            <a:endParaRPr lang="en-US" sz="1400" dirty="0"/>
          </a:p>
          <a:p>
            <a:endParaRPr lang="en-US" sz="1400" dirty="0"/>
          </a:p>
          <a:p>
            <a:r>
              <a:rPr lang="en-US" sz="1400" dirty="0"/>
              <a:t>Corresponds to mid-LAD infarct</a:t>
            </a:r>
          </a:p>
        </p:txBody>
      </p:sp>
      <p:cxnSp>
        <p:nvCxnSpPr>
          <p:cNvPr id="4" name="Straight Arrow Connector 3">
            <a:extLst>
              <a:ext uri="{FF2B5EF4-FFF2-40B4-BE49-F238E27FC236}">
                <a16:creationId xmlns:a16="http://schemas.microsoft.com/office/drawing/2014/main" id="{E8D89DCE-30E0-C04A-9EF0-237AB70E6AEA}"/>
              </a:ext>
            </a:extLst>
          </p:cNvPr>
          <p:cNvCxnSpPr>
            <a:cxnSpLocks/>
          </p:cNvCxnSpPr>
          <p:nvPr/>
        </p:nvCxnSpPr>
        <p:spPr>
          <a:xfrm>
            <a:off x="5575300" y="5574740"/>
            <a:ext cx="0" cy="4958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6FF04824-C1A7-5043-AE25-2471FE3A2C79}"/>
              </a:ext>
            </a:extLst>
          </p:cNvPr>
          <p:cNvCxnSpPr>
            <a:cxnSpLocks/>
          </p:cNvCxnSpPr>
          <p:nvPr/>
        </p:nvCxnSpPr>
        <p:spPr>
          <a:xfrm flipH="1">
            <a:off x="4445000" y="6324600"/>
            <a:ext cx="44738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513D4493-851F-3E45-B1BC-8D43D626F7FB}"/>
              </a:ext>
            </a:extLst>
          </p:cNvPr>
          <p:cNvSpPr txBox="1"/>
          <p:nvPr/>
        </p:nvSpPr>
        <p:spPr>
          <a:xfrm>
            <a:off x="3489854" y="6170711"/>
            <a:ext cx="973343" cy="307777"/>
          </a:xfrm>
          <a:prstGeom prst="rect">
            <a:avLst/>
          </a:prstGeom>
          <a:noFill/>
        </p:spPr>
        <p:txBody>
          <a:bodyPr wrap="none" rtlCol="0">
            <a:spAutoFit/>
          </a:bodyPr>
          <a:lstStyle/>
          <a:p>
            <a:r>
              <a:rPr lang="en-US" sz="1400" dirty="0"/>
              <a:t>Angiogram</a:t>
            </a:r>
          </a:p>
        </p:txBody>
      </p:sp>
    </p:spTree>
    <p:extLst>
      <p:ext uri="{BB962C8B-B14F-4D97-AF65-F5344CB8AC3E}">
        <p14:creationId xmlns:p14="http://schemas.microsoft.com/office/powerpoint/2010/main" val="4263462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87"/>
          <p:cNvSpPr txBox="1">
            <a:spLocks noGrp="1"/>
          </p:cNvSpPr>
          <p:nvPr>
            <p:ph type="title"/>
          </p:nvPr>
        </p:nvSpPr>
        <p:spPr>
          <a:xfrm>
            <a:off x="415600" y="62533"/>
            <a:ext cx="11360800" cy="763600"/>
          </a:xfrm>
          <a:prstGeom prst="rect">
            <a:avLst/>
          </a:prstGeom>
        </p:spPr>
        <p:txBody>
          <a:bodyPr spcFirstLastPara="1" wrap="square" lIns="121900" tIns="121900" rIns="121900" bIns="121900" anchor="t" anchorCtr="0">
            <a:normAutofit/>
          </a:bodyPr>
          <a:lstStyle/>
          <a:p>
            <a:r>
              <a:rPr lang="en" dirty="0"/>
              <a:t>Describe the key events in the cardiac cycle</a:t>
            </a:r>
            <a:endParaRPr dirty="0"/>
          </a:p>
        </p:txBody>
      </p:sp>
      <p:pic>
        <p:nvPicPr>
          <p:cNvPr id="590" name="Google Shape;590;p87"/>
          <p:cNvPicPr preferRelativeResize="0"/>
          <p:nvPr/>
        </p:nvPicPr>
        <p:blipFill>
          <a:blip r:embed="rId3">
            <a:alphaModFix/>
          </a:blip>
          <a:stretch>
            <a:fillRect/>
          </a:stretch>
        </p:blipFill>
        <p:spPr>
          <a:xfrm>
            <a:off x="605307" y="826133"/>
            <a:ext cx="4364899" cy="6031867"/>
          </a:xfrm>
          <a:prstGeom prst="rect">
            <a:avLst/>
          </a:prstGeom>
          <a:noFill/>
          <a:ln>
            <a:noFill/>
          </a:ln>
        </p:spPr>
      </p:pic>
      <p:pic>
        <p:nvPicPr>
          <p:cNvPr id="591" name="Google Shape;591;p87"/>
          <p:cNvPicPr preferRelativeResize="0"/>
          <p:nvPr/>
        </p:nvPicPr>
        <p:blipFill>
          <a:blip r:embed="rId4">
            <a:alphaModFix/>
          </a:blip>
          <a:stretch>
            <a:fillRect/>
          </a:stretch>
        </p:blipFill>
        <p:spPr>
          <a:xfrm>
            <a:off x="5235589" y="1029333"/>
            <a:ext cx="6753211" cy="5548584"/>
          </a:xfrm>
          <a:prstGeom prst="rect">
            <a:avLst/>
          </a:prstGeom>
          <a:noFill/>
          <a:ln>
            <a:noFill/>
          </a:ln>
        </p:spPr>
      </p:pic>
    </p:spTree>
    <p:extLst>
      <p:ext uri="{BB962C8B-B14F-4D97-AF65-F5344CB8AC3E}">
        <p14:creationId xmlns:p14="http://schemas.microsoft.com/office/powerpoint/2010/main" val="3305589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595"/>
        <p:cNvGrpSpPr/>
        <p:nvPr/>
      </p:nvGrpSpPr>
      <p:grpSpPr>
        <a:xfrm>
          <a:off x="0" y="0"/>
          <a:ext cx="0" cy="0"/>
          <a:chOff x="0" y="0"/>
          <a:chExt cx="0" cy="0"/>
        </a:xfrm>
      </p:grpSpPr>
      <p:sp>
        <p:nvSpPr>
          <p:cNvPr id="596" name="Google Shape;596;p88"/>
          <p:cNvSpPr txBox="1">
            <a:spLocks noGrp="1"/>
          </p:cNvSpPr>
          <p:nvPr>
            <p:ph type="title"/>
          </p:nvPr>
        </p:nvSpPr>
        <p:spPr>
          <a:xfrm>
            <a:off x="804672" y="374560"/>
            <a:ext cx="5925310" cy="1174991"/>
          </a:xfrm>
          <a:prstGeom prst="rect">
            <a:avLst/>
          </a:prstGeom>
        </p:spPr>
        <p:txBody>
          <a:bodyPr spcFirstLastPara="1" vert="horz" lIns="182880" tIns="182880" rIns="182880" bIns="182880" rtlCol="0" anchor="ctr" anchorCtr="0">
            <a:normAutofit/>
          </a:bodyPr>
          <a:lstStyle/>
          <a:p>
            <a:pPr>
              <a:spcBef>
                <a:spcPct val="0"/>
              </a:spcBef>
            </a:pPr>
            <a:r>
              <a:rPr lang="en-US" sz="2400"/>
              <a:t>Phases of the cardiac cycle</a:t>
            </a:r>
          </a:p>
        </p:txBody>
      </p:sp>
      <p:sp>
        <p:nvSpPr>
          <p:cNvPr id="597" name="Google Shape;597;p88"/>
          <p:cNvSpPr txBox="1">
            <a:spLocks noGrp="1"/>
          </p:cNvSpPr>
          <p:nvPr>
            <p:ph type="body" idx="1"/>
          </p:nvPr>
        </p:nvSpPr>
        <p:spPr>
          <a:xfrm>
            <a:off x="950145" y="1902936"/>
            <a:ext cx="5925310" cy="4580503"/>
          </a:xfrm>
          <a:prstGeom prst="rect">
            <a:avLst/>
          </a:prstGeom>
        </p:spPr>
        <p:txBody>
          <a:bodyPr spcFirstLastPara="1" vert="horz" lIns="91440" tIns="45720" rIns="91440" bIns="45720" rtlCol="0" anchorCtr="0">
            <a:normAutofit lnSpcReduction="10000"/>
          </a:bodyPr>
          <a:lstStyle/>
          <a:p>
            <a:pPr marL="0" indent="0">
              <a:lnSpc>
                <a:spcPct val="90000"/>
              </a:lnSpc>
              <a:spcBef>
                <a:spcPts val="1000"/>
              </a:spcBef>
              <a:buNone/>
            </a:pPr>
            <a:r>
              <a:rPr lang="en-US" b="1" dirty="0">
                <a:sym typeface="Oswald"/>
              </a:rPr>
              <a:t>1. Isovolumetric Ventricular Contraction </a:t>
            </a:r>
          </a:p>
          <a:p>
            <a:pPr marL="342900" indent="-285750">
              <a:lnSpc>
                <a:spcPct val="90000"/>
              </a:lnSpc>
              <a:spcBef>
                <a:spcPts val="1000"/>
              </a:spcBef>
              <a:buFont typeface="Arial" panose="020B0604020202020204" pitchFamily="34" charset="0"/>
              <a:buChar char="•"/>
            </a:pPr>
            <a:r>
              <a:rPr lang="en-US" dirty="0" err="1">
                <a:sym typeface="Oswald"/>
              </a:rPr>
              <a:t>pV</a:t>
            </a:r>
            <a:r>
              <a:rPr lang="en-US" dirty="0">
                <a:sym typeface="Oswald"/>
              </a:rPr>
              <a:t>&gt;</a:t>
            </a:r>
            <a:r>
              <a:rPr lang="en-US" dirty="0" err="1">
                <a:sym typeface="Oswald"/>
              </a:rPr>
              <a:t>pAt</a:t>
            </a:r>
            <a:r>
              <a:rPr lang="en-US" dirty="0">
                <a:solidFill>
                  <a:schemeClr val="tx1">
                    <a:lumMod val="85000"/>
                    <a:lumOff val="15000"/>
                  </a:schemeClr>
                </a:solidFill>
                <a:sym typeface="Oswald Light"/>
              </a:rPr>
              <a:t> → </a:t>
            </a:r>
            <a:r>
              <a:rPr lang="en-US" dirty="0">
                <a:sym typeface="Oswald"/>
              </a:rPr>
              <a:t>AV closes</a:t>
            </a:r>
            <a:r>
              <a:rPr lang="en-US" dirty="0">
                <a:solidFill>
                  <a:schemeClr val="tx1">
                    <a:lumMod val="85000"/>
                    <a:lumOff val="15000"/>
                  </a:schemeClr>
                </a:solidFill>
                <a:sym typeface="Oswald Light"/>
              </a:rPr>
              <a:t> → </a:t>
            </a:r>
            <a:r>
              <a:rPr lang="en-US" dirty="0">
                <a:sym typeface="Oswald"/>
              </a:rPr>
              <a:t>S1 (one)</a:t>
            </a:r>
          </a:p>
          <a:p>
            <a:pPr marL="0" indent="0">
              <a:lnSpc>
                <a:spcPct val="90000"/>
              </a:lnSpc>
              <a:spcBef>
                <a:spcPts val="1000"/>
              </a:spcBef>
              <a:buNone/>
            </a:pPr>
            <a:r>
              <a:rPr lang="en-US" dirty="0">
                <a:sym typeface="Oswald"/>
              </a:rPr>
              <a:t> </a:t>
            </a:r>
          </a:p>
          <a:p>
            <a:pPr marL="0" indent="0">
              <a:lnSpc>
                <a:spcPct val="90000"/>
              </a:lnSpc>
              <a:spcBef>
                <a:spcPts val="1000"/>
              </a:spcBef>
              <a:buNone/>
            </a:pPr>
            <a:r>
              <a:rPr lang="en-US" b="1" dirty="0">
                <a:sym typeface="Oswald"/>
              </a:rPr>
              <a:t>2a. Systolic Ejection</a:t>
            </a:r>
            <a:r>
              <a:rPr lang="en-US" dirty="0">
                <a:sym typeface="Oswald"/>
              </a:rPr>
              <a:t> </a:t>
            </a:r>
          </a:p>
          <a:p>
            <a:pPr marL="342900" indent="-285750">
              <a:lnSpc>
                <a:spcPct val="90000"/>
              </a:lnSpc>
              <a:spcBef>
                <a:spcPts val="1000"/>
              </a:spcBef>
              <a:buFont typeface="Arial" panose="020B0604020202020204" pitchFamily="34" charset="0"/>
              <a:buChar char="•"/>
            </a:pPr>
            <a:r>
              <a:rPr lang="en-US" dirty="0" err="1">
                <a:sym typeface="Oswald"/>
              </a:rPr>
              <a:t>pV</a:t>
            </a:r>
            <a:r>
              <a:rPr lang="en-US" dirty="0">
                <a:sym typeface="Oswald"/>
              </a:rPr>
              <a:t>&gt;</a:t>
            </a:r>
            <a:r>
              <a:rPr lang="en-US" dirty="0" err="1">
                <a:sym typeface="Oswald"/>
              </a:rPr>
              <a:t>pAorta</a:t>
            </a:r>
            <a:r>
              <a:rPr lang="en-US" dirty="0">
                <a:sym typeface="Oswald"/>
              </a:rPr>
              <a:t> </a:t>
            </a:r>
            <a:r>
              <a:rPr lang="en-US" dirty="0">
                <a:solidFill>
                  <a:schemeClr val="tx1">
                    <a:lumMod val="85000"/>
                    <a:lumOff val="15000"/>
                  </a:schemeClr>
                </a:solidFill>
                <a:sym typeface="Oswald Light"/>
              </a:rPr>
              <a:t> → </a:t>
            </a:r>
            <a:r>
              <a:rPr lang="en-US" dirty="0" err="1">
                <a:sym typeface="Oswald"/>
              </a:rPr>
              <a:t>Aort</a:t>
            </a:r>
            <a:r>
              <a:rPr lang="en-US" dirty="0">
                <a:sym typeface="Oswald"/>
              </a:rPr>
              <a:t>/</a:t>
            </a:r>
            <a:r>
              <a:rPr lang="en-US" dirty="0" err="1">
                <a:sym typeface="Oswald"/>
              </a:rPr>
              <a:t>pulm</a:t>
            </a:r>
            <a:r>
              <a:rPr lang="en-US" dirty="0">
                <a:sym typeface="Oswald"/>
              </a:rPr>
              <a:t> valves open </a:t>
            </a:r>
            <a:r>
              <a:rPr lang="en-US" dirty="0">
                <a:solidFill>
                  <a:schemeClr val="tx1">
                    <a:lumMod val="85000"/>
                    <a:lumOff val="15000"/>
                  </a:schemeClr>
                </a:solidFill>
                <a:sym typeface="Oswald Light"/>
              </a:rPr>
              <a:t> → </a:t>
            </a:r>
            <a:r>
              <a:rPr lang="en-US" dirty="0">
                <a:sym typeface="Oswald"/>
              </a:rPr>
              <a:t>blood leaves</a:t>
            </a:r>
          </a:p>
          <a:p>
            <a:pPr marL="57150" indent="-285750">
              <a:lnSpc>
                <a:spcPct val="90000"/>
              </a:lnSpc>
              <a:spcBef>
                <a:spcPts val="1000"/>
              </a:spcBef>
              <a:buSzPts val="935"/>
              <a:buFont typeface="Arial" panose="020B0604020202020204" pitchFamily="34" charset="0"/>
              <a:buChar char="•"/>
            </a:pPr>
            <a:endParaRPr lang="en-US" dirty="0">
              <a:sym typeface="Oswald"/>
            </a:endParaRPr>
          </a:p>
          <a:p>
            <a:pPr marL="0" indent="0">
              <a:lnSpc>
                <a:spcPct val="90000"/>
              </a:lnSpc>
              <a:spcBef>
                <a:spcPts val="1000"/>
              </a:spcBef>
              <a:buSzPts val="935"/>
              <a:buNone/>
            </a:pPr>
            <a:r>
              <a:rPr lang="en-US" b="1" dirty="0">
                <a:sym typeface="Oswald"/>
              </a:rPr>
              <a:t>2b. Reduced ventricular ejection </a:t>
            </a:r>
          </a:p>
          <a:p>
            <a:pPr marL="285750" indent="-285750">
              <a:lnSpc>
                <a:spcPct val="110000"/>
              </a:lnSpc>
              <a:spcBef>
                <a:spcPts val="1000"/>
              </a:spcBef>
              <a:spcAft>
                <a:spcPts val="1600"/>
              </a:spcAft>
              <a:buFont typeface="Arial" panose="020B0604020202020204" pitchFamily="34" charset="0"/>
              <a:buChar char="•"/>
            </a:pPr>
            <a:r>
              <a:rPr lang="en-US" dirty="0" err="1"/>
              <a:t>pAorta</a:t>
            </a:r>
            <a:r>
              <a:rPr lang="en-US" dirty="0"/>
              <a:t>&gt;Ventricles </a:t>
            </a:r>
          </a:p>
          <a:p>
            <a:pPr marL="285750" indent="-285750">
              <a:lnSpc>
                <a:spcPct val="110000"/>
              </a:lnSpc>
              <a:spcBef>
                <a:spcPts val="1000"/>
              </a:spcBef>
              <a:spcAft>
                <a:spcPts val="1600"/>
              </a:spcAft>
              <a:buFont typeface="Arial" panose="020B0604020202020204" pitchFamily="34" charset="0"/>
              <a:buChar char="•"/>
            </a:pPr>
            <a:r>
              <a:rPr lang="en-US" dirty="0"/>
              <a:t>V begin to relax</a:t>
            </a:r>
          </a:p>
          <a:p>
            <a:pPr marL="285750" indent="-285750">
              <a:lnSpc>
                <a:spcPct val="110000"/>
              </a:lnSpc>
              <a:spcBef>
                <a:spcPts val="1000"/>
              </a:spcBef>
              <a:spcAft>
                <a:spcPts val="1600"/>
              </a:spcAft>
              <a:buFont typeface="Arial" panose="020B0604020202020204" pitchFamily="34" charset="0"/>
              <a:buChar char="•"/>
            </a:pPr>
            <a:r>
              <a:rPr lang="en-US" dirty="0"/>
              <a:t>Blood left over = ESV</a:t>
            </a:r>
          </a:p>
        </p:txBody>
      </p:sp>
      <p:pic>
        <p:nvPicPr>
          <p:cNvPr id="598" name="Google Shape;598;p88"/>
          <p:cNvPicPr preferRelativeResize="0"/>
          <p:nvPr/>
        </p:nvPicPr>
        <p:blipFill rotWithShape="1">
          <a:blip r:embed="rId3"/>
          <a:srcRect l="2909" r="3096"/>
          <a:stretch/>
        </p:blipFill>
        <p:spPr>
          <a:xfrm>
            <a:off x="7534654" y="10"/>
            <a:ext cx="4657345" cy="6857990"/>
          </a:xfrm>
          <a:prstGeom prst="rect">
            <a:avLst/>
          </a:prstGeom>
          <a:noFill/>
        </p:spPr>
      </p:pic>
    </p:spTree>
    <p:extLst>
      <p:ext uri="{BB962C8B-B14F-4D97-AF65-F5344CB8AC3E}">
        <p14:creationId xmlns:p14="http://schemas.microsoft.com/office/powerpoint/2010/main" val="1839278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F7E6E2-0E97-374B-B9B0-8A004E1A3B9D}"/>
              </a:ext>
            </a:extLst>
          </p:cNvPr>
          <p:cNvSpPr>
            <a:spLocks noGrp="1"/>
          </p:cNvSpPr>
          <p:nvPr>
            <p:ph type="title"/>
          </p:nvPr>
        </p:nvSpPr>
        <p:spPr>
          <a:xfrm>
            <a:off x="829781" y="2708804"/>
            <a:ext cx="3698803" cy="1440394"/>
          </a:xfrm>
          <a:noFill/>
          <a:ln>
            <a:solidFill>
              <a:schemeClr val="tx1"/>
            </a:solidFill>
          </a:ln>
        </p:spPr>
        <p:txBody>
          <a:bodyPr>
            <a:normAutofit/>
          </a:bodyPr>
          <a:lstStyle/>
          <a:p>
            <a:r>
              <a:rPr lang="en-US" sz="2400">
                <a:solidFill>
                  <a:schemeClr val="tx1"/>
                </a:solidFill>
              </a:rPr>
              <a:t>LOs covered today </a:t>
            </a:r>
          </a:p>
        </p:txBody>
      </p:sp>
      <p:sp>
        <p:nvSpPr>
          <p:cNvPr id="5" name="Content Placeholder 4">
            <a:extLst>
              <a:ext uri="{FF2B5EF4-FFF2-40B4-BE49-F238E27FC236}">
                <a16:creationId xmlns:a16="http://schemas.microsoft.com/office/drawing/2014/main" id="{352A022A-6970-974F-8B50-5751393EFD19}"/>
              </a:ext>
            </a:extLst>
          </p:cNvPr>
          <p:cNvSpPr>
            <a:spLocks noGrp="1"/>
          </p:cNvSpPr>
          <p:nvPr>
            <p:ph idx="1"/>
          </p:nvPr>
        </p:nvSpPr>
        <p:spPr>
          <a:xfrm>
            <a:off x="6049182" y="802638"/>
            <a:ext cx="5408696" cy="5252722"/>
          </a:xfrm>
        </p:spPr>
        <p:txBody>
          <a:bodyPr anchor="ctr">
            <a:normAutofit fontScale="92500" lnSpcReduction="10000"/>
          </a:bodyPr>
          <a:lstStyle/>
          <a:p>
            <a:pPr marL="0" indent="0">
              <a:lnSpc>
                <a:spcPct val="90000"/>
              </a:lnSpc>
              <a:buNone/>
            </a:pPr>
            <a:r>
              <a:rPr lang="en-CA" sz="1500" b="1" dirty="0">
                <a:solidFill>
                  <a:schemeClr val="accent6">
                    <a:lumMod val="50000"/>
                  </a:schemeClr>
                </a:solidFill>
                <a:cs typeface="Calibri" panose="020F0502020204030204" pitchFamily="34" charset="0"/>
              </a:rPr>
              <a:t>Sean Power </a:t>
            </a:r>
          </a:p>
          <a:p>
            <a:pPr>
              <a:lnSpc>
                <a:spcPct val="90000"/>
              </a:lnSpc>
            </a:pPr>
            <a:r>
              <a:rPr lang="en-US" sz="1500" dirty="0">
                <a:solidFill>
                  <a:schemeClr val="accent6">
                    <a:lumMod val="50000"/>
                  </a:schemeClr>
                </a:solidFill>
              </a:rPr>
              <a:t>Describe the anatomy of the heart including surface anatomy and its circulation (PBL)</a:t>
            </a:r>
          </a:p>
          <a:p>
            <a:pPr>
              <a:lnSpc>
                <a:spcPct val="90000"/>
              </a:lnSpc>
            </a:pPr>
            <a:r>
              <a:rPr lang="en-CA" sz="1500" dirty="0">
                <a:solidFill>
                  <a:schemeClr val="accent6">
                    <a:lumMod val="50000"/>
                  </a:schemeClr>
                </a:solidFill>
                <a:cs typeface="Calibri" panose="020F0502020204030204" pitchFamily="34" charset="0"/>
              </a:rPr>
              <a:t>Define angina and myocardial infarction. (PBL T1)</a:t>
            </a:r>
            <a:endParaRPr lang="en-US" sz="1500" dirty="0">
              <a:solidFill>
                <a:schemeClr val="accent6">
                  <a:lumMod val="50000"/>
                </a:schemeClr>
              </a:solidFill>
            </a:endParaRPr>
          </a:p>
          <a:p>
            <a:pPr>
              <a:lnSpc>
                <a:spcPct val="90000"/>
              </a:lnSpc>
            </a:pPr>
            <a:r>
              <a:rPr lang="en-US" sz="1500" dirty="0">
                <a:solidFill>
                  <a:schemeClr val="accent6">
                    <a:lumMod val="50000"/>
                  </a:schemeClr>
                </a:solidFill>
              </a:rPr>
              <a:t>Describe the ECG abnormalities a patient with a myocardial infarction (N.B. Diagnosis of infarct location is not required at this stage). (PBL T1) </a:t>
            </a:r>
          </a:p>
          <a:p>
            <a:pPr>
              <a:lnSpc>
                <a:spcPct val="90000"/>
              </a:lnSpc>
            </a:pPr>
            <a:r>
              <a:rPr lang="en-US" sz="1500" dirty="0">
                <a:solidFill>
                  <a:schemeClr val="accent6">
                    <a:lumMod val="50000"/>
                  </a:schemeClr>
                </a:solidFill>
              </a:rPr>
              <a:t>Describe the key events in the cardiac cycle. (PBL T1)</a:t>
            </a:r>
          </a:p>
          <a:p>
            <a:pPr>
              <a:lnSpc>
                <a:spcPct val="90000"/>
              </a:lnSpc>
            </a:pPr>
            <a:r>
              <a:rPr lang="en-US" sz="1500" dirty="0">
                <a:solidFill>
                  <a:schemeClr val="accent6">
                    <a:lumMod val="50000"/>
                  </a:schemeClr>
                </a:solidFill>
              </a:rPr>
              <a:t>Describe the initiation, conduction and autonomic regulation of the electrical activity of the heart. (PBL T1)</a:t>
            </a:r>
          </a:p>
          <a:p>
            <a:pPr>
              <a:lnSpc>
                <a:spcPct val="90000"/>
              </a:lnSpc>
            </a:pPr>
            <a:r>
              <a:rPr lang="en-US" sz="1500" dirty="0">
                <a:solidFill>
                  <a:schemeClr val="accent6">
                    <a:lumMod val="50000"/>
                  </a:schemeClr>
                </a:solidFill>
              </a:rPr>
              <a:t>Outline the pathogenesis of coronary atherosclerosis and coronary thrombosis and the factors that influence their development.</a:t>
            </a:r>
          </a:p>
          <a:p>
            <a:pPr>
              <a:lnSpc>
                <a:spcPct val="90000"/>
              </a:lnSpc>
            </a:pPr>
            <a:r>
              <a:rPr lang="en-US" sz="1500" dirty="0">
                <a:solidFill>
                  <a:schemeClr val="accent6">
                    <a:lumMod val="50000"/>
                  </a:schemeClr>
                </a:solidFill>
              </a:rPr>
              <a:t>Outline the pathology of myocardial infarction, describing the effects of acute ischemia on cardiac muscle and the time course of healing processes. (PBL T1)</a:t>
            </a:r>
          </a:p>
          <a:p>
            <a:pPr>
              <a:lnSpc>
                <a:spcPct val="90000"/>
              </a:lnSpc>
            </a:pPr>
            <a:r>
              <a:rPr lang="en-US" sz="1500" dirty="0">
                <a:solidFill>
                  <a:schemeClr val="accent6">
                    <a:lumMod val="50000"/>
                  </a:schemeClr>
                </a:solidFill>
              </a:rPr>
              <a:t>Outline the possible clinical complications of MI, including impaired cardiac function, left ventricular failure and cardiac rupture. (PBL T2)</a:t>
            </a:r>
          </a:p>
          <a:p>
            <a:pPr>
              <a:lnSpc>
                <a:spcPct val="90000"/>
              </a:lnSpc>
            </a:pPr>
            <a:r>
              <a:rPr lang="en-US" sz="1500" dirty="0">
                <a:solidFill>
                  <a:schemeClr val="accent6">
                    <a:lumMod val="50000"/>
                  </a:schemeClr>
                </a:solidFill>
              </a:rPr>
              <a:t>Explain the pharmacology of anti-platelet agents, nitro-vasodilators and thrombolytics including DOAC’s. (PBL T1 and T2)</a:t>
            </a:r>
          </a:p>
          <a:p>
            <a:pPr>
              <a:lnSpc>
                <a:spcPct val="90000"/>
              </a:lnSpc>
            </a:pPr>
            <a:r>
              <a:rPr lang="en-US" sz="1500" dirty="0">
                <a:solidFill>
                  <a:schemeClr val="accent6">
                    <a:lumMod val="50000"/>
                  </a:schemeClr>
                </a:solidFill>
              </a:rPr>
              <a:t>Describe two types of treatment which relieve cardiac pain i.e. pharmacological and surgical treatments. (PBL T1 and T2)</a:t>
            </a:r>
          </a:p>
          <a:p>
            <a:pPr>
              <a:lnSpc>
                <a:spcPct val="90000"/>
              </a:lnSpc>
              <a:buFont typeface="Courier New" panose="02070309020205020404" pitchFamily="49" charset="0"/>
              <a:buChar char="o"/>
            </a:pPr>
            <a:endParaRPr lang="en-US" sz="1500" dirty="0">
              <a:solidFill>
                <a:schemeClr val="bg1"/>
              </a:solidFill>
            </a:endParaRPr>
          </a:p>
        </p:txBody>
      </p:sp>
    </p:spTree>
    <p:extLst>
      <p:ext uri="{BB962C8B-B14F-4D97-AF65-F5344CB8AC3E}">
        <p14:creationId xmlns:p14="http://schemas.microsoft.com/office/powerpoint/2010/main" val="3953472090"/>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602"/>
        <p:cNvGrpSpPr/>
        <p:nvPr/>
      </p:nvGrpSpPr>
      <p:grpSpPr>
        <a:xfrm>
          <a:off x="0" y="0"/>
          <a:ext cx="0" cy="0"/>
          <a:chOff x="0" y="0"/>
          <a:chExt cx="0" cy="0"/>
        </a:xfrm>
      </p:grpSpPr>
      <p:sp>
        <p:nvSpPr>
          <p:cNvPr id="603" name="Google Shape;603;p89"/>
          <p:cNvSpPr txBox="1">
            <a:spLocks noGrp="1"/>
          </p:cNvSpPr>
          <p:nvPr>
            <p:ph type="title"/>
          </p:nvPr>
        </p:nvSpPr>
        <p:spPr>
          <a:xfrm>
            <a:off x="804672" y="964692"/>
            <a:ext cx="4476806" cy="1188720"/>
          </a:xfrm>
          <a:prstGeom prst="rect">
            <a:avLst/>
          </a:prstGeom>
        </p:spPr>
        <p:txBody>
          <a:bodyPr spcFirstLastPara="1" vert="horz" lIns="182880" tIns="182880" rIns="182880" bIns="182880" rtlCol="0" anchor="ctr" anchorCtr="0">
            <a:normAutofit/>
          </a:bodyPr>
          <a:lstStyle/>
          <a:p>
            <a:pPr>
              <a:spcBef>
                <a:spcPct val="0"/>
              </a:spcBef>
            </a:pPr>
            <a:r>
              <a:rPr lang="en-US"/>
              <a:t>Phases of the cardiac cycle</a:t>
            </a:r>
          </a:p>
        </p:txBody>
      </p:sp>
      <p:sp>
        <p:nvSpPr>
          <p:cNvPr id="604" name="Google Shape;604;p89"/>
          <p:cNvSpPr txBox="1">
            <a:spLocks noGrp="1"/>
          </p:cNvSpPr>
          <p:nvPr>
            <p:ph type="body" idx="1"/>
          </p:nvPr>
        </p:nvSpPr>
        <p:spPr>
          <a:xfrm>
            <a:off x="778496" y="2278506"/>
            <a:ext cx="4998016" cy="3458754"/>
          </a:xfrm>
          <a:prstGeom prst="rect">
            <a:avLst/>
          </a:prstGeom>
        </p:spPr>
        <p:txBody>
          <a:bodyPr spcFirstLastPara="1" vert="horz" lIns="91440" tIns="45720" rIns="91440" bIns="45720" rtlCol="0" anchorCtr="0">
            <a:normAutofit fontScale="47500" lnSpcReduction="20000"/>
          </a:bodyPr>
          <a:lstStyle/>
          <a:p>
            <a:pPr marL="0" indent="0">
              <a:lnSpc>
                <a:spcPct val="90000"/>
              </a:lnSpc>
              <a:spcBef>
                <a:spcPts val="1000"/>
              </a:spcBef>
              <a:buSzPts val="935"/>
              <a:buNone/>
            </a:pPr>
            <a:r>
              <a:rPr lang="en-US" sz="3400" b="1" dirty="0">
                <a:sym typeface="Oswald"/>
              </a:rPr>
              <a:t>3. Isovolumetric Ventricular Relaxation  </a:t>
            </a:r>
          </a:p>
          <a:p>
            <a:pPr marL="57150" indent="0">
              <a:lnSpc>
                <a:spcPct val="90000"/>
              </a:lnSpc>
              <a:spcBef>
                <a:spcPts val="1000"/>
              </a:spcBef>
              <a:buSzPts val="935"/>
              <a:buNone/>
            </a:pPr>
            <a:r>
              <a:rPr lang="en-US" sz="3400" dirty="0" err="1">
                <a:sym typeface="Oswald"/>
              </a:rPr>
              <a:t>pV</a:t>
            </a:r>
            <a:r>
              <a:rPr lang="en-US" sz="3400" dirty="0">
                <a:sym typeface="Oswald"/>
              </a:rPr>
              <a:t>&lt;Aorta</a:t>
            </a:r>
            <a:r>
              <a:rPr lang="en-US" sz="3600" dirty="0">
                <a:solidFill>
                  <a:schemeClr val="tx1">
                    <a:lumMod val="85000"/>
                    <a:lumOff val="15000"/>
                  </a:schemeClr>
                </a:solidFill>
                <a:sym typeface="Oswald Light"/>
              </a:rPr>
              <a:t> → </a:t>
            </a:r>
            <a:r>
              <a:rPr lang="en-US" sz="3400" dirty="0">
                <a:sym typeface="Oswald"/>
              </a:rPr>
              <a:t>Aortic/Pulmonary Valves close</a:t>
            </a:r>
            <a:r>
              <a:rPr lang="en-US" sz="3600" dirty="0">
                <a:solidFill>
                  <a:schemeClr val="tx1">
                    <a:lumMod val="85000"/>
                    <a:lumOff val="15000"/>
                  </a:schemeClr>
                </a:solidFill>
                <a:sym typeface="Oswald Light"/>
              </a:rPr>
              <a:t> → </a:t>
            </a:r>
            <a:r>
              <a:rPr lang="en-US" sz="3400" dirty="0">
                <a:sym typeface="Oswald"/>
              </a:rPr>
              <a:t>S2</a:t>
            </a:r>
          </a:p>
          <a:p>
            <a:pPr marL="0" indent="-228600">
              <a:lnSpc>
                <a:spcPct val="90000"/>
              </a:lnSpc>
              <a:spcBef>
                <a:spcPts val="1000"/>
              </a:spcBef>
              <a:buSzPts val="935"/>
              <a:buFont typeface="Arial" panose="020B0604020202020204" pitchFamily="34" charset="0"/>
              <a:buChar char="•"/>
            </a:pPr>
            <a:endParaRPr lang="en-US" sz="3400" dirty="0">
              <a:sym typeface="Oswald"/>
            </a:endParaRPr>
          </a:p>
          <a:p>
            <a:pPr marL="0" indent="0">
              <a:lnSpc>
                <a:spcPct val="90000"/>
              </a:lnSpc>
              <a:spcBef>
                <a:spcPts val="1000"/>
              </a:spcBef>
              <a:buSzPts val="935"/>
              <a:buNone/>
            </a:pPr>
            <a:r>
              <a:rPr lang="en-US" sz="3400" b="1" dirty="0">
                <a:sym typeface="Oswald"/>
              </a:rPr>
              <a:t>4. Rapid ventricular filling </a:t>
            </a:r>
          </a:p>
          <a:p>
            <a:pPr marL="457200" indent="-457200">
              <a:lnSpc>
                <a:spcPct val="90000"/>
              </a:lnSpc>
              <a:spcBef>
                <a:spcPts val="1000"/>
              </a:spcBef>
              <a:buSzPts val="935"/>
            </a:pPr>
            <a:r>
              <a:rPr lang="en-US" sz="3400" dirty="0" err="1">
                <a:sym typeface="Oswald"/>
              </a:rPr>
              <a:t>pV</a:t>
            </a:r>
            <a:r>
              <a:rPr lang="en-US" sz="3400" dirty="0">
                <a:sym typeface="Oswald"/>
              </a:rPr>
              <a:t>&lt;</a:t>
            </a:r>
            <a:r>
              <a:rPr lang="en-US" sz="3400" dirty="0" err="1">
                <a:sym typeface="Oswald"/>
              </a:rPr>
              <a:t>pAtria</a:t>
            </a:r>
            <a:r>
              <a:rPr lang="en-US" sz="3600" dirty="0">
                <a:solidFill>
                  <a:schemeClr val="tx1">
                    <a:lumMod val="85000"/>
                    <a:lumOff val="15000"/>
                  </a:schemeClr>
                </a:solidFill>
                <a:sym typeface="Oswald Light"/>
              </a:rPr>
              <a:t> → </a:t>
            </a:r>
            <a:r>
              <a:rPr lang="en-US" sz="3400" dirty="0">
                <a:sym typeface="Oswald"/>
              </a:rPr>
              <a:t>AV valves open</a:t>
            </a:r>
          </a:p>
          <a:p>
            <a:pPr marL="0" indent="0">
              <a:lnSpc>
                <a:spcPct val="90000"/>
              </a:lnSpc>
              <a:spcBef>
                <a:spcPts val="1000"/>
              </a:spcBef>
              <a:buSzPts val="935"/>
              <a:buNone/>
            </a:pPr>
            <a:endParaRPr lang="en-US" sz="3400" dirty="0">
              <a:sym typeface="Oswald"/>
            </a:endParaRPr>
          </a:p>
          <a:p>
            <a:pPr marL="0" indent="0">
              <a:lnSpc>
                <a:spcPct val="90000"/>
              </a:lnSpc>
              <a:spcBef>
                <a:spcPts val="1000"/>
              </a:spcBef>
              <a:buSzPts val="935"/>
              <a:buNone/>
            </a:pPr>
            <a:r>
              <a:rPr lang="en-US" sz="3400" b="1" dirty="0">
                <a:sym typeface="Oswald"/>
              </a:rPr>
              <a:t>5. Diastasis (reduced ventricular filling) </a:t>
            </a:r>
          </a:p>
          <a:p>
            <a:pPr marL="514350" indent="-457200">
              <a:lnSpc>
                <a:spcPct val="90000"/>
              </a:lnSpc>
              <a:spcBef>
                <a:spcPts val="1000"/>
              </a:spcBef>
              <a:buSzPts val="935"/>
            </a:pPr>
            <a:r>
              <a:rPr lang="en-US" sz="3400" dirty="0">
                <a:sym typeface="Oswald"/>
              </a:rPr>
              <a:t>Rapid inflow + diastasis = 70% of ventricular filling</a:t>
            </a:r>
          </a:p>
          <a:p>
            <a:pPr marL="0" indent="0">
              <a:lnSpc>
                <a:spcPct val="90000"/>
              </a:lnSpc>
              <a:spcBef>
                <a:spcPts val="1000"/>
              </a:spcBef>
              <a:buNone/>
            </a:pPr>
            <a:endParaRPr lang="en-US" sz="3400" dirty="0">
              <a:sym typeface="Oswald"/>
            </a:endParaRPr>
          </a:p>
          <a:p>
            <a:pPr marL="0" indent="0">
              <a:lnSpc>
                <a:spcPct val="90000"/>
              </a:lnSpc>
              <a:spcBef>
                <a:spcPts val="1000"/>
              </a:spcBef>
              <a:buNone/>
            </a:pPr>
            <a:r>
              <a:rPr lang="en-US" sz="3400" b="1" dirty="0">
                <a:sym typeface="Oswald"/>
              </a:rPr>
              <a:t>6.  Atrial Systole (Atria contract) </a:t>
            </a:r>
          </a:p>
          <a:p>
            <a:pPr marL="285750" indent="-228600">
              <a:lnSpc>
                <a:spcPct val="90000"/>
              </a:lnSpc>
              <a:spcBef>
                <a:spcPts val="1000"/>
              </a:spcBef>
              <a:buFont typeface="Arial" panose="020B0604020202020204" pitchFamily="34" charset="0"/>
              <a:buChar char="•"/>
            </a:pPr>
            <a:r>
              <a:rPr lang="en-US" sz="3400" dirty="0">
                <a:sym typeface="Oswald"/>
              </a:rPr>
              <a:t>last 30% of ventricular filling </a:t>
            </a:r>
          </a:p>
          <a:p>
            <a:pPr marL="0" indent="-228600">
              <a:lnSpc>
                <a:spcPct val="90000"/>
              </a:lnSpc>
              <a:spcBef>
                <a:spcPts val="1000"/>
              </a:spcBef>
              <a:spcAft>
                <a:spcPts val="1600"/>
              </a:spcAft>
              <a:buSzPts val="935"/>
              <a:buFont typeface="Arial" panose="020B0604020202020204" pitchFamily="34" charset="0"/>
              <a:buChar char="•"/>
            </a:pPr>
            <a:endParaRPr lang="en-US" sz="1000" dirty="0"/>
          </a:p>
        </p:txBody>
      </p:sp>
      <p:pic>
        <p:nvPicPr>
          <p:cNvPr id="3" name="Picture 2" descr="Diagram&#10;&#10;Description automatically generated">
            <a:extLst>
              <a:ext uri="{FF2B5EF4-FFF2-40B4-BE49-F238E27FC236}">
                <a16:creationId xmlns:a16="http://schemas.microsoft.com/office/drawing/2014/main" id="{F123CA7B-4FBE-8A28-9666-F292E3F47908}"/>
              </a:ext>
            </a:extLst>
          </p:cNvPr>
          <p:cNvPicPr>
            <a:picLocks noChangeAspect="1"/>
          </p:cNvPicPr>
          <p:nvPr/>
        </p:nvPicPr>
        <p:blipFill rotWithShape="1">
          <a:blip r:embed="rId3"/>
          <a:srcRect l="16622" r="14382" b="1"/>
          <a:stretch/>
        </p:blipFill>
        <p:spPr>
          <a:xfrm>
            <a:off x="6734115" y="1293275"/>
            <a:ext cx="3859660" cy="4279392"/>
          </a:xfrm>
          <a:prstGeom prst="rect">
            <a:avLst/>
          </a:prstGeom>
        </p:spPr>
      </p:pic>
    </p:spTree>
    <p:extLst>
      <p:ext uri="{BB962C8B-B14F-4D97-AF65-F5344CB8AC3E}">
        <p14:creationId xmlns:p14="http://schemas.microsoft.com/office/powerpoint/2010/main" val="3374742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2D889-D8E8-B146-B016-7DF2FE187626}"/>
              </a:ext>
            </a:extLst>
          </p:cNvPr>
          <p:cNvSpPr>
            <a:spLocks noGrp="1"/>
          </p:cNvSpPr>
          <p:nvPr>
            <p:ph type="title"/>
          </p:nvPr>
        </p:nvSpPr>
        <p:spPr>
          <a:xfrm>
            <a:off x="139035" y="362390"/>
            <a:ext cx="4189583" cy="1736866"/>
          </a:xfrm>
        </p:spPr>
        <p:txBody>
          <a:bodyPr vert="horz" lIns="182880" tIns="182880" rIns="182880" bIns="182880" rtlCol="0" anchor="ctr">
            <a:noAutofit/>
          </a:bodyPr>
          <a:lstStyle/>
          <a:p>
            <a:pPr>
              <a:spcBef>
                <a:spcPct val="0"/>
              </a:spcBef>
            </a:pPr>
            <a:r>
              <a:rPr lang="en" sz="2000" dirty="0"/>
              <a:t>Describe the initiation, conduction and autonomic regulation of the electrical activity in the heart</a:t>
            </a:r>
            <a:endParaRPr lang="en-US" sz="2000" dirty="0"/>
          </a:p>
        </p:txBody>
      </p:sp>
      <p:sp>
        <p:nvSpPr>
          <p:cNvPr id="3" name="Text Placeholder 2">
            <a:extLst>
              <a:ext uri="{FF2B5EF4-FFF2-40B4-BE49-F238E27FC236}">
                <a16:creationId xmlns:a16="http://schemas.microsoft.com/office/drawing/2014/main" id="{418F558B-00C1-FC43-B982-7ACEE5E62786}"/>
              </a:ext>
            </a:extLst>
          </p:cNvPr>
          <p:cNvSpPr>
            <a:spLocks noGrp="1"/>
          </p:cNvSpPr>
          <p:nvPr>
            <p:ph type="body" idx="1"/>
          </p:nvPr>
        </p:nvSpPr>
        <p:spPr>
          <a:xfrm>
            <a:off x="244699" y="2638044"/>
            <a:ext cx="4247539" cy="3263206"/>
          </a:xfrm>
        </p:spPr>
        <p:txBody>
          <a:bodyPr vert="horz" lIns="91440" tIns="45720" rIns="91440" bIns="45720" rtlCol="0">
            <a:normAutofit fontScale="85000" lnSpcReduction="20000"/>
          </a:bodyPr>
          <a:lstStyle/>
          <a:p>
            <a:pPr marL="380985" indent="0">
              <a:spcBef>
                <a:spcPts val="1000"/>
              </a:spcBef>
              <a:buNone/>
            </a:pPr>
            <a:r>
              <a:rPr lang="en-US" b="1" dirty="0"/>
              <a:t>Conduction through the heart: </a:t>
            </a:r>
          </a:p>
          <a:p>
            <a:pPr marL="380985" indent="0">
              <a:spcBef>
                <a:spcPts val="1000"/>
              </a:spcBef>
              <a:buNone/>
            </a:pPr>
            <a:r>
              <a:rPr lang="en-US" dirty="0"/>
              <a:t>SA  node </a:t>
            </a:r>
          </a:p>
          <a:p>
            <a:pPr marL="380985" indent="0">
              <a:spcBef>
                <a:spcPts val="1000"/>
              </a:spcBef>
              <a:buNone/>
            </a:pPr>
            <a:endParaRPr lang="en-US" dirty="0"/>
          </a:p>
          <a:p>
            <a:pPr marL="380985" indent="0">
              <a:spcBef>
                <a:spcPts val="1000"/>
              </a:spcBef>
              <a:buNone/>
            </a:pPr>
            <a:r>
              <a:rPr lang="en-US" dirty="0"/>
              <a:t>AV  node</a:t>
            </a:r>
          </a:p>
          <a:p>
            <a:pPr marL="380985" indent="0">
              <a:spcBef>
                <a:spcPts val="1000"/>
              </a:spcBef>
              <a:buNone/>
            </a:pPr>
            <a:endParaRPr lang="en-US" dirty="0"/>
          </a:p>
          <a:p>
            <a:pPr marL="380985" indent="0">
              <a:spcBef>
                <a:spcPts val="1000"/>
              </a:spcBef>
              <a:buNone/>
            </a:pPr>
            <a:r>
              <a:rPr lang="en-US" dirty="0"/>
              <a:t>Bundle of His </a:t>
            </a:r>
          </a:p>
          <a:p>
            <a:pPr marL="380985" indent="0">
              <a:spcBef>
                <a:spcPts val="1000"/>
              </a:spcBef>
              <a:buNone/>
            </a:pPr>
            <a:endParaRPr lang="en-US" dirty="0"/>
          </a:p>
          <a:p>
            <a:pPr marL="380985" indent="0">
              <a:spcBef>
                <a:spcPts val="1000"/>
              </a:spcBef>
              <a:buNone/>
            </a:pPr>
            <a:r>
              <a:rPr lang="en-US" dirty="0"/>
              <a:t>L and R Bundle Branches </a:t>
            </a:r>
          </a:p>
          <a:p>
            <a:pPr marL="380985" indent="0">
              <a:spcBef>
                <a:spcPts val="1000"/>
              </a:spcBef>
              <a:buNone/>
            </a:pPr>
            <a:endParaRPr lang="en-US" dirty="0"/>
          </a:p>
          <a:p>
            <a:pPr marL="380985" indent="0">
              <a:spcBef>
                <a:spcPts val="1000"/>
              </a:spcBef>
              <a:buNone/>
            </a:pPr>
            <a:r>
              <a:rPr lang="en-US" dirty="0"/>
              <a:t>Purkinje </a:t>
            </a:r>
            <a:r>
              <a:rPr lang="en-US" dirty="0" err="1"/>
              <a:t>Fibres</a:t>
            </a:r>
            <a:r>
              <a:rPr lang="en-US" dirty="0"/>
              <a:t> </a:t>
            </a:r>
          </a:p>
        </p:txBody>
      </p:sp>
      <p:cxnSp>
        <p:nvCxnSpPr>
          <p:cNvPr id="5" name="Straight Arrow Connector 4">
            <a:extLst>
              <a:ext uri="{FF2B5EF4-FFF2-40B4-BE49-F238E27FC236}">
                <a16:creationId xmlns:a16="http://schemas.microsoft.com/office/drawing/2014/main" id="{07A901F1-84A9-534F-A4F4-1E5062EB375F}"/>
              </a:ext>
            </a:extLst>
          </p:cNvPr>
          <p:cNvCxnSpPr/>
          <p:nvPr/>
        </p:nvCxnSpPr>
        <p:spPr>
          <a:xfrm>
            <a:off x="991673" y="3261574"/>
            <a:ext cx="0" cy="3348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52261C84-7BCD-824B-8DC3-7F1AAADB1E92}"/>
              </a:ext>
            </a:extLst>
          </p:cNvPr>
          <p:cNvCxnSpPr/>
          <p:nvPr/>
        </p:nvCxnSpPr>
        <p:spPr>
          <a:xfrm>
            <a:off x="1030309" y="3949521"/>
            <a:ext cx="0" cy="3348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6E09E9AF-3D61-5A4B-BD76-09963F9F73AF}"/>
              </a:ext>
            </a:extLst>
          </p:cNvPr>
          <p:cNvCxnSpPr/>
          <p:nvPr/>
        </p:nvCxnSpPr>
        <p:spPr>
          <a:xfrm>
            <a:off x="1030309" y="4593465"/>
            <a:ext cx="0" cy="3348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76F8EFB4-86A1-E74A-B190-92B20E679D90}"/>
              </a:ext>
            </a:extLst>
          </p:cNvPr>
          <p:cNvCxnSpPr/>
          <p:nvPr/>
        </p:nvCxnSpPr>
        <p:spPr>
          <a:xfrm>
            <a:off x="1056067" y="5137354"/>
            <a:ext cx="0" cy="3348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2" name="Google Shape;619;p91">
            <a:extLst>
              <a:ext uri="{FF2B5EF4-FFF2-40B4-BE49-F238E27FC236}">
                <a16:creationId xmlns:a16="http://schemas.microsoft.com/office/drawing/2014/main" id="{02E5350C-FCDF-DD4A-99C3-C0DEBA4D0EE5}"/>
              </a:ext>
            </a:extLst>
          </p:cNvPr>
          <p:cNvPicPr preferRelativeResize="0"/>
          <p:nvPr/>
        </p:nvPicPr>
        <p:blipFill>
          <a:blip r:embed="rId3">
            <a:alphaModFix/>
          </a:blip>
          <a:stretch>
            <a:fillRect/>
          </a:stretch>
        </p:blipFill>
        <p:spPr>
          <a:xfrm>
            <a:off x="5239212" y="1330450"/>
            <a:ext cx="5516001" cy="4222248"/>
          </a:xfrm>
          <a:prstGeom prst="rect">
            <a:avLst/>
          </a:prstGeom>
          <a:noFill/>
          <a:ln>
            <a:noFill/>
          </a:ln>
        </p:spPr>
      </p:pic>
    </p:spTree>
    <p:extLst>
      <p:ext uri="{BB962C8B-B14F-4D97-AF65-F5344CB8AC3E}">
        <p14:creationId xmlns:p14="http://schemas.microsoft.com/office/powerpoint/2010/main" val="3707429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90"/>
          <p:cNvSpPr txBox="1">
            <a:spLocks noGrp="1"/>
          </p:cNvSpPr>
          <p:nvPr>
            <p:ph type="title"/>
          </p:nvPr>
        </p:nvSpPr>
        <p:spPr>
          <a:xfrm>
            <a:off x="415600" y="134233"/>
            <a:ext cx="11360800" cy="763600"/>
          </a:xfrm>
          <a:prstGeom prst="rect">
            <a:avLst/>
          </a:prstGeom>
        </p:spPr>
        <p:txBody>
          <a:bodyPr spcFirstLastPara="1" wrap="square" lIns="121900" tIns="121900" rIns="121900" bIns="121900" anchor="t" anchorCtr="0">
            <a:normAutofit fontScale="90000"/>
          </a:bodyPr>
          <a:lstStyle/>
          <a:p>
            <a:r>
              <a:rPr lang="en" dirty="0"/>
              <a:t>Describe the initiation, conduction and autonomic regulation of the electrical activity in the heart</a:t>
            </a:r>
            <a:endParaRPr dirty="0"/>
          </a:p>
        </p:txBody>
      </p:sp>
      <p:sp>
        <p:nvSpPr>
          <p:cNvPr id="611" name="Google Shape;611;p90"/>
          <p:cNvSpPr txBox="1">
            <a:spLocks noGrp="1"/>
          </p:cNvSpPr>
          <p:nvPr>
            <p:ph type="body" idx="1"/>
          </p:nvPr>
        </p:nvSpPr>
        <p:spPr>
          <a:xfrm>
            <a:off x="415600" y="1536633"/>
            <a:ext cx="5380800" cy="5120400"/>
          </a:xfrm>
          <a:prstGeom prst="rect">
            <a:avLst/>
          </a:prstGeom>
        </p:spPr>
        <p:txBody>
          <a:bodyPr spcFirstLastPara="1" wrap="square" lIns="121900" tIns="121900" rIns="121900" bIns="121900" anchor="t" anchorCtr="0">
            <a:normAutofit/>
          </a:bodyPr>
          <a:lstStyle/>
          <a:p>
            <a:pPr marL="0" indent="0">
              <a:buNone/>
            </a:pPr>
            <a:r>
              <a:rPr lang="en" sz="1467" b="1" dirty="0">
                <a:solidFill>
                  <a:schemeClr val="dk1"/>
                </a:solidFill>
                <a:ea typeface="Oswald"/>
                <a:cs typeface="Oswald"/>
                <a:sym typeface="Oswald"/>
              </a:rPr>
              <a:t>Initiation</a:t>
            </a:r>
            <a:r>
              <a:rPr lang="en" sz="1467" dirty="0">
                <a:solidFill>
                  <a:schemeClr val="dk1"/>
                </a:solidFill>
                <a:ea typeface="Oswald"/>
                <a:cs typeface="Oswald"/>
                <a:sym typeface="Oswald"/>
              </a:rPr>
              <a:t> (SA node action potential): </a:t>
            </a:r>
            <a:endParaRPr sz="1467" dirty="0">
              <a:solidFill>
                <a:schemeClr val="dk1"/>
              </a:solidFill>
              <a:ea typeface="Oswald"/>
              <a:cs typeface="Oswald"/>
              <a:sym typeface="Oswald"/>
            </a:endParaRPr>
          </a:p>
          <a:p>
            <a:pPr marL="914377" indent="-397923">
              <a:buClr>
                <a:schemeClr val="dk1"/>
              </a:buClr>
              <a:buSzPts val="1100"/>
              <a:buFont typeface="Arial" panose="020B0604020202020204" pitchFamily="34" charset="0"/>
              <a:buChar char="•"/>
            </a:pPr>
            <a:r>
              <a:rPr lang="en" sz="1467" dirty="0">
                <a:solidFill>
                  <a:schemeClr val="dk1"/>
                </a:solidFill>
                <a:ea typeface="Oswald"/>
                <a:cs typeface="Oswald"/>
                <a:sym typeface="Oswald"/>
              </a:rPr>
              <a:t>Phase 4: Spontaneous depolarization (pacemaker) </a:t>
            </a:r>
            <a:endParaRPr sz="1467" dirty="0">
              <a:solidFill>
                <a:schemeClr val="dk1"/>
              </a:solidFill>
              <a:ea typeface="Oswald"/>
              <a:cs typeface="Oswald"/>
              <a:sym typeface="Oswald"/>
            </a:endParaRPr>
          </a:p>
          <a:p>
            <a:pPr marL="1828754" lvl="1" indent="-397923">
              <a:buClr>
                <a:schemeClr val="dk1"/>
              </a:buClr>
              <a:buSzPts val="1100"/>
              <a:buFont typeface="Arial" panose="020B0604020202020204" pitchFamily="34" charset="0"/>
              <a:buChar char="•"/>
            </a:pPr>
            <a:r>
              <a:rPr lang="en-CA" sz="1467" dirty="0">
                <a:solidFill>
                  <a:schemeClr val="dk1"/>
                </a:solidFill>
                <a:ea typeface="Oswald"/>
                <a:cs typeface="Oswald"/>
                <a:sym typeface="Oswald"/>
              </a:rPr>
              <a:t>Most negative membrane potential</a:t>
            </a:r>
            <a:r>
              <a:rPr lang="en" sz="1467" dirty="0">
                <a:solidFill>
                  <a:schemeClr val="dk1"/>
                </a:solidFill>
                <a:ea typeface="Oswald"/>
                <a:cs typeface="Oswald"/>
                <a:sym typeface="Oswald"/>
              </a:rPr>
              <a:t> at -60 mV </a:t>
            </a:r>
          </a:p>
          <a:p>
            <a:pPr marL="1828754" lvl="1" indent="-397923">
              <a:buClr>
                <a:schemeClr val="dk1"/>
              </a:buClr>
              <a:buSzPts val="1100"/>
              <a:buFont typeface="Arial" panose="020B0604020202020204" pitchFamily="34" charset="0"/>
              <a:buChar char="•"/>
            </a:pPr>
            <a:r>
              <a:rPr lang="en" sz="1467" dirty="0">
                <a:solidFill>
                  <a:srgbClr val="FF0000"/>
                </a:solidFill>
                <a:ea typeface="Oswald"/>
                <a:cs typeface="Oswald"/>
                <a:sym typeface="Oswald"/>
              </a:rPr>
              <a:t>Inward Funny Na+  </a:t>
            </a:r>
            <a:r>
              <a:rPr lang="en" sz="1467" dirty="0">
                <a:solidFill>
                  <a:schemeClr val="dk1"/>
                </a:solidFill>
                <a:ea typeface="Oswald"/>
                <a:cs typeface="Oswald"/>
                <a:sym typeface="Oswald"/>
              </a:rPr>
              <a:t>channel        Na+ in     –40mV (threshold)  </a:t>
            </a:r>
            <a:endParaRPr sz="1467" dirty="0">
              <a:solidFill>
                <a:schemeClr val="dk1"/>
              </a:solidFill>
              <a:ea typeface="Oswald"/>
              <a:cs typeface="Oswald"/>
              <a:sym typeface="Oswald"/>
            </a:endParaRPr>
          </a:p>
          <a:p>
            <a:pPr marL="914377" indent="-397923">
              <a:buClr>
                <a:schemeClr val="dk1"/>
              </a:buClr>
              <a:buSzPts val="1100"/>
              <a:buFont typeface="Arial" panose="020B0604020202020204" pitchFamily="34" charset="0"/>
              <a:buChar char="•"/>
            </a:pPr>
            <a:r>
              <a:rPr lang="en" sz="1467" dirty="0">
                <a:solidFill>
                  <a:schemeClr val="dk1"/>
                </a:solidFill>
                <a:ea typeface="Oswald"/>
                <a:cs typeface="Oswald"/>
                <a:sym typeface="Oswald"/>
              </a:rPr>
              <a:t>Phase 0: upstroke of the AP  </a:t>
            </a:r>
            <a:endParaRPr sz="1467" dirty="0">
              <a:solidFill>
                <a:schemeClr val="dk1"/>
              </a:solidFill>
              <a:ea typeface="Oswald"/>
              <a:cs typeface="Oswald"/>
              <a:sym typeface="Oswald"/>
            </a:endParaRPr>
          </a:p>
          <a:p>
            <a:pPr marL="1430831" lvl="1" indent="0">
              <a:buClr>
                <a:schemeClr val="dk1"/>
              </a:buClr>
              <a:buSzPts val="1100"/>
              <a:buNone/>
            </a:pPr>
            <a:r>
              <a:rPr lang="en" sz="1467" dirty="0">
                <a:solidFill>
                  <a:srgbClr val="FF0000"/>
                </a:solidFill>
                <a:ea typeface="Oswald"/>
                <a:cs typeface="Oswald"/>
                <a:sym typeface="Oswald"/>
              </a:rPr>
              <a:t>L-type Ca2+ </a:t>
            </a:r>
            <a:r>
              <a:rPr lang="en" sz="1467" dirty="0">
                <a:solidFill>
                  <a:schemeClr val="dk1"/>
                </a:solidFill>
                <a:ea typeface="Oswald"/>
                <a:cs typeface="Oswald"/>
                <a:sym typeface="Oswald"/>
              </a:rPr>
              <a:t>channels open       Ca2+ in       +10 </a:t>
            </a:r>
            <a:endParaRPr sz="1467" dirty="0">
              <a:solidFill>
                <a:schemeClr val="dk1"/>
              </a:solidFill>
              <a:ea typeface="Oswald"/>
              <a:cs typeface="Oswald"/>
              <a:sym typeface="Oswald"/>
            </a:endParaRPr>
          </a:p>
          <a:p>
            <a:pPr marL="914377" indent="-397923">
              <a:buClr>
                <a:schemeClr val="dk1"/>
              </a:buClr>
              <a:buSzPts val="1100"/>
              <a:buFont typeface="Arial" panose="020B0604020202020204" pitchFamily="34" charset="0"/>
              <a:buChar char="•"/>
            </a:pPr>
            <a:r>
              <a:rPr lang="en" sz="1467" dirty="0">
                <a:solidFill>
                  <a:schemeClr val="dk1"/>
                </a:solidFill>
                <a:ea typeface="Oswald"/>
                <a:cs typeface="Oswald"/>
                <a:sym typeface="Oswald"/>
              </a:rPr>
              <a:t>Phase 1 and 2 do not occur </a:t>
            </a:r>
            <a:endParaRPr sz="1467" dirty="0">
              <a:solidFill>
                <a:schemeClr val="dk1"/>
              </a:solidFill>
              <a:ea typeface="Oswald"/>
              <a:cs typeface="Oswald"/>
              <a:sym typeface="Oswald"/>
            </a:endParaRPr>
          </a:p>
          <a:p>
            <a:pPr marL="914377" indent="-397923">
              <a:buClr>
                <a:schemeClr val="dk1"/>
              </a:buClr>
              <a:buSzPts val="1100"/>
              <a:buFont typeface="Arial" panose="020B0604020202020204" pitchFamily="34" charset="0"/>
              <a:buChar char="•"/>
            </a:pPr>
            <a:r>
              <a:rPr lang="en" sz="1467" dirty="0">
                <a:solidFill>
                  <a:schemeClr val="dk1"/>
                </a:solidFill>
                <a:ea typeface="Oswald"/>
                <a:cs typeface="Oswald"/>
                <a:sym typeface="Oswald"/>
              </a:rPr>
              <a:t>Phase 3: repolarization  </a:t>
            </a:r>
            <a:endParaRPr sz="1467" dirty="0">
              <a:solidFill>
                <a:schemeClr val="dk1"/>
              </a:solidFill>
              <a:ea typeface="Oswald"/>
              <a:cs typeface="Oswald"/>
              <a:sym typeface="Oswald"/>
            </a:endParaRPr>
          </a:p>
          <a:p>
            <a:pPr marL="1828754" lvl="1" indent="-397923">
              <a:buClr>
                <a:schemeClr val="dk1"/>
              </a:buClr>
              <a:buSzPts val="1100"/>
              <a:buFont typeface="Arial" panose="020B0604020202020204" pitchFamily="34" charset="0"/>
              <a:buChar char="•"/>
            </a:pPr>
            <a:r>
              <a:rPr lang="en" sz="1467" dirty="0">
                <a:solidFill>
                  <a:srgbClr val="FF0000"/>
                </a:solidFill>
                <a:ea typeface="Oswald"/>
                <a:cs typeface="Oswald"/>
                <a:sym typeface="Oswald"/>
              </a:rPr>
              <a:t>Delayed rectifier  K+ channels </a:t>
            </a:r>
            <a:r>
              <a:rPr lang="en" sz="1467" dirty="0">
                <a:solidFill>
                  <a:schemeClr val="dk1"/>
                </a:solidFill>
                <a:ea typeface="Oswald"/>
                <a:cs typeface="Oswald"/>
                <a:sym typeface="Oswald"/>
              </a:rPr>
              <a:t>opens        K+ out        -60mV</a:t>
            </a:r>
          </a:p>
          <a:p>
            <a:pPr marL="1828754" lvl="1" indent="-397923">
              <a:buClr>
                <a:schemeClr val="dk1"/>
              </a:buClr>
              <a:buSzPts val="1100"/>
              <a:buFont typeface="Arial" panose="020B0604020202020204" pitchFamily="34" charset="0"/>
              <a:buChar char="•"/>
            </a:pPr>
            <a:r>
              <a:rPr lang="en" sz="1467" dirty="0">
                <a:solidFill>
                  <a:schemeClr val="dk1"/>
                </a:solidFill>
                <a:ea typeface="Oswald"/>
                <a:cs typeface="Oswald"/>
                <a:sym typeface="Oswald"/>
              </a:rPr>
              <a:t>L type Ca2+ channels inactivated </a:t>
            </a:r>
          </a:p>
          <a:p>
            <a:pPr marL="1430831" lvl="1" indent="0">
              <a:buClr>
                <a:schemeClr val="dk1"/>
              </a:buClr>
              <a:buSzPts val="1100"/>
              <a:buNone/>
            </a:pPr>
            <a:endParaRPr sz="1467" dirty="0">
              <a:solidFill>
                <a:schemeClr val="dk1"/>
              </a:solidFill>
              <a:ea typeface="Oswald"/>
              <a:cs typeface="Oswald"/>
              <a:sym typeface="Oswald"/>
            </a:endParaRPr>
          </a:p>
          <a:p>
            <a:pPr marL="0" indent="0">
              <a:spcAft>
                <a:spcPts val="1600"/>
              </a:spcAft>
              <a:buNone/>
            </a:pPr>
            <a:endParaRPr dirty="0"/>
          </a:p>
        </p:txBody>
      </p:sp>
      <p:pic>
        <p:nvPicPr>
          <p:cNvPr id="612" name="Google Shape;612;p90"/>
          <p:cNvPicPr preferRelativeResize="0"/>
          <p:nvPr/>
        </p:nvPicPr>
        <p:blipFill>
          <a:blip r:embed="rId3">
            <a:alphaModFix/>
          </a:blip>
          <a:stretch>
            <a:fillRect/>
          </a:stretch>
        </p:blipFill>
        <p:spPr>
          <a:xfrm>
            <a:off x="5985233" y="2248801"/>
            <a:ext cx="5989200" cy="3318340"/>
          </a:xfrm>
          <a:prstGeom prst="rect">
            <a:avLst/>
          </a:prstGeom>
          <a:noFill/>
          <a:ln>
            <a:noFill/>
          </a:ln>
        </p:spPr>
      </p:pic>
      <p:cxnSp>
        <p:nvCxnSpPr>
          <p:cNvPr id="3" name="Straight Arrow Connector 2">
            <a:extLst>
              <a:ext uri="{FF2B5EF4-FFF2-40B4-BE49-F238E27FC236}">
                <a16:creationId xmlns:a16="http://schemas.microsoft.com/office/drawing/2014/main" id="{5B5786FC-9D5E-264B-A28B-8864793BC0CC}"/>
              </a:ext>
            </a:extLst>
          </p:cNvPr>
          <p:cNvCxnSpPr/>
          <p:nvPr/>
        </p:nvCxnSpPr>
        <p:spPr>
          <a:xfrm>
            <a:off x="4468969" y="2653048"/>
            <a:ext cx="25757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5020E419-45F4-2F4E-912D-C50E5EF3B44E}"/>
              </a:ext>
            </a:extLst>
          </p:cNvPr>
          <p:cNvCxnSpPr/>
          <p:nvPr/>
        </p:nvCxnSpPr>
        <p:spPr>
          <a:xfrm>
            <a:off x="4056845" y="3316308"/>
            <a:ext cx="25757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6AA747A0-D77E-374C-9283-8E7DEA1FC470}"/>
              </a:ext>
            </a:extLst>
          </p:cNvPr>
          <p:cNvCxnSpPr/>
          <p:nvPr/>
        </p:nvCxnSpPr>
        <p:spPr>
          <a:xfrm>
            <a:off x="5016321" y="3316308"/>
            <a:ext cx="25757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4E04DC36-9192-0845-B946-5000CDC703E8}"/>
              </a:ext>
            </a:extLst>
          </p:cNvPr>
          <p:cNvCxnSpPr/>
          <p:nvPr/>
        </p:nvCxnSpPr>
        <p:spPr>
          <a:xfrm>
            <a:off x="5497132" y="2653048"/>
            <a:ext cx="25757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C7B1F931-439F-3F41-B415-12BE55139153}"/>
              </a:ext>
            </a:extLst>
          </p:cNvPr>
          <p:cNvCxnSpPr/>
          <p:nvPr/>
        </p:nvCxnSpPr>
        <p:spPr>
          <a:xfrm>
            <a:off x="5239555" y="4052552"/>
            <a:ext cx="25757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F9FB6353-CCFC-D543-B704-34BB4819AA74}"/>
              </a:ext>
            </a:extLst>
          </p:cNvPr>
          <p:cNvCxnSpPr/>
          <p:nvPr/>
        </p:nvCxnSpPr>
        <p:spPr>
          <a:xfrm>
            <a:off x="2987898" y="4235002"/>
            <a:ext cx="25757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874283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92"/>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Action potential of cardiac muscle fibers</a:t>
            </a:r>
            <a:endParaRPr/>
          </a:p>
        </p:txBody>
      </p:sp>
      <p:sp>
        <p:nvSpPr>
          <p:cNvPr id="625" name="Google Shape;625;p92"/>
          <p:cNvSpPr txBox="1">
            <a:spLocks noGrp="1"/>
          </p:cNvSpPr>
          <p:nvPr>
            <p:ph type="body" idx="1"/>
          </p:nvPr>
        </p:nvSpPr>
        <p:spPr>
          <a:xfrm>
            <a:off x="415600" y="1536633"/>
            <a:ext cx="5481200" cy="5120400"/>
          </a:xfrm>
          <a:prstGeom prst="rect">
            <a:avLst/>
          </a:prstGeom>
        </p:spPr>
        <p:txBody>
          <a:bodyPr spcFirstLastPara="1" wrap="square" lIns="121900" tIns="121900" rIns="121900" bIns="121900" anchor="t" anchorCtr="0">
            <a:normAutofit/>
          </a:bodyPr>
          <a:lstStyle/>
          <a:p>
            <a:pPr marL="285750" indent="-285750">
              <a:buFont typeface="Arial" panose="020B0604020202020204" pitchFamily="34" charset="0"/>
              <a:buChar char="•"/>
            </a:pPr>
            <a:r>
              <a:rPr lang="en-CA" sz="1467" dirty="0">
                <a:solidFill>
                  <a:schemeClr val="dk1"/>
                </a:solidFill>
                <a:ea typeface="Oswald"/>
                <a:cs typeface="Oswald"/>
                <a:sym typeface="Oswald"/>
              </a:rPr>
              <a:t>Action potential in cardiac muscle fibers  </a:t>
            </a:r>
          </a:p>
          <a:p>
            <a:pPr marL="914377" indent="-383953">
              <a:buClr>
                <a:schemeClr val="dk1"/>
              </a:buClr>
              <a:buSzPct val="100000"/>
              <a:buFont typeface="Arial" panose="020B0604020202020204" pitchFamily="34" charset="0"/>
              <a:buChar char="•"/>
            </a:pPr>
            <a:r>
              <a:rPr lang="en-CA" sz="1467" dirty="0">
                <a:solidFill>
                  <a:schemeClr val="dk1"/>
                </a:solidFill>
                <a:ea typeface="Oswald"/>
                <a:cs typeface="Oswald"/>
                <a:sym typeface="Oswald"/>
              </a:rPr>
              <a:t>Depolarization </a:t>
            </a:r>
          </a:p>
          <a:p>
            <a:pPr marL="1828754" lvl="1" indent="-383953">
              <a:buClr>
                <a:schemeClr val="dk1"/>
              </a:buClr>
              <a:buSzPct val="100000"/>
              <a:buFont typeface="Arial" panose="020B0604020202020204" pitchFamily="34" charset="0"/>
              <a:buChar char="•"/>
            </a:pPr>
            <a:r>
              <a:rPr lang="en-CA" sz="1467" dirty="0">
                <a:solidFill>
                  <a:schemeClr val="dk1"/>
                </a:solidFill>
                <a:ea typeface="Oswald"/>
                <a:cs typeface="Oswald"/>
                <a:sym typeface="Oswald"/>
              </a:rPr>
              <a:t>Membrane potential: -90mV*</a:t>
            </a:r>
            <a:r>
              <a:rPr lang="en" sz="1600" dirty="0">
                <a:solidFill>
                  <a:schemeClr val="dk1"/>
                </a:solidFill>
                <a:latin typeface="Oswald Light"/>
                <a:ea typeface="Oswald Light"/>
                <a:cs typeface="Oswald Light"/>
                <a:sym typeface="Oswald Light"/>
              </a:rPr>
              <a:t> →</a:t>
            </a:r>
            <a:r>
              <a:rPr lang="en-CA" sz="1467" dirty="0">
                <a:solidFill>
                  <a:schemeClr val="dk1"/>
                </a:solidFill>
                <a:ea typeface="Oswald"/>
                <a:cs typeface="Oswald"/>
                <a:sym typeface="Oswald"/>
              </a:rPr>
              <a:t> </a:t>
            </a:r>
            <a:r>
              <a:rPr lang="en-CA" sz="1467" dirty="0">
                <a:solidFill>
                  <a:srgbClr val="FF0000"/>
                </a:solidFill>
                <a:ea typeface="Oswald"/>
                <a:cs typeface="Oswald"/>
                <a:sym typeface="Oswald"/>
              </a:rPr>
              <a:t>VG sodium channels </a:t>
            </a:r>
            <a:r>
              <a:rPr lang="en-CA" sz="1467" dirty="0">
                <a:solidFill>
                  <a:schemeClr val="dk1"/>
                </a:solidFill>
                <a:ea typeface="Oswald"/>
                <a:cs typeface="Oswald"/>
                <a:sym typeface="Oswald"/>
              </a:rPr>
              <a:t>opens </a:t>
            </a:r>
            <a:r>
              <a:rPr lang="en" sz="1600" dirty="0">
                <a:solidFill>
                  <a:schemeClr val="dk1"/>
                </a:solidFill>
                <a:latin typeface="Oswald Light"/>
                <a:ea typeface="Oswald Light"/>
                <a:cs typeface="Oswald Light"/>
                <a:sym typeface="Oswald Light"/>
              </a:rPr>
              <a:t>→</a:t>
            </a:r>
            <a:r>
              <a:rPr lang="en-CA" sz="1467" dirty="0">
                <a:solidFill>
                  <a:schemeClr val="dk1"/>
                </a:solidFill>
                <a:ea typeface="Oswald"/>
                <a:cs typeface="Oswald"/>
                <a:sym typeface="Oswald"/>
              </a:rPr>
              <a:t> Na+ in </a:t>
            </a:r>
            <a:r>
              <a:rPr lang="en" sz="1600" dirty="0">
                <a:solidFill>
                  <a:schemeClr val="dk1"/>
                </a:solidFill>
                <a:latin typeface="Oswald Light"/>
                <a:ea typeface="Oswald Light"/>
                <a:cs typeface="Oswald Light"/>
                <a:sym typeface="Oswald Light"/>
              </a:rPr>
              <a:t>→ </a:t>
            </a:r>
            <a:r>
              <a:rPr lang="en-CA" sz="1467" dirty="0">
                <a:solidFill>
                  <a:schemeClr val="dk1"/>
                </a:solidFill>
                <a:ea typeface="Oswald"/>
                <a:cs typeface="Oswald"/>
                <a:sym typeface="Oswald"/>
              </a:rPr>
              <a:t>+20-30mV</a:t>
            </a:r>
          </a:p>
          <a:p>
            <a:pPr marL="914377" indent="-383953">
              <a:buClr>
                <a:schemeClr val="dk1"/>
              </a:buClr>
              <a:buSzPct val="100000"/>
              <a:buFont typeface="Arial" panose="020B0604020202020204" pitchFamily="34" charset="0"/>
              <a:buChar char="•"/>
            </a:pPr>
            <a:r>
              <a:rPr lang="en-CA" sz="1467" dirty="0">
                <a:solidFill>
                  <a:schemeClr val="dk1"/>
                </a:solidFill>
                <a:ea typeface="Oswald"/>
                <a:cs typeface="Oswald"/>
                <a:sym typeface="Oswald"/>
              </a:rPr>
              <a:t>Rapid repolarization </a:t>
            </a:r>
          </a:p>
          <a:p>
            <a:pPr marL="1828754" lvl="1" indent="-383953">
              <a:buClr>
                <a:schemeClr val="dk1"/>
              </a:buClr>
              <a:buSzPct val="100000"/>
              <a:buFont typeface="Arial" panose="020B0604020202020204" pitchFamily="34" charset="0"/>
              <a:buChar char="•"/>
            </a:pPr>
            <a:r>
              <a:rPr lang="en-CA" sz="1467" dirty="0">
                <a:solidFill>
                  <a:srgbClr val="FF0000"/>
                </a:solidFill>
                <a:ea typeface="Oswald"/>
                <a:cs typeface="Oswald"/>
                <a:sym typeface="Oswald"/>
              </a:rPr>
              <a:t>Cl- channels </a:t>
            </a:r>
            <a:r>
              <a:rPr lang="en-CA" sz="1467" dirty="0">
                <a:solidFill>
                  <a:schemeClr val="dk1"/>
                </a:solidFill>
                <a:ea typeface="Oswald"/>
                <a:cs typeface="Oswald"/>
                <a:sym typeface="Oswald"/>
              </a:rPr>
              <a:t>begin to open </a:t>
            </a:r>
            <a:r>
              <a:rPr lang="en" sz="1600" dirty="0">
                <a:solidFill>
                  <a:schemeClr val="dk1"/>
                </a:solidFill>
                <a:latin typeface="Oswald Light"/>
                <a:ea typeface="Oswald Light"/>
                <a:cs typeface="Oswald Light"/>
                <a:sym typeface="Oswald Light"/>
              </a:rPr>
              <a:t>→</a:t>
            </a:r>
            <a:r>
              <a:rPr lang="en-CA" sz="1467" dirty="0">
                <a:solidFill>
                  <a:schemeClr val="dk1"/>
                </a:solidFill>
                <a:ea typeface="Oswald"/>
                <a:cs typeface="Oswald"/>
                <a:sym typeface="Oswald"/>
              </a:rPr>
              <a:t>  Cl- in </a:t>
            </a:r>
          </a:p>
          <a:p>
            <a:pPr marL="1828754" lvl="1" indent="-383953">
              <a:buClr>
                <a:schemeClr val="dk1"/>
              </a:buClr>
              <a:buSzPct val="100000"/>
              <a:buFont typeface="Arial" panose="020B0604020202020204" pitchFamily="34" charset="0"/>
              <a:buChar char="•"/>
            </a:pPr>
            <a:r>
              <a:rPr lang="en-CA" sz="1467" dirty="0">
                <a:solidFill>
                  <a:srgbClr val="FF0000"/>
                </a:solidFill>
                <a:ea typeface="Oswald"/>
                <a:cs typeface="Oswald"/>
                <a:sym typeface="Oswald"/>
              </a:rPr>
              <a:t>VG K+ channels </a:t>
            </a:r>
            <a:r>
              <a:rPr lang="en-CA" sz="1467" dirty="0">
                <a:solidFill>
                  <a:schemeClr val="dk1"/>
                </a:solidFill>
                <a:ea typeface="Oswald"/>
                <a:cs typeface="Oswald"/>
                <a:sym typeface="Oswald"/>
              </a:rPr>
              <a:t>open cause </a:t>
            </a:r>
            <a:r>
              <a:rPr lang="en" sz="1600" dirty="0">
                <a:solidFill>
                  <a:schemeClr val="dk1"/>
                </a:solidFill>
                <a:latin typeface="Oswald Light"/>
                <a:ea typeface="Oswald Light"/>
                <a:cs typeface="Oswald Light"/>
                <a:sym typeface="Oswald Light"/>
              </a:rPr>
              <a:t>→</a:t>
            </a:r>
            <a:r>
              <a:rPr lang="en-CA" sz="1467" dirty="0">
                <a:solidFill>
                  <a:schemeClr val="dk1"/>
                </a:solidFill>
                <a:ea typeface="Oswald"/>
                <a:cs typeface="Oswald"/>
                <a:sym typeface="Oswald"/>
              </a:rPr>
              <a:t>  K+ out</a:t>
            </a:r>
          </a:p>
          <a:p>
            <a:pPr marL="914377" indent="-383953">
              <a:buClr>
                <a:schemeClr val="dk1"/>
              </a:buClr>
              <a:buSzPct val="100000"/>
              <a:buFont typeface="Arial" panose="020B0604020202020204" pitchFamily="34" charset="0"/>
              <a:buChar char="•"/>
            </a:pPr>
            <a:r>
              <a:rPr lang="en-CA" sz="1467" dirty="0">
                <a:solidFill>
                  <a:schemeClr val="dk1"/>
                </a:solidFill>
                <a:ea typeface="Oswald"/>
                <a:cs typeface="Oswald"/>
                <a:sym typeface="Oswald"/>
              </a:rPr>
              <a:t>Plateau phase </a:t>
            </a:r>
          </a:p>
          <a:p>
            <a:pPr marL="1828754" lvl="1" indent="-383953">
              <a:buClr>
                <a:schemeClr val="dk1"/>
              </a:buClr>
              <a:buSzPct val="100000"/>
              <a:buFont typeface="Arial" panose="020B0604020202020204" pitchFamily="34" charset="0"/>
              <a:buChar char="•"/>
            </a:pPr>
            <a:r>
              <a:rPr lang="en-CA" sz="1467" dirty="0">
                <a:solidFill>
                  <a:schemeClr val="dk1"/>
                </a:solidFill>
                <a:ea typeface="Oswald"/>
                <a:cs typeface="Oswald"/>
                <a:sym typeface="Oswald"/>
              </a:rPr>
              <a:t>Chloride channels close </a:t>
            </a:r>
          </a:p>
          <a:p>
            <a:pPr marL="1828754" lvl="1" indent="-383953">
              <a:buClr>
                <a:schemeClr val="dk1"/>
              </a:buClr>
              <a:buSzPct val="100000"/>
              <a:buFont typeface="Arial" panose="020B0604020202020204" pitchFamily="34" charset="0"/>
              <a:buChar char="•"/>
            </a:pPr>
            <a:r>
              <a:rPr lang="en-CA" sz="1467" dirty="0">
                <a:solidFill>
                  <a:srgbClr val="FF0000"/>
                </a:solidFill>
                <a:ea typeface="Oswald"/>
                <a:cs typeface="Oswald"/>
                <a:sym typeface="Oswald"/>
              </a:rPr>
              <a:t>slow L-type calcium channels </a:t>
            </a:r>
            <a:r>
              <a:rPr lang="en" sz="1600" dirty="0">
                <a:solidFill>
                  <a:schemeClr val="dk1"/>
                </a:solidFill>
                <a:latin typeface="Oswald Light"/>
                <a:ea typeface="Oswald Light"/>
                <a:cs typeface="Oswald Light"/>
                <a:sym typeface="Oswald Light"/>
              </a:rPr>
              <a:t>→</a:t>
            </a:r>
            <a:r>
              <a:rPr lang="en-CA" sz="1467" dirty="0">
                <a:solidFill>
                  <a:schemeClr val="dk1"/>
                </a:solidFill>
                <a:ea typeface="Oswald"/>
                <a:cs typeface="Oswald"/>
                <a:sym typeface="Oswald"/>
              </a:rPr>
              <a:t> Ca 2+ slowly in </a:t>
            </a:r>
          </a:p>
          <a:p>
            <a:pPr marL="1828754" lvl="1" indent="-383953">
              <a:buClr>
                <a:schemeClr val="dk1"/>
              </a:buClr>
              <a:buSzPct val="100000"/>
              <a:buFont typeface="Arial" panose="020B0604020202020204" pitchFamily="34" charset="0"/>
              <a:buChar char="•"/>
            </a:pPr>
            <a:r>
              <a:rPr lang="en-CA" sz="1467" dirty="0">
                <a:solidFill>
                  <a:schemeClr val="dk1"/>
                </a:solidFill>
                <a:ea typeface="Oswald"/>
                <a:cs typeface="Oswald"/>
                <a:sym typeface="Oswald"/>
              </a:rPr>
              <a:t>K+ out and Ca2+ in </a:t>
            </a:r>
            <a:r>
              <a:rPr lang="en" sz="1600" dirty="0">
                <a:solidFill>
                  <a:schemeClr val="dk1"/>
                </a:solidFill>
                <a:latin typeface="Oswald Light"/>
                <a:ea typeface="Oswald Light"/>
                <a:cs typeface="Oswald Light"/>
                <a:sym typeface="Oswald Light"/>
              </a:rPr>
              <a:t>→ </a:t>
            </a:r>
            <a:r>
              <a:rPr lang="en-CA" sz="1467" dirty="0">
                <a:solidFill>
                  <a:schemeClr val="dk1"/>
                </a:solidFill>
                <a:ea typeface="Oswald"/>
                <a:cs typeface="Oswald"/>
                <a:sym typeface="Oswald"/>
              </a:rPr>
              <a:t>steady membrane potential  </a:t>
            </a:r>
          </a:p>
          <a:p>
            <a:pPr marL="914377" indent="-383953">
              <a:buClr>
                <a:schemeClr val="dk1"/>
              </a:buClr>
              <a:buSzPct val="100000"/>
              <a:buFont typeface="Arial" panose="020B0604020202020204" pitchFamily="34" charset="0"/>
              <a:buChar char="•"/>
            </a:pPr>
            <a:r>
              <a:rPr lang="en-CA" sz="1467" dirty="0">
                <a:solidFill>
                  <a:schemeClr val="dk1"/>
                </a:solidFill>
                <a:ea typeface="Oswald"/>
                <a:cs typeface="Oswald"/>
                <a:sym typeface="Oswald"/>
              </a:rPr>
              <a:t>Restoration of resting potential  </a:t>
            </a:r>
          </a:p>
          <a:p>
            <a:pPr marL="1828754" lvl="1" indent="-383953">
              <a:buClr>
                <a:schemeClr val="dk1"/>
              </a:buClr>
              <a:buSzPct val="100000"/>
              <a:buFont typeface="Arial" panose="020B0604020202020204" pitchFamily="34" charset="0"/>
              <a:buChar char="•"/>
            </a:pPr>
            <a:r>
              <a:rPr lang="en-CA" sz="1467" dirty="0">
                <a:solidFill>
                  <a:schemeClr val="dk1"/>
                </a:solidFill>
                <a:ea typeface="Oswald"/>
                <a:cs typeface="Oswald"/>
                <a:sym typeface="Oswald"/>
              </a:rPr>
              <a:t>Slow L-type calcium channels begin to close</a:t>
            </a:r>
          </a:p>
          <a:p>
            <a:pPr marL="1828754" lvl="1" indent="-383953">
              <a:buClr>
                <a:schemeClr val="dk1"/>
              </a:buClr>
              <a:buSzPct val="100000"/>
              <a:buFont typeface="Arial" panose="020B0604020202020204" pitchFamily="34" charset="0"/>
              <a:buChar char="•"/>
            </a:pPr>
            <a:r>
              <a:rPr lang="en-CA" sz="1467" dirty="0">
                <a:solidFill>
                  <a:schemeClr val="dk1"/>
                </a:solidFill>
                <a:ea typeface="Oswald"/>
                <a:cs typeface="Oswald"/>
                <a:sym typeface="Oswald"/>
              </a:rPr>
              <a:t>K+ efflux continues </a:t>
            </a:r>
            <a:r>
              <a:rPr lang="en" sz="1600" dirty="0">
                <a:solidFill>
                  <a:schemeClr val="dk1"/>
                </a:solidFill>
                <a:latin typeface="Oswald Light"/>
                <a:ea typeface="Oswald Light"/>
                <a:cs typeface="Oswald Light"/>
                <a:sym typeface="Oswald Light"/>
              </a:rPr>
              <a:t>→ </a:t>
            </a:r>
            <a:r>
              <a:rPr lang="en" dirty="0">
                <a:solidFill>
                  <a:schemeClr val="dk1"/>
                </a:solidFill>
                <a:ea typeface="Oswald Light"/>
                <a:cs typeface="Oswald Light"/>
                <a:sym typeface="Oswald Light"/>
              </a:rPr>
              <a:t>membrane potential to </a:t>
            </a:r>
            <a:r>
              <a:rPr lang="en-CA" sz="1467" dirty="0">
                <a:solidFill>
                  <a:schemeClr val="dk1"/>
                </a:solidFill>
                <a:ea typeface="Oswald"/>
                <a:cs typeface="Oswald"/>
                <a:sym typeface="Oswald"/>
              </a:rPr>
              <a:t>-90 mV </a:t>
            </a:r>
          </a:p>
          <a:p>
            <a:pPr marL="0" indent="0">
              <a:spcAft>
                <a:spcPts val="1600"/>
              </a:spcAft>
              <a:buNone/>
            </a:pPr>
            <a:endParaRPr dirty="0"/>
          </a:p>
        </p:txBody>
      </p:sp>
      <p:pic>
        <p:nvPicPr>
          <p:cNvPr id="626" name="Google Shape;626;p92"/>
          <p:cNvPicPr preferRelativeResize="0"/>
          <p:nvPr/>
        </p:nvPicPr>
        <p:blipFill>
          <a:blip r:embed="rId3">
            <a:alphaModFix/>
          </a:blip>
          <a:stretch>
            <a:fillRect/>
          </a:stretch>
        </p:blipFill>
        <p:spPr>
          <a:xfrm>
            <a:off x="6100000" y="1560168"/>
            <a:ext cx="5370019" cy="5094633"/>
          </a:xfrm>
          <a:prstGeom prst="rect">
            <a:avLst/>
          </a:prstGeom>
          <a:noFill/>
          <a:ln>
            <a:noFill/>
          </a:ln>
        </p:spPr>
      </p:pic>
    </p:spTree>
    <p:extLst>
      <p:ext uri="{BB962C8B-B14F-4D97-AF65-F5344CB8AC3E}">
        <p14:creationId xmlns:p14="http://schemas.microsoft.com/office/powerpoint/2010/main" val="33451710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E4A76-9B42-4A41-A280-0AB1F64A504C}"/>
              </a:ext>
            </a:extLst>
          </p:cNvPr>
          <p:cNvSpPr>
            <a:spLocks noGrp="1"/>
          </p:cNvSpPr>
          <p:nvPr>
            <p:ph type="ctrTitle"/>
          </p:nvPr>
        </p:nvSpPr>
        <p:spPr>
          <a:xfrm>
            <a:off x="1600200" y="2107344"/>
            <a:ext cx="8991600" cy="1645920"/>
          </a:xfrm>
        </p:spPr>
        <p:txBody>
          <a:bodyPr>
            <a:noAutofit/>
          </a:bodyPr>
          <a:lstStyle/>
          <a:p>
            <a:pPr marL="0" marR="0" lvl="0" indent="0" defTabSz="914400" rtl="0" eaLnBrk="1" fontAlgn="auto" latinLnBrk="0" hangingPunct="1">
              <a:lnSpc>
                <a:spcPct val="90000"/>
              </a:lnSpc>
              <a:spcBef>
                <a:spcPts val="1000"/>
              </a:spcBef>
              <a:spcAft>
                <a:spcPts val="0"/>
              </a:spcAft>
              <a:tabLst/>
              <a:defRPr/>
            </a:pPr>
            <a:br>
              <a:rPr kumimoji="0" lang="en-US" sz="2800" b="0" i="0" u="none" strike="noStrike" kern="1200" cap="none" spc="0" normalizeH="0" baseline="0" noProof="0" dirty="0">
                <a:ln>
                  <a:noFill/>
                </a:ln>
                <a:solidFill>
                  <a:srgbClr val="000000"/>
                </a:solidFill>
                <a:effectLst/>
                <a:uLnTx/>
                <a:uFillTx/>
                <a:latin typeface="Gill Sans MT" panose="020B0502020104020203"/>
                <a:ea typeface="+mn-ea"/>
                <a:cs typeface="+mn-cs"/>
              </a:rPr>
            </a:br>
            <a:r>
              <a:rPr kumimoji="0" lang="en-US" sz="2800" b="0" i="0" u="none" strike="noStrike" kern="1200" cap="none" spc="0" normalizeH="0" baseline="0" noProof="0" dirty="0">
                <a:ln>
                  <a:noFill/>
                </a:ln>
                <a:solidFill>
                  <a:srgbClr val="000000"/>
                </a:solidFill>
                <a:effectLst/>
                <a:uLnTx/>
                <a:uFillTx/>
                <a:latin typeface="Gill Sans MT" panose="020B0502020104020203"/>
                <a:ea typeface="+mn-ea"/>
                <a:cs typeface="+mn-cs"/>
              </a:rPr>
              <a:t>Outline the pathogenesis of coronary atherosclerosis and coronary thrombosis and the factors that influence their development.</a:t>
            </a:r>
            <a:br>
              <a:rPr kumimoji="0" lang="en-US" sz="2800" b="0" i="0" u="none" strike="noStrike" kern="1200" cap="none" spc="0" normalizeH="0" baseline="0" noProof="0" dirty="0">
                <a:ln>
                  <a:noFill/>
                </a:ln>
                <a:solidFill>
                  <a:srgbClr val="000000"/>
                </a:solidFill>
                <a:effectLst/>
                <a:uLnTx/>
                <a:uFillTx/>
                <a:latin typeface="Gill Sans MT" panose="020B0502020104020203"/>
                <a:ea typeface="+mn-ea"/>
                <a:cs typeface="+mn-cs"/>
              </a:rPr>
            </a:br>
            <a:endParaRPr lang="en-US" sz="4400" dirty="0"/>
          </a:p>
        </p:txBody>
      </p:sp>
    </p:spTree>
    <p:extLst>
      <p:ext uri="{BB962C8B-B14F-4D97-AF65-F5344CB8AC3E}">
        <p14:creationId xmlns:p14="http://schemas.microsoft.com/office/powerpoint/2010/main" val="3921398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8"/>
          <p:cNvSpPr txBox="1">
            <a:spLocks noGrp="1"/>
          </p:cNvSpPr>
          <p:nvPr>
            <p:ph type="title"/>
          </p:nvPr>
        </p:nvSpPr>
        <p:spPr>
          <a:xfrm>
            <a:off x="415600" y="390167"/>
            <a:ext cx="11360800" cy="763600"/>
          </a:xfrm>
          <a:prstGeom prst="rect">
            <a:avLst/>
          </a:prstGeom>
        </p:spPr>
        <p:txBody>
          <a:bodyPr spcFirstLastPara="1" wrap="square" lIns="121900" tIns="121900" rIns="121900" bIns="121900" anchor="t" anchorCtr="0">
            <a:normAutofit/>
          </a:bodyPr>
          <a:lstStyle/>
          <a:p>
            <a:r>
              <a:rPr lang="en" dirty="0"/>
              <a:t>Atherosclerotic Plaque Formation</a:t>
            </a:r>
            <a:endParaRPr dirty="0"/>
          </a:p>
        </p:txBody>
      </p:sp>
      <p:sp>
        <p:nvSpPr>
          <p:cNvPr id="185" name="Google Shape;185;p28"/>
          <p:cNvSpPr txBox="1">
            <a:spLocks noGrp="1"/>
          </p:cNvSpPr>
          <p:nvPr>
            <p:ph type="body" idx="1"/>
          </p:nvPr>
        </p:nvSpPr>
        <p:spPr>
          <a:xfrm>
            <a:off x="415600" y="1231833"/>
            <a:ext cx="7027600" cy="5425600"/>
          </a:xfrm>
          <a:prstGeom prst="rect">
            <a:avLst/>
          </a:prstGeom>
        </p:spPr>
        <p:txBody>
          <a:bodyPr spcFirstLastPara="1" wrap="square" lIns="121900" tIns="121900" rIns="121900" bIns="121900" anchor="t" anchorCtr="0">
            <a:normAutofit/>
          </a:bodyPr>
          <a:lstStyle/>
          <a:p>
            <a:pPr marL="0" indent="0">
              <a:buNone/>
            </a:pPr>
            <a:r>
              <a:rPr lang="en" dirty="0">
                <a:solidFill>
                  <a:schemeClr val="dk1"/>
                </a:solidFill>
                <a:ea typeface="Oswald"/>
                <a:cs typeface="Oswald"/>
                <a:sym typeface="Oswald"/>
              </a:rPr>
              <a:t>Atherosclerosis: </a:t>
            </a:r>
            <a:r>
              <a:rPr lang="en" b="1" dirty="0">
                <a:solidFill>
                  <a:schemeClr val="dk1"/>
                </a:solidFill>
                <a:ea typeface="Oswald"/>
                <a:cs typeface="Oswald"/>
                <a:sym typeface="Oswald"/>
              </a:rPr>
              <a:t>arterial</a:t>
            </a:r>
            <a:r>
              <a:rPr lang="en" dirty="0">
                <a:solidFill>
                  <a:schemeClr val="dk1"/>
                </a:solidFill>
                <a:ea typeface="Oswald"/>
                <a:cs typeface="Oswald"/>
                <a:sym typeface="Oswald"/>
              </a:rPr>
              <a:t> wall thickening (hardening) and elasticity loss with variable pathogenesis</a:t>
            </a:r>
            <a:endParaRPr dirty="0">
              <a:solidFill>
                <a:schemeClr val="dk1"/>
              </a:solidFill>
              <a:ea typeface="Oswald"/>
              <a:cs typeface="Oswald"/>
              <a:sym typeface="Oswald"/>
            </a:endParaRPr>
          </a:p>
          <a:p>
            <a:pPr>
              <a:spcBef>
                <a:spcPts val="1600"/>
              </a:spcBef>
              <a:buClr>
                <a:schemeClr val="dk1"/>
              </a:buClr>
              <a:buFont typeface="Arial" panose="020B0604020202020204" pitchFamily="34" charset="0"/>
              <a:buChar char="•"/>
            </a:pPr>
            <a:r>
              <a:rPr lang="en" dirty="0">
                <a:solidFill>
                  <a:schemeClr val="dk1"/>
                </a:solidFill>
                <a:ea typeface="Oswald"/>
                <a:cs typeface="Oswald"/>
                <a:sym typeface="Oswald"/>
              </a:rPr>
              <a:t>Inflammatory disease of the intima</a:t>
            </a:r>
            <a:endParaRPr dirty="0">
              <a:solidFill>
                <a:schemeClr val="dk1"/>
              </a:solidFill>
              <a:ea typeface="Oswald"/>
              <a:cs typeface="Oswald"/>
              <a:sym typeface="Oswald"/>
            </a:endParaRPr>
          </a:p>
          <a:p>
            <a:pPr marL="1828754" lvl="1">
              <a:buClr>
                <a:schemeClr val="dk1"/>
              </a:buClr>
              <a:buFont typeface="Arial" panose="020B0604020202020204" pitchFamily="34" charset="0"/>
              <a:buChar char="•"/>
            </a:pPr>
            <a:r>
              <a:rPr lang="en" dirty="0">
                <a:solidFill>
                  <a:schemeClr val="dk1"/>
                </a:solidFill>
                <a:ea typeface="Oswald"/>
                <a:cs typeface="Oswald"/>
                <a:sym typeface="Oswald"/>
              </a:rPr>
              <a:t>Lesions → </a:t>
            </a:r>
            <a:r>
              <a:rPr lang="en" dirty="0" err="1">
                <a:solidFill>
                  <a:schemeClr val="dk1"/>
                </a:solidFill>
                <a:ea typeface="Oswald"/>
                <a:cs typeface="Oswald"/>
                <a:sym typeface="Oswald"/>
              </a:rPr>
              <a:t>atheromas</a:t>
            </a:r>
            <a:endParaRPr dirty="0">
              <a:solidFill>
                <a:schemeClr val="dk1"/>
              </a:solidFill>
              <a:ea typeface="Oswald"/>
              <a:cs typeface="Oswald"/>
              <a:sym typeface="Oswald"/>
            </a:endParaRPr>
          </a:p>
          <a:p>
            <a:pPr>
              <a:buFont typeface="Arial" panose="020B0604020202020204" pitchFamily="34" charset="0"/>
              <a:buChar char="•"/>
            </a:pPr>
            <a:r>
              <a:rPr lang="en" dirty="0">
                <a:solidFill>
                  <a:schemeClr val="dk1"/>
                </a:solidFill>
                <a:ea typeface="Oswald"/>
                <a:cs typeface="Oswald"/>
                <a:sym typeface="Oswald"/>
              </a:rPr>
              <a:t>Buildup of cholesterol plaques in the </a:t>
            </a:r>
            <a:r>
              <a:rPr lang="en" dirty="0">
                <a:solidFill>
                  <a:srgbClr val="B45F06"/>
                </a:solidFill>
                <a:ea typeface="Oswald"/>
                <a:cs typeface="Oswald"/>
                <a:sym typeface="Oswald"/>
              </a:rPr>
              <a:t>tunica intima </a:t>
            </a:r>
            <a:endParaRPr dirty="0">
              <a:solidFill>
                <a:srgbClr val="B45F06"/>
              </a:solidFill>
              <a:ea typeface="Oswald"/>
              <a:cs typeface="Oswald"/>
              <a:sym typeface="Oswald"/>
            </a:endParaRPr>
          </a:p>
          <a:p>
            <a:pPr>
              <a:buFont typeface="Arial" panose="020B0604020202020204" pitchFamily="34" charset="0"/>
              <a:buChar char="•"/>
            </a:pPr>
            <a:r>
              <a:rPr lang="en" dirty="0">
                <a:solidFill>
                  <a:schemeClr val="dk1"/>
                </a:solidFill>
                <a:ea typeface="Oswald"/>
                <a:cs typeface="Oswald"/>
                <a:sym typeface="Oswald"/>
              </a:rPr>
              <a:t>Affects </a:t>
            </a:r>
            <a:r>
              <a:rPr lang="en" dirty="0">
                <a:solidFill>
                  <a:schemeClr val="accent4"/>
                </a:solidFill>
                <a:ea typeface="Oswald"/>
                <a:cs typeface="Oswald"/>
                <a:sym typeface="Oswald"/>
              </a:rPr>
              <a:t>elastic arteries and large/medium-sized muscular arteries </a:t>
            </a:r>
          </a:p>
          <a:p>
            <a:pPr marL="152396" indent="0">
              <a:buNone/>
            </a:pPr>
            <a:endParaRPr lang="en" i="1" dirty="0">
              <a:solidFill>
                <a:schemeClr val="accent4"/>
              </a:solidFill>
              <a:ea typeface="Oswald"/>
              <a:cs typeface="Oswald"/>
              <a:sym typeface="Oswald"/>
            </a:endParaRPr>
          </a:p>
          <a:p>
            <a:pPr marL="152396" indent="0">
              <a:buNone/>
            </a:pPr>
            <a:r>
              <a:rPr lang="en" i="1" dirty="0">
                <a:solidFill>
                  <a:schemeClr val="dk1"/>
                </a:solidFill>
                <a:ea typeface="Oswald"/>
                <a:cs typeface="Oswald"/>
                <a:sym typeface="Oswald"/>
              </a:rPr>
              <a:t>Do not confuse with arteriosclerosis → hardening of small arteries and arterioles </a:t>
            </a:r>
          </a:p>
          <a:p>
            <a:pPr>
              <a:buFont typeface="Arial" panose="020B0604020202020204" pitchFamily="34" charset="0"/>
              <a:buChar char="•"/>
            </a:pPr>
            <a:endParaRPr i="1" dirty="0">
              <a:solidFill>
                <a:schemeClr val="dk1"/>
              </a:solidFill>
              <a:ea typeface="Oswald"/>
              <a:cs typeface="Oswald"/>
              <a:sym typeface="Oswald"/>
            </a:endParaRPr>
          </a:p>
          <a:p>
            <a:pPr>
              <a:buClr>
                <a:schemeClr val="dk1"/>
              </a:buClr>
              <a:buFont typeface="Arial" panose="020B0604020202020204" pitchFamily="34" charset="0"/>
              <a:buChar char="•"/>
            </a:pPr>
            <a:r>
              <a:rPr lang="en" dirty="0">
                <a:solidFill>
                  <a:schemeClr val="dk1"/>
                </a:solidFill>
                <a:ea typeface="Oswald"/>
                <a:cs typeface="Oswald"/>
                <a:sym typeface="Oswald"/>
              </a:rPr>
              <a:t>Leading cause of vascular disease worldwide </a:t>
            </a:r>
            <a:endParaRPr dirty="0">
              <a:solidFill>
                <a:schemeClr val="dk1"/>
              </a:solidFill>
              <a:ea typeface="Oswald"/>
              <a:cs typeface="Oswald"/>
              <a:sym typeface="Oswald"/>
            </a:endParaRPr>
          </a:p>
          <a:p>
            <a:pPr>
              <a:buClr>
                <a:schemeClr val="dk1"/>
              </a:buClr>
              <a:buFont typeface="Arial" panose="020B0604020202020204" pitchFamily="34" charset="0"/>
              <a:buChar char="•"/>
            </a:pPr>
            <a:r>
              <a:rPr lang="en" dirty="0">
                <a:solidFill>
                  <a:schemeClr val="dk1"/>
                </a:solidFill>
                <a:ea typeface="Oswald"/>
                <a:cs typeface="Oswald"/>
                <a:sym typeface="Oswald"/>
              </a:rPr>
              <a:t>Most commonly affected sites: circle of </a:t>
            </a:r>
            <a:r>
              <a:rPr lang="en" dirty="0" err="1">
                <a:solidFill>
                  <a:schemeClr val="dk1"/>
                </a:solidFill>
                <a:ea typeface="Oswald"/>
                <a:cs typeface="Oswald"/>
                <a:sym typeface="Oswald"/>
              </a:rPr>
              <a:t>willis</a:t>
            </a:r>
            <a:r>
              <a:rPr lang="en" dirty="0">
                <a:solidFill>
                  <a:schemeClr val="dk1"/>
                </a:solidFill>
                <a:ea typeface="Oswald"/>
                <a:cs typeface="Oswald"/>
                <a:sym typeface="Oswald"/>
              </a:rPr>
              <a:t>, carotid arteries, popliteal arteries, </a:t>
            </a:r>
            <a:r>
              <a:rPr lang="en" u="sng" dirty="0">
                <a:solidFill>
                  <a:schemeClr val="dk1"/>
                </a:solidFill>
                <a:ea typeface="Oswald"/>
                <a:cs typeface="Oswald"/>
                <a:sym typeface="Oswald"/>
              </a:rPr>
              <a:t>coronary arteries</a:t>
            </a:r>
            <a:r>
              <a:rPr lang="en" dirty="0">
                <a:solidFill>
                  <a:schemeClr val="dk1"/>
                </a:solidFill>
                <a:ea typeface="Oswald"/>
                <a:cs typeface="Oswald"/>
                <a:sym typeface="Oswald"/>
              </a:rPr>
              <a:t>, abdominal aorta </a:t>
            </a:r>
            <a:endParaRPr dirty="0">
              <a:solidFill>
                <a:schemeClr val="dk1"/>
              </a:solidFill>
              <a:ea typeface="Oswald"/>
              <a:cs typeface="Oswald"/>
              <a:sym typeface="Oswald"/>
            </a:endParaRPr>
          </a:p>
        </p:txBody>
      </p:sp>
      <p:pic>
        <p:nvPicPr>
          <p:cNvPr id="186" name="Google Shape;186;p28"/>
          <p:cNvPicPr preferRelativeResize="0"/>
          <p:nvPr/>
        </p:nvPicPr>
        <p:blipFill rotWithShape="1">
          <a:blip r:embed="rId3">
            <a:alphaModFix/>
          </a:blip>
          <a:srcRect l="16711" r="13192"/>
          <a:stretch/>
        </p:blipFill>
        <p:spPr>
          <a:xfrm>
            <a:off x="8001772" y="3875700"/>
            <a:ext cx="3009665" cy="2548185"/>
          </a:xfrm>
          <a:prstGeom prst="rect">
            <a:avLst/>
          </a:prstGeom>
          <a:noFill/>
          <a:ln>
            <a:noFill/>
          </a:ln>
        </p:spPr>
      </p:pic>
      <p:sp>
        <p:nvSpPr>
          <p:cNvPr id="187" name="Google Shape;187;p28"/>
          <p:cNvSpPr txBox="1"/>
          <p:nvPr/>
        </p:nvSpPr>
        <p:spPr>
          <a:xfrm>
            <a:off x="8096524" y="6401004"/>
            <a:ext cx="4229600" cy="512857"/>
          </a:xfrm>
          <a:prstGeom prst="rect">
            <a:avLst/>
          </a:prstGeom>
          <a:noFill/>
          <a:ln>
            <a:noFill/>
          </a:ln>
        </p:spPr>
        <p:txBody>
          <a:bodyPr spcFirstLastPara="1" wrap="square" lIns="121900" tIns="121900" rIns="121900" bIns="121900" anchor="t" anchorCtr="0">
            <a:spAutoFit/>
          </a:bodyPr>
          <a:lstStyle/>
          <a:p>
            <a:r>
              <a:rPr lang="en" sz="1733" i="1" dirty="0">
                <a:ea typeface="Oswald"/>
                <a:cs typeface="Oswald"/>
                <a:sym typeface="Oswald"/>
              </a:rPr>
              <a:t>Atherosclerosis of coronary artery</a:t>
            </a:r>
            <a:endParaRPr sz="1733" i="1" dirty="0">
              <a:ea typeface="Oswald"/>
              <a:cs typeface="Oswald"/>
              <a:sym typeface="Oswald"/>
            </a:endParaRPr>
          </a:p>
        </p:txBody>
      </p:sp>
      <p:pic>
        <p:nvPicPr>
          <p:cNvPr id="188" name="Google Shape;188;p28"/>
          <p:cNvPicPr preferRelativeResize="0"/>
          <p:nvPr/>
        </p:nvPicPr>
        <p:blipFill>
          <a:blip r:embed="rId4">
            <a:alphaModFix/>
          </a:blip>
          <a:stretch>
            <a:fillRect/>
          </a:stretch>
        </p:blipFill>
        <p:spPr>
          <a:xfrm>
            <a:off x="8001772" y="1231833"/>
            <a:ext cx="3824394" cy="264386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9"/>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Pathogenesis of Atherosclerosis **VERY HIGH YIELD**</a:t>
            </a:r>
            <a:endParaRPr/>
          </a:p>
        </p:txBody>
      </p:sp>
      <p:pic>
        <p:nvPicPr>
          <p:cNvPr id="194" name="Google Shape;194;p29"/>
          <p:cNvPicPr preferRelativeResize="0"/>
          <p:nvPr/>
        </p:nvPicPr>
        <p:blipFill>
          <a:blip r:embed="rId3">
            <a:alphaModFix/>
          </a:blip>
          <a:stretch>
            <a:fillRect/>
          </a:stretch>
        </p:blipFill>
        <p:spPr>
          <a:xfrm>
            <a:off x="203201" y="1864968"/>
            <a:ext cx="11785599" cy="416792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0"/>
          <p:cNvSpPr txBox="1">
            <a:spLocks noGrp="1"/>
          </p:cNvSpPr>
          <p:nvPr>
            <p:ph type="title"/>
          </p:nvPr>
        </p:nvSpPr>
        <p:spPr>
          <a:xfrm>
            <a:off x="415600" y="406533"/>
            <a:ext cx="11360800" cy="763600"/>
          </a:xfrm>
          <a:prstGeom prst="rect">
            <a:avLst/>
          </a:prstGeom>
        </p:spPr>
        <p:txBody>
          <a:bodyPr spcFirstLastPara="1" wrap="square" lIns="121900" tIns="121900" rIns="121900" bIns="121900" anchor="t" anchorCtr="0">
            <a:normAutofit fontScale="90000"/>
          </a:bodyPr>
          <a:lstStyle/>
          <a:p>
            <a:r>
              <a:rPr lang="en"/>
              <a:t>Pathophysiology of Atherosclerosis **VERY HIGH YIELD**</a:t>
            </a:r>
            <a:endParaRPr/>
          </a:p>
        </p:txBody>
      </p:sp>
      <p:sp>
        <p:nvSpPr>
          <p:cNvPr id="200" name="Google Shape;200;p30"/>
          <p:cNvSpPr txBox="1"/>
          <p:nvPr/>
        </p:nvSpPr>
        <p:spPr>
          <a:xfrm>
            <a:off x="574400" y="1496934"/>
            <a:ext cx="112792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endParaRPr sz="1867" kern="0">
              <a:solidFill>
                <a:srgbClr val="000000"/>
              </a:solidFill>
              <a:latin typeface="Average"/>
              <a:ea typeface="Average"/>
              <a:cs typeface="Average"/>
              <a:sym typeface="Average"/>
            </a:endParaRPr>
          </a:p>
        </p:txBody>
      </p:sp>
      <p:sp>
        <p:nvSpPr>
          <p:cNvPr id="201" name="Google Shape;201;p30"/>
          <p:cNvSpPr txBox="1"/>
          <p:nvPr/>
        </p:nvSpPr>
        <p:spPr>
          <a:xfrm>
            <a:off x="0" y="1496934"/>
            <a:ext cx="7376800" cy="5150024"/>
          </a:xfrm>
          <a:prstGeom prst="rect">
            <a:avLst/>
          </a:prstGeom>
          <a:noFill/>
          <a:ln>
            <a:noFill/>
          </a:ln>
        </p:spPr>
        <p:txBody>
          <a:bodyPr spcFirstLastPara="1" wrap="square" lIns="121900" tIns="121900" rIns="121900" bIns="121900" anchor="t" anchorCtr="0">
            <a:spAutoFit/>
          </a:bodyPr>
          <a:lstStyle/>
          <a:p>
            <a:pPr marL="634996" indent="-457200" defTabSz="1219170">
              <a:buClr>
                <a:srgbClr val="FFFFFF"/>
              </a:buClr>
              <a:buSzPts val="1500"/>
              <a:buFont typeface="+mj-lt"/>
              <a:buAutoNum type="arabicPeriod"/>
            </a:pPr>
            <a:r>
              <a:rPr lang="en" sz="2000" kern="0" dirty="0">
                <a:ea typeface="Oswald Light"/>
                <a:cs typeface="Oswald Light"/>
                <a:sym typeface="Oswald Light"/>
              </a:rPr>
              <a:t>Endothelial injury</a:t>
            </a:r>
            <a:endParaRPr sz="2000" kern="0" dirty="0">
              <a:ea typeface="Oswald Light"/>
              <a:cs typeface="Oswald Light"/>
              <a:sym typeface="Oswald Light"/>
            </a:endParaRPr>
          </a:p>
          <a:p>
            <a:pPr marL="1244581" lvl="1" indent="-457200" defTabSz="1219170">
              <a:buClr>
                <a:srgbClr val="FFFFFF"/>
              </a:buClr>
              <a:buSzPts val="1500"/>
              <a:buFont typeface="Arial" panose="020B0604020202020204" pitchFamily="34" charset="0"/>
              <a:buChar char="•"/>
            </a:pPr>
            <a:r>
              <a:rPr lang="en" sz="2000" kern="0" dirty="0">
                <a:ea typeface="Oswald Light"/>
                <a:cs typeface="Oswald Light"/>
                <a:sym typeface="Oswald Light"/>
              </a:rPr>
              <a:t>Leads to increased vascular permeability, leukocyte adhesion and thrombosis  </a:t>
            </a:r>
            <a:endParaRPr sz="2000" kern="0" dirty="0">
              <a:ea typeface="Oswald Light"/>
              <a:cs typeface="Oswald Light"/>
              <a:sym typeface="Oswald Light"/>
            </a:endParaRPr>
          </a:p>
          <a:p>
            <a:pPr marL="634996" indent="-457200" defTabSz="1219170">
              <a:buClr>
                <a:srgbClr val="FFFFFF"/>
              </a:buClr>
              <a:buSzPts val="1500"/>
              <a:buFont typeface="+mj-lt"/>
              <a:buAutoNum type="arabicPeriod"/>
            </a:pPr>
            <a:r>
              <a:rPr lang="en" sz="2000" kern="0" dirty="0">
                <a:ea typeface="Oswald Light"/>
                <a:cs typeface="Oswald Light"/>
                <a:sym typeface="Oswald Light"/>
              </a:rPr>
              <a:t>Lipoprotein accumulation </a:t>
            </a:r>
            <a:endParaRPr sz="2000" kern="0" dirty="0">
              <a:ea typeface="Oswald Light"/>
              <a:cs typeface="Oswald Light"/>
              <a:sym typeface="Oswald Light"/>
            </a:endParaRPr>
          </a:p>
          <a:p>
            <a:pPr marL="1244581" lvl="1" indent="-457200" defTabSz="1219170">
              <a:buClr>
                <a:srgbClr val="FFFFFF"/>
              </a:buClr>
              <a:buSzPts val="1500"/>
              <a:buFont typeface="Arial" panose="020B0604020202020204" pitchFamily="34" charset="0"/>
              <a:buChar char="•"/>
            </a:pPr>
            <a:r>
              <a:rPr lang="en" sz="2000" kern="0" dirty="0">
                <a:ea typeface="Oswald Light"/>
                <a:cs typeface="Oswald Light"/>
                <a:sym typeface="Oswald Light"/>
              </a:rPr>
              <a:t>LDL (low density lipoprotein (high in cholesterol)) enters intima and is oxidized and trapped</a:t>
            </a:r>
            <a:endParaRPr sz="2000" kern="0" dirty="0">
              <a:ea typeface="Oswald Light"/>
              <a:cs typeface="Oswald Light"/>
              <a:sym typeface="Oswald Light"/>
            </a:endParaRPr>
          </a:p>
          <a:p>
            <a:pPr marL="634996" indent="-457200" defTabSz="1219170">
              <a:buClr>
                <a:srgbClr val="FFFFFF"/>
              </a:buClr>
              <a:buSzPts val="1500"/>
              <a:buFont typeface="+mj-lt"/>
              <a:buAutoNum type="arabicPeriod"/>
            </a:pPr>
            <a:r>
              <a:rPr lang="en" sz="2000" kern="0" dirty="0">
                <a:ea typeface="Oswald Light"/>
                <a:cs typeface="Oswald Light"/>
                <a:sym typeface="Oswald Light"/>
              </a:rPr>
              <a:t>Monocyte adhesion to endothelium </a:t>
            </a:r>
            <a:endParaRPr sz="2000" kern="0" dirty="0">
              <a:ea typeface="Oswald Light"/>
              <a:cs typeface="Oswald Light"/>
              <a:sym typeface="Oswald Light"/>
            </a:endParaRPr>
          </a:p>
          <a:p>
            <a:pPr marL="1244581" lvl="1" indent="-457200" defTabSz="1219170">
              <a:buClr>
                <a:srgbClr val="FFFFFF"/>
              </a:buClr>
              <a:buSzPts val="1500"/>
              <a:buFont typeface="Arial" panose="020B0604020202020204" pitchFamily="34" charset="0"/>
              <a:buChar char="•"/>
            </a:pPr>
            <a:r>
              <a:rPr lang="en" sz="2000" kern="0" dirty="0">
                <a:ea typeface="Oswald Light"/>
                <a:cs typeface="Oswald Light"/>
                <a:sym typeface="Oswald Light"/>
              </a:rPr>
              <a:t>Oxidized LDL pulls monocytes into intima → differentiate into macrophages*</a:t>
            </a:r>
            <a:endParaRPr sz="2000" kern="0" dirty="0">
              <a:ea typeface="Oswald Light"/>
              <a:cs typeface="Oswald Light"/>
              <a:sym typeface="Oswald Light"/>
            </a:endParaRPr>
          </a:p>
          <a:p>
            <a:pPr marL="1244581" lvl="1" indent="-457200" defTabSz="1219170">
              <a:buClr>
                <a:srgbClr val="FFFFFF"/>
              </a:buClr>
              <a:buSzPts val="1500"/>
              <a:buFont typeface="Arial" panose="020B0604020202020204" pitchFamily="34" charset="0"/>
              <a:buChar char="•"/>
            </a:pPr>
            <a:r>
              <a:rPr lang="en" sz="2000" kern="0" dirty="0">
                <a:ea typeface="Oswald Light"/>
                <a:cs typeface="Oswald Light"/>
                <a:sym typeface="Oswald Light"/>
              </a:rPr>
              <a:t>Macrophages ingest LDL and become </a:t>
            </a:r>
            <a:r>
              <a:rPr lang="en" sz="2000" b="1" kern="0" dirty="0">
                <a:ea typeface="Oswald Light"/>
                <a:cs typeface="Oswald Light"/>
                <a:sym typeface="Oswald Light"/>
              </a:rPr>
              <a:t>foam cells  </a:t>
            </a:r>
            <a:r>
              <a:rPr lang="en" sz="2000" kern="0" dirty="0">
                <a:ea typeface="Oswald Light"/>
                <a:cs typeface="Oswald Light"/>
                <a:sym typeface="Oswald Light"/>
              </a:rPr>
              <a:t>→ early lesions</a:t>
            </a:r>
            <a:endParaRPr lang="en-CA" sz="2000" kern="0" dirty="0">
              <a:ea typeface="Oswald Light"/>
              <a:cs typeface="Oswald Light"/>
              <a:sym typeface="Oswald Light"/>
            </a:endParaRPr>
          </a:p>
          <a:p>
            <a:pPr marL="457195" indent="-228600" defTabSz="1219170">
              <a:buClr>
                <a:srgbClr val="918F8E"/>
              </a:buClr>
              <a:buSzPts val="900"/>
              <a:buFont typeface="+mj-lt"/>
              <a:buAutoNum type="arabicPeriod"/>
            </a:pPr>
            <a:r>
              <a:rPr lang="en-CA" sz="1200" kern="0" dirty="0">
                <a:solidFill>
                  <a:schemeClr val="bg1">
                    <a:lumMod val="50000"/>
                  </a:schemeClr>
                </a:solidFill>
                <a:ea typeface="Oswald Light"/>
                <a:cs typeface="Oswald Light"/>
                <a:sym typeface="Oswald Light"/>
              </a:rPr>
              <a:t>Platelet adhesion and thrombus formation </a:t>
            </a:r>
          </a:p>
          <a:p>
            <a:pPr marL="1066780" lvl="1" indent="-228600" defTabSz="1219170">
              <a:buClr>
                <a:srgbClr val="918F8E"/>
              </a:buClr>
              <a:buSzPts val="900"/>
              <a:buFont typeface="+mj-lt"/>
              <a:buAutoNum type="arabicPeriod"/>
            </a:pPr>
            <a:r>
              <a:rPr lang="en" sz="1200" kern="0" dirty="0">
                <a:solidFill>
                  <a:schemeClr val="bg1">
                    <a:lumMod val="50000"/>
                  </a:schemeClr>
                </a:solidFill>
                <a:ea typeface="Oswald Light"/>
                <a:cs typeface="Oswald Light"/>
                <a:sym typeface="Oswald Light"/>
              </a:rPr>
              <a:t>Activated platelets and macrophages release chemokines, cytokines, IGF-1, TNF </a:t>
            </a:r>
            <a:endParaRPr sz="1200" kern="0" dirty="0">
              <a:solidFill>
                <a:schemeClr val="bg1">
                  <a:lumMod val="50000"/>
                </a:schemeClr>
              </a:solidFill>
              <a:ea typeface="Oswald Light"/>
              <a:cs typeface="Oswald Light"/>
              <a:sym typeface="Oswald Light"/>
            </a:endParaRPr>
          </a:p>
          <a:p>
            <a:pPr marL="457195" indent="-228600" defTabSz="1219170">
              <a:buClr>
                <a:srgbClr val="918F8E"/>
              </a:buClr>
              <a:buSzPts val="900"/>
              <a:buFont typeface="+mj-lt"/>
              <a:buAutoNum type="arabicPeriod"/>
            </a:pPr>
            <a:r>
              <a:rPr lang="en" sz="1200" kern="0" dirty="0">
                <a:solidFill>
                  <a:schemeClr val="bg1">
                    <a:lumMod val="50000"/>
                  </a:schemeClr>
                </a:solidFill>
                <a:ea typeface="Oswald Light"/>
                <a:cs typeface="Oswald Light"/>
                <a:sym typeface="Oswald Light"/>
              </a:rPr>
              <a:t>Smooth muscle cell proliferation  </a:t>
            </a:r>
            <a:endParaRPr sz="1200" kern="0" dirty="0">
              <a:solidFill>
                <a:schemeClr val="bg1">
                  <a:lumMod val="50000"/>
                </a:schemeClr>
              </a:solidFill>
              <a:ea typeface="Oswald Light"/>
              <a:cs typeface="Oswald Light"/>
              <a:sym typeface="Oswald Light"/>
            </a:endParaRPr>
          </a:p>
          <a:p>
            <a:pPr marL="1066780" lvl="1" indent="-228600" defTabSz="1219170">
              <a:buClr>
                <a:srgbClr val="918F8E"/>
              </a:buClr>
              <a:buSzPts val="900"/>
              <a:buFont typeface="+mj-lt"/>
              <a:buAutoNum type="arabicPeriod"/>
            </a:pPr>
            <a:r>
              <a:rPr lang="en" sz="1200" kern="0" dirty="0">
                <a:solidFill>
                  <a:schemeClr val="bg1">
                    <a:lumMod val="50000"/>
                  </a:schemeClr>
                </a:solidFill>
                <a:ea typeface="Oswald Light"/>
                <a:cs typeface="Oswald Light"/>
                <a:sym typeface="Oswald Light"/>
              </a:rPr>
              <a:t>Secrete ECM and collagen fibers → stabilization of plaque </a:t>
            </a:r>
            <a:endParaRPr sz="1200" kern="0" dirty="0">
              <a:solidFill>
                <a:schemeClr val="bg1">
                  <a:lumMod val="50000"/>
                </a:schemeClr>
              </a:solidFill>
              <a:ea typeface="Oswald Light"/>
              <a:cs typeface="Oswald Light"/>
              <a:sym typeface="Oswald Light"/>
            </a:endParaRPr>
          </a:p>
          <a:p>
            <a:pPr marL="457195" indent="-228600" defTabSz="1219170">
              <a:buClr>
                <a:srgbClr val="918F8E"/>
              </a:buClr>
              <a:buSzPts val="900"/>
              <a:buFont typeface="+mj-lt"/>
              <a:buAutoNum type="arabicPeriod"/>
            </a:pPr>
            <a:r>
              <a:rPr lang="en" sz="1200" kern="0" dirty="0">
                <a:solidFill>
                  <a:schemeClr val="bg1">
                    <a:lumMod val="50000"/>
                  </a:schemeClr>
                </a:solidFill>
                <a:ea typeface="Oswald Light"/>
                <a:cs typeface="Oswald Light"/>
                <a:sym typeface="Oswald Light"/>
              </a:rPr>
              <a:t>Lipid accumulation </a:t>
            </a:r>
            <a:endParaRPr sz="1200" kern="0" dirty="0">
              <a:solidFill>
                <a:schemeClr val="bg1">
                  <a:lumMod val="50000"/>
                </a:schemeClr>
              </a:solidFill>
              <a:ea typeface="Oswald Light"/>
              <a:cs typeface="Oswald Light"/>
              <a:sym typeface="Oswald Light"/>
            </a:endParaRPr>
          </a:p>
          <a:p>
            <a:pPr marL="1066780" lvl="1" indent="-228600" defTabSz="1219170">
              <a:buClr>
                <a:srgbClr val="918F8E"/>
              </a:buClr>
              <a:buSzPts val="900"/>
              <a:buFont typeface="+mj-lt"/>
              <a:buAutoNum type="arabicPeriod"/>
            </a:pPr>
            <a:r>
              <a:rPr lang="en" sz="1200" kern="0" dirty="0">
                <a:solidFill>
                  <a:schemeClr val="bg1">
                    <a:lumMod val="50000"/>
                  </a:schemeClr>
                </a:solidFill>
                <a:ea typeface="Oswald Light"/>
                <a:cs typeface="Oswald Light"/>
                <a:sym typeface="Oswald Light"/>
              </a:rPr>
              <a:t>Formation of fatty streaks  </a:t>
            </a:r>
            <a:endParaRPr sz="1200" kern="0" dirty="0">
              <a:solidFill>
                <a:schemeClr val="bg1">
                  <a:lumMod val="50000"/>
                </a:schemeClr>
              </a:solidFill>
              <a:ea typeface="Oswald Light"/>
              <a:cs typeface="Oswald Light"/>
              <a:sym typeface="Oswald Light"/>
            </a:endParaRPr>
          </a:p>
          <a:p>
            <a:pPr marL="1066780" lvl="1" indent="-228600" defTabSz="1219170">
              <a:buClr>
                <a:srgbClr val="918F8E"/>
              </a:buClr>
              <a:buSzPts val="900"/>
              <a:buFont typeface="+mj-lt"/>
              <a:buAutoNum type="arabicPeriod"/>
            </a:pPr>
            <a:r>
              <a:rPr lang="en" sz="1200" kern="0" dirty="0">
                <a:solidFill>
                  <a:schemeClr val="bg1">
                    <a:lumMod val="50000"/>
                  </a:schemeClr>
                </a:solidFill>
                <a:ea typeface="Oswald Light"/>
                <a:cs typeface="Oswald Light"/>
                <a:sym typeface="Oswald Light"/>
              </a:rPr>
              <a:t>Plaque is necrotic at the core and fibrous at the cap  </a:t>
            </a:r>
            <a:endParaRPr sz="400" kern="0" dirty="0">
              <a:solidFill>
                <a:schemeClr val="bg1">
                  <a:lumMod val="50000"/>
                </a:schemeClr>
              </a:solidFill>
              <a:ea typeface="Average"/>
              <a:cs typeface="Average"/>
              <a:sym typeface="Average"/>
            </a:endParaRPr>
          </a:p>
          <a:p>
            <a:pPr defTabSz="1219170">
              <a:spcBef>
                <a:spcPts val="1600"/>
              </a:spcBef>
              <a:buClr>
                <a:srgbClr val="000000"/>
              </a:buClr>
            </a:pPr>
            <a:endParaRPr sz="133" kern="0" dirty="0">
              <a:solidFill>
                <a:srgbClr val="FFFFFF"/>
              </a:solidFill>
              <a:latin typeface="Average"/>
              <a:ea typeface="Average"/>
              <a:cs typeface="Average"/>
              <a:sym typeface="Average"/>
            </a:endParaRPr>
          </a:p>
        </p:txBody>
      </p:sp>
      <p:pic>
        <p:nvPicPr>
          <p:cNvPr id="202" name="Google Shape;202;p30"/>
          <p:cNvPicPr preferRelativeResize="0"/>
          <p:nvPr/>
        </p:nvPicPr>
        <p:blipFill>
          <a:blip r:embed="rId3">
            <a:alphaModFix/>
          </a:blip>
          <a:stretch>
            <a:fillRect/>
          </a:stretch>
        </p:blipFill>
        <p:spPr>
          <a:xfrm>
            <a:off x="7376801" y="2235271"/>
            <a:ext cx="4632833" cy="370011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1"/>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Pathophysiology of Atherosclerosis continued…</a:t>
            </a:r>
            <a:endParaRPr/>
          </a:p>
        </p:txBody>
      </p:sp>
      <p:sp>
        <p:nvSpPr>
          <p:cNvPr id="208" name="Google Shape;208;p31"/>
          <p:cNvSpPr txBox="1">
            <a:spLocks noGrp="1"/>
          </p:cNvSpPr>
          <p:nvPr>
            <p:ph type="body" idx="1"/>
          </p:nvPr>
        </p:nvSpPr>
        <p:spPr>
          <a:xfrm>
            <a:off x="415600" y="1536633"/>
            <a:ext cx="6036000" cy="5224000"/>
          </a:xfrm>
          <a:prstGeom prst="rect">
            <a:avLst/>
          </a:prstGeom>
        </p:spPr>
        <p:txBody>
          <a:bodyPr spcFirstLastPara="1" wrap="square" lIns="121900" tIns="121900" rIns="121900" bIns="121900" anchor="t" anchorCtr="0">
            <a:normAutofit fontScale="92500"/>
          </a:bodyPr>
          <a:lstStyle/>
          <a:p>
            <a:pPr indent="-380990">
              <a:lnSpc>
                <a:spcPct val="100000"/>
              </a:lnSpc>
              <a:buClr>
                <a:srgbClr val="918F8E"/>
              </a:buClr>
              <a:buSzPts val="900"/>
              <a:buFont typeface="+mj-lt"/>
              <a:buAutoNum type="arabicPeriod"/>
            </a:pPr>
            <a:r>
              <a:rPr lang="en" sz="1200" dirty="0">
                <a:solidFill>
                  <a:srgbClr val="918F8E"/>
                </a:solidFill>
                <a:ea typeface="Oswald Light"/>
                <a:cs typeface="Oswald Light"/>
                <a:sym typeface="Oswald Light"/>
              </a:rPr>
              <a:t>Endothelial injury</a:t>
            </a:r>
            <a:endParaRPr sz="1200" dirty="0">
              <a:solidFill>
                <a:srgbClr val="918F8E"/>
              </a:solidFill>
              <a:ea typeface="Oswald Light"/>
              <a:cs typeface="Oswald Light"/>
              <a:sym typeface="Oswald Light"/>
            </a:endParaRPr>
          </a:p>
          <a:p>
            <a:pPr lvl="1" indent="-380990">
              <a:lnSpc>
                <a:spcPct val="100000"/>
              </a:lnSpc>
              <a:buClr>
                <a:srgbClr val="918F8E"/>
              </a:buClr>
              <a:buSzPts val="900"/>
              <a:buFont typeface="Arial" panose="020B0604020202020204" pitchFamily="34" charset="0"/>
              <a:buChar char="•"/>
            </a:pPr>
            <a:r>
              <a:rPr lang="en" sz="1200" dirty="0">
                <a:solidFill>
                  <a:srgbClr val="918F8E"/>
                </a:solidFill>
                <a:ea typeface="Oswald Light"/>
                <a:cs typeface="Oswald Light"/>
                <a:sym typeface="Oswald Light"/>
              </a:rPr>
              <a:t>Leads to increased vascular permeability, leukocyte adhesion and thrombosis  </a:t>
            </a:r>
            <a:endParaRPr sz="1200" dirty="0">
              <a:solidFill>
                <a:srgbClr val="918F8E"/>
              </a:solidFill>
              <a:ea typeface="Oswald Light"/>
              <a:cs typeface="Oswald Light"/>
              <a:sym typeface="Oswald Light"/>
            </a:endParaRPr>
          </a:p>
          <a:p>
            <a:pPr indent="-380990">
              <a:lnSpc>
                <a:spcPct val="100000"/>
              </a:lnSpc>
              <a:buClr>
                <a:srgbClr val="918F8E"/>
              </a:buClr>
              <a:buSzPts val="900"/>
              <a:buFont typeface="+mj-lt"/>
              <a:buAutoNum type="arabicPeriod"/>
            </a:pPr>
            <a:r>
              <a:rPr lang="en" sz="1200" dirty="0">
                <a:solidFill>
                  <a:srgbClr val="918F8E"/>
                </a:solidFill>
                <a:ea typeface="Oswald Light"/>
                <a:cs typeface="Oswald Light"/>
                <a:sym typeface="Oswald Light"/>
              </a:rPr>
              <a:t>Lipoprotein accumulation </a:t>
            </a:r>
            <a:endParaRPr sz="1200" dirty="0">
              <a:solidFill>
                <a:srgbClr val="918F8E"/>
              </a:solidFill>
              <a:ea typeface="Oswald Light"/>
              <a:cs typeface="Oswald Light"/>
              <a:sym typeface="Oswald Light"/>
            </a:endParaRPr>
          </a:p>
          <a:p>
            <a:pPr lvl="1" indent="-380990">
              <a:lnSpc>
                <a:spcPct val="100000"/>
              </a:lnSpc>
              <a:buClr>
                <a:srgbClr val="918F8E"/>
              </a:buClr>
              <a:buSzPts val="900"/>
              <a:buFont typeface="Arial" panose="020B0604020202020204" pitchFamily="34" charset="0"/>
              <a:buChar char="•"/>
            </a:pPr>
            <a:r>
              <a:rPr lang="en" sz="1200" dirty="0">
                <a:solidFill>
                  <a:srgbClr val="918F8E"/>
                </a:solidFill>
                <a:ea typeface="Oswald Light"/>
                <a:cs typeface="Oswald Light"/>
                <a:sym typeface="Oswald Light"/>
              </a:rPr>
              <a:t>LDL (low density lipoprotein (high in cholesterol)) enters intima and is oxidized </a:t>
            </a:r>
            <a:endParaRPr sz="1200" dirty="0">
              <a:solidFill>
                <a:srgbClr val="918F8E"/>
              </a:solidFill>
              <a:ea typeface="Oswald Light"/>
              <a:cs typeface="Oswald Light"/>
              <a:sym typeface="Oswald Light"/>
            </a:endParaRPr>
          </a:p>
          <a:p>
            <a:pPr lvl="1" indent="-380990">
              <a:lnSpc>
                <a:spcPct val="100000"/>
              </a:lnSpc>
              <a:buClr>
                <a:srgbClr val="918F8E"/>
              </a:buClr>
              <a:buSzPts val="900"/>
              <a:buFont typeface="Arial" panose="020B0604020202020204" pitchFamily="34" charset="0"/>
              <a:buChar char="•"/>
            </a:pPr>
            <a:r>
              <a:rPr lang="en" sz="1200" dirty="0">
                <a:solidFill>
                  <a:srgbClr val="918F8E"/>
                </a:solidFill>
                <a:ea typeface="Oswald Light"/>
                <a:cs typeface="Oswald Light"/>
                <a:sym typeface="Oswald Light"/>
              </a:rPr>
              <a:t>Oxidation prevents it from escaping</a:t>
            </a:r>
            <a:endParaRPr sz="1200" dirty="0">
              <a:solidFill>
                <a:srgbClr val="918F8E"/>
              </a:solidFill>
              <a:ea typeface="Oswald Light"/>
              <a:cs typeface="Oswald Light"/>
              <a:sym typeface="Oswald Light"/>
            </a:endParaRPr>
          </a:p>
          <a:p>
            <a:pPr indent="-380990">
              <a:lnSpc>
                <a:spcPct val="100000"/>
              </a:lnSpc>
              <a:buClr>
                <a:srgbClr val="918F8E"/>
              </a:buClr>
              <a:buSzPts val="900"/>
              <a:buFont typeface="+mj-lt"/>
              <a:buAutoNum type="arabicPeriod"/>
            </a:pPr>
            <a:r>
              <a:rPr lang="en" sz="1200" dirty="0">
                <a:solidFill>
                  <a:srgbClr val="918F8E"/>
                </a:solidFill>
                <a:ea typeface="Oswald Light"/>
                <a:cs typeface="Oswald Light"/>
                <a:sym typeface="Oswald Light"/>
              </a:rPr>
              <a:t>Monocyte adhesion to endothelium </a:t>
            </a:r>
            <a:endParaRPr sz="1200" dirty="0">
              <a:solidFill>
                <a:srgbClr val="918F8E"/>
              </a:solidFill>
              <a:ea typeface="Oswald Light"/>
              <a:cs typeface="Oswald Light"/>
              <a:sym typeface="Oswald Light"/>
            </a:endParaRPr>
          </a:p>
          <a:p>
            <a:pPr lvl="1" indent="-380990">
              <a:lnSpc>
                <a:spcPct val="100000"/>
              </a:lnSpc>
              <a:buClr>
                <a:srgbClr val="918F8E"/>
              </a:buClr>
              <a:buSzPts val="900"/>
              <a:buFont typeface="Arial" panose="020B0604020202020204" pitchFamily="34" charset="0"/>
              <a:buChar char="•"/>
            </a:pPr>
            <a:r>
              <a:rPr lang="en" sz="1200" dirty="0">
                <a:solidFill>
                  <a:srgbClr val="918F8E"/>
                </a:solidFill>
                <a:ea typeface="Oswald Light"/>
                <a:cs typeface="Oswald Light"/>
                <a:sym typeface="Oswald Light"/>
              </a:rPr>
              <a:t>Oxidized LDL pulls monocytes into intima → differentiate into macrophages*</a:t>
            </a:r>
            <a:endParaRPr sz="1200" dirty="0">
              <a:solidFill>
                <a:srgbClr val="918F8E"/>
              </a:solidFill>
              <a:ea typeface="Oswald Light"/>
              <a:cs typeface="Oswald Light"/>
              <a:sym typeface="Oswald Light"/>
            </a:endParaRPr>
          </a:p>
          <a:p>
            <a:pPr lvl="1" indent="-380990">
              <a:lnSpc>
                <a:spcPct val="100000"/>
              </a:lnSpc>
              <a:buClr>
                <a:srgbClr val="918F8E"/>
              </a:buClr>
              <a:buSzPts val="900"/>
              <a:buFont typeface="Arial" panose="020B0604020202020204" pitchFamily="34" charset="0"/>
              <a:buChar char="•"/>
            </a:pPr>
            <a:r>
              <a:rPr lang="en" sz="1200" dirty="0">
                <a:solidFill>
                  <a:srgbClr val="918F8E"/>
                </a:solidFill>
                <a:ea typeface="Oswald Light"/>
                <a:cs typeface="Oswald Light"/>
                <a:sym typeface="Oswald Light"/>
              </a:rPr>
              <a:t>Macrophages ingest LDL and become foam cells  → early lesions</a:t>
            </a:r>
            <a:endParaRPr sz="1200" dirty="0">
              <a:solidFill>
                <a:srgbClr val="918F8E"/>
              </a:solidFill>
              <a:ea typeface="Oswald Light"/>
              <a:cs typeface="Oswald Light"/>
              <a:sym typeface="Oswald Light"/>
            </a:endParaRPr>
          </a:p>
          <a:p>
            <a:pPr marL="618063" indent="-457200">
              <a:lnSpc>
                <a:spcPct val="100000"/>
              </a:lnSpc>
              <a:buClr>
                <a:schemeClr val="dk1"/>
              </a:buClr>
              <a:buSzPts val="1700"/>
              <a:buFont typeface="+mj-lt"/>
              <a:buAutoNum type="arabicPeriod"/>
            </a:pPr>
            <a:r>
              <a:rPr lang="en" sz="2267" dirty="0">
                <a:solidFill>
                  <a:schemeClr val="dk1"/>
                </a:solidFill>
                <a:ea typeface="Oswald Light"/>
                <a:cs typeface="Oswald Light"/>
                <a:sym typeface="Oswald Light"/>
              </a:rPr>
              <a:t>Platelet adhesion and thrombus formation </a:t>
            </a:r>
            <a:endParaRPr sz="2267" dirty="0">
              <a:solidFill>
                <a:schemeClr val="dk1"/>
              </a:solidFill>
              <a:ea typeface="Oswald Light"/>
              <a:cs typeface="Oswald Light"/>
              <a:sym typeface="Oswald Light"/>
            </a:endParaRPr>
          </a:p>
          <a:p>
            <a:pPr marL="1227648" lvl="1" indent="-457200">
              <a:lnSpc>
                <a:spcPct val="100000"/>
              </a:lnSpc>
              <a:buClr>
                <a:schemeClr val="dk1"/>
              </a:buClr>
              <a:buSzPts val="1700"/>
              <a:buFont typeface="Arial" panose="020B0604020202020204" pitchFamily="34" charset="0"/>
              <a:buChar char="•"/>
            </a:pPr>
            <a:r>
              <a:rPr lang="en" sz="2267" dirty="0">
                <a:solidFill>
                  <a:schemeClr val="dk1"/>
                </a:solidFill>
                <a:ea typeface="Oswald Light"/>
                <a:cs typeface="Oswald Light"/>
                <a:sym typeface="Oswald Light"/>
              </a:rPr>
              <a:t>Activated platelets and macrophages release chemokines, cytokines, IGF-1, TNF </a:t>
            </a:r>
            <a:endParaRPr sz="2267" dirty="0">
              <a:solidFill>
                <a:schemeClr val="dk1"/>
              </a:solidFill>
              <a:ea typeface="Oswald Light"/>
              <a:cs typeface="Oswald Light"/>
              <a:sym typeface="Oswald Light"/>
            </a:endParaRPr>
          </a:p>
          <a:p>
            <a:pPr marL="618063" indent="-457200">
              <a:lnSpc>
                <a:spcPct val="100000"/>
              </a:lnSpc>
              <a:buClr>
                <a:schemeClr val="dk1"/>
              </a:buClr>
              <a:buSzPts val="1700"/>
              <a:buFont typeface="+mj-lt"/>
              <a:buAutoNum type="arabicPeriod"/>
            </a:pPr>
            <a:r>
              <a:rPr lang="en" sz="2267" dirty="0">
                <a:solidFill>
                  <a:schemeClr val="dk1"/>
                </a:solidFill>
                <a:ea typeface="Oswald Light"/>
                <a:cs typeface="Oswald Light"/>
                <a:sym typeface="Oswald Light"/>
              </a:rPr>
              <a:t>Smooth muscle cell proliferation  </a:t>
            </a:r>
            <a:endParaRPr sz="2267" dirty="0">
              <a:solidFill>
                <a:schemeClr val="dk1"/>
              </a:solidFill>
              <a:ea typeface="Oswald Light"/>
              <a:cs typeface="Oswald Light"/>
              <a:sym typeface="Oswald Light"/>
            </a:endParaRPr>
          </a:p>
          <a:p>
            <a:pPr marL="1227648" lvl="1" indent="-457200">
              <a:lnSpc>
                <a:spcPct val="100000"/>
              </a:lnSpc>
              <a:buClr>
                <a:schemeClr val="dk1"/>
              </a:buClr>
              <a:buSzPts val="1700"/>
              <a:buFont typeface="Arial" panose="020B0604020202020204" pitchFamily="34" charset="0"/>
              <a:buChar char="•"/>
            </a:pPr>
            <a:r>
              <a:rPr lang="en" sz="2267" dirty="0">
                <a:solidFill>
                  <a:schemeClr val="dk1"/>
                </a:solidFill>
                <a:ea typeface="Oswald Light"/>
                <a:cs typeface="Oswald Light"/>
                <a:sym typeface="Oswald Light"/>
              </a:rPr>
              <a:t>Secrete ECM and collagen fibers → stabilization of plaque </a:t>
            </a:r>
            <a:endParaRPr sz="2267" dirty="0">
              <a:solidFill>
                <a:schemeClr val="dk1"/>
              </a:solidFill>
              <a:ea typeface="Oswald Light"/>
              <a:cs typeface="Oswald Light"/>
              <a:sym typeface="Oswald Light"/>
            </a:endParaRPr>
          </a:p>
          <a:p>
            <a:pPr marL="618063" indent="-457200">
              <a:lnSpc>
                <a:spcPct val="100000"/>
              </a:lnSpc>
              <a:buClr>
                <a:schemeClr val="dk1"/>
              </a:buClr>
              <a:buSzPts val="1700"/>
              <a:buFont typeface="+mj-lt"/>
              <a:buAutoNum type="arabicPeriod"/>
            </a:pPr>
            <a:r>
              <a:rPr lang="en" sz="2267" dirty="0">
                <a:solidFill>
                  <a:schemeClr val="dk1"/>
                </a:solidFill>
                <a:ea typeface="Oswald Light"/>
                <a:cs typeface="Oswald Light"/>
                <a:sym typeface="Oswald Light"/>
              </a:rPr>
              <a:t>Lipid accumulation </a:t>
            </a:r>
            <a:endParaRPr sz="2267" dirty="0">
              <a:solidFill>
                <a:schemeClr val="dk1"/>
              </a:solidFill>
              <a:ea typeface="Oswald Light"/>
              <a:cs typeface="Oswald Light"/>
              <a:sym typeface="Oswald Light"/>
            </a:endParaRPr>
          </a:p>
          <a:p>
            <a:pPr marL="1227648" lvl="1" indent="-457200">
              <a:lnSpc>
                <a:spcPct val="100000"/>
              </a:lnSpc>
              <a:buClr>
                <a:schemeClr val="dk1"/>
              </a:buClr>
              <a:buSzPts val="1700"/>
              <a:buFont typeface="Arial" panose="020B0604020202020204" pitchFamily="34" charset="0"/>
              <a:buChar char="•"/>
            </a:pPr>
            <a:r>
              <a:rPr lang="en" sz="2267" dirty="0">
                <a:solidFill>
                  <a:schemeClr val="dk1"/>
                </a:solidFill>
                <a:ea typeface="Oswald Light"/>
                <a:cs typeface="Oswald Light"/>
                <a:sym typeface="Oswald Light"/>
              </a:rPr>
              <a:t>Formation of fatty streaks  </a:t>
            </a:r>
            <a:endParaRPr sz="2267" dirty="0">
              <a:solidFill>
                <a:schemeClr val="dk1"/>
              </a:solidFill>
              <a:ea typeface="Oswald Light"/>
              <a:cs typeface="Oswald Light"/>
              <a:sym typeface="Oswald Light"/>
            </a:endParaRPr>
          </a:p>
          <a:p>
            <a:pPr marL="1244581" lvl="1" indent="-457200">
              <a:lnSpc>
                <a:spcPct val="100000"/>
              </a:lnSpc>
              <a:buClr>
                <a:schemeClr val="dk1"/>
              </a:buClr>
              <a:buSzPts val="1500"/>
              <a:buFont typeface="Arial" panose="020B0604020202020204" pitchFamily="34" charset="0"/>
              <a:buChar char="•"/>
            </a:pPr>
            <a:r>
              <a:rPr lang="en" sz="2267" dirty="0">
                <a:solidFill>
                  <a:schemeClr val="dk1"/>
                </a:solidFill>
                <a:ea typeface="Oswald Light"/>
                <a:cs typeface="Oswald Light"/>
                <a:sym typeface="Oswald Light"/>
              </a:rPr>
              <a:t>Plaque is necrotic at the core and fibrous at the cap</a:t>
            </a:r>
            <a:r>
              <a:rPr lang="en" sz="2000" dirty="0">
                <a:solidFill>
                  <a:schemeClr val="dk1"/>
                </a:solidFill>
                <a:ea typeface="Oswald Light"/>
                <a:cs typeface="Oswald Light"/>
                <a:sym typeface="Oswald Light"/>
              </a:rPr>
              <a:t>  </a:t>
            </a:r>
            <a:endParaRPr sz="2667" dirty="0">
              <a:solidFill>
                <a:schemeClr val="dk1"/>
              </a:solidFill>
            </a:endParaRPr>
          </a:p>
        </p:txBody>
      </p:sp>
      <p:pic>
        <p:nvPicPr>
          <p:cNvPr id="209" name="Google Shape;209;p31"/>
          <p:cNvPicPr preferRelativeResize="0"/>
          <p:nvPr/>
        </p:nvPicPr>
        <p:blipFill rotWithShape="1">
          <a:blip r:embed="rId3">
            <a:alphaModFix/>
          </a:blip>
          <a:srcRect r="12549"/>
          <a:stretch/>
        </p:blipFill>
        <p:spPr>
          <a:xfrm>
            <a:off x="6340431" y="1954449"/>
            <a:ext cx="5661535" cy="415793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2"/>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Fibrous Cap</a:t>
            </a:r>
            <a:endParaRPr/>
          </a:p>
        </p:txBody>
      </p:sp>
      <p:sp>
        <p:nvSpPr>
          <p:cNvPr id="215" name="Google Shape;215;p32"/>
          <p:cNvSpPr txBox="1">
            <a:spLocks noGrp="1"/>
          </p:cNvSpPr>
          <p:nvPr>
            <p:ph type="body" idx="1"/>
          </p:nvPr>
        </p:nvSpPr>
        <p:spPr>
          <a:xfrm>
            <a:off x="415600" y="1361300"/>
            <a:ext cx="11191600" cy="4555200"/>
          </a:xfrm>
          <a:prstGeom prst="rect">
            <a:avLst/>
          </a:prstGeom>
        </p:spPr>
        <p:txBody>
          <a:bodyPr spcFirstLastPara="1" wrap="square" lIns="121900" tIns="121900" rIns="121900" bIns="121900" anchor="t" anchorCtr="0">
            <a:normAutofit/>
          </a:bodyPr>
          <a:lstStyle/>
          <a:p>
            <a:pPr marL="0" indent="0">
              <a:buNone/>
            </a:pPr>
            <a:r>
              <a:rPr lang="en" sz="2133" dirty="0">
                <a:solidFill>
                  <a:schemeClr val="dk1"/>
                </a:solidFill>
                <a:ea typeface="Oswald"/>
                <a:cs typeface="Oswald"/>
                <a:sym typeface="Oswald"/>
              </a:rPr>
              <a:t>Inflammatory cells in the atheroma e.g. macrophages secrete matrix metalloproteinases → weaken the fibrous cap due to breakdown of the ECM </a:t>
            </a:r>
            <a:endParaRPr sz="2133" dirty="0">
              <a:solidFill>
                <a:schemeClr val="dk1"/>
              </a:solidFill>
              <a:ea typeface="Oswald"/>
              <a:cs typeface="Oswald"/>
              <a:sym typeface="Oswald"/>
            </a:endParaRPr>
          </a:p>
          <a:p>
            <a:pPr indent="-440256">
              <a:spcBef>
                <a:spcPts val="1600"/>
              </a:spcBef>
              <a:buClr>
                <a:schemeClr val="dk1"/>
              </a:buClr>
              <a:buSzPts val="1600"/>
              <a:buFont typeface="Oswald"/>
              <a:buChar char="●"/>
            </a:pPr>
            <a:r>
              <a:rPr lang="en" sz="2133" dirty="0">
                <a:solidFill>
                  <a:schemeClr val="dk1"/>
                </a:solidFill>
                <a:ea typeface="Oswald"/>
                <a:cs typeface="Oswald"/>
                <a:sym typeface="Oswald"/>
              </a:rPr>
              <a:t>Minor stress can also rupture plaque</a:t>
            </a:r>
            <a:endParaRPr sz="2133" dirty="0">
              <a:solidFill>
                <a:schemeClr val="dk1"/>
              </a:solidFill>
              <a:ea typeface="Oswald"/>
              <a:cs typeface="Oswald"/>
              <a:sym typeface="Oswald"/>
            </a:endParaRPr>
          </a:p>
        </p:txBody>
      </p:sp>
      <p:pic>
        <p:nvPicPr>
          <p:cNvPr id="216" name="Google Shape;216;p32" descr="8 &#10;FIBROUS CAP &#10;(smooth muscle cells. macrophages. &#10;foam cells, lyrnphtxytes, collagen, &#10;Olastin, proteoglycans. noovascularization) &#10;NECROTIC CENTER &#10;(cell debris, cholesterol crystals. &#10;loam colts. calcium) &#10;MEDIA "/>
          <p:cNvPicPr preferRelativeResize="0"/>
          <p:nvPr/>
        </p:nvPicPr>
        <p:blipFill>
          <a:blip r:embed="rId3">
            <a:alphaModFix/>
          </a:blip>
          <a:stretch>
            <a:fillRect/>
          </a:stretch>
        </p:blipFill>
        <p:spPr>
          <a:xfrm>
            <a:off x="662068" y="3429000"/>
            <a:ext cx="11046633" cy="3106867"/>
          </a:xfrm>
          <a:prstGeom prst="rect">
            <a:avLst/>
          </a:prstGeom>
          <a:noFill/>
          <a:ln w="9525" cap="flat" cmpd="sng">
            <a:solidFill>
              <a:schemeClr val="lt1"/>
            </a:solidFill>
            <a:prstDash val="dash"/>
            <a:miter lim="8000"/>
            <a:headEnd type="none" w="sm" len="sm"/>
            <a:tailEnd type="none" w="sm" len="sm"/>
          </a:ln>
        </p:spPr>
      </p:pic>
      <p:cxnSp>
        <p:nvCxnSpPr>
          <p:cNvPr id="217" name="Google Shape;217;p32"/>
          <p:cNvCxnSpPr/>
          <p:nvPr/>
        </p:nvCxnSpPr>
        <p:spPr>
          <a:xfrm flipH="1">
            <a:off x="5540067" y="3006467"/>
            <a:ext cx="830400" cy="747600"/>
          </a:xfrm>
          <a:prstGeom prst="straightConnector1">
            <a:avLst/>
          </a:prstGeom>
          <a:noFill/>
          <a:ln w="28575" cap="flat" cmpd="sng">
            <a:solidFill>
              <a:srgbClr val="B45F06"/>
            </a:solidFill>
            <a:prstDash val="solid"/>
            <a:round/>
            <a:headEnd type="none" w="med" len="med"/>
            <a:tailEnd type="triangle" w="med" len="med"/>
          </a:ln>
        </p:spPr>
      </p:cxnSp>
      <p:sp>
        <p:nvSpPr>
          <p:cNvPr id="218" name="Google Shape;218;p32"/>
          <p:cNvSpPr/>
          <p:nvPr/>
        </p:nvSpPr>
        <p:spPr>
          <a:xfrm>
            <a:off x="6370467" y="1881033"/>
            <a:ext cx="5338400" cy="1446400"/>
          </a:xfrm>
          <a:prstGeom prst="rect">
            <a:avLst/>
          </a:prstGeom>
          <a:noFill/>
          <a:ln w="28575" cap="flat" cmpd="sng">
            <a:solidFill>
              <a:srgbClr val="B45F06"/>
            </a:solidFill>
            <a:prstDash val="solid"/>
            <a:round/>
            <a:headEnd type="none" w="sm" len="sm"/>
            <a:tailEnd type="none" w="sm" len="sm"/>
          </a:ln>
        </p:spPr>
        <p:txBody>
          <a:bodyPr spcFirstLastPara="1" wrap="square" lIns="121900" tIns="121900" rIns="121900" bIns="121900" anchor="ctr" anchorCtr="0">
            <a:noAutofit/>
          </a:bodyPr>
          <a:lstStyle/>
          <a:p>
            <a:pPr marL="285750" indent="-285750" defTabSz="1219170">
              <a:buClr>
                <a:srgbClr val="000000"/>
              </a:buClr>
              <a:buFont typeface="Arial" panose="020B0604020202020204" pitchFamily="34" charset="0"/>
              <a:buChar char="•"/>
            </a:pPr>
            <a:r>
              <a:rPr lang="en" sz="1600" kern="0" dirty="0">
                <a:solidFill>
                  <a:schemeClr val="tx1">
                    <a:lumMod val="95000"/>
                    <a:lumOff val="5000"/>
                  </a:schemeClr>
                </a:solidFill>
                <a:latin typeface="Average"/>
                <a:ea typeface="Average"/>
                <a:cs typeface="Average"/>
                <a:sym typeface="Average"/>
              </a:rPr>
              <a:t>Plaque rupture: exposure of thrombogenic material e.g. collagen</a:t>
            </a:r>
            <a:endParaRPr sz="1600" kern="0" dirty="0">
              <a:solidFill>
                <a:schemeClr val="tx1">
                  <a:lumMod val="95000"/>
                  <a:lumOff val="5000"/>
                </a:schemeClr>
              </a:solidFill>
              <a:latin typeface="Average"/>
              <a:ea typeface="Average"/>
              <a:cs typeface="Average"/>
              <a:sym typeface="Average"/>
            </a:endParaRPr>
          </a:p>
          <a:p>
            <a:pPr marL="609585" indent="-406390" defTabSz="1219170">
              <a:buClr>
                <a:srgbClr val="FFFFFF"/>
              </a:buClr>
              <a:buSzPts val="1200"/>
              <a:buFont typeface="Arial" panose="020B0604020202020204" pitchFamily="34" charset="0"/>
              <a:buChar char="•"/>
            </a:pPr>
            <a:r>
              <a:rPr lang="en" sz="1600" kern="0" dirty="0">
                <a:solidFill>
                  <a:schemeClr val="tx1">
                    <a:lumMod val="95000"/>
                    <a:lumOff val="5000"/>
                  </a:schemeClr>
                </a:solidFill>
                <a:latin typeface="Average"/>
                <a:ea typeface="Average"/>
                <a:cs typeface="Average"/>
                <a:sym typeface="Average"/>
              </a:rPr>
              <a:t>Thrombus superimposition &amp; vascular occlusion </a:t>
            </a:r>
            <a:endParaRPr sz="1600" kern="0" dirty="0">
              <a:solidFill>
                <a:schemeClr val="tx1">
                  <a:lumMod val="95000"/>
                  <a:lumOff val="5000"/>
                </a:schemeClr>
              </a:solidFill>
              <a:latin typeface="Average"/>
              <a:ea typeface="Average"/>
              <a:cs typeface="Average"/>
              <a:sym typeface="Average"/>
            </a:endParaRPr>
          </a:p>
          <a:p>
            <a:pPr marL="609585" indent="-406390" defTabSz="1219170">
              <a:buClr>
                <a:srgbClr val="FFFFFF"/>
              </a:buClr>
              <a:buSzPts val="1200"/>
              <a:buFont typeface="Arial" panose="020B0604020202020204" pitchFamily="34" charset="0"/>
              <a:buChar char="•"/>
            </a:pPr>
            <a:r>
              <a:rPr lang="en" sz="1600" kern="0" dirty="0">
                <a:solidFill>
                  <a:schemeClr val="tx1">
                    <a:lumMod val="95000"/>
                    <a:lumOff val="5000"/>
                  </a:schemeClr>
                </a:solidFill>
                <a:latin typeface="Average"/>
                <a:ea typeface="Average"/>
                <a:cs typeface="Average"/>
                <a:sym typeface="Average"/>
              </a:rPr>
              <a:t>Unstable plaques are the biggest risk</a:t>
            </a:r>
            <a:endParaRPr sz="1600" kern="0" dirty="0">
              <a:solidFill>
                <a:schemeClr val="tx1">
                  <a:lumMod val="95000"/>
                  <a:lumOff val="5000"/>
                </a:schemeClr>
              </a:solidFill>
              <a:latin typeface="Average"/>
              <a:ea typeface="Average"/>
              <a:cs typeface="Average"/>
              <a:sym typeface="Averag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7"/>
          <p:cNvSpPr txBox="1">
            <a:spLocks noGrp="1"/>
          </p:cNvSpPr>
          <p:nvPr>
            <p:ph type="title"/>
          </p:nvPr>
        </p:nvSpPr>
        <p:spPr>
          <a:prstGeom prst="rect">
            <a:avLst/>
          </a:prstGeom>
        </p:spPr>
        <p:txBody>
          <a:bodyPr spcFirstLastPara="1" vert="horz" wrap="square" lIns="121900" tIns="121900" rIns="121900" bIns="121900" rtlCol="0" anchor="t" anchorCtr="0">
            <a:normAutofit/>
          </a:bodyPr>
          <a:lstStyle/>
          <a:p>
            <a:pPr algn="l"/>
            <a:r>
              <a:rPr lang="en" dirty="0"/>
              <a:t>Anatomy of the Heart </a:t>
            </a:r>
            <a:endParaRPr dirty="0">
              <a:solidFill>
                <a:srgbClr val="B45F06"/>
              </a:solidFill>
            </a:endParaRPr>
          </a:p>
        </p:txBody>
      </p:sp>
      <p:sp>
        <p:nvSpPr>
          <p:cNvPr id="88" name="Google Shape;88;p17"/>
          <p:cNvSpPr txBox="1">
            <a:spLocks noGrp="1"/>
          </p:cNvSpPr>
          <p:nvPr>
            <p:ph type="body" idx="1"/>
          </p:nvPr>
        </p:nvSpPr>
        <p:spPr>
          <a:xfrm>
            <a:off x="415600" y="1698767"/>
            <a:ext cx="5548000" cy="4555200"/>
          </a:xfrm>
          <a:prstGeom prst="rect">
            <a:avLst/>
          </a:prstGeom>
        </p:spPr>
        <p:txBody>
          <a:bodyPr spcFirstLastPara="1" vert="horz" wrap="square" lIns="121900" tIns="121900" rIns="121900" bIns="121900" rtlCol="0" anchor="t" anchorCtr="0">
            <a:normAutofit lnSpcReduction="10000"/>
          </a:bodyPr>
          <a:lstStyle/>
          <a:p>
            <a:pPr marL="0" indent="0">
              <a:buNone/>
            </a:pPr>
            <a:r>
              <a:rPr lang="en" sz="1867" i="1" dirty="0">
                <a:solidFill>
                  <a:srgbClr val="B45F06"/>
                </a:solidFill>
                <a:ea typeface="Oswald"/>
                <a:cs typeface="Oswald"/>
                <a:sym typeface="Oswald"/>
              </a:rPr>
              <a:t>Heart: the muscular organ that is located in the middle mediastinum and pumps blood throughout the circulatory system</a:t>
            </a:r>
            <a:endParaRPr dirty="0">
              <a:solidFill>
                <a:schemeClr val="accent6"/>
              </a:solidFill>
              <a:ea typeface="Oswald"/>
              <a:cs typeface="Oswald"/>
              <a:sym typeface="Oswald"/>
            </a:endParaRPr>
          </a:p>
          <a:p>
            <a:pPr marL="0" indent="0">
              <a:spcBef>
                <a:spcPts val="1600"/>
              </a:spcBef>
              <a:buNone/>
            </a:pPr>
            <a:r>
              <a:rPr lang="en" sz="1867" dirty="0">
                <a:solidFill>
                  <a:schemeClr val="accent6"/>
                </a:solidFill>
                <a:ea typeface="Oswald"/>
                <a:cs typeface="Oswald"/>
                <a:sym typeface="Oswald"/>
              </a:rPr>
              <a:t>Connects the systemic and pulmonary circulation</a:t>
            </a:r>
            <a:endParaRPr sz="1867" dirty="0">
              <a:solidFill>
                <a:schemeClr val="accent6"/>
              </a:solidFill>
              <a:ea typeface="Oswald"/>
              <a:cs typeface="Oswald"/>
              <a:sym typeface="Oswald"/>
            </a:endParaRPr>
          </a:p>
          <a:p>
            <a:pPr marL="0" indent="0">
              <a:buNone/>
            </a:pPr>
            <a:endParaRPr lang="en" sz="1867" dirty="0">
              <a:solidFill>
                <a:schemeClr val="accent6"/>
              </a:solidFill>
              <a:ea typeface="Oswald"/>
              <a:cs typeface="Oswald"/>
              <a:sym typeface="Oswald"/>
            </a:endParaRPr>
          </a:p>
          <a:p>
            <a:pPr marL="0" indent="0">
              <a:buNone/>
            </a:pPr>
            <a:r>
              <a:rPr lang="en" sz="1867" dirty="0">
                <a:solidFill>
                  <a:schemeClr val="accent6"/>
                </a:solidFill>
                <a:ea typeface="Oswald"/>
                <a:cs typeface="Oswald"/>
                <a:sym typeface="Oswald"/>
              </a:rPr>
              <a:t>4 chambers:</a:t>
            </a:r>
            <a:endParaRPr sz="1867" dirty="0">
              <a:solidFill>
                <a:schemeClr val="accent6"/>
              </a:solidFill>
              <a:ea typeface="Oswald"/>
              <a:cs typeface="Oswald"/>
              <a:sym typeface="Oswald"/>
            </a:endParaRPr>
          </a:p>
          <a:p>
            <a:pPr indent="-414432">
              <a:buClr>
                <a:schemeClr val="accent6"/>
              </a:buClr>
              <a:buSzPct val="100000"/>
              <a:buFont typeface="Oswald"/>
              <a:buChar char="-"/>
            </a:pPr>
            <a:r>
              <a:rPr lang="en" sz="1867" dirty="0">
                <a:solidFill>
                  <a:schemeClr val="accent6"/>
                </a:solidFill>
                <a:ea typeface="Oswald"/>
                <a:cs typeface="Oswald"/>
                <a:sym typeface="Oswald"/>
              </a:rPr>
              <a:t>Right Atrium &amp; Right Ventricle</a:t>
            </a:r>
            <a:endParaRPr sz="1867" dirty="0">
              <a:solidFill>
                <a:schemeClr val="accent6"/>
              </a:solidFill>
              <a:ea typeface="Oswald"/>
              <a:cs typeface="Oswald"/>
              <a:sym typeface="Oswald"/>
            </a:endParaRPr>
          </a:p>
          <a:p>
            <a:pPr lvl="1" indent="-414432">
              <a:buClr>
                <a:schemeClr val="accent6"/>
              </a:buClr>
              <a:buSzPct val="100000"/>
              <a:buFont typeface="Oswald"/>
              <a:buChar char="-"/>
            </a:pPr>
            <a:r>
              <a:rPr lang="en" dirty="0">
                <a:solidFill>
                  <a:schemeClr val="accent6"/>
                </a:solidFill>
                <a:ea typeface="Oswald"/>
                <a:cs typeface="Oswald"/>
                <a:sym typeface="Oswald"/>
              </a:rPr>
              <a:t>Separated by the tricuspid valve</a:t>
            </a:r>
            <a:endParaRPr sz="1867" dirty="0">
              <a:solidFill>
                <a:schemeClr val="accent6"/>
              </a:solidFill>
              <a:ea typeface="Oswald"/>
              <a:cs typeface="Oswald"/>
              <a:sym typeface="Oswald"/>
            </a:endParaRPr>
          </a:p>
          <a:p>
            <a:pPr indent="-414432">
              <a:buClr>
                <a:schemeClr val="accent6"/>
              </a:buClr>
              <a:buSzPct val="100000"/>
              <a:buFont typeface="Oswald"/>
              <a:buChar char="-"/>
            </a:pPr>
            <a:r>
              <a:rPr lang="en" sz="1867" dirty="0">
                <a:solidFill>
                  <a:schemeClr val="accent6"/>
                </a:solidFill>
                <a:ea typeface="Oswald"/>
                <a:cs typeface="Oswald"/>
                <a:sym typeface="Oswald"/>
              </a:rPr>
              <a:t>Left Atrium &amp; Left Ventricle</a:t>
            </a:r>
            <a:endParaRPr sz="1867" dirty="0">
              <a:solidFill>
                <a:schemeClr val="accent6"/>
              </a:solidFill>
              <a:ea typeface="Oswald"/>
              <a:cs typeface="Oswald"/>
              <a:sym typeface="Oswald"/>
            </a:endParaRPr>
          </a:p>
          <a:p>
            <a:pPr lvl="1" indent="-414432">
              <a:buClr>
                <a:schemeClr val="accent6"/>
              </a:buClr>
              <a:buSzPct val="100000"/>
              <a:buFont typeface="Oswald"/>
              <a:buChar char="-"/>
            </a:pPr>
            <a:r>
              <a:rPr lang="en" dirty="0">
                <a:solidFill>
                  <a:schemeClr val="accent6"/>
                </a:solidFill>
                <a:ea typeface="Oswald"/>
                <a:cs typeface="Oswald"/>
                <a:sym typeface="Oswald"/>
              </a:rPr>
              <a:t>Separated by the mitral (or bicuspid valve)</a:t>
            </a:r>
            <a:endParaRPr dirty="0">
              <a:solidFill>
                <a:schemeClr val="accent6"/>
              </a:solidFill>
              <a:ea typeface="Oswald"/>
              <a:cs typeface="Oswald"/>
              <a:sym typeface="Oswald"/>
            </a:endParaRPr>
          </a:p>
          <a:p>
            <a:pPr marL="0" indent="0">
              <a:buNone/>
            </a:pPr>
            <a:endParaRPr dirty="0">
              <a:solidFill>
                <a:schemeClr val="accent6"/>
              </a:solidFill>
              <a:ea typeface="Oswald"/>
              <a:cs typeface="Oswald"/>
              <a:sym typeface="Oswald"/>
            </a:endParaRPr>
          </a:p>
          <a:p>
            <a:pPr marL="0" indent="0">
              <a:buNone/>
            </a:pPr>
            <a:r>
              <a:rPr lang="en" sz="1867" dirty="0">
                <a:solidFill>
                  <a:schemeClr val="accent6"/>
                </a:solidFill>
                <a:ea typeface="Oswald"/>
                <a:cs typeface="Oswald"/>
                <a:sym typeface="Oswald"/>
              </a:rPr>
              <a:t>Four Valves:</a:t>
            </a:r>
            <a:endParaRPr sz="1867" dirty="0">
              <a:solidFill>
                <a:schemeClr val="accent6"/>
              </a:solidFill>
              <a:ea typeface="Oswald"/>
              <a:cs typeface="Oswald"/>
              <a:sym typeface="Oswald"/>
            </a:endParaRPr>
          </a:p>
          <a:p>
            <a:pPr indent="-414432">
              <a:buClr>
                <a:schemeClr val="accent6"/>
              </a:buClr>
              <a:buSzPct val="100000"/>
              <a:buFont typeface="Oswald"/>
              <a:buChar char="-"/>
            </a:pPr>
            <a:r>
              <a:rPr lang="en" sz="1867" dirty="0">
                <a:solidFill>
                  <a:schemeClr val="accent6"/>
                </a:solidFill>
                <a:ea typeface="Oswald"/>
                <a:cs typeface="Oswald"/>
                <a:sym typeface="Oswald"/>
              </a:rPr>
              <a:t>Tricuspid – AV Valve</a:t>
            </a:r>
            <a:endParaRPr sz="1867" dirty="0">
              <a:solidFill>
                <a:schemeClr val="accent6"/>
              </a:solidFill>
              <a:ea typeface="Oswald"/>
              <a:cs typeface="Oswald"/>
              <a:sym typeface="Oswald"/>
            </a:endParaRPr>
          </a:p>
          <a:p>
            <a:pPr indent="-414432">
              <a:buClr>
                <a:schemeClr val="accent6"/>
              </a:buClr>
              <a:buSzPct val="100000"/>
              <a:buFont typeface="Oswald"/>
              <a:buChar char="-"/>
            </a:pPr>
            <a:r>
              <a:rPr lang="en" sz="1867" dirty="0">
                <a:solidFill>
                  <a:schemeClr val="accent6"/>
                </a:solidFill>
                <a:ea typeface="Oswald"/>
                <a:cs typeface="Oswald"/>
                <a:sym typeface="Oswald"/>
              </a:rPr>
              <a:t>Pulmonary – Semilunar Valve</a:t>
            </a:r>
            <a:endParaRPr sz="1867" dirty="0">
              <a:solidFill>
                <a:schemeClr val="accent6"/>
              </a:solidFill>
              <a:ea typeface="Oswald"/>
              <a:cs typeface="Oswald"/>
              <a:sym typeface="Oswald"/>
            </a:endParaRPr>
          </a:p>
          <a:p>
            <a:pPr indent="-414432">
              <a:buClr>
                <a:schemeClr val="accent6"/>
              </a:buClr>
              <a:buSzPct val="100000"/>
              <a:buFont typeface="Oswald"/>
              <a:buChar char="-"/>
            </a:pPr>
            <a:r>
              <a:rPr lang="en" sz="1867" dirty="0">
                <a:solidFill>
                  <a:schemeClr val="accent6"/>
                </a:solidFill>
                <a:ea typeface="Oswald"/>
                <a:cs typeface="Oswald"/>
                <a:sym typeface="Oswald"/>
              </a:rPr>
              <a:t>Mitral (AKA Bicuspid) – AV Valve</a:t>
            </a:r>
            <a:endParaRPr sz="1867" dirty="0">
              <a:solidFill>
                <a:schemeClr val="accent6"/>
              </a:solidFill>
              <a:ea typeface="Oswald"/>
              <a:cs typeface="Oswald"/>
              <a:sym typeface="Oswald"/>
            </a:endParaRPr>
          </a:p>
          <a:p>
            <a:pPr indent="-414432">
              <a:buClr>
                <a:schemeClr val="accent6"/>
              </a:buClr>
              <a:buSzPct val="100000"/>
              <a:buFont typeface="Oswald"/>
              <a:buChar char="-"/>
            </a:pPr>
            <a:r>
              <a:rPr lang="en" sz="1867" dirty="0">
                <a:solidFill>
                  <a:schemeClr val="accent6"/>
                </a:solidFill>
                <a:ea typeface="Oswald"/>
                <a:cs typeface="Oswald"/>
                <a:sym typeface="Oswald"/>
              </a:rPr>
              <a:t>Aortic – Semilunar Valve </a:t>
            </a:r>
            <a:endParaRPr sz="1867" dirty="0">
              <a:solidFill>
                <a:schemeClr val="accent6"/>
              </a:solidFill>
              <a:ea typeface="Oswald"/>
              <a:cs typeface="Oswald"/>
              <a:sym typeface="Oswald"/>
            </a:endParaRPr>
          </a:p>
        </p:txBody>
      </p:sp>
      <p:pic>
        <p:nvPicPr>
          <p:cNvPr id="89" name="Google Shape;89;p17"/>
          <p:cNvPicPr preferRelativeResize="0"/>
          <p:nvPr/>
        </p:nvPicPr>
        <p:blipFill>
          <a:blip r:embed="rId3">
            <a:alphaModFix/>
          </a:blip>
          <a:stretch>
            <a:fillRect/>
          </a:stretch>
        </p:blipFill>
        <p:spPr>
          <a:xfrm>
            <a:off x="5963600" y="1698767"/>
            <a:ext cx="6023600" cy="4047200"/>
          </a:xfrm>
          <a:prstGeom prst="roundRect">
            <a:avLst>
              <a:gd name="adj" fmla="val 16667"/>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E4A76-9B42-4A41-A280-0AB1F64A504C}"/>
              </a:ext>
            </a:extLst>
          </p:cNvPr>
          <p:cNvSpPr>
            <a:spLocks noGrp="1"/>
          </p:cNvSpPr>
          <p:nvPr>
            <p:ph type="ctrTitle"/>
          </p:nvPr>
        </p:nvSpPr>
        <p:spPr>
          <a:xfrm>
            <a:off x="1600200" y="2107344"/>
            <a:ext cx="8991600" cy="1645920"/>
          </a:xfrm>
        </p:spPr>
        <p:txBody>
          <a:bodyPr>
            <a:noAutofit/>
          </a:bodyPr>
          <a:lstStyle/>
          <a:p>
            <a:pPr marL="0" marR="0" lvl="0" indent="0" defTabSz="914400" rtl="0" eaLnBrk="1" fontAlgn="auto" latinLnBrk="0" hangingPunct="1">
              <a:lnSpc>
                <a:spcPct val="90000"/>
              </a:lnSpc>
              <a:spcBef>
                <a:spcPts val="1000"/>
              </a:spcBef>
              <a:spcAft>
                <a:spcPts val="0"/>
              </a:spcAft>
              <a:tabLst/>
              <a:defRPr/>
            </a:pPr>
            <a:r>
              <a:rPr kumimoji="0" lang="en-US" sz="2800" b="0" i="0" u="none" strike="noStrike" kern="1200" cap="none" spc="0" normalizeH="0" baseline="0" noProof="0" dirty="0">
                <a:ln>
                  <a:noFill/>
                </a:ln>
                <a:solidFill>
                  <a:srgbClr val="000000"/>
                </a:solidFill>
                <a:effectLst/>
                <a:uLnTx/>
                <a:uFillTx/>
                <a:latin typeface="Gill Sans MT" panose="020B0502020104020203"/>
                <a:ea typeface="+mn-ea"/>
                <a:cs typeface="+mn-cs"/>
              </a:rPr>
              <a:t>THROMBOSIS</a:t>
            </a:r>
            <a:endParaRPr lang="en-US" sz="4400" dirty="0"/>
          </a:p>
        </p:txBody>
      </p:sp>
    </p:spTree>
    <p:extLst>
      <p:ext uri="{BB962C8B-B14F-4D97-AF65-F5344CB8AC3E}">
        <p14:creationId xmlns:p14="http://schemas.microsoft.com/office/powerpoint/2010/main" val="41529997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1"/>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dirty="0"/>
              <a:t>Factors that Influence Thrombus Formation</a:t>
            </a:r>
            <a:endParaRPr dirty="0"/>
          </a:p>
        </p:txBody>
      </p:sp>
      <p:sp>
        <p:nvSpPr>
          <p:cNvPr id="278" name="Google Shape;278;p41"/>
          <p:cNvSpPr txBox="1">
            <a:spLocks noGrp="1"/>
          </p:cNvSpPr>
          <p:nvPr>
            <p:ph type="body" idx="1"/>
          </p:nvPr>
        </p:nvSpPr>
        <p:spPr>
          <a:xfrm>
            <a:off x="415600" y="1920500"/>
            <a:ext cx="6347600" cy="4555200"/>
          </a:xfrm>
          <a:prstGeom prst="rect">
            <a:avLst/>
          </a:prstGeom>
        </p:spPr>
        <p:txBody>
          <a:bodyPr spcFirstLastPara="1" wrap="square" lIns="121900" tIns="121900" rIns="121900" bIns="121900" anchor="t" anchorCtr="0">
            <a:normAutofit/>
          </a:bodyPr>
          <a:lstStyle/>
          <a:p>
            <a:pPr marL="0" indent="0">
              <a:buNone/>
            </a:pPr>
            <a:r>
              <a:rPr lang="en" dirty="0">
                <a:solidFill>
                  <a:schemeClr val="tx1">
                    <a:lumMod val="95000"/>
                    <a:lumOff val="5000"/>
                  </a:schemeClr>
                </a:solidFill>
                <a:ea typeface="Oswald"/>
                <a:cs typeface="Oswald"/>
                <a:sym typeface="Oswald"/>
              </a:rPr>
              <a:t>Virchow’s Triad: </a:t>
            </a:r>
            <a:endParaRPr dirty="0">
              <a:solidFill>
                <a:schemeClr val="tx1">
                  <a:lumMod val="95000"/>
                  <a:lumOff val="5000"/>
                </a:schemeClr>
              </a:solidFill>
              <a:ea typeface="Oswald"/>
              <a:cs typeface="Oswald"/>
              <a:sym typeface="Oswald"/>
            </a:endParaRPr>
          </a:p>
          <a:p>
            <a:pPr indent="-431789">
              <a:buClr>
                <a:schemeClr val="accent6"/>
              </a:buClr>
              <a:buSzPts val="1500"/>
              <a:buFont typeface="Oswald"/>
              <a:buChar char="●"/>
            </a:pPr>
            <a:r>
              <a:rPr lang="en" sz="2000" dirty="0">
                <a:solidFill>
                  <a:schemeClr val="accent6"/>
                </a:solidFill>
                <a:ea typeface="Oswald"/>
                <a:cs typeface="Oswald"/>
                <a:sym typeface="Oswald"/>
              </a:rPr>
              <a:t>3 main pathophysiological components of thrombus formation</a:t>
            </a:r>
            <a:r>
              <a:rPr lang="en-CA" sz="2000" dirty="0">
                <a:solidFill>
                  <a:schemeClr val="accent6"/>
                </a:solidFill>
                <a:ea typeface="Oswald"/>
                <a:cs typeface="Oswald"/>
                <a:sym typeface="Oswald"/>
              </a:rPr>
              <a:t> “HAE </a:t>
            </a:r>
            <a:r>
              <a:rPr lang="en" sz="2000" dirty="0">
                <a:solidFill>
                  <a:schemeClr val="accent6"/>
                </a:solidFill>
                <a:ea typeface="Oswald"/>
                <a:cs typeface="Oswald"/>
                <a:sym typeface="Oswald"/>
              </a:rPr>
              <a:t>👋”</a:t>
            </a:r>
          </a:p>
          <a:p>
            <a:pPr marL="0" indent="0">
              <a:buNone/>
            </a:pPr>
            <a:endParaRPr lang="en" dirty="0">
              <a:solidFill>
                <a:schemeClr val="accent6"/>
              </a:solidFill>
              <a:ea typeface="Oswald"/>
              <a:cs typeface="Oswald"/>
              <a:sym typeface="Oswald"/>
            </a:endParaRPr>
          </a:p>
          <a:p>
            <a:pPr indent="-440256">
              <a:buClr>
                <a:schemeClr val="accent6"/>
              </a:buClr>
              <a:buSzPts val="1600"/>
              <a:buFont typeface="Oswald"/>
              <a:buAutoNum type="arabicPeriod"/>
            </a:pPr>
            <a:r>
              <a:rPr lang="en" sz="2133" dirty="0">
                <a:solidFill>
                  <a:schemeClr val="accent6"/>
                </a:solidFill>
                <a:ea typeface="Oswald"/>
                <a:cs typeface="Oswald"/>
                <a:sym typeface="Oswald"/>
              </a:rPr>
              <a:t>Hypercoagulability</a:t>
            </a:r>
            <a:endParaRPr sz="2133" dirty="0">
              <a:solidFill>
                <a:schemeClr val="accent6"/>
              </a:solidFill>
              <a:ea typeface="Oswald"/>
              <a:cs typeface="Oswald"/>
              <a:sym typeface="Oswald"/>
            </a:endParaRPr>
          </a:p>
          <a:p>
            <a:pPr lvl="1" indent="-406390">
              <a:buClr>
                <a:schemeClr val="accent6"/>
              </a:buClr>
              <a:buSzPts val="1200"/>
              <a:buFont typeface="Oswald"/>
              <a:buChar char="○"/>
            </a:pPr>
            <a:r>
              <a:rPr lang="en" sz="1600" dirty="0">
                <a:solidFill>
                  <a:schemeClr val="accent6"/>
                </a:solidFill>
                <a:ea typeface="Oswald"/>
                <a:cs typeface="Oswald"/>
                <a:sym typeface="Oswald"/>
              </a:rPr>
              <a:t>Need coagulation factors, platelets, etc. for thrombus formation in general</a:t>
            </a:r>
            <a:endParaRPr sz="1600" dirty="0">
              <a:solidFill>
                <a:schemeClr val="accent6"/>
              </a:solidFill>
              <a:ea typeface="Oswald"/>
              <a:cs typeface="Oswald"/>
              <a:sym typeface="Oswald"/>
            </a:endParaRPr>
          </a:p>
          <a:p>
            <a:pPr lvl="1" indent="-406390">
              <a:buClr>
                <a:schemeClr val="accent6"/>
              </a:buClr>
              <a:buSzPts val="1200"/>
              <a:buFont typeface="Oswald"/>
              <a:buChar char="○"/>
            </a:pPr>
            <a:r>
              <a:rPr lang="en" sz="1600" dirty="0">
                <a:solidFill>
                  <a:schemeClr val="accent6"/>
                </a:solidFill>
                <a:ea typeface="Oswald"/>
                <a:cs typeface="Oswald"/>
                <a:sym typeface="Oswald"/>
              </a:rPr>
              <a:t>Hypercoagulable states include pregnancy, COCP users, thrombophilia (ex: Factor V Leiden Mutation)</a:t>
            </a:r>
            <a:endParaRPr sz="1600" dirty="0">
              <a:solidFill>
                <a:schemeClr val="accent6"/>
              </a:solidFill>
              <a:ea typeface="Oswald"/>
              <a:cs typeface="Oswald"/>
              <a:sym typeface="Oswald"/>
            </a:endParaRPr>
          </a:p>
          <a:p>
            <a:pPr indent="-440256">
              <a:buClr>
                <a:schemeClr val="accent6"/>
              </a:buClr>
              <a:buSzPts val="1600"/>
              <a:buFont typeface="Oswald"/>
              <a:buAutoNum type="arabicPeriod"/>
            </a:pPr>
            <a:r>
              <a:rPr lang="en" sz="2133" dirty="0">
                <a:solidFill>
                  <a:schemeClr val="accent6"/>
                </a:solidFill>
                <a:ea typeface="Oswald"/>
                <a:cs typeface="Oswald"/>
                <a:sym typeface="Oswald"/>
              </a:rPr>
              <a:t>Endothelial Damage</a:t>
            </a:r>
            <a:endParaRPr sz="2133" dirty="0">
              <a:solidFill>
                <a:schemeClr val="accent6"/>
              </a:solidFill>
              <a:ea typeface="Oswald"/>
              <a:cs typeface="Oswald"/>
              <a:sym typeface="Oswald"/>
            </a:endParaRPr>
          </a:p>
          <a:p>
            <a:pPr lvl="1" indent="-406390">
              <a:buClr>
                <a:schemeClr val="accent6"/>
              </a:buClr>
              <a:buSzPts val="1200"/>
              <a:buFont typeface="Oswald"/>
              <a:buChar char="○"/>
            </a:pPr>
            <a:r>
              <a:rPr lang="en" sz="1600" dirty="0">
                <a:solidFill>
                  <a:schemeClr val="accent6"/>
                </a:solidFill>
                <a:ea typeface="Oswald"/>
                <a:cs typeface="Oswald"/>
                <a:sym typeface="Oswald"/>
              </a:rPr>
              <a:t>Inflammatory or traumatic vessel injuries → exposed subendothelial collagen</a:t>
            </a:r>
            <a:endParaRPr sz="1600" dirty="0">
              <a:solidFill>
                <a:schemeClr val="accent6"/>
              </a:solidFill>
              <a:ea typeface="Oswald"/>
              <a:cs typeface="Oswald"/>
              <a:sym typeface="Oswald"/>
            </a:endParaRPr>
          </a:p>
          <a:p>
            <a:pPr indent="-440256">
              <a:buClr>
                <a:schemeClr val="accent6"/>
              </a:buClr>
              <a:buSzPts val="1600"/>
              <a:buFont typeface="Oswald"/>
              <a:buAutoNum type="arabicPeriod"/>
            </a:pPr>
            <a:r>
              <a:rPr lang="en" sz="2133" dirty="0">
                <a:solidFill>
                  <a:schemeClr val="accent6"/>
                </a:solidFill>
                <a:ea typeface="Oswald"/>
                <a:cs typeface="Oswald"/>
                <a:sym typeface="Oswald"/>
              </a:rPr>
              <a:t>Abnormal Blood Flow</a:t>
            </a:r>
            <a:endParaRPr sz="2133" dirty="0">
              <a:solidFill>
                <a:schemeClr val="accent6"/>
              </a:solidFill>
              <a:ea typeface="Oswald"/>
              <a:cs typeface="Oswald"/>
              <a:sym typeface="Oswald"/>
            </a:endParaRPr>
          </a:p>
          <a:p>
            <a:pPr lvl="1" indent="-410623">
              <a:buClr>
                <a:schemeClr val="accent6"/>
              </a:buClr>
              <a:buSzPts val="1250"/>
              <a:buFont typeface="Oswald"/>
              <a:buChar char="○"/>
            </a:pPr>
            <a:r>
              <a:rPr lang="en" sz="1667" dirty="0">
                <a:solidFill>
                  <a:schemeClr val="accent6"/>
                </a:solidFill>
                <a:ea typeface="Oswald"/>
                <a:cs typeface="Oswald"/>
                <a:sym typeface="Oswald"/>
              </a:rPr>
              <a:t>Stasis or turbulence</a:t>
            </a:r>
            <a:endParaRPr lang="en-CA" sz="1667" dirty="0">
              <a:solidFill>
                <a:schemeClr val="accent6"/>
              </a:solidFill>
              <a:ea typeface="Oswald"/>
              <a:cs typeface="Oswald"/>
              <a:sym typeface="Oswald"/>
            </a:endParaRPr>
          </a:p>
          <a:p>
            <a:pPr marL="0" indent="0">
              <a:spcAft>
                <a:spcPts val="1600"/>
              </a:spcAft>
              <a:buNone/>
            </a:pPr>
            <a:endParaRPr lang="en-CA" dirty="0">
              <a:solidFill>
                <a:schemeClr val="accent6"/>
              </a:solidFill>
              <a:latin typeface="Oswald"/>
              <a:ea typeface="Oswald"/>
              <a:cs typeface="Oswald"/>
              <a:sym typeface="Oswald"/>
            </a:endParaRPr>
          </a:p>
        </p:txBody>
      </p:sp>
      <p:pic>
        <p:nvPicPr>
          <p:cNvPr id="279" name="Google Shape;279;p41"/>
          <p:cNvPicPr preferRelativeResize="0"/>
          <p:nvPr/>
        </p:nvPicPr>
        <p:blipFill>
          <a:blip r:embed="rId3">
            <a:alphaModFix/>
          </a:blip>
          <a:stretch>
            <a:fillRect/>
          </a:stretch>
        </p:blipFill>
        <p:spPr>
          <a:xfrm>
            <a:off x="6966400" y="1560168"/>
            <a:ext cx="5022403" cy="4395929"/>
          </a:xfrm>
          <a:prstGeom prst="rect">
            <a:avLst/>
          </a:prstGeom>
          <a:noFill/>
          <a:ln>
            <a:noFill/>
          </a:ln>
        </p:spPr>
      </p:pic>
    </p:spTree>
    <p:extLst>
      <p:ext uri="{BB962C8B-B14F-4D97-AF65-F5344CB8AC3E}">
        <p14:creationId xmlns:p14="http://schemas.microsoft.com/office/powerpoint/2010/main" val="31482702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56"/>
          <p:cNvSpPr txBox="1">
            <a:spLocks noGrp="1"/>
          </p:cNvSpPr>
          <p:nvPr>
            <p:ph type="title"/>
          </p:nvPr>
        </p:nvSpPr>
        <p:spPr>
          <a:xfrm>
            <a:off x="838200" y="143492"/>
            <a:ext cx="10515600" cy="955600"/>
          </a:xfrm>
          <a:prstGeom prst="rect">
            <a:avLst/>
          </a:prstGeom>
        </p:spPr>
        <p:txBody>
          <a:bodyPr spcFirstLastPara="1" wrap="square" lIns="91433" tIns="45700" rIns="91433" bIns="45700" anchor="ctr" anchorCtr="0">
            <a:noAutofit/>
          </a:bodyPr>
          <a:lstStyle/>
          <a:p>
            <a:r>
              <a:rPr lang="en" dirty="0">
                <a:latin typeface="+mn-lt"/>
                <a:ea typeface="Oswald SemiBold"/>
                <a:cs typeface="Oswald SemiBold"/>
                <a:sym typeface="Oswald SemiBold"/>
              </a:rPr>
              <a:t>Primary Hemostasis: </a:t>
            </a:r>
            <a:r>
              <a:rPr lang="en" sz="4000" dirty="0">
                <a:solidFill>
                  <a:schemeClr val="accent5"/>
                </a:solidFill>
                <a:latin typeface="+mn-lt"/>
                <a:ea typeface="Oswald SemiBold"/>
                <a:cs typeface="Oswald SemiBold"/>
                <a:sym typeface="Oswald SemiBold"/>
              </a:rPr>
              <a:t>Temporary Platelet Plug</a:t>
            </a:r>
            <a:endParaRPr sz="4000" dirty="0">
              <a:solidFill>
                <a:schemeClr val="accent5"/>
              </a:solidFill>
              <a:latin typeface="+mn-lt"/>
              <a:ea typeface="Oswald SemiBold"/>
              <a:cs typeface="Oswald SemiBold"/>
              <a:sym typeface="Oswald SemiBold"/>
            </a:endParaRPr>
          </a:p>
        </p:txBody>
      </p:sp>
      <p:sp>
        <p:nvSpPr>
          <p:cNvPr id="532" name="Google Shape;532;p56"/>
          <p:cNvSpPr txBox="1">
            <a:spLocks noGrp="1"/>
          </p:cNvSpPr>
          <p:nvPr>
            <p:ph type="body" idx="1"/>
          </p:nvPr>
        </p:nvSpPr>
        <p:spPr>
          <a:xfrm>
            <a:off x="736600" y="1099100"/>
            <a:ext cx="9009200" cy="5154800"/>
          </a:xfrm>
          <a:prstGeom prst="rect">
            <a:avLst/>
          </a:prstGeom>
        </p:spPr>
        <p:txBody>
          <a:bodyPr spcFirstLastPara="1" wrap="square" lIns="91433" tIns="45700" rIns="91433" bIns="45700" anchor="t" anchorCtr="0">
            <a:noAutofit/>
          </a:bodyPr>
          <a:lstStyle/>
          <a:p>
            <a:pPr indent="-440256">
              <a:buClr>
                <a:schemeClr val="accent5"/>
              </a:buClr>
              <a:buSzPts val="1600"/>
              <a:buFont typeface="Oswald"/>
              <a:buAutoNum type="arabicPeriod"/>
            </a:pPr>
            <a:r>
              <a:rPr lang="en" sz="2133" b="1" dirty="0">
                <a:solidFill>
                  <a:schemeClr val="accent5"/>
                </a:solidFill>
                <a:latin typeface="+mn-lt"/>
                <a:ea typeface="Oswald"/>
                <a:cs typeface="Oswald"/>
                <a:sym typeface="Oswald"/>
              </a:rPr>
              <a:t>Endothelial Injury</a:t>
            </a:r>
            <a:endParaRPr sz="2133" b="1" dirty="0">
              <a:solidFill>
                <a:schemeClr val="accent5"/>
              </a:solidFill>
              <a:latin typeface="+mn-lt"/>
              <a:ea typeface="Oswald"/>
              <a:cs typeface="Oswald"/>
              <a:sym typeface="Oswald"/>
            </a:endParaRPr>
          </a:p>
          <a:p>
            <a:pPr lvl="1" indent="-440256">
              <a:spcBef>
                <a:spcPts val="0"/>
              </a:spcBef>
              <a:buSzPts val="1600"/>
              <a:buFont typeface="Oswald"/>
              <a:buAutoNum type="alphaLcPeriod"/>
            </a:pPr>
            <a:r>
              <a:rPr lang="en" sz="2133" dirty="0">
                <a:latin typeface="+mn-lt"/>
                <a:ea typeface="Oswald"/>
                <a:cs typeface="Oswald"/>
                <a:sym typeface="Oswald"/>
              </a:rPr>
              <a:t>Endothelial damage followed by </a:t>
            </a:r>
            <a:r>
              <a:rPr lang="en" sz="2133" b="1" dirty="0">
                <a:solidFill>
                  <a:srgbClr val="000000"/>
                </a:solidFill>
                <a:latin typeface="+mn-lt"/>
                <a:ea typeface="Oswald"/>
                <a:cs typeface="Oswald"/>
                <a:sym typeface="Oswald"/>
              </a:rPr>
              <a:t>transient vasoconstriction </a:t>
            </a:r>
            <a:r>
              <a:rPr lang="en" sz="2133" dirty="0">
                <a:solidFill>
                  <a:srgbClr val="000000"/>
                </a:solidFill>
                <a:latin typeface="+mn-lt"/>
                <a:ea typeface="Oswald"/>
                <a:cs typeface="Oswald"/>
                <a:sym typeface="Oswald"/>
              </a:rPr>
              <a:t>(Endothelin 1 by ET cell + Neural stimulation reflex) </a:t>
            </a:r>
            <a:endParaRPr sz="2133" b="1" dirty="0">
              <a:solidFill>
                <a:srgbClr val="000000"/>
              </a:solidFill>
              <a:latin typeface="+mn-lt"/>
              <a:ea typeface="Oswald"/>
              <a:cs typeface="Oswald"/>
              <a:sym typeface="Oswald"/>
            </a:endParaRPr>
          </a:p>
          <a:p>
            <a:pPr lvl="1" indent="-440256">
              <a:spcBef>
                <a:spcPts val="0"/>
              </a:spcBef>
              <a:buSzPts val="1600"/>
              <a:buFont typeface="Oswald"/>
              <a:buAutoNum type="alphaLcPeriod"/>
            </a:pPr>
            <a:r>
              <a:rPr lang="en" sz="2133" dirty="0">
                <a:latin typeface="+mn-lt"/>
                <a:ea typeface="Oswald"/>
                <a:cs typeface="Oswald"/>
                <a:sym typeface="Oswald"/>
              </a:rPr>
              <a:t>Injury </a:t>
            </a:r>
            <a:r>
              <a:rPr lang="en" sz="2133" b="1" dirty="0">
                <a:latin typeface="+mn-lt"/>
                <a:ea typeface="Oswald"/>
                <a:cs typeface="Oswald"/>
                <a:sym typeface="Oswald"/>
              </a:rPr>
              <a:t>exposes </a:t>
            </a:r>
            <a:r>
              <a:rPr lang="en" sz="2133" dirty="0">
                <a:latin typeface="+mn-lt"/>
                <a:ea typeface="Oswald"/>
                <a:cs typeface="Oswald"/>
                <a:sym typeface="Oswald"/>
              </a:rPr>
              <a:t>underlying connective tissues containing </a:t>
            </a:r>
            <a:r>
              <a:rPr lang="en" sz="2133" b="1" dirty="0">
                <a:latin typeface="+mn-lt"/>
                <a:ea typeface="Oswald"/>
                <a:cs typeface="Oswald"/>
                <a:sym typeface="Oswald"/>
              </a:rPr>
              <a:t>collagen</a:t>
            </a:r>
            <a:endParaRPr sz="2133" b="1" dirty="0">
              <a:latin typeface="+mn-lt"/>
              <a:ea typeface="Oswald"/>
              <a:cs typeface="Oswald"/>
              <a:sym typeface="Oswald"/>
            </a:endParaRPr>
          </a:p>
          <a:p>
            <a:pPr indent="-440256">
              <a:spcBef>
                <a:spcPts val="0"/>
              </a:spcBef>
              <a:buClr>
                <a:schemeClr val="accent5"/>
              </a:buClr>
              <a:buSzPts val="1600"/>
              <a:buFont typeface="Oswald"/>
              <a:buAutoNum type="arabicPeriod"/>
            </a:pPr>
            <a:r>
              <a:rPr lang="en" sz="2133" b="1" dirty="0">
                <a:solidFill>
                  <a:schemeClr val="accent5"/>
                </a:solidFill>
                <a:latin typeface="+mn-lt"/>
                <a:ea typeface="Oswald"/>
                <a:cs typeface="Oswald"/>
                <a:sym typeface="Oswald"/>
              </a:rPr>
              <a:t>Exposure</a:t>
            </a:r>
            <a:endParaRPr sz="2133" b="1" dirty="0">
              <a:solidFill>
                <a:schemeClr val="accent5"/>
              </a:solidFill>
              <a:latin typeface="+mn-lt"/>
              <a:ea typeface="Oswald"/>
              <a:cs typeface="Oswald"/>
              <a:sym typeface="Oswald"/>
            </a:endParaRPr>
          </a:p>
          <a:p>
            <a:pPr lvl="1">
              <a:spcBef>
                <a:spcPts val="0"/>
              </a:spcBef>
              <a:buFont typeface="Oswald"/>
              <a:buAutoNum type="alphaLcPeriod"/>
            </a:pPr>
            <a:r>
              <a:rPr lang="en" dirty="0">
                <a:solidFill>
                  <a:schemeClr val="dk1"/>
                </a:solidFill>
                <a:latin typeface="+mn-lt"/>
                <a:ea typeface="Oswald"/>
                <a:cs typeface="Oswald"/>
                <a:sym typeface="Oswald"/>
              </a:rPr>
              <a:t>von Willebrand factor (</a:t>
            </a:r>
            <a:r>
              <a:rPr lang="en" dirty="0" err="1">
                <a:solidFill>
                  <a:schemeClr val="dk1"/>
                </a:solidFill>
                <a:latin typeface="+mn-lt"/>
                <a:ea typeface="Oswald"/>
                <a:cs typeface="Oswald"/>
                <a:sym typeface="Oswald"/>
              </a:rPr>
              <a:t>vWF</a:t>
            </a:r>
            <a:r>
              <a:rPr lang="en" dirty="0">
                <a:solidFill>
                  <a:schemeClr val="dk1"/>
                </a:solidFill>
                <a:latin typeface="+mn-lt"/>
                <a:ea typeface="Oswald"/>
                <a:cs typeface="Oswald"/>
                <a:sym typeface="Oswald"/>
              </a:rPr>
              <a:t>) binds to exposed collagen</a:t>
            </a:r>
            <a:endParaRPr sz="2400" b="1" dirty="0">
              <a:solidFill>
                <a:schemeClr val="accent5"/>
              </a:solidFill>
              <a:latin typeface="+mn-lt"/>
              <a:ea typeface="Oswald"/>
              <a:cs typeface="Oswald"/>
              <a:sym typeface="Oswald"/>
            </a:endParaRPr>
          </a:p>
          <a:p>
            <a:pPr indent="-457189">
              <a:spcBef>
                <a:spcPts val="0"/>
              </a:spcBef>
              <a:buClr>
                <a:srgbClr val="D9D9D9"/>
              </a:buClr>
              <a:buSzPts val="1800"/>
              <a:buFont typeface="Oswald"/>
              <a:buAutoNum type="arabicPeriod"/>
            </a:pPr>
            <a:r>
              <a:rPr lang="en" sz="2400" b="1" dirty="0">
                <a:solidFill>
                  <a:srgbClr val="D9D9D9"/>
                </a:solidFill>
                <a:latin typeface="+mn-lt"/>
                <a:ea typeface="Oswald"/>
                <a:cs typeface="Oswald"/>
                <a:sym typeface="Oswald"/>
              </a:rPr>
              <a:t>Adhesion</a:t>
            </a:r>
            <a:endParaRPr sz="2400" dirty="0">
              <a:solidFill>
                <a:srgbClr val="D9D9D9"/>
              </a:solidFill>
              <a:latin typeface="+mn-lt"/>
              <a:ea typeface="Oswald"/>
              <a:cs typeface="Oswald"/>
              <a:sym typeface="Oswald"/>
            </a:endParaRPr>
          </a:p>
          <a:p>
            <a:pPr indent="-457189">
              <a:spcBef>
                <a:spcPts val="0"/>
              </a:spcBef>
              <a:buClr>
                <a:srgbClr val="D9D9D9"/>
              </a:buClr>
              <a:buSzPts val="1800"/>
              <a:buFont typeface="Oswald"/>
              <a:buAutoNum type="arabicPeriod"/>
            </a:pPr>
            <a:r>
              <a:rPr lang="en" sz="2400" b="1" dirty="0">
                <a:solidFill>
                  <a:srgbClr val="D9D9D9"/>
                </a:solidFill>
                <a:latin typeface="+mn-lt"/>
                <a:ea typeface="Oswald"/>
                <a:cs typeface="Oswald"/>
                <a:sym typeface="Oswald"/>
              </a:rPr>
              <a:t>Activation</a:t>
            </a:r>
            <a:endParaRPr sz="2400" dirty="0">
              <a:solidFill>
                <a:srgbClr val="D9D9D9"/>
              </a:solidFill>
              <a:latin typeface="+mn-lt"/>
              <a:ea typeface="Oswald"/>
              <a:cs typeface="Oswald"/>
              <a:sym typeface="Oswald"/>
            </a:endParaRPr>
          </a:p>
          <a:p>
            <a:pPr indent="-457189">
              <a:spcBef>
                <a:spcPts val="0"/>
              </a:spcBef>
              <a:buClr>
                <a:srgbClr val="D9D9D9"/>
              </a:buClr>
              <a:buSzPts val="1800"/>
              <a:buFont typeface="Oswald"/>
              <a:buAutoNum type="arabicPeriod"/>
            </a:pPr>
            <a:r>
              <a:rPr lang="en" sz="2400" b="1" dirty="0">
                <a:solidFill>
                  <a:srgbClr val="D9D9D9"/>
                </a:solidFill>
                <a:latin typeface="+mn-lt"/>
                <a:ea typeface="Oswald"/>
                <a:cs typeface="Oswald"/>
                <a:sym typeface="Oswald"/>
              </a:rPr>
              <a:t>Aggregation</a:t>
            </a:r>
            <a:endParaRPr sz="2400" dirty="0">
              <a:solidFill>
                <a:srgbClr val="D9D9D9"/>
              </a:solidFill>
              <a:latin typeface="+mn-lt"/>
              <a:ea typeface="Oswald"/>
              <a:cs typeface="Oswald"/>
              <a:sym typeface="Oswald"/>
            </a:endParaRPr>
          </a:p>
        </p:txBody>
      </p:sp>
      <p:sp>
        <p:nvSpPr>
          <p:cNvPr id="534" name="Google Shape;534;p56"/>
          <p:cNvSpPr txBox="1">
            <a:spLocks noGrp="1"/>
          </p:cNvSpPr>
          <p:nvPr>
            <p:ph type="body" idx="2"/>
          </p:nvPr>
        </p:nvSpPr>
        <p:spPr>
          <a:xfrm>
            <a:off x="52400" y="6366733"/>
            <a:ext cx="3848000" cy="330000"/>
          </a:xfrm>
          <a:prstGeom prst="rect">
            <a:avLst/>
          </a:prstGeom>
        </p:spPr>
        <p:txBody>
          <a:bodyPr spcFirstLastPara="1" wrap="square" lIns="91433" tIns="45700" rIns="91433" bIns="45700" anchor="t" anchorCtr="0">
            <a:noAutofit/>
          </a:bodyPr>
          <a:lstStyle/>
          <a:p>
            <a:pPr marL="0" indent="0"/>
            <a:r>
              <a:rPr lang="en" dirty="0">
                <a:solidFill>
                  <a:srgbClr val="FFFFFF"/>
                </a:solidFill>
              </a:rPr>
              <a:t>First Aid 2018 Pg. 401-403</a:t>
            </a:r>
            <a:endParaRPr dirty="0">
              <a:solidFill>
                <a:srgbClr val="FFFFFF"/>
              </a:solidFill>
            </a:endParaRPr>
          </a:p>
        </p:txBody>
      </p:sp>
      <p:sp>
        <p:nvSpPr>
          <p:cNvPr id="12" name="Google Shape;182;p27">
            <a:extLst>
              <a:ext uri="{FF2B5EF4-FFF2-40B4-BE49-F238E27FC236}">
                <a16:creationId xmlns:a16="http://schemas.microsoft.com/office/drawing/2014/main" id="{1DE14BBF-A6DD-49E4-BC84-C79E3412DA4D}"/>
              </a:ext>
            </a:extLst>
          </p:cNvPr>
          <p:cNvSpPr txBox="1">
            <a:spLocks/>
          </p:cNvSpPr>
          <p:nvPr/>
        </p:nvSpPr>
        <p:spPr>
          <a:xfrm>
            <a:off x="6096000" y="6528001"/>
            <a:ext cx="6096000" cy="186508"/>
          </a:xfrm>
          <a:prstGeom prst="rect">
            <a:avLst/>
          </a:prstGeom>
          <a:no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L="457200" marR="0" lvl="0" indent="-323850" algn="l" rtl="0">
              <a:lnSpc>
                <a:spcPct val="90000"/>
              </a:lnSpc>
              <a:spcBef>
                <a:spcPts val="800"/>
              </a:spcBef>
              <a:spcAft>
                <a:spcPts val="0"/>
              </a:spcAft>
              <a:buClr>
                <a:srgbClr val="262626"/>
              </a:buClr>
              <a:buSzPts val="1500"/>
              <a:buFont typeface="Arial"/>
              <a:buChar char="•"/>
              <a:defRPr sz="1500" b="0" i="0" u="none" strike="noStrike" cap="none">
                <a:solidFill>
                  <a:srgbClr val="262626"/>
                </a:solidFill>
                <a:latin typeface="Calibri"/>
                <a:ea typeface="Calibri"/>
                <a:cs typeface="Calibri"/>
                <a:sym typeface="Calibri"/>
              </a:defRPr>
            </a:lvl1pPr>
            <a:lvl2pPr marL="914400" marR="0" lvl="1" indent="-317500" algn="l" rtl="0">
              <a:lnSpc>
                <a:spcPct val="90000"/>
              </a:lnSpc>
              <a:spcBef>
                <a:spcPts val="400"/>
              </a:spcBef>
              <a:spcAft>
                <a:spcPts val="0"/>
              </a:spcAft>
              <a:buClr>
                <a:srgbClr val="262626"/>
              </a:buClr>
              <a:buSzPts val="1400"/>
              <a:buFont typeface="Arial"/>
              <a:buChar char="•"/>
              <a:defRPr sz="1400" b="0" i="0" u="none" strike="noStrike" cap="none">
                <a:solidFill>
                  <a:srgbClr val="262626"/>
                </a:solidFill>
                <a:latin typeface="Calibri"/>
                <a:ea typeface="Calibri"/>
                <a:cs typeface="Calibri"/>
                <a:sym typeface="Calibri"/>
              </a:defRPr>
            </a:lvl2pPr>
            <a:lvl3pPr marL="1371600" marR="0" lvl="2" indent="-304800" algn="l" rtl="0">
              <a:lnSpc>
                <a:spcPct val="90000"/>
              </a:lnSpc>
              <a:spcBef>
                <a:spcPts val="400"/>
              </a:spcBef>
              <a:spcAft>
                <a:spcPts val="0"/>
              </a:spcAft>
              <a:buClr>
                <a:srgbClr val="262626"/>
              </a:buClr>
              <a:buSzPts val="1200"/>
              <a:buFont typeface="Arial"/>
              <a:buChar char="•"/>
              <a:defRPr sz="1200" b="0" i="0" u="none" strike="noStrike" cap="none">
                <a:solidFill>
                  <a:srgbClr val="262626"/>
                </a:solidFill>
                <a:latin typeface="Calibri"/>
                <a:ea typeface="Calibri"/>
                <a:cs typeface="Calibri"/>
                <a:sym typeface="Calibri"/>
              </a:defRPr>
            </a:lvl3pPr>
            <a:lvl4pPr marL="1828800" marR="0" lvl="3" indent="-304800" algn="l" rtl="0">
              <a:lnSpc>
                <a:spcPct val="90000"/>
              </a:lnSpc>
              <a:spcBef>
                <a:spcPts val="400"/>
              </a:spcBef>
              <a:spcAft>
                <a:spcPts val="0"/>
              </a:spcAft>
              <a:buClr>
                <a:srgbClr val="262626"/>
              </a:buClr>
              <a:buSzPts val="1200"/>
              <a:buFont typeface="Arial"/>
              <a:buChar char="•"/>
              <a:defRPr sz="1200" b="0" i="0" u="none" strike="noStrike" cap="none">
                <a:solidFill>
                  <a:srgbClr val="262626"/>
                </a:solidFill>
                <a:latin typeface="Calibri"/>
                <a:ea typeface="Calibri"/>
                <a:cs typeface="Calibri"/>
                <a:sym typeface="Calibri"/>
              </a:defRPr>
            </a:lvl4pPr>
            <a:lvl5pPr marL="2286000" marR="0" lvl="4" indent="-304800" algn="l" rtl="0">
              <a:lnSpc>
                <a:spcPct val="90000"/>
              </a:lnSpc>
              <a:spcBef>
                <a:spcPts val="400"/>
              </a:spcBef>
              <a:spcAft>
                <a:spcPts val="0"/>
              </a:spcAft>
              <a:buClr>
                <a:srgbClr val="262626"/>
              </a:buClr>
              <a:buSzPts val="1200"/>
              <a:buFont typeface="Arial"/>
              <a:buChar char="•"/>
              <a:defRPr sz="1200" b="0" i="0" u="none" strike="noStrike" cap="none">
                <a:solidFill>
                  <a:srgbClr val="262626"/>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indent="0" algn="r" defTabSz="1219170">
              <a:lnSpc>
                <a:spcPct val="80000"/>
              </a:lnSpc>
              <a:spcBef>
                <a:spcPts val="0"/>
              </a:spcBef>
              <a:buClr>
                <a:srgbClr val="FFFFFF"/>
              </a:buClr>
              <a:buSzPts val="1400"/>
              <a:buNone/>
            </a:pPr>
            <a:endParaRPr lang="en-CA" sz="1600" kern="0" dirty="0">
              <a:solidFill>
                <a:srgbClr val="FFFFFF"/>
              </a:solidFill>
            </a:endParaRPr>
          </a:p>
        </p:txBody>
      </p:sp>
      <p:pic>
        <p:nvPicPr>
          <p:cNvPr id="10" name="Picture 9" descr="Diagram&#10;&#10;Description automatically generated">
            <a:extLst>
              <a:ext uri="{FF2B5EF4-FFF2-40B4-BE49-F238E27FC236}">
                <a16:creationId xmlns:a16="http://schemas.microsoft.com/office/drawing/2014/main" id="{5FC635DE-3B18-B44F-A2FD-B1A76285A14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926809" y="3031628"/>
            <a:ext cx="4810898" cy="333510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57"/>
          <p:cNvSpPr txBox="1">
            <a:spLocks noGrp="1"/>
          </p:cNvSpPr>
          <p:nvPr>
            <p:ph type="title"/>
          </p:nvPr>
        </p:nvSpPr>
        <p:spPr>
          <a:xfrm>
            <a:off x="838200" y="143492"/>
            <a:ext cx="10515600" cy="955600"/>
          </a:xfrm>
          <a:prstGeom prst="rect">
            <a:avLst/>
          </a:prstGeom>
        </p:spPr>
        <p:txBody>
          <a:bodyPr spcFirstLastPara="1" wrap="square" lIns="91433" tIns="45700" rIns="91433" bIns="45700" anchor="ctr" anchorCtr="0">
            <a:noAutofit/>
          </a:bodyPr>
          <a:lstStyle/>
          <a:p>
            <a:r>
              <a:rPr lang="en">
                <a:latin typeface="Oswald SemiBold"/>
                <a:ea typeface="Oswald SemiBold"/>
                <a:cs typeface="Oswald SemiBold"/>
                <a:sym typeface="Oswald SemiBold"/>
              </a:rPr>
              <a:t>Primary Hemostasis: </a:t>
            </a:r>
            <a:r>
              <a:rPr lang="en" sz="4000">
                <a:solidFill>
                  <a:schemeClr val="accent5"/>
                </a:solidFill>
                <a:latin typeface="Oswald SemiBold"/>
                <a:ea typeface="Oswald SemiBold"/>
                <a:cs typeface="Oswald SemiBold"/>
                <a:sym typeface="Oswald SemiBold"/>
              </a:rPr>
              <a:t>Temporary Platelet Plug</a:t>
            </a:r>
            <a:endParaRPr sz="4000">
              <a:solidFill>
                <a:schemeClr val="accent5"/>
              </a:solidFill>
              <a:latin typeface="Oswald SemiBold"/>
              <a:ea typeface="Oswald SemiBold"/>
              <a:cs typeface="Oswald SemiBold"/>
              <a:sym typeface="Oswald SemiBold"/>
            </a:endParaRPr>
          </a:p>
        </p:txBody>
      </p:sp>
      <p:sp>
        <p:nvSpPr>
          <p:cNvPr id="544" name="Google Shape;544;p57"/>
          <p:cNvSpPr txBox="1">
            <a:spLocks noGrp="1"/>
          </p:cNvSpPr>
          <p:nvPr>
            <p:ph type="body" idx="1"/>
          </p:nvPr>
        </p:nvSpPr>
        <p:spPr>
          <a:xfrm>
            <a:off x="606799" y="1099100"/>
            <a:ext cx="11120503" cy="5154800"/>
          </a:xfrm>
          <a:prstGeom prst="rect">
            <a:avLst/>
          </a:prstGeom>
        </p:spPr>
        <p:txBody>
          <a:bodyPr spcFirstLastPara="1" wrap="square" lIns="91433" tIns="45700" rIns="91433" bIns="45700" anchor="t" anchorCtr="0">
            <a:noAutofit/>
          </a:bodyPr>
          <a:lstStyle/>
          <a:p>
            <a:pPr indent="-423323">
              <a:buClr>
                <a:srgbClr val="CCCCCC"/>
              </a:buClr>
              <a:buSzPts val="1400"/>
              <a:buFont typeface="Oswald"/>
              <a:buAutoNum type="arabicPeriod"/>
            </a:pPr>
            <a:r>
              <a:rPr lang="en" sz="1867" b="1" dirty="0">
                <a:solidFill>
                  <a:srgbClr val="CCCCCC"/>
                </a:solidFill>
                <a:latin typeface="+mn-lt"/>
                <a:ea typeface="Oswald"/>
                <a:cs typeface="Oswald"/>
                <a:sym typeface="Oswald"/>
              </a:rPr>
              <a:t>Endothelial Injury</a:t>
            </a:r>
            <a:endParaRPr dirty="0">
              <a:solidFill>
                <a:srgbClr val="CCCCCC"/>
              </a:solidFill>
              <a:latin typeface="+mn-lt"/>
              <a:ea typeface="Oswald"/>
              <a:cs typeface="Oswald"/>
              <a:sym typeface="Oswald"/>
            </a:endParaRPr>
          </a:p>
          <a:p>
            <a:pPr indent="-423323">
              <a:spcBef>
                <a:spcPts val="0"/>
              </a:spcBef>
              <a:buClr>
                <a:srgbClr val="CCCCCC"/>
              </a:buClr>
              <a:buSzPts val="1400"/>
              <a:buFont typeface="Oswald"/>
              <a:buAutoNum type="arabicPeriod"/>
            </a:pPr>
            <a:r>
              <a:rPr lang="en" sz="1867" b="1" dirty="0">
                <a:solidFill>
                  <a:srgbClr val="CCCCCC"/>
                </a:solidFill>
                <a:latin typeface="+mn-lt"/>
                <a:ea typeface="Oswald"/>
                <a:cs typeface="Oswald"/>
                <a:sym typeface="Oswald"/>
              </a:rPr>
              <a:t>Exposure</a:t>
            </a:r>
            <a:endParaRPr dirty="0">
              <a:solidFill>
                <a:srgbClr val="CCCCCC"/>
              </a:solidFill>
              <a:latin typeface="+mn-lt"/>
              <a:ea typeface="Oswald"/>
              <a:cs typeface="Oswald"/>
              <a:sym typeface="Oswald"/>
            </a:endParaRPr>
          </a:p>
          <a:p>
            <a:pPr indent="-440256">
              <a:spcBef>
                <a:spcPts val="0"/>
              </a:spcBef>
              <a:buClr>
                <a:schemeClr val="accent5"/>
              </a:buClr>
              <a:buSzPts val="1600"/>
              <a:buFont typeface="Oswald"/>
              <a:buAutoNum type="arabicPeriod"/>
            </a:pPr>
            <a:r>
              <a:rPr lang="en" sz="2133" b="1" dirty="0">
                <a:solidFill>
                  <a:schemeClr val="accent5"/>
                </a:solidFill>
                <a:latin typeface="+mn-lt"/>
                <a:ea typeface="Oswald"/>
                <a:cs typeface="Oswald"/>
                <a:sym typeface="Oswald"/>
              </a:rPr>
              <a:t>Adhesion</a:t>
            </a:r>
            <a:endParaRPr sz="2133" b="1" dirty="0">
              <a:solidFill>
                <a:schemeClr val="accent5"/>
              </a:solidFill>
              <a:latin typeface="+mn-lt"/>
              <a:ea typeface="Oswald"/>
              <a:cs typeface="Oswald"/>
              <a:sym typeface="Oswald"/>
            </a:endParaRPr>
          </a:p>
          <a:p>
            <a:pPr lvl="1">
              <a:spcBef>
                <a:spcPts val="0"/>
              </a:spcBef>
              <a:buFont typeface="Oswald"/>
              <a:buAutoNum type="alphaLcPeriod"/>
            </a:pPr>
            <a:r>
              <a:rPr lang="en" dirty="0">
                <a:solidFill>
                  <a:schemeClr val="dk1"/>
                </a:solidFill>
                <a:latin typeface="+mn-lt"/>
                <a:ea typeface="Oswald"/>
                <a:cs typeface="Oswald"/>
                <a:sym typeface="Oswald"/>
              </a:rPr>
              <a:t>Platelets bind </a:t>
            </a:r>
            <a:r>
              <a:rPr lang="en" b="1" dirty="0">
                <a:solidFill>
                  <a:schemeClr val="dk1"/>
                </a:solidFill>
                <a:latin typeface="+mn-lt"/>
                <a:ea typeface="Oswald"/>
                <a:cs typeface="Oswald"/>
                <a:sym typeface="Oswald"/>
              </a:rPr>
              <a:t>vWF</a:t>
            </a:r>
            <a:r>
              <a:rPr lang="en" dirty="0">
                <a:solidFill>
                  <a:schemeClr val="dk1"/>
                </a:solidFill>
                <a:latin typeface="+mn-lt"/>
                <a:ea typeface="Oswald"/>
                <a:cs typeface="Oswald"/>
                <a:sym typeface="Oswald"/>
              </a:rPr>
              <a:t> via </a:t>
            </a:r>
            <a:r>
              <a:rPr lang="en" b="1" dirty="0">
                <a:solidFill>
                  <a:schemeClr val="dk1"/>
                </a:solidFill>
                <a:latin typeface="+mn-lt"/>
                <a:ea typeface="Oswald"/>
                <a:cs typeface="Oswald"/>
                <a:sym typeface="Oswald"/>
              </a:rPr>
              <a:t>GpIb </a:t>
            </a:r>
            <a:r>
              <a:rPr lang="en" dirty="0">
                <a:solidFill>
                  <a:schemeClr val="dk1"/>
                </a:solidFill>
                <a:latin typeface="+mn-lt"/>
                <a:ea typeface="Oswald"/>
                <a:cs typeface="Oswald"/>
                <a:sym typeface="Oswald"/>
              </a:rPr>
              <a:t>receptor at the site of injury. Platelets then undergo conformational change.</a:t>
            </a:r>
            <a:endParaRPr dirty="0">
              <a:solidFill>
                <a:schemeClr val="dk1"/>
              </a:solidFill>
              <a:latin typeface="+mn-lt"/>
              <a:ea typeface="Oswald"/>
              <a:cs typeface="Oswald"/>
              <a:sym typeface="Oswald"/>
            </a:endParaRPr>
          </a:p>
          <a:p>
            <a:pPr lvl="1">
              <a:spcBef>
                <a:spcPts val="0"/>
              </a:spcBef>
              <a:buClr>
                <a:schemeClr val="dk1"/>
              </a:buClr>
              <a:buFont typeface="Oswald"/>
              <a:buAutoNum type="alphaLcPeriod"/>
            </a:pPr>
            <a:r>
              <a:rPr lang="en" dirty="0">
                <a:solidFill>
                  <a:schemeClr val="dk1"/>
                </a:solidFill>
                <a:latin typeface="+mn-lt"/>
                <a:ea typeface="Oswald"/>
                <a:cs typeface="Oswald"/>
                <a:sym typeface="Oswald"/>
              </a:rPr>
              <a:t>Binding of platelet causes </a:t>
            </a:r>
            <a:r>
              <a:rPr lang="en" b="1" dirty="0">
                <a:solidFill>
                  <a:schemeClr val="dk1"/>
                </a:solidFill>
                <a:latin typeface="+mn-lt"/>
                <a:ea typeface="Oswald"/>
                <a:cs typeface="Oswald"/>
                <a:sym typeface="Oswald"/>
              </a:rPr>
              <a:t>release of alpha and delta granule contents</a:t>
            </a:r>
            <a:endParaRPr b="1" dirty="0">
              <a:solidFill>
                <a:schemeClr val="dk1"/>
              </a:solidFill>
              <a:latin typeface="+mn-lt"/>
              <a:ea typeface="Oswald"/>
              <a:cs typeface="Oswald"/>
              <a:sym typeface="Oswald"/>
            </a:endParaRPr>
          </a:p>
          <a:p>
            <a:pPr lvl="2" indent="-423323">
              <a:spcBef>
                <a:spcPts val="0"/>
              </a:spcBef>
              <a:buClr>
                <a:schemeClr val="dk1"/>
              </a:buClr>
              <a:buSzPts val="1400"/>
              <a:buFont typeface="Oswald"/>
              <a:buAutoNum type="romanLcPeriod"/>
            </a:pPr>
            <a:r>
              <a:rPr lang="en" sz="1867" b="1" dirty="0">
                <a:solidFill>
                  <a:schemeClr val="accent5"/>
                </a:solidFill>
                <a:latin typeface="+mn-lt"/>
                <a:ea typeface="Oswald"/>
                <a:cs typeface="Oswald"/>
                <a:sym typeface="Oswald"/>
              </a:rPr>
              <a:t>Alpha</a:t>
            </a:r>
            <a:r>
              <a:rPr lang="en" sz="1867" dirty="0">
                <a:solidFill>
                  <a:schemeClr val="accent5"/>
                </a:solidFill>
                <a:latin typeface="+mn-lt"/>
                <a:ea typeface="Oswald"/>
                <a:cs typeface="Oswald"/>
                <a:sym typeface="Oswald"/>
              </a:rPr>
              <a:t> </a:t>
            </a:r>
            <a:r>
              <a:rPr lang="en" sz="1867" dirty="0">
                <a:solidFill>
                  <a:schemeClr val="dk1"/>
                </a:solidFill>
                <a:latin typeface="+mn-lt"/>
                <a:ea typeface="Oswald"/>
                <a:cs typeface="Oswald"/>
                <a:sym typeface="Oswald"/>
              </a:rPr>
              <a:t>→ </a:t>
            </a:r>
            <a:r>
              <a:rPr lang="en-CA" sz="1867" dirty="0">
                <a:solidFill>
                  <a:schemeClr val="dk1"/>
                </a:solidFill>
                <a:latin typeface="+mn-lt"/>
                <a:ea typeface="Oswald"/>
                <a:cs typeface="Oswald"/>
                <a:sym typeface="Oswald"/>
              </a:rPr>
              <a:t>v</a:t>
            </a:r>
            <a:r>
              <a:rPr lang="en" sz="1867" dirty="0">
                <a:solidFill>
                  <a:schemeClr val="dk1"/>
                </a:solidFill>
                <a:latin typeface="+mn-lt"/>
                <a:ea typeface="Oswald"/>
                <a:cs typeface="Oswald"/>
                <a:sym typeface="Oswald"/>
              </a:rPr>
              <a:t>WF, fibrinogen, PDGF, and factors V and VIII</a:t>
            </a:r>
            <a:endParaRPr sz="1867" dirty="0">
              <a:solidFill>
                <a:schemeClr val="dk1"/>
              </a:solidFill>
              <a:latin typeface="+mn-lt"/>
              <a:ea typeface="Oswald"/>
              <a:cs typeface="Oswald"/>
              <a:sym typeface="Oswald"/>
            </a:endParaRPr>
          </a:p>
          <a:p>
            <a:pPr lvl="2" indent="-423323">
              <a:spcBef>
                <a:spcPts val="0"/>
              </a:spcBef>
              <a:buClr>
                <a:schemeClr val="dk1"/>
              </a:buClr>
              <a:buSzPts val="1400"/>
              <a:buFont typeface="Oswald"/>
              <a:buAutoNum type="romanLcPeriod"/>
            </a:pPr>
            <a:r>
              <a:rPr lang="en" sz="1867" b="1" dirty="0">
                <a:solidFill>
                  <a:schemeClr val="accent5"/>
                </a:solidFill>
                <a:latin typeface="+mn-lt"/>
                <a:ea typeface="Oswald"/>
                <a:cs typeface="Oswald"/>
                <a:sym typeface="Oswald"/>
              </a:rPr>
              <a:t>Delta</a:t>
            </a:r>
            <a:r>
              <a:rPr lang="en" sz="1867" dirty="0">
                <a:solidFill>
                  <a:schemeClr val="accent5"/>
                </a:solidFill>
                <a:latin typeface="+mn-lt"/>
                <a:ea typeface="Oswald"/>
                <a:cs typeface="Oswald"/>
                <a:sym typeface="Oswald"/>
              </a:rPr>
              <a:t> </a:t>
            </a:r>
            <a:r>
              <a:rPr lang="en" sz="1867" dirty="0">
                <a:solidFill>
                  <a:schemeClr val="dk1"/>
                </a:solidFill>
                <a:latin typeface="+mn-lt"/>
                <a:ea typeface="Oswald"/>
                <a:cs typeface="Oswald"/>
                <a:sym typeface="Oswald"/>
              </a:rPr>
              <a:t>→ ADP, Calcium (important in fibrin clot formation), Serotonin</a:t>
            </a:r>
          </a:p>
          <a:p>
            <a:pPr lvl="2" indent="-423323">
              <a:spcBef>
                <a:spcPts val="0"/>
              </a:spcBef>
              <a:buClr>
                <a:schemeClr val="dk1"/>
              </a:buClr>
              <a:buSzPts val="1400"/>
              <a:buFont typeface="Oswald"/>
              <a:buAutoNum type="romanLcPeriod"/>
            </a:pPr>
            <a:r>
              <a:rPr lang="en" sz="1867" dirty="0">
                <a:solidFill>
                  <a:schemeClr val="dk1"/>
                </a:solidFill>
                <a:latin typeface="+mn-lt"/>
                <a:ea typeface="Oswald"/>
                <a:cs typeface="Oswald"/>
                <a:sym typeface="Oswald"/>
              </a:rPr>
              <a:t>Thromboxane A2 (TxA2) </a:t>
            </a:r>
            <a:endParaRPr sz="1867" dirty="0">
              <a:solidFill>
                <a:schemeClr val="dk1"/>
              </a:solidFill>
              <a:latin typeface="+mn-lt"/>
              <a:ea typeface="Oswald"/>
              <a:cs typeface="Oswald"/>
              <a:sym typeface="Oswald"/>
            </a:endParaRPr>
          </a:p>
          <a:p>
            <a:pPr indent="-440256">
              <a:spcBef>
                <a:spcPts val="0"/>
              </a:spcBef>
              <a:buClr>
                <a:srgbClr val="D9D9D9"/>
              </a:buClr>
              <a:buSzPts val="1600"/>
              <a:buFont typeface="Oswald"/>
              <a:buAutoNum type="arabicPeriod"/>
            </a:pPr>
            <a:r>
              <a:rPr lang="en" sz="2133" b="1" dirty="0">
                <a:solidFill>
                  <a:srgbClr val="D9D9D9"/>
                </a:solidFill>
                <a:latin typeface="+mn-lt"/>
                <a:ea typeface="Oswald"/>
                <a:cs typeface="Oswald"/>
                <a:sym typeface="Oswald"/>
              </a:rPr>
              <a:t>Activation</a:t>
            </a:r>
            <a:endParaRPr sz="2133" b="1" dirty="0">
              <a:solidFill>
                <a:srgbClr val="D9D9D9"/>
              </a:solidFill>
              <a:latin typeface="+mn-lt"/>
              <a:ea typeface="Oswald"/>
              <a:cs typeface="Oswald"/>
              <a:sym typeface="Oswald"/>
            </a:endParaRPr>
          </a:p>
          <a:p>
            <a:pPr indent="-440256">
              <a:spcBef>
                <a:spcPts val="0"/>
              </a:spcBef>
              <a:buClr>
                <a:srgbClr val="D9D9D9"/>
              </a:buClr>
              <a:buSzPts val="1600"/>
              <a:buFont typeface="Oswald"/>
              <a:buAutoNum type="arabicPeriod"/>
            </a:pPr>
            <a:r>
              <a:rPr lang="en" sz="1867" b="1" dirty="0">
                <a:solidFill>
                  <a:srgbClr val="D9D9D9"/>
                </a:solidFill>
                <a:latin typeface="+mn-lt"/>
                <a:ea typeface="Oswald"/>
                <a:cs typeface="Oswald"/>
                <a:sym typeface="Oswald"/>
              </a:rPr>
              <a:t>Aggregation</a:t>
            </a:r>
            <a:endParaRPr dirty="0">
              <a:solidFill>
                <a:srgbClr val="D9D9D9"/>
              </a:solidFill>
              <a:latin typeface="+mn-lt"/>
              <a:ea typeface="Oswald"/>
              <a:cs typeface="Oswald"/>
              <a:sym typeface="Oswald"/>
            </a:endParaRPr>
          </a:p>
        </p:txBody>
      </p:sp>
      <p:sp>
        <p:nvSpPr>
          <p:cNvPr id="546" name="Google Shape;546;p57"/>
          <p:cNvSpPr txBox="1">
            <a:spLocks noGrp="1"/>
          </p:cNvSpPr>
          <p:nvPr>
            <p:ph type="body" idx="2"/>
          </p:nvPr>
        </p:nvSpPr>
        <p:spPr>
          <a:xfrm>
            <a:off x="52400" y="6366733"/>
            <a:ext cx="3848000" cy="330000"/>
          </a:xfrm>
          <a:prstGeom prst="rect">
            <a:avLst/>
          </a:prstGeom>
        </p:spPr>
        <p:txBody>
          <a:bodyPr spcFirstLastPara="1" wrap="square" lIns="91433" tIns="45700" rIns="91433" bIns="45700" anchor="t" anchorCtr="0">
            <a:noAutofit/>
          </a:bodyPr>
          <a:lstStyle/>
          <a:p>
            <a:pPr marL="0" indent="0"/>
            <a:r>
              <a:rPr lang="en">
                <a:solidFill>
                  <a:srgbClr val="FFFFFF"/>
                </a:solidFill>
              </a:rPr>
              <a:t>First Aid 2018 Pg. 401-403</a:t>
            </a:r>
            <a:endParaRPr>
              <a:solidFill>
                <a:srgbClr val="FFFFFF"/>
              </a:solidFill>
            </a:endParaRPr>
          </a:p>
        </p:txBody>
      </p:sp>
      <p:sp>
        <p:nvSpPr>
          <p:cNvPr id="11" name="Google Shape;182;p27">
            <a:extLst>
              <a:ext uri="{FF2B5EF4-FFF2-40B4-BE49-F238E27FC236}">
                <a16:creationId xmlns:a16="http://schemas.microsoft.com/office/drawing/2014/main" id="{5D58905E-834E-48F5-866A-1B3B2A748587}"/>
              </a:ext>
            </a:extLst>
          </p:cNvPr>
          <p:cNvSpPr txBox="1">
            <a:spLocks/>
          </p:cNvSpPr>
          <p:nvPr/>
        </p:nvSpPr>
        <p:spPr>
          <a:xfrm>
            <a:off x="6085200" y="6528000"/>
            <a:ext cx="6106800" cy="330000"/>
          </a:xfrm>
          <a:prstGeom prst="rect">
            <a:avLst/>
          </a:prstGeom>
          <a:no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L="457200" marR="0" lvl="0" indent="-323850" algn="l" rtl="0">
              <a:lnSpc>
                <a:spcPct val="90000"/>
              </a:lnSpc>
              <a:spcBef>
                <a:spcPts val="800"/>
              </a:spcBef>
              <a:spcAft>
                <a:spcPts val="0"/>
              </a:spcAft>
              <a:buClr>
                <a:srgbClr val="262626"/>
              </a:buClr>
              <a:buSzPts val="1500"/>
              <a:buFont typeface="Arial"/>
              <a:buChar char="•"/>
              <a:defRPr sz="1500" b="0" i="0" u="none" strike="noStrike" cap="none">
                <a:solidFill>
                  <a:srgbClr val="262626"/>
                </a:solidFill>
                <a:latin typeface="Calibri"/>
                <a:ea typeface="Calibri"/>
                <a:cs typeface="Calibri"/>
                <a:sym typeface="Calibri"/>
              </a:defRPr>
            </a:lvl1pPr>
            <a:lvl2pPr marL="914400" marR="0" lvl="1" indent="-317500" algn="l" rtl="0">
              <a:lnSpc>
                <a:spcPct val="90000"/>
              </a:lnSpc>
              <a:spcBef>
                <a:spcPts val="400"/>
              </a:spcBef>
              <a:spcAft>
                <a:spcPts val="0"/>
              </a:spcAft>
              <a:buClr>
                <a:srgbClr val="262626"/>
              </a:buClr>
              <a:buSzPts val="1400"/>
              <a:buFont typeface="Arial"/>
              <a:buChar char="•"/>
              <a:defRPr sz="1400" b="0" i="0" u="none" strike="noStrike" cap="none">
                <a:solidFill>
                  <a:srgbClr val="262626"/>
                </a:solidFill>
                <a:latin typeface="Calibri"/>
                <a:ea typeface="Calibri"/>
                <a:cs typeface="Calibri"/>
                <a:sym typeface="Calibri"/>
              </a:defRPr>
            </a:lvl2pPr>
            <a:lvl3pPr marL="1371600" marR="0" lvl="2" indent="-304800" algn="l" rtl="0">
              <a:lnSpc>
                <a:spcPct val="90000"/>
              </a:lnSpc>
              <a:spcBef>
                <a:spcPts val="400"/>
              </a:spcBef>
              <a:spcAft>
                <a:spcPts val="0"/>
              </a:spcAft>
              <a:buClr>
                <a:srgbClr val="262626"/>
              </a:buClr>
              <a:buSzPts val="1200"/>
              <a:buFont typeface="Arial"/>
              <a:buChar char="•"/>
              <a:defRPr sz="1200" b="0" i="0" u="none" strike="noStrike" cap="none">
                <a:solidFill>
                  <a:srgbClr val="262626"/>
                </a:solidFill>
                <a:latin typeface="Calibri"/>
                <a:ea typeface="Calibri"/>
                <a:cs typeface="Calibri"/>
                <a:sym typeface="Calibri"/>
              </a:defRPr>
            </a:lvl3pPr>
            <a:lvl4pPr marL="1828800" marR="0" lvl="3" indent="-304800" algn="l" rtl="0">
              <a:lnSpc>
                <a:spcPct val="90000"/>
              </a:lnSpc>
              <a:spcBef>
                <a:spcPts val="400"/>
              </a:spcBef>
              <a:spcAft>
                <a:spcPts val="0"/>
              </a:spcAft>
              <a:buClr>
                <a:srgbClr val="262626"/>
              </a:buClr>
              <a:buSzPts val="1200"/>
              <a:buFont typeface="Arial"/>
              <a:buChar char="•"/>
              <a:defRPr sz="1200" b="0" i="0" u="none" strike="noStrike" cap="none">
                <a:solidFill>
                  <a:srgbClr val="262626"/>
                </a:solidFill>
                <a:latin typeface="Calibri"/>
                <a:ea typeface="Calibri"/>
                <a:cs typeface="Calibri"/>
                <a:sym typeface="Calibri"/>
              </a:defRPr>
            </a:lvl4pPr>
            <a:lvl5pPr marL="2286000" marR="0" lvl="4" indent="-304800" algn="l" rtl="0">
              <a:lnSpc>
                <a:spcPct val="90000"/>
              </a:lnSpc>
              <a:spcBef>
                <a:spcPts val="400"/>
              </a:spcBef>
              <a:spcAft>
                <a:spcPts val="0"/>
              </a:spcAft>
              <a:buClr>
                <a:srgbClr val="262626"/>
              </a:buClr>
              <a:buSzPts val="1200"/>
              <a:buFont typeface="Arial"/>
              <a:buChar char="•"/>
              <a:defRPr sz="1200" b="0" i="0" u="none" strike="noStrike" cap="none">
                <a:solidFill>
                  <a:srgbClr val="262626"/>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indent="0" algn="r">
              <a:lnSpc>
                <a:spcPct val="80000"/>
              </a:lnSpc>
              <a:spcBef>
                <a:spcPts val="0"/>
              </a:spcBef>
              <a:buClr>
                <a:schemeClr val="lt1"/>
              </a:buClr>
              <a:buSzPts val="1400"/>
              <a:buNone/>
            </a:pPr>
            <a:r>
              <a:rPr lang="en-US" sz="2000" dirty="0">
                <a:solidFill>
                  <a:schemeClr val="bg1"/>
                </a:solidFill>
              </a:rPr>
              <a:t>Fatemeh </a:t>
            </a:r>
            <a:r>
              <a:rPr lang="en-US" sz="2000" dirty="0" err="1">
                <a:solidFill>
                  <a:schemeClr val="bg1"/>
                </a:solidFill>
              </a:rPr>
              <a:t>Zevari</a:t>
            </a:r>
            <a:r>
              <a:rPr lang="en-US" sz="2000" dirty="0">
                <a:solidFill>
                  <a:schemeClr val="bg1"/>
                </a:solidFill>
              </a:rPr>
              <a:t>, </a:t>
            </a:r>
            <a:r>
              <a:rPr lang="en-US" sz="2000" dirty="0" err="1">
                <a:solidFill>
                  <a:schemeClr val="bg1"/>
                </a:solidFill>
              </a:rPr>
              <a:t>Doctorials</a:t>
            </a:r>
            <a:r>
              <a:rPr lang="en-US" sz="2000" dirty="0">
                <a:solidFill>
                  <a:schemeClr val="bg1"/>
                </a:solidFill>
              </a:rPr>
              <a:t> 2023/24</a:t>
            </a:r>
            <a:endParaRPr lang="en-US" sz="1600" dirty="0">
              <a:solidFill>
                <a:schemeClr val="bg1"/>
              </a:solidFill>
            </a:endParaRPr>
          </a:p>
        </p:txBody>
      </p:sp>
      <p:pic>
        <p:nvPicPr>
          <p:cNvPr id="13" name="Picture 12" descr="Diagram&#10;&#10;Description automatically generated">
            <a:extLst>
              <a:ext uri="{FF2B5EF4-FFF2-40B4-BE49-F238E27FC236}">
                <a16:creationId xmlns:a16="http://schemas.microsoft.com/office/drawing/2014/main" id="{0603DF7B-90E9-9546-AD1D-56D017A67F9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596064" y="3893300"/>
            <a:ext cx="3916197" cy="2634700"/>
          </a:xfrm>
          <a:prstGeom prst="rect">
            <a:avLst/>
          </a:prstGeom>
        </p:spPr>
      </p:pic>
      <p:pic>
        <p:nvPicPr>
          <p:cNvPr id="20" name="Picture 27">
            <a:extLst>
              <a:ext uri="{FF2B5EF4-FFF2-40B4-BE49-F238E27FC236}">
                <a16:creationId xmlns:a16="http://schemas.microsoft.com/office/drawing/2014/main" id="{E5E25E96-9E81-8C48-9DC9-4990EE60B3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34347" y="2383061"/>
            <a:ext cx="2203470" cy="37782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4D3117E7-400E-C749-BA54-F602F48B7930}"/>
              </a:ext>
            </a:extLst>
          </p:cNvPr>
          <p:cNvSpPr txBox="1"/>
          <p:nvPr/>
        </p:nvSpPr>
        <p:spPr>
          <a:xfrm>
            <a:off x="10755964" y="3780149"/>
            <a:ext cx="925010" cy="707886"/>
          </a:xfrm>
          <a:prstGeom prst="rect">
            <a:avLst/>
          </a:prstGeom>
          <a:noFill/>
        </p:spPr>
        <p:txBody>
          <a:bodyPr wrap="square" rtlCol="0">
            <a:spAutoFit/>
          </a:bodyPr>
          <a:lstStyle/>
          <a:p>
            <a:r>
              <a:rPr lang="en-US" sz="1100" dirty="0"/>
              <a:t>Alpha granule</a:t>
            </a:r>
          </a:p>
          <a:p>
            <a:endParaRPr lang="en-US" dirty="0"/>
          </a:p>
        </p:txBody>
      </p:sp>
      <p:cxnSp>
        <p:nvCxnSpPr>
          <p:cNvPr id="4" name="Straight Arrow Connector 3">
            <a:extLst>
              <a:ext uri="{FF2B5EF4-FFF2-40B4-BE49-F238E27FC236}">
                <a16:creationId xmlns:a16="http://schemas.microsoft.com/office/drawing/2014/main" id="{9E2A432A-CEE4-5942-B9E5-95E23C1E229D}"/>
              </a:ext>
            </a:extLst>
          </p:cNvPr>
          <p:cNvCxnSpPr>
            <a:cxnSpLocks/>
          </p:cNvCxnSpPr>
          <p:nvPr/>
        </p:nvCxnSpPr>
        <p:spPr>
          <a:xfrm flipH="1">
            <a:off x="10488748" y="3981692"/>
            <a:ext cx="23043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9C2C9A97-774F-D040-9C8C-4EB85B34BEB2}"/>
              </a:ext>
            </a:extLst>
          </p:cNvPr>
          <p:cNvCxnSpPr>
            <a:cxnSpLocks/>
          </p:cNvCxnSpPr>
          <p:nvPr/>
        </p:nvCxnSpPr>
        <p:spPr>
          <a:xfrm flipH="1">
            <a:off x="10861067" y="5407307"/>
            <a:ext cx="23043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97F385C4-A665-EC43-AE43-705EF1AAFC71}"/>
              </a:ext>
            </a:extLst>
          </p:cNvPr>
          <p:cNvSpPr txBox="1"/>
          <p:nvPr/>
        </p:nvSpPr>
        <p:spPr>
          <a:xfrm>
            <a:off x="10976286" y="5248488"/>
            <a:ext cx="925010" cy="707886"/>
          </a:xfrm>
          <a:prstGeom prst="rect">
            <a:avLst/>
          </a:prstGeom>
          <a:noFill/>
        </p:spPr>
        <p:txBody>
          <a:bodyPr wrap="square" rtlCol="0">
            <a:spAutoFit/>
          </a:bodyPr>
          <a:lstStyle/>
          <a:p>
            <a:r>
              <a:rPr lang="en-US" sz="1100" dirty="0"/>
              <a:t>Delta granule</a:t>
            </a:r>
          </a:p>
          <a:p>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58"/>
          <p:cNvSpPr txBox="1">
            <a:spLocks noGrp="1"/>
          </p:cNvSpPr>
          <p:nvPr>
            <p:ph type="title"/>
          </p:nvPr>
        </p:nvSpPr>
        <p:spPr>
          <a:xfrm>
            <a:off x="838200" y="143492"/>
            <a:ext cx="10515600" cy="955600"/>
          </a:xfrm>
          <a:prstGeom prst="rect">
            <a:avLst/>
          </a:prstGeom>
        </p:spPr>
        <p:txBody>
          <a:bodyPr spcFirstLastPara="1" wrap="square" lIns="91433" tIns="45700" rIns="91433" bIns="45700" anchor="ctr" anchorCtr="0">
            <a:noAutofit/>
          </a:bodyPr>
          <a:lstStyle/>
          <a:p>
            <a:r>
              <a:rPr lang="en">
                <a:latin typeface="Oswald SemiBold"/>
                <a:ea typeface="Oswald SemiBold"/>
                <a:cs typeface="Oswald SemiBold"/>
                <a:sym typeface="Oswald SemiBold"/>
              </a:rPr>
              <a:t>Primary Hemostasis: </a:t>
            </a:r>
            <a:r>
              <a:rPr lang="en" sz="4000">
                <a:solidFill>
                  <a:schemeClr val="accent5"/>
                </a:solidFill>
                <a:latin typeface="Oswald SemiBold"/>
                <a:ea typeface="Oswald SemiBold"/>
                <a:cs typeface="Oswald SemiBold"/>
                <a:sym typeface="Oswald SemiBold"/>
              </a:rPr>
              <a:t>Temporary Platelet Plug</a:t>
            </a:r>
            <a:endParaRPr sz="4000">
              <a:solidFill>
                <a:schemeClr val="accent5"/>
              </a:solidFill>
              <a:latin typeface="Oswald SemiBold"/>
              <a:ea typeface="Oswald SemiBold"/>
              <a:cs typeface="Oswald SemiBold"/>
              <a:sym typeface="Oswald SemiBold"/>
            </a:endParaRPr>
          </a:p>
        </p:txBody>
      </p:sp>
      <p:sp>
        <p:nvSpPr>
          <p:cNvPr id="555" name="Google Shape;555;p58"/>
          <p:cNvSpPr txBox="1">
            <a:spLocks noGrp="1"/>
          </p:cNvSpPr>
          <p:nvPr>
            <p:ph type="body" idx="1"/>
          </p:nvPr>
        </p:nvSpPr>
        <p:spPr>
          <a:xfrm>
            <a:off x="606800" y="1099100"/>
            <a:ext cx="8958400" cy="5154800"/>
          </a:xfrm>
          <a:prstGeom prst="rect">
            <a:avLst/>
          </a:prstGeom>
        </p:spPr>
        <p:txBody>
          <a:bodyPr spcFirstLastPara="1" wrap="square" lIns="91433" tIns="45700" rIns="91433" bIns="45700" anchor="t" anchorCtr="0">
            <a:noAutofit/>
          </a:bodyPr>
          <a:lstStyle/>
          <a:p>
            <a:pPr indent="-423323">
              <a:buClr>
                <a:srgbClr val="CCCCCC"/>
              </a:buClr>
              <a:buSzPts val="1400"/>
              <a:buFont typeface="Oswald"/>
              <a:buAutoNum type="arabicPeriod"/>
            </a:pPr>
            <a:r>
              <a:rPr lang="en" sz="1867" b="1" dirty="0">
                <a:solidFill>
                  <a:srgbClr val="CCCCCC"/>
                </a:solidFill>
                <a:latin typeface="+mn-lt"/>
                <a:ea typeface="Oswald"/>
                <a:cs typeface="Oswald"/>
                <a:sym typeface="Oswald"/>
              </a:rPr>
              <a:t>Endothelial Injury</a:t>
            </a:r>
            <a:endParaRPr dirty="0">
              <a:solidFill>
                <a:srgbClr val="CCCCCC"/>
              </a:solidFill>
              <a:latin typeface="+mn-lt"/>
              <a:ea typeface="Oswald"/>
              <a:cs typeface="Oswald"/>
              <a:sym typeface="Oswald"/>
            </a:endParaRPr>
          </a:p>
          <a:p>
            <a:pPr indent="-423323">
              <a:spcBef>
                <a:spcPts val="0"/>
              </a:spcBef>
              <a:buClr>
                <a:srgbClr val="CCCCCC"/>
              </a:buClr>
              <a:buSzPts val="1400"/>
              <a:buFont typeface="Oswald"/>
              <a:buAutoNum type="arabicPeriod"/>
            </a:pPr>
            <a:r>
              <a:rPr lang="en" sz="1867" b="1" dirty="0">
                <a:solidFill>
                  <a:srgbClr val="CCCCCC"/>
                </a:solidFill>
                <a:latin typeface="+mn-lt"/>
                <a:ea typeface="Oswald"/>
                <a:cs typeface="Oswald"/>
                <a:sym typeface="Oswald"/>
              </a:rPr>
              <a:t>Exposure</a:t>
            </a:r>
            <a:endParaRPr dirty="0">
              <a:solidFill>
                <a:srgbClr val="CCCCCC"/>
              </a:solidFill>
              <a:latin typeface="+mn-lt"/>
              <a:ea typeface="Oswald"/>
              <a:cs typeface="Oswald"/>
              <a:sym typeface="Oswald"/>
            </a:endParaRPr>
          </a:p>
          <a:p>
            <a:pPr indent="-440256">
              <a:spcBef>
                <a:spcPts val="0"/>
              </a:spcBef>
              <a:buClr>
                <a:srgbClr val="D9D9D9"/>
              </a:buClr>
              <a:buSzPts val="1600"/>
              <a:buFont typeface="Oswald"/>
              <a:buAutoNum type="arabicPeriod"/>
            </a:pPr>
            <a:r>
              <a:rPr lang="en" sz="2133" b="1" dirty="0">
                <a:solidFill>
                  <a:srgbClr val="D9D9D9"/>
                </a:solidFill>
                <a:latin typeface="+mn-lt"/>
                <a:ea typeface="Oswald"/>
                <a:cs typeface="Oswald"/>
                <a:sym typeface="Oswald"/>
              </a:rPr>
              <a:t>Adhesion</a:t>
            </a:r>
            <a:endParaRPr sz="1867" dirty="0">
              <a:solidFill>
                <a:srgbClr val="D9D9D9"/>
              </a:solidFill>
              <a:latin typeface="+mn-lt"/>
              <a:ea typeface="Oswald"/>
              <a:cs typeface="Oswald"/>
              <a:sym typeface="Oswald"/>
            </a:endParaRPr>
          </a:p>
          <a:p>
            <a:pPr indent="-440256">
              <a:spcBef>
                <a:spcPts val="0"/>
              </a:spcBef>
              <a:buClr>
                <a:schemeClr val="accent5"/>
              </a:buClr>
              <a:buSzPts val="1600"/>
              <a:buFont typeface="Oswald"/>
              <a:buAutoNum type="arabicPeriod"/>
            </a:pPr>
            <a:r>
              <a:rPr lang="en" sz="2133" b="1" dirty="0">
                <a:solidFill>
                  <a:schemeClr val="accent5"/>
                </a:solidFill>
                <a:latin typeface="+mn-lt"/>
                <a:ea typeface="Oswald"/>
                <a:cs typeface="Oswald"/>
                <a:sym typeface="Oswald"/>
              </a:rPr>
              <a:t>Activation</a:t>
            </a:r>
            <a:endParaRPr sz="2133" b="1" dirty="0">
              <a:solidFill>
                <a:schemeClr val="accent5"/>
              </a:solidFill>
              <a:latin typeface="+mn-lt"/>
              <a:ea typeface="Oswald"/>
              <a:cs typeface="Oswald"/>
              <a:sym typeface="Oswald"/>
            </a:endParaRPr>
          </a:p>
          <a:p>
            <a:pPr lvl="1">
              <a:spcBef>
                <a:spcPts val="0"/>
              </a:spcBef>
              <a:buFont typeface="Oswald"/>
              <a:buAutoNum type="alphaLcPeriod"/>
            </a:pPr>
            <a:r>
              <a:rPr lang="en" dirty="0">
                <a:solidFill>
                  <a:schemeClr val="dk1"/>
                </a:solidFill>
                <a:latin typeface="+mn-lt"/>
                <a:ea typeface="Oswald"/>
                <a:cs typeface="Oswald"/>
                <a:sym typeface="Oswald"/>
              </a:rPr>
              <a:t>ADP binds P2Y12 receptor inducing </a:t>
            </a:r>
            <a:r>
              <a:rPr lang="en" dirty="0" err="1">
                <a:solidFill>
                  <a:schemeClr val="dk1"/>
                </a:solidFill>
                <a:latin typeface="+mn-lt"/>
                <a:ea typeface="Oswald"/>
                <a:cs typeface="Oswald"/>
                <a:sym typeface="Oswald"/>
              </a:rPr>
              <a:t>GpIIb</a:t>
            </a:r>
            <a:r>
              <a:rPr lang="en" dirty="0">
                <a:solidFill>
                  <a:schemeClr val="dk1"/>
                </a:solidFill>
                <a:latin typeface="+mn-lt"/>
                <a:ea typeface="Oswald"/>
                <a:cs typeface="Oswald"/>
                <a:sym typeface="Oswald"/>
              </a:rPr>
              <a:t>/IIIa expression at platelet surface.</a:t>
            </a:r>
            <a:endParaRPr b="1" dirty="0">
              <a:solidFill>
                <a:srgbClr val="D9D9D9"/>
              </a:solidFill>
              <a:latin typeface="+mn-lt"/>
              <a:ea typeface="Oswald"/>
              <a:cs typeface="Oswald"/>
              <a:sym typeface="Oswald"/>
            </a:endParaRPr>
          </a:p>
          <a:p>
            <a:pPr indent="-423323">
              <a:spcBef>
                <a:spcPts val="0"/>
              </a:spcBef>
              <a:buClr>
                <a:srgbClr val="D9D9D9"/>
              </a:buClr>
              <a:buSzPts val="1400"/>
              <a:buFont typeface="Oswald"/>
              <a:buAutoNum type="arabicPeriod"/>
            </a:pPr>
            <a:r>
              <a:rPr lang="en" sz="1867" b="1" dirty="0">
                <a:solidFill>
                  <a:srgbClr val="D9D9D9"/>
                </a:solidFill>
                <a:latin typeface="+mn-lt"/>
                <a:ea typeface="Oswald"/>
                <a:cs typeface="Oswald"/>
                <a:sym typeface="Oswald"/>
              </a:rPr>
              <a:t>Aggregation</a:t>
            </a:r>
            <a:endParaRPr dirty="0">
              <a:solidFill>
                <a:srgbClr val="D9D9D9"/>
              </a:solidFill>
              <a:latin typeface="+mn-lt"/>
              <a:ea typeface="Oswald"/>
              <a:cs typeface="Oswald"/>
              <a:sym typeface="Oswald"/>
            </a:endParaRPr>
          </a:p>
        </p:txBody>
      </p:sp>
      <p:sp>
        <p:nvSpPr>
          <p:cNvPr id="557" name="Google Shape;557;p58"/>
          <p:cNvSpPr txBox="1">
            <a:spLocks noGrp="1"/>
          </p:cNvSpPr>
          <p:nvPr>
            <p:ph type="body" idx="2"/>
          </p:nvPr>
        </p:nvSpPr>
        <p:spPr>
          <a:xfrm>
            <a:off x="52400" y="6366733"/>
            <a:ext cx="3848000" cy="330000"/>
          </a:xfrm>
          <a:prstGeom prst="rect">
            <a:avLst/>
          </a:prstGeom>
        </p:spPr>
        <p:txBody>
          <a:bodyPr spcFirstLastPara="1" wrap="square" lIns="91433" tIns="45700" rIns="91433" bIns="45700" anchor="t" anchorCtr="0">
            <a:noAutofit/>
          </a:bodyPr>
          <a:lstStyle/>
          <a:p>
            <a:pPr marL="0" indent="0"/>
            <a:r>
              <a:rPr lang="en">
                <a:solidFill>
                  <a:srgbClr val="FFFFFF"/>
                </a:solidFill>
              </a:rPr>
              <a:t>First Aid 2018 Pg. 401-403</a:t>
            </a:r>
            <a:endParaRPr>
              <a:solidFill>
                <a:srgbClr val="FFFFFF"/>
              </a:solidFill>
            </a:endParaRPr>
          </a:p>
        </p:txBody>
      </p:sp>
      <p:sp>
        <p:nvSpPr>
          <p:cNvPr id="12" name="Google Shape;182;p27">
            <a:extLst>
              <a:ext uri="{FF2B5EF4-FFF2-40B4-BE49-F238E27FC236}">
                <a16:creationId xmlns:a16="http://schemas.microsoft.com/office/drawing/2014/main" id="{71BD2566-DC1B-4E61-AE1D-DEEB7A7F0F47}"/>
              </a:ext>
            </a:extLst>
          </p:cNvPr>
          <p:cNvSpPr txBox="1">
            <a:spLocks/>
          </p:cNvSpPr>
          <p:nvPr/>
        </p:nvSpPr>
        <p:spPr>
          <a:xfrm>
            <a:off x="5954829" y="6528000"/>
            <a:ext cx="6237171" cy="330000"/>
          </a:xfrm>
          <a:prstGeom prst="rect">
            <a:avLst/>
          </a:prstGeom>
          <a:no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L="457200" marR="0" lvl="0" indent="-323850" algn="l" rtl="0">
              <a:lnSpc>
                <a:spcPct val="90000"/>
              </a:lnSpc>
              <a:spcBef>
                <a:spcPts val="800"/>
              </a:spcBef>
              <a:spcAft>
                <a:spcPts val="0"/>
              </a:spcAft>
              <a:buClr>
                <a:srgbClr val="262626"/>
              </a:buClr>
              <a:buSzPts val="1500"/>
              <a:buFont typeface="Arial"/>
              <a:buChar char="•"/>
              <a:defRPr sz="1500" b="0" i="0" u="none" strike="noStrike" cap="none">
                <a:solidFill>
                  <a:srgbClr val="262626"/>
                </a:solidFill>
                <a:latin typeface="Calibri"/>
                <a:ea typeface="Calibri"/>
                <a:cs typeface="Calibri"/>
                <a:sym typeface="Calibri"/>
              </a:defRPr>
            </a:lvl1pPr>
            <a:lvl2pPr marL="914400" marR="0" lvl="1" indent="-317500" algn="l" rtl="0">
              <a:lnSpc>
                <a:spcPct val="90000"/>
              </a:lnSpc>
              <a:spcBef>
                <a:spcPts val="400"/>
              </a:spcBef>
              <a:spcAft>
                <a:spcPts val="0"/>
              </a:spcAft>
              <a:buClr>
                <a:srgbClr val="262626"/>
              </a:buClr>
              <a:buSzPts val="1400"/>
              <a:buFont typeface="Arial"/>
              <a:buChar char="•"/>
              <a:defRPr sz="1400" b="0" i="0" u="none" strike="noStrike" cap="none">
                <a:solidFill>
                  <a:srgbClr val="262626"/>
                </a:solidFill>
                <a:latin typeface="Calibri"/>
                <a:ea typeface="Calibri"/>
                <a:cs typeface="Calibri"/>
                <a:sym typeface="Calibri"/>
              </a:defRPr>
            </a:lvl2pPr>
            <a:lvl3pPr marL="1371600" marR="0" lvl="2" indent="-304800" algn="l" rtl="0">
              <a:lnSpc>
                <a:spcPct val="90000"/>
              </a:lnSpc>
              <a:spcBef>
                <a:spcPts val="400"/>
              </a:spcBef>
              <a:spcAft>
                <a:spcPts val="0"/>
              </a:spcAft>
              <a:buClr>
                <a:srgbClr val="262626"/>
              </a:buClr>
              <a:buSzPts val="1200"/>
              <a:buFont typeface="Arial"/>
              <a:buChar char="•"/>
              <a:defRPr sz="1200" b="0" i="0" u="none" strike="noStrike" cap="none">
                <a:solidFill>
                  <a:srgbClr val="262626"/>
                </a:solidFill>
                <a:latin typeface="Calibri"/>
                <a:ea typeface="Calibri"/>
                <a:cs typeface="Calibri"/>
                <a:sym typeface="Calibri"/>
              </a:defRPr>
            </a:lvl3pPr>
            <a:lvl4pPr marL="1828800" marR="0" lvl="3" indent="-304800" algn="l" rtl="0">
              <a:lnSpc>
                <a:spcPct val="90000"/>
              </a:lnSpc>
              <a:spcBef>
                <a:spcPts val="400"/>
              </a:spcBef>
              <a:spcAft>
                <a:spcPts val="0"/>
              </a:spcAft>
              <a:buClr>
                <a:srgbClr val="262626"/>
              </a:buClr>
              <a:buSzPts val="1200"/>
              <a:buFont typeface="Arial"/>
              <a:buChar char="•"/>
              <a:defRPr sz="1200" b="0" i="0" u="none" strike="noStrike" cap="none">
                <a:solidFill>
                  <a:srgbClr val="262626"/>
                </a:solidFill>
                <a:latin typeface="Calibri"/>
                <a:ea typeface="Calibri"/>
                <a:cs typeface="Calibri"/>
                <a:sym typeface="Calibri"/>
              </a:defRPr>
            </a:lvl4pPr>
            <a:lvl5pPr marL="2286000" marR="0" lvl="4" indent="-304800" algn="l" rtl="0">
              <a:lnSpc>
                <a:spcPct val="90000"/>
              </a:lnSpc>
              <a:spcBef>
                <a:spcPts val="400"/>
              </a:spcBef>
              <a:spcAft>
                <a:spcPts val="0"/>
              </a:spcAft>
              <a:buClr>
                <a:srgbClr val="262626"/>
              </a:buClr>
              <a:buSzPts val="1200"/>
              <a:buFont typeface="Arial"/>
              <a:buChar char="•"/>
              <a:defRPr sz="1200" b="0" i="0" u="none" strike="noStrike" cap="none">
                <a:solidFill>
                  <a:srgbClr val="262626"/>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indent="0" algn="r">
              <a:lnSpc>
                <a:spcPct val="80000"/>
              </a:lnSpc>
              <a:spcBef>
                <a:spcPts val="0"/>
              </a:spcBef>
              <a:buClr>
                <a:schemeClr val="lt1"/>
              </a:buClr>
              <a:buSzPts val="1400"/>
              <a:buNone/>
            </a:pPr>
            <a:r>
              <a:rPr lang="en-US" sz="2000" dirty="0">
                <a:solidFill>
                  <a:schemeClr val="bg1"/>
                </a:solidFill>
              </a:rPr>
              <a:t>Fatemeh </a:t>
            </a:r>
            <a:r>
              <a:rPr lang="en-US" sz="2000" dirty="0" err="1">
                <a:solidFill>
                  <a:schemeClr val="bg1"/>
                </a:solidFill>
              </a:rPr>
              <a:t>Zevari</a:t>
            </a:r>
            <a:r>
              <a:rPr lang="en-US" sz="2000" dirty="0">
                <a:solidFill>
                  <a:schemeClr val="bg1"/>
                </a:solidFill>
              </a:rPr>
              <a:t>, </a:t>
            </a:r>
            <a:r>
              <a:rPr lang="en-US" sz="2000" dirty="0" err="1">
                <a:solidFill>
                  <a:schemeClr val="bg1"/>
                </a:solidFill>
              </a:rPr>
              <a:t>Doctorials</a:t>
            </a:r>
            <a:r>
              <a:rPr lang="en-US" sz="2000" dirty="0">
                <a:solidFill>
                  <a:schemeClr val="bg1"/>
                </a:solidFill>
              </a:rPr>
              <a:t> 2023/24</a:t>
            </a:r>
            <a:endParaRPr lang="en-US" sz="1600" dirty="0">
              <a:solidFill>
                <a:schemeClr val="bg1"/>
              </a:solidFill>
            </a:endParaRPr>
          </a:p>
        </p:txBody>
      </p:sp>
      <p:pic>
        <p:nvPicPr>
          <p:cNvPr id="10" name="Picture 9" descr="Diagram&#10;&#10;Description automatically generated">
            <a:extLst>
              <a:ext uri="{FF2B5EF4-FFF2-40B4-BE49-F238E27FC236}">
                <a16:creationId xmlns:a16="http://schemas.microsoft.com/office/drawing/2014/main" id="{0E6DB834-B20C-5940-A5A7-92B236933F6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807628" y="2918795"/>
            <a:ext cx="4810898" cy="333510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59"/>
          <p:cNvSpPr txBox="1">
            <a:spLocks noGrp="1"/>
          </p:cNvSpPr>
          <p:nvPr>
            <p:ph type="title"/>
          </p:nvPr>
        </p:nvSpPr>
        <p:spPr>
          <a:xfrm>
            <a:off x="838200" y="143492"/>
            <a:ext cx="10515600" cy="955600"/>
          </a:xfrm>
          <a:prstGeom prst="rect">
            <a:avLst/>
          </a:prstGeom>
        </p:spPr>
        <p:txBody>
          <a:bodyPr spcFirstLastPara="1" wrap="square" lIns="91433" tIns="45700" rIns="91433" bIns="45700" anchor="ctr" anchorCtr="0">
            <a:noAutofit/>
          </a:bodyPr>
          <a:lstStyle/>
          <a:p>
            <a:r>
              <a:rPr lang="en">
                <a:latin typeface="Oswald SemiBold"/>
                <a:ea typeface="Oswald SemiBold"/>
                <a:cs typeface="Oswald SemiBold"/>
                <a:sym typeface="Oswald SemiBold"/>
              </a:rPr>
              <a:t>Primary Hemostasis: </a:t>
            </a:r>
            <a:r>
              <a:rPr lang="en" sz="4000">
                <a:solidFill>
                  <a:schemeClr val="accent5"/>
                </a:solidFill>
                <a:latin typeface="Oswald SemiBold"/>
                <a:ea typeface="Oswald SemiBold"/>
                <a:cs typeface="Oswald SemiBold"/>
                <a:sym typeface="Oswald SemiBold"/>
              </a:rPr>
              <a:t>Temporary Platelet Plug</a:t>
            </a:r>
            <a:endParaRPr sz="4000">
              <a:solidFill>
                <a:schemeClr val="accent5"/>
              </a:solidFill>
              <a:latin typeface="Oswald SemiBold"/>
              <a:ea typeface="Oswald SemiBold"/>
              <a:cs typeface="Oswald SemiBold"/>
              <a:sym typeface="Oswald SemiBold"/>
            </a:endParaRPr>
          </a:p>
        </p:txBody>
      </p:sp>
      <p:sp>
        <p:nvSpPr>
          <p:cNvPr id="567" name="Google Shape;567;p59"/>
          <p:cNvSpPr txBox="1">
            <a:spLocks noGrp="1"/>
          </p:cNvSpPr>
          <p:nvPr>
            <p:ph type="body" idx="1"/>
          </p:nvPr>
        </p:nvSpPr>
        <p:spPr>
          <a:xfrm>
            <a:off x="606799" y="1099100"/>
            <a:ext cx="5350247" cy="5154800"/>
          </a:xfrm>
          <a:prstGeom prst="rect">
            <a:avLst/>
          </a:prstGeom>
        </p:spPr>
        <p:txBody>
          <a:bodyPr spcFirstLastPara="1" wrap="square" lIns="91433" tIns="45700" rIns="91433" bIns="45700" anchor="t" anchorCtr="0">
            <a:noAutofit/>
          </a:bodyPr>
          <a:lstStyle/>
          <a:p>
            <a:pPr indent="-440256">
              <a:buClr>
                <a:srgbClr val="CCCCCC"/>
              </a:buClr>
              <a:buSzPts val="1600"/>
              <a:buFont typeface="Oswald"/>
              <a:buAutoNum type="arabicPeriod"/>
            </a:pPr>
            <a:r>
              <a:rPr lang="en" sz="2133" b="1" dirty="0">
                <a:solidFill>
                  <a:srgbClr val="CCCCCC"/>
                </a:solidFill>
                <a:latin typeface="+mn-lt"/>
                <a:ea typeface="Oswald"/>
                <a:cs typeface="Oswald"/>
                <a:sym typeface="Oswald"/>
              </a:rPr>
              <a:t>Endothelial Injury</a:t>
            </a:r>
            <a:endParaRPr sz="2133" dirty="0">
              <a:solidFill>
                <a:srgbClr val="CCCCCC"/>
              </a:solidFill>
              <a:latin typeface="+mn-lt"/>
              <a:ea typeface="Oswald"/>
              <a:cs typeface="Oswald"/>
              <a:sym typeface="Oswald"/>
            </a:endParaRPr>
          </a:p>
          <a:p>
            <a:pPr indent="-440256">
              <a:spcBef>
                <a:spcPts val="0"/>
              </a:spcBef>
              <a:buClr>
                <a:srgbClr val="CCCCCC"/>
              </a:buClr>
              <a:buSzPts val="1600"/>
              <a:buFont typeface="Oswald"/>
              <a:buAutoNum type="arabicPeriod"/>
            </a:pPr>
            <a:r>
              <a:rPr lang="en" sz="2133" b="1" dirty="0">
                <a:solidFill>
                  <a:srgbClr val="CCCCCC"/>
                </a:solidFill>
                <a:latin typeface="+mn-lt"/>
                <a:ea typeface="Oswald"/>
                <a:cs typeface="Oswald"/>
                <a:sym typeface="Oswald"/>
              </a:rPr>
              <a:t>Exposure</a:t>
            </a:r>
            <a:endParaRPr sz="2133" dirty="0">
              <a:solidFill>
                <a:srgbClr val="CCCCCC"/>
              </a:solidFill>
              <a:latin typeface="+mn-lt"/>
              <a:ea typeface="Oswald"/>
              <a:cs typeface="Oswald"/>
              <a:sym typeface="Oswald"/>
            </a:endParaRPr>
          </a:p>
          <a:p>
            <a:pPr indent="-440256">
              <a:spcBef>
                <a:spcPts val="0"/>
              </a:spcBef>
              <a:buClr>
                <a:srgbClr val="CCCCCC"/>
              </a:buClr>
              <a:buSzPts val="1600"/>
              <a:buFont typeface="Oswald"/>
              <a:buAutoNum type="arabicPeriod"/>
            </a:pPr>
            <a:r>
              <a:rPr lang="en" sz="2133" b="1" dirty="0">
                <a:solidFill>
                  <a:srgbClr val="CCCCCC"/>
                </a:solidFill>
                <a:latin typeface="+mn-lt"/>
                <a:ea typeface="Oswald"/>
                <a:cs typeface="Oswald"/>
                <a:sym typeface="Oswald"/>
              </a:rPr>
              <a:t>Adhesion</a:t>
            </a:r>
            <a:endParaRPr sz="2133" dirty="0">
              <a:solidFill>
                <a:srgbClr val="CCCCCC"/>
              </a:solidFill>
              <a:latin typeface="+mn-lt"/>
              <a:ea typeface="Oswald"/>
              <a:cs typeface="Oswald"/>
              <a:sym typeface="Oswald"/>
            </a:endParaRPr>
          </a:p>
          <a:p>
            <a:pPr indent="-440256">
              <a:spcBef>
                <a:spcPts val="0"/>
              </a:spcBef>
              <a:buClr>
                <a:srgbClr val="CCCCCC"/>
              </a:buClr>
              <a:buSzPts val="1600"/>
              <a:buFont typeface="Oswald"/>
              <a:buAutoNum type="arabicPeriod"/>
            </a:pPr>
            <a:r>
              <a:rPr lang="en" sz="2133" b="1" dirty="0">
                <a:solidFill>
                  <a:srgbClr val="CCCCCC"/>
                </a:solidFill>
                <a:latin typeface="+mn-lt"/>
                <a:ea typeface="Oswald"/>
                <a:cs typeface="Oswald"/>
                <a:sym typeface="Oswald"/>
              </a:rPr>
              <a:t>Activation</a:t>
            </a:r>
            <a:endParaRPr sz="2133" b="1" dirty="0">
              <a:solidFill>
                <a:srgbClr val="CCCCCC"/>
              </a:solidFill>
              <a:latin typeface="+mn-lt"/>
              <a:ea typeface="Oswald"/>
              <a:cs typeface="Oswald"/>
              <a:sym typeface="Oswald"/>
            </a:endParaRPr>
          </a:p>
          <a:p>
            <a:pPr indent="-440256">
              <a:spcBef>
                <a:spcPts val="0"/>
              </a:spcBef>
              <a:buClr>
                <a:schemeClr val="accent5"/>
              </a:buClr>
              <a:buSzPts val="1600"/>
              <a:buFont typeface="Oswald"/>
              <a:buAutoNum type="arabicPeriod"/>
            </a:pPr>
            <a:r>
              <a:rPr lang="en" sz="2133" b="1" dirty="0">
                <a:solidFill>
                  <a:schemeClr val="accent5"/>
                </a:solidFill>
                <a:latin typeface="+mn-lt"/>
                <a:ea typeface="Oswald"/>
                <a:cs typeface="Oswald"/>
                <a:sym typeface="Oswald"/>
              </a:rPr>
              <a:t>Aggregation</a:t>
            </a:r>
            <a:endParaRPr sz="2133" b="1" dirty="0">
              <a:solidFill>
                <a:schemeClr val="accent5"/>
              </a:solidFill>
              <a:latin typeface="+mn-lt"/>
              <a:ea typeface="Oswald"/>
              <a:cs typeface="Oswald"/>
              <a:sym typeface="Oswald"/>
            </a:endParaRPr>
          </a:p>
          <a:p>
            <a:pPr lvl="1">
              <a:spcBef>
                <a:spcPts val="0"/>
              </a:spcBef>
              <a:buFont typeface="Oswald"/>
              <a:buAutoNum type="alphaLcPeriod"/>
            </a:pPr>
            <a:r>
              <a:rPr lang="en" b="1" dirty="0">
                <a:latin typeface="+mn-lt"/>
                <a:ea typeface="Oswald"/>
                <a:cs typeface="Oswald"/>
                <a:sym typeface="Oswald"/>
              </a:rPr>
              <a:t>Fibrinogen</a:t>
            </a:r>
            <a:r>
              <a:rPr lang="en" dirty="0">
                <a:latin typeface="+mn-lt"/>
                <a:ea typeface="Oswald"/>
                <a:cs typeface="Oswald"/>
                <a:sym typeface="Oswald"/>
              </a:rPr>
              <a:t> binds </a:t>
            </a:r>
            <a:r>
              <a:rPr lang="en" b="1" dirty="0">
                <a:latin typeface="+mn-lt"/>
                <a:ea typeface="Oswald"/>
                <a:cs typeface="Oswald"/>
                <a:sym typeface="Oswald"/>
              </a:rPr>
              <a:t>GpIIb/IIIa</a:t>
            </a:r>
            <a:r>
              <a:rPr lang="en" dirty="0">
                <a:latin typeface="+mn-lt"/>
                <a:ea typeface="Oswald"/>
                <a:cs typeface="Oswald"/>
                <a:sym typeface="Oswald"/>
              </a:rPr>
              <a:t> receptors and links other platelets → forms weak plug</a:t>
            </a:r>
            <a:endParaRPr dirty="0">
              <a:latin typeface="+mn-lt"/>
              <a:ea typeface="Oswald"/>
              <a:cs typeface="Oswald"/>
              <a:sym typeface="Oswald"/>
            </a:endParaRPr>
          </a:p>
          <a:p>
            <a:pPr lvl="1">
              <a:spcBef>
                <a:spcPts val="0"/>
              </a:spcBef>
              <a:buFont typeface="Oswald"/>
              <a:buAutoNum type="alphaLcPeriod"/>
            </a:pPr>
            <a:r>
              <a:rPr lang="en" dirty="0">
                <a:latin typeface="+mn-lt"/>
                <a:ea typeface="Oswald"/>
                <a:cs typeface="Oswald"/>
                <a:sym typeface="Oswald"/>
              </a:rPr>
              <a:t>Adjacent undamaged endothelium secretes </a:t>
            </a:r>
            <a:r>
              <a:rPr lang="en" b="1" dirty="0">
                <a:solidFill>
                  <a:schemeClr val="dk1"/>
                </a:solidFill>
                <a:latin typeface="+mn-lt"/>
                <a:ea typeface="Oswald"/>
                <a:cs typeface="Oswald"/>
                <a:sym typeface="Oswald"/>
              </a:rPr>
              <a:t>PGI2 &amp; NO </a:t>
            </a:r>
            <a:r>
              <a:rPr lang="en" dirty="0">
                <a:solidFill>
                  <a:schemeClr val="dk1"/>
                </a:solidFill>
                <a:latin typeface="+mn-lt"/>
                <a:ea typeface="Oswald"/>
                <a:cs typeface="Oswald"/>
                <a:sym typeface="Oswald"/>
              </a:rPr>
              <a:t>to inhibit the formation of platelet plug in undamaged areas</a:t>
            </a:r>
            <a:endParaRPr dirty="0">
              <a:latin typeface="+mn-lt"/>
              <a:ea typeface="Oswald"/>
              <a:cs typeface="Oswald"/>
              <a:sym typeface="Oswald"/>
            </a:endParaRPr>
          </a:p>
        </p:txBody>
      </p:sp>
      <p:sp>
        <p:nvSpPr>
          <p:cNvPr id="569" name="Google Shape;569;p59"/>
          <p:cNvSpPr txBox="1">
            <a:spLocks noGrp="1"/>
          </p:cNvSpPr>
          <p:nvPr>
            <p:ph type="body" idx="2"/>
          </p:nvPr>
        </p:nvSpPr>
        <p:spPr>
          <a:xfrm>
            <a:off x="52400" y="6366733"/>
            <a:ext cx="3848000" cy="330000"/>
          </a:xfrm>
          <a:prstGeom prst="rect">
            <a:avLst/>
          </a:prstGeom>
        </p:spPr>
        <p:txBody>
          <a:bodyPr spcFirstLastPara="1" wrap="square" lIns="91433" tIns="45700" rIns="91433" bIns="45700" anchor="t" anchorCtr="0">
            <a:noAutofit/>
          </a:bodyPr>
          <a:lstStyle/>
          <a:p>
            <a:pPr marL="0" indent="0"/>
            <a:r>
              <a:rPr lang="en">
                <a:solidFill>
                  <a:srgbClr val="FFFFFF"/>
                </a:solidFill>
              </a:rPr>
              <a:t>First Aid 2018 Pg. 401-403</a:t>
            </a:r>
            <a:endParaRPr>
              <a:solidFill>
                <a:srgbClr val="FFFFFF"/>
              </a:solidFill>
            </a:endParaRPr>
          </a:p>
        </p:txBody>
      </p:sp>
      <p:sp>
        <p:nvSpPr>
          <p:cNvPr id="12" name="Google Shape;182;p27">
            <a:extLst>
              <a:ext uri="{FF2B5EF4-FFF2-40B4-BE49-F238E27FC236}">
                <a16:creationId xmlns:a16="http://schemas.microsoft.com/office/drawing/2014/main" id="{6D6B7EF1-E0C5-4709-858D-C016E8E74AC3}"/>
              </a:ext>
            </a:extLst>
          </p:cNvPr>
          <p:cNvSpPr txBox="1">
            <a:spLocks/>
          </p:cNvSpPr>
          <p:nvPr/>
        </p:nvSpPr>
        <p:spPr>
          <a:xfrm>
            <a:off x="6096000" y="6528000"/>
            <a:ext cx="6096000" cy="330000"/>
          </a:xfrm>
          <a:prstGeom prst="rect">
            <a:avLst/>
          </a:prstGeom>
          <a:no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L="457200" marR="0" lvl="0" indent="-323850" algn="l" rtl="0">
              <a:lnSpc>
                <a:spcPct val="90000"/>
              </a:lnSpc>
              <a:spcBef>
                <a:spcPts val="800"/>
              </a:spcBef>
              <a:spcAft>
                <a:spcPts val="0"/>
              </a:spcAft>
              <a:buClr>
                <a:srgbClr val="262626"/>
              </a:buClr>
              <a:buSzPts val="1500"/>
              <a:buFont typeface="Arial"/>
              <a:buChar char="•"/>
              <a:defRPr sz="1500" b="0" i="0" u="none" strike="noStrike" cap="none">
                <a:solidFill>
                  <a:srgbClr val="262626"/>
                </a:solidFill>
                <a:latin typeface="Calibri"/>
                <a:ea typeface="Calibri"/>
                <a:cs typeface="Calibri"/>
                <a:sym typeface="Calibri"/>
              </a:defRPr>
            </a:lvl1pPr>
            <a:lvl2pPr marL="914400" marR="0" lvl="1" indent="-317500" algn="l" rtl="0">
              <a:lnSpc>
                <a:spcPct val="90000"/>
              </a:lnSpc>
              <a:spcBef>
                <a:spcPts val="400"/>
              </a:spcBef>
              <a:spcAft>
                <a:spcPts val="0"/>
              </a:spcAft>
              <a:buClr>
                <a:srgbClr val="262626"/>
              </a:buClr>
              <a:buSzPts val="1400"/>
              <a:buFont typeface="Arial"/>
              <a:buChar char="•"/>
              <a:defRPr sz="1400" b="0" i="0" u="none" strike="noStrike" cap="none">
                <a:solidFill>
                  <a:srgbClr val="262626"/>
                </a:solidFill>
                <a:latin typeface="Calibri"/>
                <a:ea typeface="Calibri"/>
                <a:cs typeface="Calibri"/>
                <a:sym typeface="Calibri"/>
              </a:defRPr>
            </a:lvl2pPr>
            <a:lvl3pPr marL="1371600" marR="0" lvl="2" indent="-304800" algn="l" rtl="0">
              <a:lnSpc>
                <a:spcPct val="90000"/>
              </a:lnSpc>
              <a:spcBef>
                <a:spcPts val="400"/>
              </a:spcBef>
              <a:spcAft>
                <a:spcPts val="0"/>
              </a:spcAft>
              <a:buClr>
                <a:srgbClr val="262626"/>
              </a:buClr>
              <a:buSzPts val="1200"/>
              <a:buFont typeface="Arial"/>
              <a:buChar char="•"/>
              <a:defRPr sz="1200" b="0" i="0" u="none" strike="noStrike" cap="none">
                <a:solidFill>
                  <a:srgbClr val="262626"/>
                </a:solidFill>
                <a:latin typeface="Calibri"/>
                <a:ea typeface="Calibri"/>
                <a:cs typeface="Calibri"/>
                <a:sym typeface="Calibri"/>
              </a:defRPr>
            </a:lvl3pPr>
            <a:lvl4pPr marL="1828800" marR="0" lvl="3" indent="-304800" algn="l" rtl="0">
              <a:lnSpc>
                <a:spcPct val="90000"/>
              </a:lnSpc>
              <a:spcBef>
                <a:spcPts val="400"/>
              </a:spcBef>
              <a:spcAft>
                <a:spcPts val="0"/>
              </a:spcAft>
              <a:buClr>
                <a:srgbClr val="262626"/>
              </a:buClr>
              <a:buSzPts val="1200"/>
              <a:buFont typeface="Arial"/>
              <a:buChar char="•"/>
              <a:defRPr sz="1200" b="0" i="0" u="none" strike="noStrike" cap="none">
                <a:solidFill>
                  <a:srgbClr val="262626"/>
                </a:solidFill>
                <a:latin typeface="Calibri"/>
                <a:ea typeface="Calibri"/>
                <a:cs typeface="Calibri"/>
                <a:sym typeface="Calibri"/>
              </a:defRPr>
            </a:lvl4pPr>
            <a:lvl5pPr marL="2286000" marR="0" lvl="4" indent="-304800" algn="l" rtl="0">
              <a:lnSpc>
                <a:spcPct val="90000"/>
              </a:lnSpc>
              <a:spcBef>
                <a:spcPts val="400"/>
              </a:spcBef>
              <a:spcAft>
                <a:spcPts val="0"/>
              </a:spcAft>
              <a:buClr>
                <a:srgbClr val="262626"/>
              </a:buClr>
              <a:buSzPts val="1200"/>
              <a:buFont typeface="Arial"/>
              <a:buChar char="•"/>
              <a:defRPr sz="1200" b="0" i="0" u="none" strike="noStrike" cap="none">
                <a:solidFill>
                  <a:srgbClr val="262626"/>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indent="0" algn="r">
              <a:lnSpc>
                <a:spcPct val="80000"/>
              </a:lnSpc>
              <a:spcBef>
                <a:spcPts val="0"/>
              </a:spcBef>
              <a:buClr>
                <a:schemeClr val="lt1"/>
              </a:buClr>
              <a:buSzPts val="1400"/>
              <a:buNone/>
            </a:pPr>
            <a:r>
              <a:rPr lang="en-US" sz="2000" dirty="0">
                <a:solidFill>
                  <a:schemeClr val="bg1"/>
                </a:solidFill>
              </a:rPr>
              <a:t>Fatemeh </a:t>
            </a:r>
            <a:r>
              <a:rPr lang="en-US" sz="2000" dirty="0" err="1">
                <a:solidFill>
                  <a:schemeClr val="bg1"/>
                </a:solidFill>
              </a:rPr>
              <a:t>Zevari</a:t>
            </a:r>
            <a:r>
              <a:rPr lang="en-US" sz="2000" dirty="0">
                <a:solidFill>
                  <a:schemeClr val="bg1"/>
                </a:solidFill>
              </a:rPr>
              <a:t>, </a:t>
            </a:r>
            <a:r>
              <a:rPr lang="en-US" sz="2000" dirty="0" err="1">
                <a:solidFill>
                  <a:schemeClr val="bg1"/>
                </a:solidFill>
              </a:rPr>
              <a:t>Doctorials</a:t>
            </a:r>
            <a:r>
              <a:rPr lang="en-US" sz="2000" dirty="0">
                <a:solidFill>
                  <a:schemeClr val="bg1"/>
                </a:solidFill>
              </a:rPr>
              <a:t> 2023/24</a:t>
            </a:r>
            <a:endParaRPr lang="en-US" sz="1600" dirty="0">
              <a:solidFill>
                <a:schemeClr val="bg1"/>
              </a:solidFill>
            </a:endParaRPr>
          </a:p>
        </p:txBody>
      </p:sp>
      <p:pic>
        <p:nvPicPr>
          <p:cNvPr id="10" name="Picture 9" descr="Diagram&#10;&#10;Description automatically generated">
            <a:extLst>
              <a:ext uri="{FF2B5EF4-FFF2-40B4-BE49-F238E27FC236}">
                <a16:creationId xmlns:a16="http://schemas.microsoft.com/office/drawing/2014/main" id="{8EDBC9C8-9F9F-B748-964D-310BA7C5654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738551" y="2728595"/>
            <a:ext cx="4810898" cy="333510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60"/>
          <p:cNvSpPr txBox="1">
            <a:spLocks noGrp="1"/>
          </p:cNvSpPr>
          <p:nvPr>
            <p:ph type="title"/>
          </p:nvPr>
        </p:nvSpPr>
        <p:spPr>
          <a:prstGeom prst="rect">
            <a:avLst/>
          </a:prstGeom>
        </p:spPr>
        <p:txBody>
          <a:bodyPr spcFirstLastPara="1" wrap="square" lIns="91433" tIns="45700" rIns="91433" bIns="45700" anchor="ctr" anchorCtr="0">
            <a:noAutofit/>
          </a:bodyPr>
          <a:lstStyle/>
          <a:p>
            <a:r>
              <a:rPr lang="en">
                <a:latin typeface="Oswald SemiBold"/>
                <a:ea typeface="Oswald SemiBold"/>
                <a:cs typeface="Oswald SemiBold"/>
                <a:sym typeface="Oswald SemiBold"/>
              </a:rPr>
              <a:t>Primary to Secondary Hemostasis</a:t>
            </a:r>
            <a:endParaRPr>
              <a:latin typeface="Oswald SemiBold"/>
              <a:ea typeface="Oswald SemiBold"/>
              <a:cs typeface="Oswald SemiBold"/>
              <a:sym typeface="Oswald SemiBold"/>
            </a:endParaRPr>
          </a:p>
        </p:txBody>
      </p:sp>
      <p:sp>
        <p:nvSpPr>
          <p:cNvPr id="581" name="Google Shape;581;p60"/>
          <p:cNvSpPr txBox="1">
            <a:spLocks noGrp="1"/>
          </p:cNvSpPr>
          <p:nvPr>
            <p:ph type="body" idx="1"/>
          </p:nvPr>
        </p:nvSpPr>
        <p:spPr>
          <a:xfrm>
            <a:off x="52400" y="6366733"/>
            <a:ext cx="3848000" cy="330000"/>
          </a:xfrm>
          <a:prstGeom prst="rect">
            <a:avLst/>
          </a:prstGeom>
        </p:spPr>
        <p:txBody>
          <a:bodyPr spcFirstLastPara="1" wrap="square" lIns="91433" tIns="45700" rIns="91433" bIns="45700" anchor="t" anchorCtr="0">
            <a:noAutofit/>
          </a:bodyPr>
          <a:lstStyle/>
          <a:p>
            <a:pPr marL="0" indent="0"/>
            <a:r>
              <a:rPr lang="en">
                <a:solidFill>
                  <a:srgbClr val="FFFFFF"/>
                </a:solidFill>
              </a:rPr>
              <a:t>First Aid 2018 Pg. 401-403</a:t>
            </a:r>
            <a:endParaRPr>
              <a:solidFill>
                <a:srgbClr val="FFFFFF"/>
              </a:solidFill>
            </a:endParaRPr>
          </a:p>
        </p:txBody>
      </p:sp>
      <p:pic>
        <p:nvPicPr>
          <p:cNvPr id="579" name="Google Shape;579;p60"/>
          <p:cNvPicPr preferRelativeResize="0"/>
          <p:nvPr/>
        </p:nvPicPr>
        <p:blipFill>
          <a:blip r:embed="rId3">
            <a:alphaModFix/>
          </a:blip>
          <a:stretch>
            <a:fillRect/>
          </a:stretch>
        </p:blipFill>
        <p:spPr>
          <a:xfrm>
            <a:off x="2877417" y="2720767"/>
            <a:ext cx="6437168" cy="1689567"/>
          </a:xfrm>
          <a:prstGeom prst="rect">
            <a:avLst/>
          </a:prstGeom>
          <a:noFill/>
          <a:ln>
            <a:noFill/>
          </a:ln>
        </p:spPr>
      </p:pic>
      <p:sp>
        <p:nvSpPr>
          <p:cNvPr id="8" name="Google Shape;182;p27">
            <a:extLst>
              <a:ext uri="{FF2B5EF4-FFF2-40B4-BE49-F238E27FC236}">
                <a16:creationId xmlns:a16="http://schemas.microsoft.com/office/drawing/2014/main" id="{7D03BA5D-A228-4FD2-A8CE-B95EE2BE9D3E}"/>
              </a:ext>
            </a:extLst>
          </p:cNvPr>
          <p:cNvSpPr txBox="1">
            <a:spLocks/>
          </p:cNvSpPr>
          <p:nvPr/>
        </p:nvSpPr>
        <p:spPr>
          <a:xfrm>
            <a:off x="6096000" y="6528000"/>
            <a:ext cx="6096000" cy="330000"/>
          </a:xfrm>
          <a:prstGeom prst="rect">
            <a:avLst/>
          </a:prstGeom>
          <a:no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L="457200" marR="0" lvl="0" indent="-323850" algn="l" rtl="0">
              <a:lnSpc>
                <a:spcPct val="90000"/>
              </a:lnSpc>
              <a:spcBef>
                <a:spcPts val="800"/>
              </a:spcBef>
              <a:spcAft>
                <a:spcPts val="0"/>
              </a:spcAft>
              <a:buClr>
                <a:srgbClr val="262626"/>
              </a:buClr>
              <a:buSzPts val="1500"/>
              <a:buFont typeface="Arial"/>
              <a:buChar char="•"/>
              <a:defRPr sz="1500" b="0" i="0" u="none" strike="noStrike" cap="none">
                <a:solidFill>
                  <a:srgbClr val="262626"/>
                </a:solidFill>
                <a:latin typeface="Calibri"/>
                <a:ea typeface="Calibri"/>
                <a:cs typeface="Calibri"/>
                <a:sym typeface="Calibri"/>
              </a:defRPr>
            </a:lvl1pPr>
            <a:lvl2pPr marL="914400" marR="0" lvl="1" indent="-317500" algn="l" rtl="0">
              <a:lnSpc>
                <a:spcPct val="90000"/>
              </a:lnSpc>
              <a:spcBef>
                <a:spcPts val="400"/>
              </a:spcBef>
              <a:spcAft>
                <a:spcPts val="0"/>
              </a:spcAft>
              <a:buClr>
                <a:srgbClr val="262626"/>
              </a:buClr>
              <a:buSzPts val="1400"/>
              <a:buFont typeface="Arial"/>
              <a:buChar char="•"/>
              <a:defRPr sz="1400" b="0" i="0" u="none" strike="noStrike" cap="none">
                <a:solidFill>
                  <a:srgbClr val="262626"/>
                </a:solidFill>
                <a:latin typeface="Calibri"/>
                <a:ea typeface="Calibri"/>
                <a:cs typeface="Calibri"/>
                <a:sym typeface="Calibri"/>
              </a:defRPr>
            </a:lvl2pPr>
            <a:lvl3pPr marL="1371600" marR="0" lvl="2" indent="-304800" algn="l" rtl="0">
              <a:lnSpc>
                <a:spcPct val="90000"/>
              </a:lnSpc>
              <a:spcBef>
                <a:spcPts val="400"/>
              </a:spcBef>
              <a:spcAft>
                <a:spcPts val="0"/>
              </a:spcAft>
              <a:buClr>
                <a:srgbClr val="262626"/>
              </a:buClr>
              <a:buSzPts val="1200"/>
              <a:buFont typeface="Arial"/>
              <a:buChar char="•"/>
              <a:defRPr sz="1200" b="0" i="0" u="none" strike="noStrike" cap="none">
                <a:solidFill>
                  <a:srgbClr val="262626"/>
                </a:solidFill>
                <a:latin typeface="Calibri"/>
                <a:ea typeface="Calibri"/>
                <a:cs typeface="Calibri"/>
                <a:sym typeface="Calibri"/>
              </a:defRPr>
            </a:lvl3pPr>
            <a:lvl4pPr marL="1828800" marR="0" lvl="3" indent="-304800" algn="l" rtl="0">
              <a:lnSpc>
                <a:spcPct val="90000"/>
              </a:lnSpc>
              <a:spcBef>
                <a:spcPts val="400"/>
              </a:spcBef>
              <a:spcAft>
                <a:spcPts val="0"/>
              </a:spcAft>
              <a:buClr>
                <a:srgbClr val="262626"/>
              </a:buClr>
              <a:buSzPts val="1200"/>
              <a:buFont typeface="Arial"/>
              <a:buChar char="•"/>
              <a:defRPr sz="1200" b="0" i="0" u="none" strike="noStrike" cap="none">
                <a:solidFill>
                  <a:srgbClr val="262626"/>
                </a:solidFill>
                <a:latin typeface="Calibri"/>
                <a:ea typeface="Calibri"/>
                <a:cs typeface="Calibri"/>
                <a:sym typeface="Calibri"/>
              </a:defRPr>
            </a:lvl4pPr>
            <a:lvl5pPr marL="2286000" marR="0" lvl="4" indent="-304800" algn="l" rtl="0">
              <a:lnSpc>
                <a:spcPct val="90000"/>
              </a:lnSpc>
              <a:spcBef>
                <a:spcPts val="400"/>
              </a:spcBef>
              <a:spcAft>
                <a:spcPts val="0"/>
              </a:spcAft>
              <a:buClr>
                <a:srgbClr val="262626"/>
              </a:buClr>
              <a:buSzPts val="1200"/>
              <a:buFont typeface="Arial"/>
              <a:buChar char="•"/>
              <a:defRPr sz="1200" b="0" i="0" u="none" strike="noStrike" cap="none">
                <a:solidFill>
                  <a:srgbClr val="262626"/>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indent="0" algn="r">
              <a:lnSpc>
                <a:spcPct val="80000"/>
              </a:lnSpc>
              <a:spcBef>
                <a:spcPts val="0"/>
              </a:spcBef>
              <a:buClr>
                <a:schemeClr val="lt1"/>
              </a:buClr>
              <a:buSzPts val="1400"/>
              <a:buNone/>
            </a:pPr>
            <a:r>
              <a:rPr lang="en-US" sz="2000" dirty="0">
                <a:solidFill>
                  <a:schemeClr val="bg1"/>
                </a:solidFill>
              </a:rPr>
              <a:t>Fatemeh </a:t>
            </a:r>
            <a:r>
              <a:rPr lang="en-US" sz="2000" dirty="0" err="1">
                <a:solidFill>
                  <a:schemeClr val="bg1"/>
                </a:solidFill>
              </a:rPr>
              <a:t>Zevari</a:t>
            </a:r>
            <a:r>
              <a:rPr lang="en-US" sz="2000" dirty="0">
                <a:solidFill>
                  <a:schemeClr val="bg1"/>
                </a:solidFill>
              </a:rPr>
              <a:t>, </a:t>
            </a:r>
            <a:r>
              <a:rPr lang="en-US" sz="2000" dirty="0" err="1">
                <a:solidFill>
                  <a:schemeClr val="bg1"/>
                </a:solidFill>
              </a:rPr>
              <a:t>Doctorials</a:t>
            </a:r>
            <a:r>
              <a:rPr lang="en-US" sz="2000" dirty="0">
                <a:solidFill>
                  <a:schemeClr val="bg1"/>
                </a:solidFill>
              </a:rPr>
              <a:t> 2023/24</a:t>
            </a:r>
            <a:endParaRPr lang="en-US" sz="1600" dirty="0">
              <a:solidFill>
                <a:schemeClr val="bg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61"/>
          <p:cNvSpPr txBox="1">
            <a:spLocks noGrp="1"/>
          </p:cNvSpPr>
          <p:nvPr>
            <p:ph type="title"/>
          </p:nvPr>
        </p:nvSpPr>
        <p:spPr>
          <a:prstGeom prst="rect">
            <a:avLst/>
          </a:prstGeom>
        </p:spPr>
        <p:txBody>
          <a:bodyPr spcFirstLastPara="1" wrap="square" lIns="91433" tIns="45700" rIns="91433" bIns="45700" anchor="ctr" anchorCtr="0">
            <a:noAutofit/>
          </a:bodyPr>
          <a:lstStyle/>
          <a:p>
            <a:r>
              <a:rPr lang="en">
                <a:latin typeface="Oswald SemiBold"/>
                <a:ea typeface="Oswald SemiBold"/>
                <a:cs typeface="Oswald SemiBold"/>
                <a:sym typeface="Oswald SemiBold"/>
              </a:rPr>
              <a:t>Secondary Hemostasis: </a:t>
            </a:r>
            <a:r>
              <a:rPr lang="en" sz="4000">
                <a:solidFill>
                  <a:schemeClr val="accent5"/>
                </a:solidFill>
                <a:latin typeface="Oswald SemiBold"/>
                <a:ea typeface="Oswald SemiBold"/>
                <a:cs typeface="Oswald SemiBold"/>
                <a:sym typeface="Oswald SemiBold"/>
              </a:rPr>
              <a:t>Coagulation Cascade</a:t>
            </a:r>
            <a:endParaRPr sz="4000">
              <a:solidFill>
                <a:schemeClr val="accent5"/>
              </a:solidFill>
              <a:latin typeface="Oswald SemiBold"/>
              <a:ea typeface="Oswald SemiBold"/>
              <a:cs typeface="Oswald SemiBold"/>
              <a:sym typeface="Oswald SemiBold"/>
            </a:endParaRPr>
          </a:p>
        </p:txBody>
      </p:sp>
      <p:sp>
        <p:nvSpPr>
          <p:cNvPr id="587" name="Google Shape;587;p61"/>
          <p:cNvSpPr txBox="1">
            <a:spLocks noGrp="1"/>
          </p:cNvSpPr>
          <p:nvPr>
            <p:ph type="body" idx="1"/>
          </p:nvPr>
        </p:nvSpPr>
        <p:spPr>
          <a:xfrm>
            <a:off x="757517" y="1231529"/>
            <a:ext cx="9232800" cy="5021200"/>
          </a:xfrm>
          <a:prstGeom prst="rect">
            <a:avLst/>
          </a:prstGeom>
        </p:spPr>
        <p:txBody>
          <a:bodyPr spcFirstLastPara="1" wrap="square" lIns="91433" tIns="45700" rIns="91433" bIns="45700" anchor="t" anchorCtr="0">
            <a:noAutofit/>
          </a:bodyPr>
          <a:lstStyle/>
          <a:p>
            <a:pPr indent="-423323">
              <a:lnSpc>
                <a:spcPct val="115000"/>
              </a:lnSpc>
              <a:spcBef>
                <a:spcPts val="0"/>
              </a:spcBef>
              <a:buSzPts val="1400"/>
              <a:buFont typeface="Oswald"/>
              <a:buChar char="●"/>
            </a:pPr>
            <a:r>
              <a:rPr lang="en" sz="2667" dirty="0">
                <a:latin typeface="Oswald"/>
                <a:ea typeface="Oswald"/>
                <a:cs typeface="Oswald"/>
                <a:sym typeface="Oswald"/>
              </a:rPr>
              <a:t>Two separate pathways lead to the </a:t>
            </a:r>
            <a:r>
              <a:rPr lang="en" sz="2667" b="1" dirty="0">
                <a:solidFill>
                  <a:srgbClr val="FF0000"/>
                </a:solidFill>
                <a:latin typeface="Oswald"/>
                <a:ea typeface="Oswald"/>
                <a:cs typeface="Oswald"/>
                <a:sym typeface="Oswald"/>
              </a:rPr>
              <a:t>activation of factor Xa </a:t>
            </a:r>
            <a:r>
              <a:rPr lang="en" sz="2667" dirty="0">
                <a:latin typeface="Oswald"/>
                <a:ea typeface="Oswald"/>
                <a:cs typeface="Oswald"/>
                <a:sym typeface="Oswald"/>
              </a:rPr>
              <a:t>which initiates the common pathway:</a:t>
            </a:r>
          </a:p>
          <a:p>
            <a:pPr marL="186262" indent="0" algn="ctr">
              <a:lnSpc>
                <a:spcPct val="115000"/>
              </a:lnSpc>
              <a:spcBef>
                <a:spcPts val="0"/>
              </a:spcBef>
              <a:buSzPts val="1400"/>
              <a:buNone/>
            </a:pPr>
            <a:endParaRPr lang="en" sz="2667" dirty="0">
              <a:latin typeface="Oswald"/>
              <a:ea typeface="Oswald"/>
              <a:cs typeface="Oswald"/>
              <a:sym typeface="Oswald"/>
            </a:endParaRPr>
          </a:p>
          <a:p>
            <a:pPr lvl="1">
              <a:lnSpc>
                <a:spcPct val="115000"/>
              </a:lnSpc>
              <a:spcBef>
                <a:spcPts val="0"/>
              </a:spcBef>
              <a:buFont typeface="Oswald"/>
              <a:buChar char="●"/>
            </a:pPr>
            <a:r>
              <a:rPr lang="en" sz="2133" b="1" dirty="0">
                <a:latin typeface="Oswald"/>
                <a:ea typeface="Oswald"/>
                <a:cs typeface="Oswald"/>
                <a:sym typeface="Oswald"/>
              </a:rPr>
              <a:t>Extrinsic Pathway</a:t>
            </a:r>
            <a:r>
              <a:rPr lang="en" sz="2133" dirty="0">
                <a:latin typeface="Oswald"/>
                <a:ea typeface="Oswald"/>
                <a:cs typeface="Oswald"/>
                <a:sym typeface="Oswald"/>
              </a:rPr>
              <a:t> </a:t>
            </a:r>
            <a:r>
              <a:rPr lang="en" dirty="0">
                <a:latin typeface="Oswald"/>
                <a:ea typeface="Oswald"/>
                <a:cs typeface="Oswald"/>
                <a:sym typeface="Oswald"/>
              </a:rPr>
              <a:t>(fast): triggered by tissue damage</a:t>
            </a:r>
          </a:p>
          <a:p>
            <a:pPr marL="186262" indent="0">
              <a:lnSpc>
                <a:spcPct val="115000"/>
              </a:lnSpc>
              <a:spcBef>
                <a:spcPts val="0"/>
              </a:spcBef>
              <a:buSzPts val="1400"/>
              <a:buNone/>
            </a:pPr>
            <a:endParaRPr lang="en" sz="2133" dirty="0">
              <a:latin typeface="Oswald"/>
              <a:ea typeface="Oswald"/>
              <a:cs typeface="Oswald"/>
              <a:sym typeface="Oswald"/>
            </a:endParaRPr>
          </a:p>
          <a:p>
            <a:pPr lvl="1">
              <a:lnSpc>
                <a:spcPct val="115000"/>
              </a:lnSpc>
              <a:spcBef>
                <a:spcPts val="0"/>
              </a:spcBef>
              <a:buFont typeface="Oswald"/>
              <a:buChar char="●"/>
            </a:pPr>
            <a:r>
              <a:rPr lang="en" sz="2133" b="1" dirty="0">
                <a:latin typeface="Oswald"/>
                <a:ea typeface="Oswald"/>
                <a:cs typeface="Oswald"/>
                <a:sym typeface="Oswald"/>
              </a:rPr>
              <a:t>Intrinsic Pathway </a:t>
            </a:r>
            <a:r>
              <a:rPr lang="en" dirty="0">
                <a:latin typeface="Oswald"/>
                <a:ea typeface="Oswald"/>
                <a:cs typeface="Oswald"/>
                <a:sym typeface="Oswald"/>
              </a:rPr>
              <a:t>(slow, reliable due to positive feedback): Endothelial/BV damage</a:t>
            </a:r>
            <a:endParaRPr dirty="0">
              <a:latin typeface="Oswald"/>
              <a:ea typeface="Oswald"/>
              <a:cs typeface="Oswald"/>
              <a:sym typeface="Oswald"/>
            </a:endParaRPr>
          </a:p>
          <a:p>
            <a:pPr marL="0" indent="0">
              <a:lnSpc>
                <a:spcPct val="115000"/>
              </a:lnSpc>
              <a:spcBef>
                <a:spcPts val="0"/>
              </a:spcBef>
              <a:buNone/>
            </a:pPr>
            <a:endParaRPr dirty="0">
              <a:solidFill>
                <a:schemeClr val="dk1"/>
              </a:solidFill>
              <a:latin typeface="Oswald"/>
              <a:ea typeface="Oswald"/>
              <a:cs typeface="Oswald"/>
              <a:sym typeface="Oswald"/>
            </a:endParaRPr>
          </a:p>
          <a:p>
            <a:pPr indent="0">
              <a:lnSpc>
                <a:spcPct val="115000"/>
              </a:lnSpc>
              <a:spcBef>
                <a:spcPts val="0"/>
              </a:spcBef>
              <a:buNone/>
            </a:pPr>
            <a:endParaRPr dirty="0">
              <a:solidFill>
                <a:schemeClr val="dk1"/>
              </a:solidFill>
              <a:latin typeface="Oswald"/>
              <a:ea typeface="Oswald"/>
              <a:cs typeface="Oswald"/>
              <a:sym typeface="Oswald"/>
            </a:endParaRPr>
          </a:p>
        </p:txBody>
      </p:sp>
      <p:sp>
        <p:nvSpPr>
          <p:cNvPr id="589" name="Google Shape;589;p61"/>
          <p:cNvSpPr txBox="1">
            <a:spLocks noGrp="1"/>
          </p:cNvSpPr>
          <p:nvPr>
            <p:ph type="body" idx="2"/>
          </p:nvPr>
        </p:nvSpPr>
        <p:spPr>
          <a:xfrm>
            <a:off x="52400" y="6366733"/>
            <a:ext cx="3848000" cy="330000"/>
          </a:xfrm>
          <a:prstGeom prst="rect">
            <a:avLst/>
          </a:prstGeom>
        </p:spPr>
        <p:txBody>
          <a:bodyPr spcFirstLastPara="1" wrap="square" lIns="91433" tIns="45700" rIns="91433" bIns="45700" anchor="t" anchorCtr="0">
            <a:noAutofit/>
          </a:bodyPr>
          <a:lstStyle/>
          <a:p>
            <a:pPr marL="0" indent="0"/>
            <a:r>
              <a:rPr lang="en">
                <a:solidFill>
                  <a:srgbClr val="FFFFFF"/>
                </a:solidFill>
              </a:rPr>
              <a:t>First Aid 2018 Pg. 401-403</a:t>
            </a:r>
            <a:endParaRPr>
              <a:solidFill>
                <a:srgbClr val="FFFFFF"/>
              </a:solidFill>
            </a:endParaRPr>
          </a:p>
        </p:txBody>
      </p:sp>
      <p:sp>
        <p:nvSpPr>
          <p:cNvPr id="8" name="Google Shape;182;p27">
            <a:extLst>
              <a:ext uri="{FF2B5EF4-FFF2-40B4-BE49-F238E27FC236}">
                <a16:creationId xmlns:a16="http://schemas.microsoft.com/office/drawing/2014/main" id="{8EB9155B-AC4F-40B2-B25D-092DF4D4771F}"/>
              </a:ext>
            </a:extLst>
          </p:cNvPr>
          <p:cNvSpPr txBox="1">
            <a:spLocks/>
          </p:cNvSpPr>
          <p:nvPr/>
        </p:nvSpPr>
        <p:spPr>
          <a:xfrm>
            <a:off x="6006165" y="6528000"/>
            <a:ext cx="6185836" cy="330000"/>
          </a:xfrm>
          <a:prstGeom prst="rect">
            <a:avLst/>
          </a:prstGeom>
          <a:no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L="457200" marR="0" lvl="0" indent="-323850" algn="l" rtl="0">
              <a:lnSpc>
                <a:spcPct val="90000"/>
              </a:lnSpc>
              <a:spcBef>
                <a:spcPts val="800"/>
              </a:spcBef>
              <a:spcAft>
                <a:spcPts val="0"/>
              </a:spcAft>
              <a:buClr>
                <a:srgbClr val="262626"/>
              </a:buClr>
              <a:buSzPts val="1500"/>
              <a:buFont typeface="Arial"/>
              <a:buChar char="•"/>
              <a:defRPr sz="1500" b="0" i="0" u="none" strike="noStrike" cap="none">
                <a:solidFill>
                  <a:srgbClr val="262626"/>
                </a:solidFill>
                <a:latin typeface="Calibri"/>
                <a:ea typeface="Calibri"/>
                <a:cs typeface="Calibri"/>
                <a:sym typeface="Calibri"/>
              </a:defRPr>
            </a:lvl1pPr>
            <a:lvl2pPr marL="914400" marR="0" lvl="1" indent="-317500" algn="l" rtl="0">
              <a:lnSpc>
                <a:spcPct val="90000"/>
              </a:lnSpc>
              <a:spcBef>
                <a:spcPts val="400"/>
              </a:spcBef>
              <a:spcAft>
                <a:spcPts val="0"/>
              </a:spcAft>
              <a:buClr>
                <a:srgbClr val="262626"/>
              </a:buClr>
              <a:buSzPts val="1400"/>
              <a:buFont typeface="Arial"/>
              <a:buChar char="•"/>
              <a:defRPr sz="1400" b="0" i="0" u="none" strike="noStrike" cap="none">
                <a:solidFill>
                  <a:srgbClr val="262626"/>
                </a:solidFill>
                <a:latin typeface="Calibri"/>
                <a:ea typeface="Calibri"/>
                <a:cs typeface="Calibri"/>
                <a:sym typeface="Calibri"/>
              </a:defRPr>
            </a:lvl2pPr>
            <a:lvl3pPr marL="1371600" marR="0" lvl="2" indent="-304800" algn="l" rtl="0">
              <a:lnSpc>
                <a:spcPct val="90000"/>
              </a:lnSpc>
              <a:spcBef>
                <a:spcPts val="400"/>
              </a:spcBef>
              <a:spcAft>
                <a:spcPts val="0"/>
              </a:spcAft>
              <a:buClr>
                <a:srgbClr val="262626"/>
              </a:buClr>
              <a:buSzPts val="1200"/>
              <a:buFont typeface="Arial"/>
              <a:buChar char="•"/>
              <a:defRPr sz="1200" b="0" i="0" u="none" strike="noStrike" cap="none">
                <a:solidFill>
                  <a:srgbClr val="262626"/>
                </a:solidFill>
                <a:latin typeface="Calibri"/>
                <a:ea typeface="Calibri"/>
                <a:cs typeface="Calibri"/>
                <a:sym typeface="Calibri"/>
              </a:defRPr>
            </a:lvl3pPr>
            <a:lvl4pPr marL="1828800" marR="0" lvl="3" indent="-304800" algn="l" rtl="0">
              <a:lnSpc>
                <a:spcPct val="90000"/>
              </a:lnSpc>
              <a:spcBef>
                <a:spcPts val="400"/>
              </a:spcBef>
              <a:spcAft>
                <a:spcPts val="0"/>
              </a:spcAft>
              <a:buClr>
                <a:srgbClr val="262626"/>
              </a:buClr>
              <a:buSzPts val="1200"/>
              <a:buFont typeface="Arial"/>
              <a:buChar char="•"/>
              <a:defRPr sz="1200" b="0" i="0" u="none" strike="noStrike" cap="none">
                <a:solidFill>
                  <a:srgbClr val="262626"/>
                </a:solidFill>
                <a:latin typeface="Calibri"/>
                <a:ea typeface="Calibri"/>
                <a:cs typeface="Calibri"/>
                <a:sym typeface="Calibri"/>
              </a:defRPr>
            </a:lvl4pPr>
            <a:lvl5pPr marL="2286000" marR="0" lvl="4" indent="-304800" algn="l" rtl="0">
              <a:lnSpc>
                <a:spcPct val="90000"/>
              </a:lnSpc>
              <a:spcBef>
                <a:spcPts val="400"/>
              </a:spcBef>
              <a:spcAft>
                <a:spcPts val="0"/>
              </a:spcAft>
              <a:buClr>
                <a:srgbClr val="262626"/>
              </a:buClr>
              <a:buSzPts val="1200"/>
              <a:buFont typeface="Arial"/>
              <a:buChar char="•"/>
              <a:defRPr sz="1200" b="0" i="0" u="none" strike="noStrike" cap="none">
                <a:solidFill>
                  <a:srgbClr val="262626"/>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indent="0" algn="r">
              <a:lnSpc>
                <a:spcPct val="80000"/>
              </a:lnSpc>
              <a:spcBef>
                <a:spcPts val="0"/>
              </a:spcBef>
              <a:buClr>
                <a:schemeClr val="lt1"/>
              </a:buClr>
              <a:buSzPts val="1400"/>
              <a:buNone/>
            </a:pPr>
            <a:r>
              <a:rPr lang="en-US" sz="2000" dirty="0">
                <a:solidFill>
                  <a:schemeClr val="bg1"/>
                </a:solidFill>
              </a:rPr>
              <a:t>Fatemeh </a:t>
            </a:r>
            <a:r>
              <a:rPr lang="en-US" sz="2000" dirty="0" err="1">
                <a:solidFill>
                  <a:schemeClr val="bg1"/>
                </a:solidFill>
              </a:rPr>
              <a:t>Zevari</a:t>
            </a:r>
            <a:r>
              <a:rPr lang="en-US" sz="2000" dirty="0">
                <a:solidFill>
                  <a:schemeClr val="bg1"/>
                </a:solidFill>
              </a:rPr>
              <a:t>, </a:t>
            </a:r>
            <a:r>
              <a:rPr lang="en-US" sz="2000" dirty="0" err="1">
                <a:solidFill>
                  <a:schemeClr val="bg1"/>
                </a:solidFill>
              </a:rPr>
              <a:t>Doctorials</a:t>
            </a:r>
            <a:r>
              <a:rPr lang="en-US" sz="2000" dirty="0">
                <a:solidFill>
                  <a:schemeClr val="bg1"/>
                </a:solidFill>
              </a:rPr>
              <a:t> 2023/24</a:t>
            </a:r>
            <a:endParaRPr lang="en-US" sz="16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9"/>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Secondary Hemostasis / The Clotting Cascade </a:t>
            </a:r>
            <a:endParaRPr/>
          </a:p>
        </p:txBody>
      </p:sp>
      <p:sp>
        <p:nvSpPr>
          <p:cNvPr id="266" name="Google Shape;266;p39"/>
          <p:cNvSpPr txBox="1">
            <a:spLocks noGrp="1"/>
          </p:cNvSpPr>
          <p:nvPr>
            <p:ph type="body" idx="1"/>
          </p:nvPr>
        </p:nvSpPr>
        <p:spPr>
          <a:prstGeom prst="rect">
            <a:avLst/>
          </a:prstGeom>
        </p:spPr>
        <p:txBody>
          <a:bodyPr spcFirstLastPara="1" wrap="square" lIns="121900" tIns="121900" rIns="121900" bIns="121900" anchor="t" anchorCtr="0">
            <a:normAutofit fontScale="92500"/>
          </a:bodyPr>
          <a:lstStyle/>
          <a:p>
            <a:pPr marL="0" indent="0">
              <a:buNone/>
            </a:pPr>
            <a:r>
              <a:rPr lang="en" sz="2000" dirty="0">
                <a:solidFill>
                  <a:srgbClr val="B45F06"/>
                </a:solidFill>
                <a:ea typeface="Oswald"/>
                <a:cs typeface="Oswald"/>
                <a:sym typeface="Oswald"/>
              </a:rPr>
              <a:t>Extrinsic Pathway:</a:t>
            </a:r>
            <a:endParaRPr sz="2000" dirty="0">
              <a:solidFill>
                <a:srgbClr val="B45F06"/>
              </a:solidFill>
              <a:ea typeface="Oswald"/>
              <a:cs typeface="Oswald"/>
              <a:sym typeface="Oswald"/>
            </a:endParaRPr>
          </a:p>
          <a:p>
            <a:pPr marL="0" indent="0">
              <a:spcBef>
                <a:spcPts val="1600"/>
              </a:spcBef>
              <a:buNone/>
            </a:pPr>
            <a:r>
              <a:rPr lang="en" sz="1600" dirty="0">
                <a:solidFill>
                  <a:schemeClr val="bg1">
                    <a:lumMod val="50000"/>
                  </a:schemeClr>
                </a:solidFill>
                <a:ea typeface="Oswald"/>
                <a:cs typeface="Oswald"/>
                <a:sym typeface="Oswald"/>
              </a:rPr>
              <a:t>TF (Factor III) + Ca</a:t>
            </a:r>
            <a:r>
              <a:rPr lang="en" sz="1600" baseline="30000" dirty="0">
                <a:solidFill>
                  <a:schemeClr val="bg1">
                    <a:lumMod val="50000"/>
                  </a:schemeClr>
                </a:solidFill>
                <a:ea typeface="Oswald"/>
                <a:cs typeface="Oswald"/>
                <a:sym typeface="Oswald"/>
              </a:rPr>
              <a:t>2+</a:t>
            </a:r>
            <a:r>
              <a:rPr lang="en" sz="1600" dirty="0">
                <a:solidFill>
                  <a:schemeClr val="bg1">
                    <a:lumMod val="50000"/>
                  </a:schemeClr>
                </a:solidFill>
                <a:ea typeface="Oswald"/>
                <a:cs typeface="Oswald"/>
                <a:sym typeface="Oswald"/>
              </a:rPr>
              <a:t> (binds to and activates) → Factor VII to </a:t>
            </a:r>
            <a:r>
              <a:rPr lang="en" sz="1600" dirty="0" err="1">
                <a:solidFill>
                  <a:schemeClr val="bg1">
                    <a:lumMod val="50000"/>
                  </a:schemeClr>
                </a:solidFill>
                <a:ea typeface="Oswald"/>
                <a:cs typeface="Oswald"/>
                <a:sym typeface="Oswald"/>
              </a:rPr>
              <a:t>VIIa</a:t>
            </a:r>
            <a:r>
              <a:rPr lang="en" sz="1600" dirty="0">
                <a:solidFill>
                  <a:schemeClr val="bg1">
                    <a:lumMod val="50000"/>
                  </a:schemeClr>
                </a:solidFill>
                <a:ea typeface="Oswald"/>
                <a:cs typeface="Oswald"/>
                <a:sym typeface="Oswald"/>
              </a:rPr>
              <a:t> (factor </a:t>
            </a:r>
            <a:r>
              <a:rPr lang="en" sz="1600" dirty="0" err="1">
                <a:solidFill>
                  <a:schemeClr val="bg1">
                    <a:lumMod val="50000"/>
                  </a:schemeClr>
                </a:solidFill>
                <a:ea typeface="Oswald"/>
                <a:cs typeface="Oswald"/>
                <a:sym typeface="Oswald"/>
              </a:rPr>
              <a:t>VIIa</a:t>
            </a:r>
            <a:r>
              <a:rPr lang="en" sz="1600" dirty="0">
                <a:solidFill>
                  <a:schemeClr val="bg1">
                    <a:lumMod val="50000"/>
                  </a:schemeClr>
                </a:solidFill>
                <a:ea typeface="Oswald"/>
                <a:cs typeface="Oswald"/>
                <a:sym typeface="Oswald"/>
              </a:rPr>
              <a:t> and TF form complex and activate) → Factor X to </a:t>
            </a:r>
            <a:r>
              <a:rPr lang="en" sz="1600" dirty="0" err="1">
                <a:solidFill>
                  <a:schemeClr val="bg1">
                    <a:lumMod val="50000"/>
                  </a:schemeClr>
                </a:solidFill>
                <a:ea typeface="Oswald"/>
                <a:cs typeface="Oswald"/>
                <a:sym typeface="Oswald"/>
              </a:rPr>
              <a:t>Xa</a:t>
            </a:r>
            <a:r>
              <a:rPr lang="en" sz="1600" dirty="0">
                <a:solidFill>
                  <a:schemeClr val="bg1">
                    <a:lumMod val="50000"/>
                  </a:schemeClr>
                </a:solidFill>
                <a:ea typeface="Oswald"/>
                <a:cs typeface="Oswald"/>
                <a:sym typeface="Oswald"/>
              </a:rPr>
              <a:t> (</a:t>
            </a:r>
            <a:r>
              <a:rPr lang="en" sz="1600" dirty="0" err="1">
                <a:solidFill>
                  <a:schemeClr val="bg1">
                    <a:lumMod val="50000"/>
                  </a:schemeClr>
                </a:solidFill>
                <a:ea typeface="Oswald"/>
                <a:cs typeface="Oswald"/>
                <a:sym typeface="Oswald"/>
              </a:rPr>
              <a:t>Xa</a:t>
            </a:r>
            <a:r>
              <a:rPr lang="en" sz="1600" dirty="0">
                <a:solidFill>
                  <a:schemeClr val="bg1">
                    <a:lumMod val="50000"/>
                  </a:schemeClr>
                </a:solidFill>
                <a:ea typeface="Oswald"/>
                <a:cs typeface="Oswald"/>
                <a:sym typeface="Oswald"/>
              </a:rPr>
              <a:t> then enters the common pathway)</a:t>
            </a:r>
            <a:endParaRPr sz="1600" dirty="0">
              <a:solidFill>
                <a:schemeClr val="bg1">
                  <a:lumMod val="50000"/>
                </a:schemeClr>
              </a:solidFill>
              <a:ea typeface="Oswald"/>
              <a:cs typeface="Oswald"/>
              <a:sym typeface="Oswald"/>
            </a:endParaRPr>
          </a:p>
          <a:p>
            <a:pPr marL="0" indent="0">
              <a:spcBef>
                <a:spcPts val="1600"/>
              </a:spcBef>
              <a:buNone/>
            </a:pPr>
            <a:r>
              <a:rPr lang="en" sz="2000" dirty="0">
                <a:solidFill>
                  <a:srgbClr val="B45F06"/>
                </a:solidFill>
                <a:ea typeface="Oswald"/>
                <a:cs typeface="Oswald"/>
                <a:sym typeface="Oswald"/>
              </a:rPr>
              <a:t>Intrinsic Pathway: </a:t>
            </a:r>
            <a:r>
              <a:rPr lang="en" sz="2000" dirty="0">
                <a:solidFill>
                  <a:schemeClr val="accent6"/>
                </a:solidFill>
                <a:ea typeface="Oswald"/>
                <a:cs typeface="Oswald"/>
                <a:sym typeface="Oswald"/>
              </a:rPr>
              <a:t>contact b/w blood and collagen → complex of HMW Kininogen + </a:t>
            </a:r>
            <a:r>
              <a:rPr lang="en" sz="2000" dirty="0" err="1">
                <a:solidFill>
                  <a:schemeClr val="accent6"/>
                </a:solidFill>
                <a:ea typeface="Oswald"/>
                <a:cs typeface="Oswald"/>
                <a:sym typeface="Oswald"/>
              </a:rPr>
              <a:t>Prekallikrein</a:t>
            </a:r>
            <a:r>
              <a:rPr lang="en" sz="2000" dirty="0">
                <a:solidFill>
                  <a:schemeClr val="accent6"/>
                </a:solidFill>
                <a:ea typeface="Oswald"/>
                <a:cs typeface="Oswald"/>
                <a:sym typeface="Oswald"/>
              </a:rPr>
              <a:t> + Factor XII</a:t>
            </a:r>
            <a:endParaRPr sz="2000" dirty="0">
              <a:solidFill>
                <a:schemeClr val="accent6"/>
              </a:solidFill>
              <a:ea typeface="Oswald"/>
              <a:cs typeface="Oswald"/>
              <a:sym typeface="Oswald"/>
            </a:endParaRPr>
          </a:p>
          <a:p>
            <a:pPr indent="-406390">
              <a:spcBef>
                <a:spcPts val="1600"/>
              </a:spcBef>
              <a:buClr>
                <a:schemeClr val="accent6"/>
              </a:buClr>
              <a:buSzPts val="1200"/>
              <a:buFont typeface="Oswald"/>
              <a:buChar char="●"/>
            </a:pPr>
            <a:r>
              <a:rPr lang="en" sz="1600" dirty="0">
                <a:solidFill>
                  <a:schemeClr val="bg1">
                    <a:lumMod val="50000"/>
                  </a:schemeClr>
                </a:solidFill>
                <a:ea typeface="Oswald"/>
                <a:cs typeface="Oswald"/>
                <a:sym typeface="Oswald"/>
              </a:rPr>
              <a:t>Activation of </a:t>
            </a:r>
            <a:r>
              <a:rPr lang="en" sz="1600" dirty="0" err="1">
                <a:solidFill>
                  <a:schemeClr val="bg1">
                    <a:lumMod val="50000"/>
                  </a:schemeClr>
                </a:solidFill>
                <a:ea typeface="Oswald"/>
                <a:cs typeface="Oswald"/>
                <a:sym typeface="Oswald"/>
              </a:rPr>
              <a:t>prekallikrein</a:t>
            </a:r>
            <a:r>
              <a:rPr lang="en" sz="1600" dirty="0">
                <a:solidFill>
                  <a:schemeClr val="bg1">
                    <a:lumMod val="50000"/>
                  </a:schemeClr>
                </a:solidFill>
                <a:ea typeface="Oswald"/>
                <a:cs typeface="Oswald"/>
                <a:sym typeface="Oswald"/>
              </a:rPr>
              <a:t> → kallikrein which activates bradykinin =  increases vasodilation, permeability = increased inflammation</a:t>
            </a:r>
            <a:endParaRPr sz="1600" dirty="0">
              <a:solidFill>
                <a:schemeClr val="bg1">
                  <a:lumMod val="50000"/>
                </a:schemeClr>
              </a:solidFill>
              <a:ea typeface="Oswald"/>
              <a:cs typeface="Oswald"/>
              <a:sym typeface="Oswald"/>
            </a:endParaRPr>
          </a:p>
          <a:p>
            <a:pPr indent="-406390">
              <a:buClr>
                <a:schemeClr val="accent6"/>
              </a:buClr>
              <a:buSzPts val="1200"/>
              <a:buFont typeface="Oswald"/>
              <a:buChar char="●"/>
            </a:pPr>
            <a:r>
              <a:rPr lang="en" sz="1600" dirty="0">
                <a:solidFill>
                  <a:schemeClr val="bg1">
                    <a:lumMod val="50000"/>
                  </a:schemeClr>
                </a:solidFill>
                <a:ea typeface="Oswald"/>
                <a:cs typeface="Oswald"/>
                <a:sym typeface="Oswald"/>
              </a:rPr>
              <a:t>Activation of Factor XII → </a:t>
            </a:r>
            <a:r>
              <a:rPr lang="en" sz="1600" dirty="0" err="1">
                <a:solidFill>
                  <a:schemeClr val="bg1">
                    <a:lumMod val="50000"/>
                  </a:schemeClr>
                </a:solidFill>
                <a:ea typeface="Oswald"/>
                <a:cs typeface="Oswald"/>
                <a:sym typeface="Oswald"/>
              </a:rPr>
              <a:t>XIIa</a:t>
            </a:r>
            <a:r>
              <a:rPr lang="en" sz="1600" dirty="0">
                <a:solidFill>
                  <a:schemeClr val="bg1">
                    <a:lumMod val="50000"/>
                  </a:schemeClr>
                </a:solidFill>
                <a:ea typeface="Oswald"/>
                <a:cs typeface="Oswald"/>
                <a:sym typeface="Oswald"/>
              </a:rPr>
              <a:t> (which activates) → Factor XI to </a:t>
            </a:r>
            <a:r>
              <a:rPr lang="en" sz="1600" dirty="0" err="1">
                <a:solidFill>
                  <a:schemeClr val="bg1">
                    <a:lumMod val="50000"/>
                  </a:schemeClr>
                </a:solidFill>
                <a:ea typeface="Oswald"/>
                <a:cs typeface="Oswald"/>
                <a:sym typeface="Oswald"/>
              </a:rPr>
              <a:t>XIa</a:t>
            </a:r>
            <a:r>
              <a:rPr lang="en" sz="1600" dirty="0">
                <a:solidFill>
                  <a:schemeClr val="bg1">
                    <a:lumMod val="50000"/>
                  </a:schemeClr>
                </a:solidFill>
                <a:ea typeface="Oswald"/>
                <a:cs typeface="Oswald"/>
                <a:sym typeface="Oswald"/>
              </a:rPr>
              <a:t>  (+ Ca</a:t>
            </a:r>
            <a:r>
              <a:rPr lang="en" sz="1600" baseline="30000" dirty="0">
                <a:solidFill>
                  <a:schemeClr val="bg1">
                    <a:lumMod val="50000"/>
                  </a:schemeClr>
                </a:solidFill>
                <a:ea typeface="Oswald"/>
                <a:cs typeface="Oswald"/>
                <a:sym typeface="Oswald"/>
              </a:rPr>
              <a:t>2+</a:t>
            </a:r>
            <a:r>
              <a:rPr lang="en" sz="1600" dirty="0">
                <a:solidFill>
                  <a:schemeClr val="bg1">
                    <a:lumMod val="50000"/>
                  </a:schemeClr>
                </a:solidFill>
                <a:ea typeface="Oswald"/>
                <a:cs typeface="Oswald"/>
                <a:sym typeface="Oswald"/>
              </a:rPr>
              <a:t> activates) → Factor IX to </a:t>
            </a:r>
            <a:r>
              <a:rPr lang="en" sz="1600" dirty="0" err="1">
                <a:solidFill>
                  <a:schemeClr val="bg1">
                    <a:lumMod val="50000"/>
                  </a:schemeClr>
                </a:solidFill>
                <a:ea typeface="Oswald"/>
                <a:cs typeface="Oswald"/>
                <a:sym typeface="Oswald"/>
              </a:rPr>
              <a:t>IXa</a:t>
            </a:r>
            <a:r>
              <a:rPr lang="en" sz="1600" dirty="0">
                <a:solidFill>
                  <a:schemeClr val="bg1">
                    <a:lumMod val="50000"/>
                  </a:schemeClr>
                </a:solidFill>
                <a:ea typeface="Oswald"/>
                <a:cs typeface="Oswald"/>
                <a:sym typeface="Oswald"/>
              </a:rPr>
              <a:t> → Complex of </a:t>
            </a:r>
            <a:r>
              <a:rPr lang="en" sz="1600" dirty="0" err="1">
                <a:solidFill>
                  <a:schemeClr val="bg1">
                    <a:lumMod val="50000"/>
                  </a:schemeClr>
                </a:solidFill>
                <a:ea typeface="Oswald"/>
                <a:cs typeface="Oswald"/>
                <a:sym typeface="Oswald"/>
              </a:rPr>
              <a:t>IXa</a:t>
            </a:r>
            <a:r>
              <a:rPr lang="en" sz="1600" dirty="0">
                <a:solidFill>
                  <a:schemeClr val="bg1">
                    <a:lumMod val="50000"/>
                  </a:schemeClr>
                </a:solidFill>
                <a:ea typeface="Oswald"/>
                <a:cs typeface="Oswald"/>
                <a:sym typeface="Oswald"/>
              </a:rPr>
              <a:t> + </a:t>
            </a:r>
            <a:r>
              <a:rPr lang="en" sz="1600" dirty="0" err="1">
                <a:solidFill>
                  <a:schemeClr val="bg1">
                    <a:lumMod val="50000"/>
                  </a:schemeClr>
                </a:solidFill>
                <a:ea typeface="Oswald"/>
                <a:cs typeface="Oswald"/>
                <a:sym typeface="Oswald"/>
              </a:rPr>
              <a:t>VIIIa</a:t>
            </a:r>
            <a:r>
              <a:rPr lang="en" sz="1600" dirty="0">
                <a:solidFill>
                  <a:schemeClr val="bg1">
                    <a:lumMod val="50000"/>
                  </a:schemeClr>
                </a:solidFill>
                <a:ea typeface="Oswald"/>
                <a:cs typeface="Oswald"/>
                <a:sym typeface="Oswald"/>
              </a:rPr>
              <a:t> + Ca</a:t>
            </a:r>
            <a:r>
              <a:rPr lang="en" sz="1600" baseline="30000" dirty="0">
                <a:solidFill>
                  <a:schemeClr val="bg1">
                    <a:lumMod val="50000"/>
                  </a:schemeClr>
                </a:solidFill>
                <a:ea typeface="Oswald"/>
                <a:cs typeface="Oswald"/>
                <a:sym typeface="Oswald"/>
              </a:rPr>
              <a:t>2+</a:t>
            </a:r>
            <a:r>
              <a:rPr lang="en" sz="1600" dirty="0">
                <a:solidFill>
                  <a:schemeClr val="bg1">
                    <a:lumMod val="50000"/>
                  </a:schemeClr>
                </a:solidFill>
                <a:ea typeface="Oswald"/>
                <a:cs typeface="Oswald"/>
                <a:sym typeface="Oswald"/>
              </a:rPr>
              <a:t> (TENASE COMPLEX) → converts Factor X to </a:t>
            </a:r>
            <a:r>
              <a:rPr lang="en" sz="1600" dirty="0" err="1">
                <a:solidFill>
                  <a:schemeClr val="bg1">
                    <a:lumMod val="50000"/>
                  </a:schemeClr>
                </a:solidFill>
                <a:ea typeface="Oswald"/>
                <a:cs typeface="Oswald"/>
                <a:sym typeface="Oswald"/>
              </a:rPr>
              <a:t>Xa</a:t>
            </a:r>
            <a:r>
              <a:rPr lang="en" sz="1600" dirty="0">
                <a:solidFill>
                  <a:schemeClr val="bg1">
                    <a:lumMod val="50000"/>
                  </a:schemeClr>
                </a:solidFill>
                <a:ea typeface="Oswald"/>
                <a:cs typeface="Oswald"/>
                <a:sym typeface="Oswald"/>
              </a:rPr>
              <a:t> (</a:t>
            </a:r>
            <a:r>
              <a:rPr lang="en" sz="1600" dirty="0" err="1">
                <a:solidFill>
                  <a:schemeClr val="bg1">
                    <a:lumMod val="50000"/>
                  </a:schemeClr>
                </a:solidFill>
                <a:ea typeface="Oswald"/>
                <a:cs typeface="Oswald"/>
                <a:sym typeface="Oswald"/>
              </a:rPr>
              <a:t>Xa</a:t>
            </a:r>
            <a:r>
              <a:rPr lang="en" sz="1600" dirty="0">
                <a:solidFill>
                  <a:schemeClr val="bg1">
                    <a:lumMod val="50000"/>
                  </a:schemeClr>
                </a:solidFill>
                <a:ea typeface="Oswald"/>
                <a:cs typeface="Oswald"/>
                <a:sym typeface="Oswald"/>
              </a:rPr>
              <a:t> then enters the common pathway)</a:t>
            </a:r>
            <a:endParaRPr sz="1733" dirty="0">
              <a:solidFill>
                <a:schemeClr val="bg1">
                  <a:lumMod val="50000"/>
                </a:schemeClr>
              </a:solidFill>
              <a:ea typeface="Oswald"/>
              <a:cs typeface="Oswald"/>
              <a:sym typeface="Oswald"/>
            </a:endParaRPr>
          </a:p>
          <a:p>
            <a:pPr marL="0" indent="0">
              <a:spcBef>
                <a:spcPts val="1600"/>
              </a:spcBef>
              <a:buNone/>
            </a:pPr>
            <a:r>
              <a:rPr lang="en" sz="2000" dirty="0">
                <a:solidFill>
                  <a:srgbClr val="B45F06"/>
                </a:solidFill>
                <a:ea typeface="Oswald"/>
                <a:cs typeface="Oswald"/>
                <a:sym typeface="Oswald"/>
              </a:rPr>
              <a:t>Common Pathway:</a:t>
            </a:r>
            <a:endParaRPr sz="2000" dirty="0">
              <a:solidFill>
                <a:srgbClr val="B45F06"/>
              </a:solidFill>
              <a:ea typeface="Oswald"/>
              <a:cs typeface="Oswald"/>
              <a:sym typeface="Oswald"/>
            </a:endParaRPr>
          </a:p>
          <a:p>
            <a:pPr marL="0" indent="0">
              <a:spcBef>
                <a:spcPts val="1600"/>
              </a:spcBef>
              <a:buNone/>
            </a:pPr>
            <a:r>
              <a:rPr lang="en" sz="1600" dirty="0" err="1">
                <a:solidFill>
                  <a:schemeClr val="bg1">
                    <a:lumMod val="50000"/>
                  </a:schemeClr>
                </a:solidFill>
                <a:ea typeface="Oswald"/>
                <a:cs typeface="Oswald"/>
                <a:sym typeface="Oswald"/>
              </a:rPr>
              <a:t>Xa</a:t>
            </a:r>
            <a:r>
              <a:rPr lang="en" sz="1600" dirty="0">
                <a:solidFill>
                  <a:schemeClr val="bg1">
                    <a:lumMod val="50000"/>
                  </a:schemeClr>
                </a:solidFill>
                <a:ea typeface="Oswald"/>
                <a:cs typeface="Oswald"/>
                <a:sym typeface="Oswald"/>
              </a:rPr>
              <a:t> + </a:t>
            </a:r>
            <a:r>
              <a:rPr lang="en" sz="1600" dirty="0" err="1">
                <a:solidFill>
                  <a:schemeClr val="bg1">
                    <a:lumMod val="50000"/>
                  </a:schemeClr>
                </a:solidFill>
                <a:ea typeface="Oswald"/>
                <a:cs typeface="Oswald"/>
                <a:sym typeface="Oswald"/>
              </a:rPr>
              <a:t>Va</a:t>
            </a:r>
            <a:r>
              <a:rPr lang="en" sz="1600" dirty="0">
                <a:solidFill>
                  <a:schemeClr val="bg1">
                    <a:lumMod val="50000"/>
                  </a:schemeClr>
                </a:solidFill>
                <a:ea typeface="Oswald"/>
                <a:cs typeface="Oswald"/>
                <a:sym typeface="Oswald"/>
              </a:rPr>
              <a:t> (requiring III + Ca</a:t>
            </a:r>
            <a:r>
              <a:rPr lang="en" sz="1600" baseline="30000" dirty="0">
                <a:solidFill>
                  <a:schemeClr val="bg1">
                    <a:lumMod val="50000"/>
                  </a:schemeClr>
                </a:solidFill>
                <a:ea typeface="Oswald"/>
                <a:cs typeface="Oswald"/>
                <a:sym typeface="Oswald"/>
              </a:rPr>
              <a:t>2+</a:t>
            </a:r>
            <a:r>
              <a:rPr lang="en" sz="1600" dirty="0">
                <a:solidFill>
                  <a:schemeClr val="bg1">
                    <a:lumMod val="50000"/>
                  </a:schemeClr>
                </a:solidFill>
                <a:ea typeface="Oswald"/>
                <a:cs typeface="Oswald"/>
                <a:sym typeface="Oswald"/>
              </a:rPr>
              <a:t>) → Complex of </a:t>
            </a:r>
            <a:r>
              <a:rPr lang="en" sz="1600" dirty="0" err="1">
                <a:solidFill>
                  <a:schemeClr val="bg1">
                    <a:lumMod val="50000"/>
                  </a:schemeClr>
                </a:solidFill>
                <a:ea typeface="Oswald"/>
                <a:cs typeface="Oswald"/>
                <a:sym typeface="Oswald"/>
              </a:rPr>
              <a:t>Xa</a:t>
            </a:r>
            <a:r>
              <a:rPr lang="en" sz="1600" dirty="0">
                <a:solidFill>
                  <a:schemeClr val="bg1">
                    <a:lumMod val="50000"/>
                  </a:schemeClr>
                </a:solidFill>
                <a:ea typeface="Oswald"/>
                <a:cs typeface="Oswald"/>
                <a:sym typeface="Oswald"/>
              </a:rPr>
              <a:t> and </a:t>
            </a:r>
            <a:r>
              <a:rPr lang="en" sz="1600" dirty="0" err="1">
                <a:solidFill>
                  <a:schemeClr val="bg1">
                    <a:lumMod val="50000"/>
                  </a:schemeClr>
                </a:solidFill>
                <a:ea typeface="Oswald"/>
                <a:cs typeface="Oswald"/>
                <a:sym typeface="Oswald"/>
              </a:rPr>
              <a:t>Va</a:t>
            </a:r>
            <a:r>
              <a:rPr lang="en" sz="1600" dirty="0">
                <a:solidFill>
                  <a:schemeClr val="bg1">
                    <a:lumMod val="50000"/>
                  </a:schemeClr>
                </a:solidFill>
                <a:ea typeface="Oswald"/>
                <a:cs typeface="Oswald"/>
                <a:sym typeface="Oswald"/>
              </a:rPr>
              <a:t> = Prothrombinase/Pro-thrombin Activator (+ Ca</a:t>
            </a:r>
            <a:r>
              <a:rPr lang="en" sz="1600" baseline="30000" dirty="0">
                <a:solidFill>
                  <a:schemeClr val="bg1">
                    <a:lumMod val="50000"/>
                  </a:schemeClr>
                </a:solidFill>
                <a:ea typeface="Oswald"/>
                <a:cs typeface="Oswald"/>
                <a:sym typeface="Oswald"/>
              </a:rPr>
              <a:t>2+</a:t>
            </a:r>
            <a:r>
              <a:rPr lang="en" sz="1600" dirty="0">
                <a:solidFill>
                  <a:schemeClr val="bg1">
                    <a:lumMod val="50000"/>
                  </a:schemeClr>
                </a:solidFill>
                <a:ea typeface="Oswald"/>
                <a:cs typeface="Oswald"/>
                <a:sym typeface="Oswald"/>
              </a:rPr>
              <a:t>) converts Factor II (Prothrombin) to </a:t>
            </a:r>
            <a:r>
              <a:rPr lang="en" sz="1600" dirty="0" err="1">
                <a:solidFill>
                  <a:schemeClr val="bg1">
                    <a:lumMod val="50000"/>
                  </a:schemeClr>
                </a:solidFill>
                <a:ea typeface="Oswald"/>
                <a:cs typeface="Oswald"/>
                <a:sym typeface="Oswald"/>
              </a:rPr>
              <a:t>IIa</a:t>
            </a:r>
            <a:r>
              <a:rPr lang="en" sz="1600" dirty="0">
                <a:solidFill>
                  <a:schemeClr val="bg1">
                    <a:lumMod val="50000"/>
                  </a:schemeClr>
                </a:solidFill>
                <a:ea typeface="Oswald"/>
                <a:cs typeface="Oswald"/>
                <a:sym typeface="Oswald"/>
              </a:rPr>
              <a:t> (Thrombin) → Thrombin (+ Ca</a:t>
            </a:r>
            <a:r>
              <a:rPr lang="en" sz="1600" baseline="30000" dirty="0">
                <a:solidFill>
                  <a:schemeClr val="bg1">
                    <a:lumMod val="50000"/>
                  </a:schemeClr>
                </a:solidFill>
                <a:ea typeface="Oswald"/>
                <a:cs typeface="Oswald"/>
                <a:sym typeface="Oswald"/>
              </a:rPr>
              <a:t>2+</a:t>
            </a:r>
            <a:r>
              <a:rPr lang="en" sz="1600" dirty="0">
                <a:solidFill>
                  <a:schemeClr val="bg1">
                    <a:lumMod val="50000"/>
                  </a:schemeClr>
                </a:solidFill>
                <a:ea typeface="Oswald"/>
                <a:cs typeface="Oswald"/>
                <a:sym typeface="Oswald"/>
              </a:rPr>
              <a:t>) converts Factor I (Fibrinogen) to </a:t>
            </a:r>
            <a:r>
              <a:rPr lang="en" sz="1600" dirty="0" err="1">
                <a:solidFill>
                  <a:schemeClr val="bg1">
                    <a:lumMod val="50000"/>
                  </a:schemeClr>
                </a:solidFill>
                <a:ea typeface="Oswald"/>
                <a:cs typeface="Oswald"/>
                <a:sym typeface="Oswald"/>
              </a:rPr>
              <a:t>Ia</a:t>
            </a:r>
            <a:r>
              <a:rPr lang="en" sz="1600" dirty="0">
                <a:solidFill>
                  <a:schemeClr val="bg1">
                    <a:lumMod val="50000"/>
                  </a:schemeClr>
                </a:solidFill>
                <a:ea typeface="Oswald"/>
                <a:cs typeface="Oswald"/>
                <a:sym typeface="Oswald"/>
              </a:rPr>
              <a:t> (Fibrin) </a:t>
            </a:r>
            <a:endParaRPr sz="1600" dirty="0">
              <a:solidFill>
                <a:schemeClr val="bg1">
                  <a:lumMod val="50000"/>
                </a:schemeClr>
              </a:solidFill>
              <a:ea typeface="Oswald"/>
              <a:cs typeface="Oswald"/>
              <a:sym typeface="Oswald"/>
            </a:endParaRPr>
          </a:p>
          <a:p>
            <a:pPr indent="-406390">
              <a:spcBef>
                <a:spcPts val="1600"/>
              </a:spcBef>
              <a:buClr>
                <a:schemeClr val="accent6"/>
              </a:buClr>
              <a:buSzPts val="1200"/>
              <a:buFont typeface="Oswald"/>
              <a:buChar char="●"/>
            </a:pPr>
            <a:r>
              <a:rPr lang="en" sz="1600" dirty="0">
                <a:solidFill>
                  <a:schemeClr val="bg1">
                    <a:lumMod val="50000"/>
                  </a:schemeClr>
                </a:solidFill>
                <a:ea typeface="Oswald"/>
                <a:cs typeface="Oswald"/>
                <a:sym typeface="Oswald"/>
              </a:rPr>
              <a:t>Crosslinks of fibrin network stabilized by Factor </a:t>
            </a:r>
            <a:r>
              <a:rPr lang="en" sz="1600" dirty="0" err="1">
                <a:solidFill>
                  <a:schemeClr val="bg1">
                    <a:lumMod val="50000"/>
                  </a:schemeClr>
                </a:solidFill>
                <a:ea typeface="Oswald"/>
                <a:cs typeface="Oswald"/>
                <a:sym typeface="Oswald"/>
              </a:rPr>
              <a:t>XIIIa</a:t>
            </a:r>
            <a:r>
              <a:rPr lang="en" sz="1600" dirty="0">
                <a:solidFill>
                  <a:schemeClr val="bg1">
                    <a:lumMod val="50000"/>
                  </a:schemeClr>
                </a:solidFill>
                <a:ea typeface="Oswald"/>
                <a:cs typeface="Oswald"/>
                <a:sym typeface="Oswald"/>
              </a:rPr>
              <a:t> → formation of fibrin mesh/network → stabilization of platelet plug</a:t>
            </a:r>
            <a:endParaRPr sz="1600" dirty="0">
              <a:solidFill>
                <a:schemeClr val="bg1">
                  <a:lumMod val="50000"/>
                </a:schemeClr>
              </a:solidFill>
              <a:ea typeface="Oswald"/>
              <a:cs typeface="Oswald"/>
              <a:sym typeface="Oswald"/>
            </a:endParaRPr>
          </a:p>
          <a:p>
            <a:pPr indent="-406390">
              <a:buClr>
                <a:schemeClr val="accent6"/>
              </a:buClr>
              <a:buSzPts val="1200"/>
              <a:buFont typeface="Oswald"/>
              <a:buChar char="●"/>
            </a:pPr>
            <a:r>
              <a:rPr lang="en" sz="1600" dirty="0">
                <a:solidFill>
                  <a:schemeClr val="bg1">
                    <a:lumMod val="50000"/>
                  </a:schemeClr>
                </a:solidFill>
                <a:ea typeface="Oswald"/>
                <a:cs typeface="Oswald"/>
                <a:sym typeface="Oswald"/>
              </a:rPr>
              <a:t>Thrombin (Factor </a:t>
            </a:r>
            <a:r>
              <a:rPr lang="en" sz="1600" dirty="0" err="1">
                <a:solidFill>
                  <a:schemeClr val="bg1">
                    <a:lumMod val="50000"/>
                  </a:schemeClr>
                </a:solidFill>
                <a:ea typeface="Oswald"/>
                <a:cs typeface="Oswald"/>
                <a:sym typeface="Oswald"/>
              </a:rPr>
              <a:t>IIa</a:t>
            </a:r>
            <a:r>
              <a:rPr lang="en" sz="1600" dirty="0">
                <a:solidFill>
                  <a:schemeClr val="bg1">
                    <a:lumMod val="50000"/>
                  </a:schemeClr>
                </a:solidFill>
                <a:ea typeface="Oswald"/>
                <a:cs typeface="Oswald"/>
                <a:sym typeface="Oswald"/>
              </a:rPr>
              <a:t>) also activates many factors such as factors V, VII, VIII, XI, XIII</a:t>
            </a:r>
            <a:endParaRPr sz="1600" dirty="0">
              <a:solidFill>
                <a:schemeClr val="bg1">
                  <a:lumMod val="50000"/>
                </a:schemeClr>
              </a:solidFill>
              <a:ea typeface="Oswald"/>
              <a:cs typeface="Oswald"/>
              <a:sym typeface="Oswa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62"/>
          <p:cNvSpPr txBox="1">
            <a:spLocks noGrp="1"/>
          </p:cNvSpPr>
          <p:nvPr>
            <p:ph type="title"/>
          </p:nvPr>
        </p:nvSpPr>
        <p:spPr>
          <a:prstGeom prst="rect">
            <a:avLst/>
          </a:prstGeom>
        </p:spPr>
        <p:txBody>
          <a:bodyPr spcFirstLastPara="1" wrap="square" lIns="91433" tIns="45700" rIns="91433" bIns="45700" anchor="ctr" anchorCtr="0">
            <a:noAutofit/>
          </a:bodyPr>
          <a:lstStyle/>
          <a:p>
            <a:r>
              <a:rPr lang="en">
                <a:latin typeface="Oswald SemiBold"/>
                <a:ea typeface="Oswald SemiBold"/>
                <a:cs typeface="Oswald SemiBold"/>
                <a:sym typeface="Oswald SemiBold"/>
              </a:rPr>
              <a:t>Coagulation Cascade: </a:t>
            </a:r>
            <a:r>
              <a:rPr lang="en" sz="4000">
                <a:solidFill>
                  <a:schemeClr val="accent5"/>
                </a:solidFill>
                <a:latin typeface="Oswald SemiBold"/>
                <a:ea typeface="Oswald SemiBold"/>
                <a:cs typeface="Oswald SemiBold"/>
                <a:sym typeface="Oswald SemiBold"/>
              </a:rPr>
              <a:t>Extrinsic Pathway</a:t>
            </a:r>
            <a:endParaRPr sz="4000">
              <a:solidFill>
                <a:schemeClr val="accent5"/>
              </a:solidFill>
              <a:latin typeface="Oswald SemiBold"/>
              <a:ea typeface="Oswald SemiBold"/>
              <a:cs typeface="Oswald SemiBold"/>
              <a:sym typeface="Oswald SemiBold"/>
            </a:endParaRPr>
          </a:p>
        </p:txBody>
      </p:sp>
      <p:sp>
        <p:nvSpPr>
          <p:cNvPr id="595" name="Google Shape;595;p62"/>
          <p:cNvSpPr txBox="1">
            <a:spLocks noGrp="1"/>
          </p:cNvSpPr>
          <p:nvPr>
            <p:ph type="body" idx="1"/>
          </p:nvPr>
        </p:nvSpPr>
        <p:spPr>
          <a:xfrm>
            <a:off x="662567" y="1345533"/>
            <a:ext cx="10292400" cy="5021200"/>
          </a:xfrm>
          <a:prstGeom prst="rect">
            <a:avLst/>
          </a:prstGeom>
        </p:spPr>
        <p:txBody>
          <a:bodyPr spcFirstLastPara="1" wrap="square" lIns="91433" tIns="45700" rIns="91433" bIns="45700" anchor="t" anchorCtr="0">
            <a:noAutofit/>
          </a:bodyPr>
          <a:lstStyle/>
          <a:p>
            <a:pPr lvl="1">
              <a:lnSpc>
                <a:spcPct val="115000"/>
              </a:lnSpc>
              <a:spcBef>
                <a:spcPts val="0"/>
              </a:spcBef>
              <a:buFont typeface="Oswald"/>
              <a:buChar char="○"/>
            </a:pPr>
            <a:r>
              <a:rPr lang="en" sz="2133" b="1" dirty="0">
                <a:latin typeface="+mn-lt"/>
                <a:ea typeface="Oswald"/>
                <a:cs typeface="Oswald"/>
                <a:sym typeface="Oswald"/>
              </a:rPr>
              <a:t>Extrinsic Pathway</a:t>
            </a:r>
            <a:r>
              <a:rPr lang="en" sz="2133" dirty="0">
                <a:latin typeface="+mn-lt"/>
                <a:ea typeface="Oswald"/>
                <a:cs typeface="Oswald"/>
                <a:sym typeface="Oswald"/>
              </a:rPr>
              <a:t> </a:t>
            </a:r>
            <a:r>
              <a:rPr lang="en" dirty="0">
                <a:latin typeface="+mn-lt"/>
                <a:ea typeface="Oswald"/>
                <a:cs typeface="Oswald"/>
                <a:sym typeface="Oswald"/>
              </a:rPr>
              <a:t>(fast, but not reliable)</a:t>
            </a:r>
            <a:endParaRPr dirty="0">
              <a:latin typeface="+mn-lt"/>
              <a:ea typeface="Oswald"/>
              <a:cs typeface="Oswald"/>
              <a:sym typeface="Oswald"/>
            </a:endParaRPr>
          </a:p>
          <a:p>
            <a:pPr lvl="2">
              <a:lnSpc>
                <a:spcPct val="115000"/>
              </a:lnSpc>
              <a:spcBef>
                <a:spcPts val="0"/>
              </a:spcBef>
              <a:buFont typeface="Oswald"/>
              <a:buChar char="■"/>
            </a:pPr>
            <a:r>
              <a:rPr lang="en" dirty="0">
                <a:solidFill>
                  <a:schemeClr val="dk1"/>
                </a:solidFill>
                <a:latin typeface="+mn-lt"/>
                <a:ea typeface="Oswald"/>
                <a:cs typeface="Oswald"/>
                <a:sym typeface="Oswald"/>
              </a:rPr>
              <a:t>Damaged endothelium releases </a:t>
            </a:r>
            <a:r>
              <a:rPr lang="en" dirty="0">
                <a:solidFill>
                  <a:schemeClr val="accent5"/>
                </a:solidFill>
                <a:latin typeface="+mn-lt"/>
                <a:ea typeface="Oswald"/>
                <a:cs typeface="Oswald"/>
                <a:sym typeface="Oswald"/>
              </a:rPr>
              <a:t>tissue factor</a:t>
            </a:r>
            <a:r>
              <a:rPr lang="en" dirty="0">
                <a:solidFill>
                  <a:schemeClr val="dk1"/>
                </a:solidFill>
                <a:latin typeface="+mn-lt"/>
                <a:ea typeface="Oswald"/>
                <a:cs typeface="Oswald"/>
                <a:sym typeface="Oswald"/>
              </a:rPr>
              <a:t> which combines with </a:t>
            </a:r>
            <a:r>
              <a:rPr lang="en" dirty="0">
                <a:solidFill>
                  <a:schemeClr val="accent5"/>
                </a:solidFill>
                <a:latin typeface="+mn-lt"/>
                <a:ea typeface="Oswald"/>
                <a:cs typeface="Oswald"/>
                <a:sym typeface="Oswald"/>
              </a:rPr>
              <a:t>Ca</a:t>
            </a:r>
            <a:r>
              <a:rPr lang="en" baseline="30000" dirty="0">
                <a:solidFill>
                  <a:schemeClr val="accent5"/>
                </a:solidFill>
                <a:latin typeface="+mn-lt"/>
                <a:ea typeface="Oswald"/>
                <a:cs typeface="Oswald"/>
                <a:sym typeface="Oswald"/>
              </a:rPr>
              <a:t>2+</a:t>
            </a:r>
            <a:r>
              <a:rPr lang="en" dirty="0">
                <a:solidFill>
                  <a:schemeClr val="dk1"/>
                </a:solidFill>
                <a:latin typeface="+mn-lt"/>
                <a:ea typeface="Oswald"/>
                <a:cs typeface="Oswald"/>
                <a:sym typeface="Oswald"/>
              </a:rPr>
              <a:t> to activate factor </a:t>
            </a:r>
            <a:r>
              <a:rPr lang="en" dirty="0">
                <a:solidFill>
                  <a:schemeClr val="accent5"/>
                </a:solidFill>
                <a:latin typeface="+mn-lt"/>
                <a:ea typeface="Oswald"/>
                <a:cs typeface="Oswald"/>
                <a:sym typeface="Oswald"/>
              </a:rPr>
              <a:t>VIIa.</a:t>
            </a:r>
            <a:r>
              <a:rPr lang="en" dirty="0">
                <a:solidFill>
                  <a:schemeClr val="dk1"/>
                </a:solidFill>
                <a:latin typeface="+mn-lt"/>
                <a:ea typeface="Oswald"/>
                <a:cs typeface="Oswald"/>
                <a:sym typeface="Oswald"/>
              </a:rPr>
              <a:t> </a:t>
            </a:r>
            <a:endParaRPr dirty="0">
              <a:solidFill>
                <a:schemeClr val="dk1"/>
              </a:solidFill>
              <a:latin typeface="+mn-lt"/>
              <a:ea typeface="Oswald"/>
              <a:cs typeface="Oswald"/>
              <a:sym typeface="Oswald"/>
            </a:endParaRPr>
          </a:p>
          <a:p>
            <a:pPr lvl="2">
              <a:lnSpc>
                <a:spcPct val="115000"/>
              </a:lnSpc>
              <a:spcBef>
                <a:spcPts val="0"/>
              </a:spcBef>
              <a:buClr>
                <a:schemeClr val="dk1"/>
              </a:buClr>
              <a:buFont typeface="Oswald"/>
              <a:buChar char="■"/>
            </a:pPr>
            <a:r>
              <a:rPr lang="en" dirty="0">
                <a:solidFill>
                  <a:schemeClr val="accent5"/>
                </a:solidFill>
                <a:latin typeface="+mn-lt"/>
                <a:ea typeface="Oswald"/>
                <a:cs typeface="Oswald"/>
                <a:sym typeface="Oswald"/>
              </a:rPr>
              <a:t>Factor VIIa</a:t>
            </a:r>
            <a:r>
              <a:rPr lang="en" dirty="0">
                <a:solidFill>
                  <a:schemeClr val="dk1"/>
                </a:solidFill>
                <a:latin typeface="+mn-lt"/>
                <a:ea typeface="Oswald"/>
                <a:cs typeface="Oswald"/>
                <a:sym typeface="Oswald"/>
              </a:rPr>
              <a:t> can directly activate factor </a:t>
            </a:r>
            <a:r>
              <a:rPr lang="en" dirty="0">
                <a:solidFill>
                  <a:schemeClr val="accent5"/>
                </a:solidFill>
                <a:latin typeface="+mn-lt"/>
                <a:ea typeface="Oswald"/>
                <a:cs typeface="Oswald"/>
                <a:sym typeface="Oswald"/>
              </a:rPr>
              <a:t>Xa</a:t>
            </a:r>
            <a:r>
              <a:rPr lang="en" dirty="0">
                <a:solidFill>
                  <a:schemeClr val="dk1"/>
                </a:solidFill>
                <a:latin typeface="+mn-lt"/>
                <a:ea typeface="Oswald"/>
                <a:cs typeface="Oswald"/>
                <a:sym typeface="Oswald"/>
              </a:rPr>
              <a:t> (Common Pathway) </a:t>
            </a:r>
            <a:endParaRPr dirty="0">
              <a:solidFill>
                <a:schemeClr val="dk1"/>
              </a:solidFill>
              <a:latin typeface="+mn-lt"/>
              <a:ea typeface="Oswald"/>
              <a:cs typeface="Oswald"/>
              <a:sym typeface="Oswald"/>
            </a:endParaRPr>
          </a:p>
          <a:p>
            <a:pPr indent="0">
              <a:lnSpc>
                <a:spcPct val="115000"/>
              </a:lnSpc>
              <a:spcBef>
                <a:spcPts val="0"/>
              </a:spcBef>
              <a:buNone/>
            </a:pPr>
            <a:endParaRPr dirty="0">
              <a:solidFill>
                <a:schemeClr val="dk1"/>
              </a:solidFill>
              <a:latin typeface="Oswald"/>
              <a:ea typeface="Oswald"/>
              <a:cs typeface="Oswald"/>
              <a:sym typeface="Oswald"/>
            </a:endParaRPr>
          </a:p>
        </p:txBody>
      </p:sp>
      <p:sp>
        <p:nvSpPr>
          <p:cNvPr id="597" name="Google Shape;597;p62"/>
          <p:cNvSpPr txBox="1">
            <a:spLocks noGrp="1"/>
          </p:cNvSpPr>
          <p:nvPr>
            <p:ph type="body" idx="2"/>
          </p:nvPr>
        </p:nvSpPr>
        <p:spPr>
          <a:xfrm>
            <a:off x="52400" y="6366733"/>
            <a:ext cx="3848000" cy="330000"/>
          </a:xfrm>
          <a:prstGeom prst="rect">
            <a:avLst/>
          </a:prstGeom>
        </p:spPr>
        <p:txBody>
          <a:bodyPr spcFirstLastPara="1" wrap="square" lIns="91433" tIns="45700" rIns="91433" bIns="45700" anchor="t" anchorCtr="0">
            <a:noAutofit/>
          </a:bodyPr>
          <a:lstStyle/>
          <a:p>
            <a:pPr marL="0" indent="0"/>
            <a:r>
              <a:rPr lang="en">
                <a:solidFill>
                  <a:srgbClr val="FFFFFF"/>
                </a:solidFill>
              </a:rPr>
              <a:t>First Aid 2018 Pg. 401-403</a:t>
            </a:r>
            <a:endParaRPr>
              <a:solidFill>
                <a:srgbClr val="FFFFFF"/>
              </a:solidFill>
            </a:endParaRPr>
          </a:p>
        </p:txBody>
      </p:sp>
      <p:sp>
        <p:nvSpPr>
          <p:cNvPr id="598" name="Google Shape;598;p62"/>
          <p:cNvSpPr txBox="1"/>
          <p:nvPr/>
        </p:nvSpPr>
        <p:spPr>
          <a:xfrm>
            <a:off x="7174267" y="3313867"/>
            <a:ext cx="2254400" cy="4536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algn="ctr" defTabSz="1219170">
              <a:buClr>
                <a:srgbClr val="000000"/>
              </a:buClr>
            </a:pPr>
            <a:r>
              <a:rPr lang="en" sz="2133" b="1" kern="0">
                <a:solidFill>
                  <a:srgbClr val="000000"/>
                </a:solidFill>
                <a:latin typeface="Oswald"/>
                <a:ea typeface="Oswald"/>
                <a:cs typeface="Oswald"/>
                <a:sym typeface="Oswald"/>
              </a:rPr>
              <a:t>Extrinsic Pathway</a:t>
            </a:r>
            <a:endParaRPr sz="2133" b="1" kern="0">
              <a:solidFill>
                <a:srgbClr val="000000"/>
              </a:solidFill>
              <a:latin typeface="Oswald"/>
              <a:ea typeface="Oswald"/>
              <a:cs typeface="Oswald"/>
              <a:sym typeface="Oswald"/>
            </a:endParaRPr>
          </a:p>
        </p:txBody>
      </p:sp>
      <p:pic>
        <p:nvPicPr>
          <p:cNvPr id="599" name="Google Shape;599;p62"/>
          <p:cNvPicPr preferRelativeResize="0"/>
          <p:nvPr/>
        </p:nvPicPr>
        <p:blipFill rotWithShape="1">
          <a:blip r:embed="rId3">
            <a:alphaModFix/>
          </a:blip>
          <a:srcRect l="73369" b="24511"/>
          <a:stretch/>
        </p:blipFill>
        <p:spPr>
          <a:xfrm>
            <a:off x="9456767" y="4348552"/>
            <a:ext cx="1244600" cy="1313433"/>
          </a:xfrm>
          <a:prstGeom prst="rect">
            <a:avLst/>
          </a:prstGeom>
          <a:noFill/>
          <a:ln>
            <a:noFill/>
          </a:ln>
        </p:spPr>
      </p:pic>
      <p:sp>
        <p:nvSpPr>
          <p:cNvPr id="600" name="Google Shape;600;p62"/>
          <p:cNvSpPr txBox="1"/>
          <p:nvPr/>
        </p:nvSpPr>
        <p:spPr>
          <a:xfrm>
            <a:off x="8838763" y="3904667"/>
            <a:ext cx="618000" cy="56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Oswald"/>
                <a:ea typeface="Oswald"/>
                <a:cs typeface="Oswald"/>
                <a:sym typeface="Oswald"/>
              </a:rPr>
              <a:t>VII</a:t>
            </a:r>
            <a:endParaRPr sz="1867" kern="0">
              <a:solidFill>
                <a:srgbClr val="000000"/>
              </a:solidFill>
              <a:latin typeface="Oswald"/>
              <a:ea typeface="Oswald"/>
              <a:cs typeface="Oswald"/>
              <a:sym typeface="Oswald"/>
            </a:endParaRPr>
          </a:p>
        </p:txBody>
      </p:sp>
      <p:sp>
        <p:nvSpPr>
          <p:cNvPr id="601" name="Google Shape;601;p62"/>
          <p:cNvSpPr txBox="1"/>
          <p:nvPr/>
        </p:nvSpPr>
        <p:spPr>
          <a:xfrm>
            <a:off x="7221133" y="3865584"/>
            <a:ext cx="757200" cy="56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Oswald"/>
                <a:ea typeface="Oswald"/>
                <a:cs typeface="Oswald"/>
                <a:sym typeface="Oswald"/>
              </a:rPr>
              <a:t>VIIa</a:t>
            </a:r>
            <a:endParaRPr sz="1867" kern="0">
              <a:solidFill>
                <a:srgbClr val="000000"/>
              </a:solidFill>
              <a:latin typeface="Oswald"/>
              <a:ea typeface="Oswald"/>
              <a:cs typeface="Oswald"/>
              <a:sym typeface="Oswald"/>
            </a:endParaRPr>
          </a:p>
        </p:txBody>
      </p:sp>
      <p:sp>
        <p:nvSpPr>
          <p:cNvPr id="602" name="Google Shape;602;p62"/>
          <p:cNvSpPr txBox="1"/>
          <p:nvPr/>
        </p:nvSpPr>
        <p:spPr>
          <a:xfrm>
            <a:off x="7163933" y="4183084"/>
            <a:ext cx="871600" cy="56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A64D79"/>
                </a:solidFill>
                <a:latin typeface="Oswald"/>
                <a:ea typeface="Oswald"/>
                <a:cs typeface="Oswald"/>
                <a:sym typeface="Oswald"/>
              </a:rPr>
              <a:t>+ III </a:t>
            </a:r>
            <a:r>
              <a:rPr lang="en" sz="1600" kern="0">
                <a:solidFill>
                  <a:srgbClr val="A64D79"/>
                </a:solidFill>
                <a:latin typeface="Oswald"/>
                <a:ea typeface="Oswald"/>
                <a:cs typeface="Oswald"/>
                <a:sym typeface="Oswald"/>
              </a:rPr>
              <a:t>(tissue factor) </a:t>
            </a:r>
            <a:endParaRPr sz="1600" kern="0">
              <a:solidFill>
                <a:srgbClr val="A64D79"/>
              </a:solidFill>
              <a:latin typeface="Oswald"/>
              <a:ea typeface="Oswald"/>
              <a:cs typeface="Oswald"/>
              <a:sym typeface="Oswald"/>
            </a:endParaRPr>
          </a:p>
        </p:txBody>
      </p:sp>
      <p:cxnSp>
        <p:nvCxnSpPr>
          <p:cNvPr id="603" name="Google Shape;603;p62"/>
          <p:cNvCxnSpPr/>
          <p:nvPr/>
        </p:nvCxnSpPr>
        <p:spPr>
          <a:xfrm rot="10800000">
            <a:off x="7701163" y="4157667"/>
            <a:ext cx="1239200" cy="5600"/>
          </a:xfrm>
          <a:prstGeom prst="straightConnector1">
            <a:avLst/>
          </a:prstGeom>
          <a:noFill/>
          <a:ln w="9525" cap="flat" cmpd="sng">
            <a:solidFill>
              <a:srgbClr val="000000"/>
            </a:solidFill>
            <a:prstDash val="solid"/>
            <a:round/>
            <a:headEnd type="none" w="med" len="med"/>
            <a:tailEnd type="triangle" w="med" len="med"/>
          </a:ln>
        </p:spPr>
      </p:cxnSp>
      <p:cxnSp>
        <p:nvCxnSpPr>
          <p:cNvPr id="604" name="Google Shape;604;p62"/>
          <p:cNvCxnSpPr>
            <a:stCxn id="599" idx="1"/>
          </p:cNvCxnSpPr>
          <p:nvPr/>
        </p:nvCxnSpPr>
        <p:spPr>
          <a:xfrm rot="10800000">
            <a:off x="7730767" y="4568467"/>
            <a:ext cx="1726000" cy="436800"/>
          </a:xfrm>
          <a:prstGeom prst="straightConnector1">
            <a:avLst/>
          </a:prstGeom>
          <a:noFill/>
          <a:ln w="9525" cap="flat" cmpd="sng">
            <a:solidFill>
              <a:srgbClr val="A64D79"/>
            </a:solidFill>
            <a:prstDash val="solid"/>
            <a:round/>
            <a:headEnd type="none" w="med" len="med"/>
            <a:tailEnd type="triangle" w="med" len="med"/>
          </a:ln>
        </p:spPr>
      </p:cxnSp>
      <p:sp>
        <p:nvSpPr>
          <p:cNvPr id="605" name="Google Shape;605;p62"/>
          <p:cNvSpPr txBox="1"/>
          <p:nvPr/>
        </p:nvSpPr>
        <p:spPr>
          <a:xfrm>
            <a:off x="8099551" y="3756033"/>
            <a:ext cx="618000" cy="457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a:solidFill>
                  <a:srgbClr val="70AD47"/>
                </a:solidFill>
                <a:latin typeface="Oswald"/>
                <a:ea typeface="Oswald"/>
                <a:cs typeface="Oswald"/>
                <a:sym typeface="Oswald"/>
              </a:rPr>
              <a:t>Ca</a:t>
            </a:r>
            <a:r>
              <a:rPr lang="en" sz="1600" kern="0" baseline="30000">
                <a:solidFill>
                  <a:srgbClr val="70AD47"/>
                </a:solidFill>
                <a:latin typeface="Oswald"/>
                <a:ea typeface="Oswald"/>
                <a:cs typeface="Oswald"/>
                <a:sym typeface="Oswald"/>
              </a:rPr>
              <a:t>2+</a:t>
            </a:r>
            <a:endParaRPr sz="1600" kern="0" baseline="30000">
              <a:solidFill>
                <a:srgbClr val="70AD47"/>
              </a:solidFill>
              <a:latin typeface="Oswald"/>
              <a:ea typeface="Oswald"/>
              <a:cs typeface="Oswald"/>
              <a:sym typeface="Oswald"/>
            </a:endParaRPr>
          </a:p>
          <a:p>
            <a:pPr defTabSz="1219170">
              <a:buClr>
                <a:srgbClr val="000000"/>
              </a:buClr>
            </a:pPr>
            <a:endParaRPr sz="1867" kern="0">
              <a:solidFill>
                <a:srgbClr val="000000"/>
              </a:solidFill>
              <a:latin typeface="Oswald"/>
              <a:ea typeface="Oswald"/>
              <a:cs typeface="Oswald"/>
              <a:sym typeface="Oswald"/>
            </a:endParaRPr>
          </a:p>
        </p:txBody>
      </p:sp>
      <p:sp>
        <p:nvSpPr>
          <p:cNvPr id="606" name="Google Shape;606;p62"/>
          <p:cNvSpPr txBox="1"/>
          <p:nvPr/>
        </p:nvSpPr>
        <p:spPr>
          <a:xfrm>
            <a:off x="2298700" y="4472667"/>
            <a:ext cx="2254400" cy="4536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algn="ctr" defTabSz="1219170">
              <a:buClr>
                <a:srgbClr val="000000"/>
              </a:buClr>
            </a:pPr>
            <a:r>
              <a:rPr lang="en" sz="2133" b="1" kern="0">
                <a:solidFill>
                  <a:srgbClr val="000000"/>
                </a:solidFill>
                <a:latin typeface="Oswald"/>
                <a:ea typeface="Oswald"/>
                <a:cs typeface="Oswald"/>
                <a:sym typeface="Oswald"/>
              </a:rPr>
              <a:t>Common Pathway</a:t>
            </a:r>
            <a:endParaRPr sz="2133" b="1" kern="0">
              <a:solidFill>
                <a:srgbClr val="000000"/>
              </a:solidFill>
              <a:latin typeface="Oswald"/>
              <a:ea typeface="Oswald"/>
              <a:cs typeface="Oswald"/>
              <a:sym typeface="Oswald"/>
            </a:endParaRPr>
          </a:p>
        </p:txBody>
      </p:sp>
      <p:sp>
        <p:nvSpPr>
          <p:cNvPr id="607" name="Google Shape;607;p62"/>
          <p:cNvSpPr txBox="1"/>
          <p:nvPr/>
        </p:nvSpPr>
        <p:spPr>
          <a:xfrm>
            <a:off x="4927600" y="4446267"/>
            <a:ext cx="406400" cy="506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Oswald"/>
                <a:ea typeface="Oswald"/>
                <a:cs typeface="Oswald"/>
                <a:sym typeface="Oswald"/>
              </a:rPr>
              <a:t>X</a:t>
            </a:r>
            <a:endParaRPr sz="1867" kern="0">
              <a:solidFill>
                <a:srgbClr val="000000"/>
              </a:solidFill>
              <a:latin typeface="Oswald"/>
              <a:ea typeface="Oswald"/>
              <a:cs typeface="Oswald"/>
              <a:sym typeface="Oswald"/>
            </a:endParaRPr>
          </a:p>
        </p:txBody>
      </p:sp>
      <p:cxnSp>
        <p:nvCxnSpPr>
          <p:cNvPr id="608" name="Google Shape;608;p62"/>
          <p:cNvCxnSpPr>
            <a:endCxn id="607" idx="3"/>
          </p:cNvCxnSpPr>
          <p:nvPr/>
        </p:nvCxnSpPr>
        <p:spPr>
          <a:xfrm flipH="1">
            <a:off x="5334000" y="4203867"/>
            <a:ext cx="1905200" cy="495600"/>
          </a:xfrm>
          <a:prstGeom prst="straightConnector1">
            <a:avLst/>
          </a:prstGeom>
          <a:noFill/>
          <a:ln w="9525" cap="flat" cmpd="sng">
            <a:solidFill>
              <a:srgbClr val="000000"/>
            </a:solidFill>
            <a:prstDash val="solid"/>
            <a:round/>
            <a:headEnd type="none" w="med" len="med"/>
            <a:tailEnd type="triangle" w="med" len="med"/>
          </a:ln>
        </p:spPr>
      </p:cxnSp>
      <p:cxnSp>
        <p:nvCxnSpPr>
          <p:cNvPr id="609" name="Google Shape;609;p62"/>
          <p:cNvCxnSpPr>
            <a:stCxn id="602" idx="3"/>
            <a:endCxn id="605" idx="2"/>
          </p:cNvCxnSpPr>
          <p:nvPr/>
        </p:nvCxnSpPr>
        <p:spPr>
          <a:xfrm rot="10800000" flipH="1">
            <a:off x="8035533" y="4213084"/>
            <a:ext cx="373200" cy="254000"/>
          </a:xfrm>
          <a:prstGeom prst="straightConnector1">
            <a:avLst/>
          </a:prstGeom>
          <a:noFill/>
          <a:ln w="9525" cap="flat" cmpd="sng">
            <a:solidFill>
              <a:srgbClr val="000000"/>
            </a:solidFill>
            <a:prstDash val="solid"/>
            <a:round/>
            <a:headEnd type="none" w="med" len="med"/>
            <a:tailEnd type="triangle" w="med" len="med"/>
          </a:ln>
        </p:spPr>
      </p:cxnSp>
      <p:sp>
        <p:nvSpPr>
          <p:cNvPr id="610" name="Google Shape;610;p62"/>
          <p:cNvSpPr txBox="1"/>
          <p:nvPr/>
        </p:nvSpPr>
        <p:spPr>
          <a:xfrm>
            <a:off x="5939951" y="4015467"/>
            <a:ext cx="618000" cy="457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a:solidFill>
                  <a:srgbClr val="70AD47"/>
                </a:solidFill>
                <a:latin typeface="Oswald"/>
                <a:ea typeface="Oswald"/>
                <a:cs typeface="Oswald"/>
                <a:sym typeface="Oswald"/>
              </a:rPr>
              <a:t>Ca</a:t>
            </a:r>
            <a:r>
              <a:rPr lang="en" sz="1600" kern="0" baseline="30000">
                <a:solidFill>
                  <a:srgbClr val="70AD47"/>
                </a:solidFill>
                <a:latin typeface="Oswald"/>
                <a:ea typeface="Oswald"/>
                <a:cs typeface="Oswald"/>
                <a:sym typeface="Oswald"/>
              </a:rPr>
              <a:t>2+</a:t>
            </a:r>
            <a:endParaRPr sz="1600" kern="0" baseline="30000">
              <a:solidFill>
                <a:srgbClr val="70AD47"/>
              </a:solidFill>
              <a:latin typeface="Oswald"/>
              <a:ea typeface="Oswald"/>
              <a:cs typeface="Oswald"/>
              <a:sym typeface="Oswald"/>
            </a:endParaRPr>
          </a:p>
          <a:p>
            <a:pPr defTabSz="1219170">
              <a:buClr>
                <a:srgbClr val="000000"/>
              </a:buClr>
            </a:pPr>
            <a:endParaRPr sz="1867" kern="0">
              <a:solidFill>
                <a:srgbClr val="000000"/>
              </a:solidFill>
              <a:latin typeface="Oswald"/>
              <a:ea typeface="Oswald"/>
              <a:cs typeface="Oswald"/>
              <a:sym typeface="Oswald"/>
            </a:endParaRPr>
          </a:p>
        </p:txBody>
      </p:sp>
      <p:sp>
        <p:nvSpPr>
          <p:cNvPr id="21" name="Google Shape;182;p27">
            <a:extLst>
              <a:ext uri="{FF2B5EF4-FFF2-40B4-BE49-F238E27FC236}">
                <a16:creationId xmlns:a16="http://schemas.microsoft.com/office/drawing/2014/main" id="{50447A60-F47F-44DD-A2CB-F203F3F1C965}"/>
              </a:ext>
            </a:extLst>
          </p:cNvPr>
          <p:cNvSpPr txBox="1">
            <a:spLocks/>
          </p:cNvSpPr>
          <p:nvPr/>
        </p:nvSpPr>
        <p:spPr>
          <a:xfrm>
            <a:off x="5939952" y="6528001"/>
            <a:ext cx="6252049" cy="254351"/>
          </a:xfrm>
          <a:prstGeom prst="rect">
            <a:avLst/>
          </a:prstGeom>
          <a:no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L="457200" marR="0" lvl="0" indent="-323850" algn="l" rtl="0">
              <a:lnSpc>
                <a:spcPct val="90000"/>
              </a:lnSpc>
              <a:spcBef>
                <a:spcPts val="800"/>
              </a:spcBef>
              <a:spcAft>
                <a:spcPts val="0"/>
              </a:spcAft>
              <a:buClr>
                <a:srgbClr val="262626"/>
              </a:buClr>
              <a:buSzPts val="1500"/>
              <a:buFont typeface="Arial"/>
              <a:buChar char="•"/>
              <a:defRPr sz="1500" b="0" i="0" u="none" strike="noStrike" cap="none">
                <a:solidFill>
                  <a:srgbClr val="262626"/>
                </a:solidFill>
                <a:latin typeface="Calibri"/>
                <a:ea typeface="Calibri"/>
                <a:cs typeface="Calibri"/>
                <a:sym typeface="Calibri"/>
              </a:defRPr>
            </a:lvl1pPr>
            <a:lvl2pPr marL="914400" marR="0" lvl="1" indent="-317500" algn="l" rtl="0">
              <a:lnSpc>
                <a:spcPct val="90000"/>
              </a:lnSpc>
              <a:spcBef>
                <a:spcPts val="400"/>
              </a:spcBef>
              <a:spcAft>
                <a:spcPts val="0"/>
              </a:spcAft>
              <a:buClr>
                <a:srgbClr val="262626"/>
              </a:buClr>
              <a:buSzPts val="1400"/>
              <a:buFont typeface="Arial"/>
              <a:buChar char="•"/>
              <a:defRPr sz="1400" b="0" i="0" u="none" strike="noStrike" cap="none">
                <a:solidFill>
                  <a:srgbClr val="262626"/>
                </a:solidFill>
                <a:latin typeface="Calibri"/>
                <a:ea typeface="Calibri"/>
                <a:cs typeface="Calibri"/>
                <a:sym typeface="Calibri"/>
              </a:defRPr>
            </a:lvl2pPr>
            <a:lvl3pPr marL="1371600" marR="0" lvl="2" indent="-304800" algn="l" rtl="0">
              <a:lnSpc>
                <a:spcPct val="90000"/>
              </a:lnSpc>
              <a:spcBef>
                <a:spcPts val="400"/>
              </a:spcBef>
              <a:spcAft>
                <a:spcPts val="0"/>
              </a:spcAft>
              <a:buClr>
                <a:srgbClr val="262626"/>
              </a:buClr>
              <a:buSzPts val="1200"/>
              <a:buFont typeface="Arial"/>
              <a:buChar char="•"/>
              <a:defRPr sz="1200" b="0" i="0" u="none" strike="noStrike" cap="none">
                <a:solidFill>
                  <a:srgbClr val="262626"/>
                </a:solidFill>
                <a:latin typeface="Calibri"/>
                <a:ea typeface="Calibri"/>
                <a:cs typeface="Calibri"/>
                <a:sym typeface="Calibri"/>
              </a:defRPr>
            </a:lvl3pPr>
            <a:lvl4pPr marL="1828800" marR="0" lvl="3" indent="-304800" algn="l" rtl="0">
              <a:lnSpc>
                <a:spcPct val="90000"/>
              </a:lnSpc>
              <a:spcBef>
                <a:spcPts val="400"/>
              </a:spcBef>
              <a:spcAft>
                <a:spcPts val="0"/>
              </a:spcAft>
              <a:buClr>
                <a:srgbClr val="262626"/>
              </a:buClr>
              <a:buSzPts val="1200"/>
              <a:buFont typeface="Arial"/>
              <a:buChar char="•"/>
              <a:defRPr sz="1200" b="0" i="0" u="none" strike="noStrike" cap="none">
                <a:solidFill>
                  <a:srgbClr val="262626"/>
                </a:solidFill>
                <a:latin typeface="Calibri"/>
                <a:ea typeface="Calibri"/>
                <a:cs typeface="Calibri"/>
                <a:sym typeface="Calibri"/>
              </a:defRPr>
            </a:lvl4pPr>
            <a:lvl5pPr marL="2286000" marR="0" lvl="4" indent="-304800" algn="l" rtl="0">
              <a:lnSpc>
                <a:spcPct val="90000"/>
              </a:lnSpc>
              <a:spcBef>
                <a:spcPts val="400"/>
              </a:spcBef>
              <a:spcAft>
                <a:spcPts val="0"/>
              </a:spcAft>
              <a:buClr>
                <a:srgbClr val="262626"/>
              </a:buClr>
              <a:buSzPts val="1200"/>
              <a:buFont typeface="Arial"/>
              <a:buChar char="•"/>
              <a:defRPr sz="1200" b="0" i="0" u="none" strike="noStrike" cap="none">
                <a:solidFill>
                  <a:srgbClr val="262626"/>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indent="0" algn="r" defTabSz="1219170">
              <a:lnSpc>
                <a:spcPct val="80000"/>
              </a:lnSpc>
              <a:spcBef>
                <a:spcPts val="0"/>
              </a:spcBef>
              <a:buClr>
                <a:srgbClr val="FFFFFF"/>
              </a:buClr>
              <a:buSzPts val="1400"/>
              <a:buNone/>
            </a:pPr>
            <a:r>
              <a:rPr lang="en-CA" sz="1867" kern="0" dirty="0">
                <a:solidFill>
                  <a:srgbClr val="FFFFFF"/>
                </a:solidFill>
              </a:rPr>
              <a:t>Fatemeh </a:t>
            </a:r>
            <a:r>
              <a:rPr lang="en-CA" sz="1867" kern="0" dirty="0" err="1">
                <a:solidFill>
                  <a:srgbClr val="FFFFFF"/>
                </a:solidFill>
              </a:rPr>
              <a:t>Zevari</a:t>
            </a:r>
            <a:r>
              <a:rPr lang="en-CA" sz="1867" kern="0" dirty="0">
                <a:solidFill>
                  <a:srgbClr val="FFFFFF"/>
                </a:solidFill>
              </a:rPr>
              <a:t>, </a:t>
            </a:r>
            <a:r>
              <a:rPr lang="en-CA" sz="1867" kern="0" dirty="0" err="1">
                <a:solidFill>
                  <a:srgbClr val="FFFFFF"/>
                </a:solidFill>
              </a:rPr>
              <a:t>Doctorials</a:t>
            </a:r>
            <a:r>
              <a:rPr lang="en-CA" sz="1867" kern="0" dirty="0">
                <a:solidFill>
                  <a:srgbClr val="FFFFFF"/>
                </a:solidFill>
              </a:rPr>
              <a:t> 2023/2024</a:t>
            </a:r>
            <a:endParaRPr lang="en-CA" sz="1600" kern="0"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4"/>
                                        </p:tgtEl>
                                        <p:attrNameLst>
                                          <p:attrName>style.visibility</p:attrName>
                                        </p:attrNameLst>
                                      </p:cBhvr>
                                      <p:to>
                                        <p:strVal val="visible"/>
                                      </p:to>
                                    </p:set>
                                    <p:animEffect transition="in" filter="fade">
                                      <p:cBhvr>
                                        <p:cTn id="7" dur="1000"/>
                                        <p:tgtEl>
                                          <p:spTgt spid="604"/>
                                        </p:tgtEl>
                                      </p:cBhvr>
                                    </p:animEffect>
                                  </p:childTnLst>
                                </p:cTn>
                              </p:par>
                              <p:par>
                                <p:cTn id="8" presetID="10" presetClass="entr" presetSubtype="0" fill="hold" nodeType="withEffect">
                                  <p:stCondLst>
                                    <p:cond delay="0"/>
                                  </p:stCondLst>
                                  <p:childTnLst>
                                    <p:set>
                                      <p:cBhvr>
                                        <p:cTn id="9" dur="1" fill="hold">
                                          <p:stCondLst>
                                            <p:cond delay="0"/>
                                          </p:stCondLst>
                                        </p:cTn>
                                        <p:tgtEl>
                                          <p:spTgt spid="602"/>
                                        </p:tgtEl>
                                        <p:attrNameLst>
                                          <p:attrName>style.visibility</p:attrName>
                                        </p:attrNameLst>
                                      </p:cBhvr>
                                      <p:to>
                                        <p:strVal val="visible"/>
                                      </p:to>
                                    </p:set>
                                    <p:animEffect transition="in" filter="fade">
                                      <p:cBhvr>
                                        <p:cTn id="10" dur="1000"/>
                                        <p:tgtEl>
                                          <p:spTgt spid="60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01"/>
                                        </p:tgtEl>
                                        <p:attrNameLst>
                                          <p:attrName>style.visibility</p:attrName>
                                        </p:attrNameLst>
                                      </p:cBhvr>
                                      <p:to>
                                        <p:strVal val="visible"/>
                                      </p:to>
                                    </p:set>
                                    <p:animEffect transition="in" filter="fade">
                                      <p:cBhvr>
                                        <p:cTn id="15" dur="1000"/>
                                        <p:tgtEl>
                                          <p:spTgt spid="601"/>
                                        </p:tgtEl>
                                      </p:cBhvr>
                                    </p:animEffect>
                                  </p:childTnLst>
                                </p:cTn>
                              </p:par>
                              <p:par>
                                <p:cTn id="16" presetID="10" presetClass="entr" presetSubtype="0" fill="hold" nodeType="withEffect">
                                  <p:stCondLst>
                                    <p:cond delay="0"/>
                                  </p:stCondLst>
                                  <p:childTnLst>
                                    <p:set>
                                      <p:cBhvr>
                                        <p:cTn id="17" dur="1" fill="hold">
                                          <p:stCondLst>
                                            <p:cond delay="0"/>
                                          </p:stCondLst>
                                        </p:cTn>
                                        <p:tgtEl>
                                          <p:spTgt spid="603"/>
                                        </p:tgtEl>
                                        <p:attrNameLst>
                                          <p:attrName>style.visibility</p:attrName>
                                        </p:attrNameLst>
                                      </p:cBhvr>
                                      <p:to>
                                        <p:strVal val="visible"/>
                                      </p:to>
                                    </p:set>
                                    <p:animEffect transition="in" filter="fade">
                                      <p:cBhvr>
                                        <p:cTn id="18" dur="1000"/>
                                        <p:tgtEl>
                                          <p:spTgt spid="603"/>
                                        </p:tgtEl>
                                      </p:cBhvr>
                                    </p:animEffect>
                                  </p:childTnLst>
                                </p:cTn>
                              </p:par>
                              <p:par>
                                <p:cTn id="19" presetID="10" presetClass="entr" presetSubtype="0" fill="hold" nodeType="withEffect">
                                  <p:stCondLst>
                                    <p:cond delay="0"/>
                                  </p:stCondLst>
                                  <p:childTnLst>
                                    <p:set>
                                      <p:cBhvr>
                                        <p:cTn id="20" dur="1" fill="hold">
                                          <p:stCondLst>
                                            <p:cond delay="0"/>
                                          </p:stCondLst>
                                        </p:cTn>
                                        <p:tgtEl>
                                          <p:spTgt spid="605"/>
                                        </p:tgtEl>
                                        <p:attrNameLst>
                                          <p:attrName>style.visibility</p:attrName>
                                        </p:attrNameLst>
                                      </p:cBhvr>
                                      <p:to>
                                        <p:strVal val="visible"/>
                                      </p:to>
                                    </p:set>
                                    <p:animEffect transition="in" filter="fade">
                                      <p:cBhvr>
                                        <p:cTn id="21" dur="1000"/>
                                        <p:tgtEl>
                                          <p:spTgt spid="605"/>
                                        </p:tgtEl>
                                      </p:cBhvr>
                                    </p:animEffect>
                                  </p:childTnLst>
                                </p:cTn>
                              </p:par>
                              <p:par>
                                <p:cTn id="22" presetID="10" presetClass="entr" presetSubtype="0" fill="hold" nodeType="withEffect">
                                  <p:stCondLst>
                                    <p:cond delay="0"/>
                                  </p:stCondLst>
                                  <p:childTnLst>
                                    <p:set>
                                      <p:cBhvr>
                                        <p:cTn id="23" dur="1" fill="hold">
                                          <p:stCondLst>
                                            <p:cond delay="0"/>
                                          </p:stCondLst>
                                        </p:cTn>
                                        <p:tgtEl>
                                          <p:spTgt spid="609"/>
                                        </p:tgtEl>
                                        <p:attrNameLst>
                                          <p:attrName>style.visibility</p:attrName>
                                        </p:attrNameLst>
                                      </p:cBhvr>
                                      <p:to>
                                        <p:strVal val="visible"/>
                                      </p:to>
                                    </p:set>
                                    <p:animEffect transition="in" filter="fade">
                                      <p:cBhvr>
                                        <p:cTn id="24" dur="1000"/>
                                        <p:tgtEl>
                                          <p:spTgt spid="60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10"/>
                                        </p:tgtEl>
                                        <p:attrNameLst>
                                          <p:attrName>style.visibility</p:attrName>
                                        </p:attrNameLst>
                                      </p:cBhvr>
                                      <p:to>
                                        <p:strVal val="visible"/>
                                      </p:to>
                                    </p:set>
                                    <p:animEffect transition="in" filter="fade">
                                      <p:cBhvr>
                                        <p:cTn id="29" dur="1000"/>
                                        <p:tgtEl>
                                          <p:spTgt spid="610"/>
                                        </p:tgtEl>
                                      </p:cBhvr>
                                    </p:animEffect>
                                  </p:childTnLst>
                                </p:cTn>
                              </p:par>
                              <p:par>
                                <p:cTn id="30" presetID="10" presetClass="entr" presetSubtype="0" fill="hold" nodeType="withEffect">
                                  <p:stCondLst>
                                    <p:cond delay="0"/>
                                  </p:stCondLst>
                                  <p:childTnLst>
                                    <p:set>
                                      <p:cBhvr>
                                        <p:cTn id="31" dur="1" fill="hold">
                                          <p:stCondLst>
                                            <p:cond delay="0"/>
                                          </p:stCondLst>
                                        </p:cTn>
                                        <p:tgtEl>
                                          <p:spTgt spid="608"/>
                                        </p:tgtEl>
                                        <p:attrNameLst>
                                          <p:attrName>style.visibility</p:attrName>
                                        </p:attrNameLst>
                                      </p:cBhvr>
                                      <p:to>
                                        <p:strVal val="visible"/>
                                      </p:to>
                                    </p:set>
                                    <p:animEffect transition="in" filter="fade">
                                      <p:cBhvr>
                                        <p:cTn id="32" dur="1000"/>
                                        <p:tgtEl>
                                          <p:spTgt spid="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prstGeom prst="rect">
            <a:avLst/>
          </a:prstGeom>
        </p:spPr>
        <p:txBody>
          <a:bodyPr spcFirstLastPara="1" vert="horz" wrap="square" lIns="121900" tIns="121900" rIns="121900" bIns="121900" rtlCol="0" anchor="t" anchorCtr="0">
            <a:normAutofit/>
          </a:bodyPr>
          <a:lstStyle/>
          <a:p>
            <a:pPr algn="l"/>
            <a:r>
              <a:rPr lang="en"/>
              <a:t>Anatomy of the Heart - </a:t>
            </a:r>
            <a:r>
              <a:rPr lang="en">
                <a:solidFill>
                  <a:srgbClr val="B45F06"/>
                </a:solidFill>
              </a:rPr>
              <a:t>Location</a:t>
            </a:r>
            <a:endParaRPr>
              <a:solidFill>
                <a:srgbClr val="B45F06"/>
              </a:solidFill>
            </a:endParaRPr>
          </a:p>
        </p:txBody>
      </p:sp>
      <p:sp>
        <p:nvSpPr>
          <p:cNvPr id="95" name="Google Shape;95;p18"/>
          <p:cNvSpPr txBox="1">
            <a:spLocks noGrp="1"/>
          </p:cNvSpPr>
          <p:nvPr>
            <p:ph type="body" idx="1"/>
          </p:nvPr>
        </p:nvSpPr>
        <p:spPr>
          <a:xfrm>
            <a:off x="531433" y="1536633"/>
            <a:ext cx="5968172" cy="4765200"/>
          </a:xfrm>
          <a:prstGeom prst="rect">
            <a:avLst/>
          </a:prstGeom>
        </p:spPr>
        <p:txBody>
          <a:bodyPr spcFirstLastPara="1" vert="horz" wrap="square" lIns="121900" tIns="121900" rIns="121900" bIns="121900" rtlCol="0" anchor="t" anchorCtr="0">
            <a:normAutofit/>
          </a:bodyPr>
          <a:lstStyle/>
          <a:p>
            <a:pPr marL="0" indent="0">
              <a:buNone/>
            </a:pPr>
            <a:r>
              <a:rPr lang="en" sz="2000" b="1" dirty="0">
                <a:solidFill>
                  <a:schemeClr val="accent6"/>
                </a:solidFill>
                <a:ea typeface="Oswald"/>
                <a:cs typeface="Oswald"/>
                <a:sym typeface="Oswald"/>
              </a:rPr>
              <a:t>Location</a:t>
            </a:r>
            <a:r>
              <a:rPr lang="en" sz="2000" dirty="0">
                <a:solidFill>
                  <a:schemeClr val="accent6"/>
                </a:solidFill>
                <a:ea typeface="Oswald"/>
                <a:cs typeface="Oswald"/>
                <a:sym typeface="Oswald"/>
              </a:rPr>
              <a:t>: in the thorax within the </a:t>
            </a:r>
            <a:r>
              <a:rPr lang="en" sz="2000" b="1" dirty="0">
                <a:solidFill>
                  <a:schemeClr val="accent6"/>
                </a:solidFill>
                <a:ea typeface="Oswald"/>
                <a:cs typeface="Oswald"/>
                <a:sym typeface="Oswald"/>
              </a:rPr>
              <a:t>middle mediastinum</a:t>
            </a:r>
            <a:r>
              <a:rPr lang="en" sz="2000" dirty="0">
                <a:solidFill>
                  <a:schemeClr val="accent6"/>
                </a:solidFill>
                <a:ea typeface="Oswald"/>
                <a:cs typeface="Oswald"/>
                <a:sym typeface="Oswald"/>
              </a:rPr>
              <a:t> between the lungs </a:t>
            </a:r>
            <a:endParaRPr sz="2000" dirty="0">
              <a:solidFill>
                <a:schemeClr val="accent6"/>
              </a:solidFill>
              <a:ea typeface="Oswald"/>
              <a:cs typeface="Oswald"/>
              <a:sym typeface="Oswald"/>
            </a:endParaRPr>
          </a:p>
          <a:p>
            <a:pPr indent="-431789">
              <a:buClr>
                <a:schemeClr val="accent6"/>
              </a:buClr>
              <a:buSzPts val="1500"/>
              <a:buFont typeface="Oswald"/>
              <a:buChar char="-"/>
            </a:pPr>
            <a:r>
              <a:rPr lang="en" sz="2000" b="1" dirty="0">
                <a:solidFill>
                  <a:schemeClr val="accent6"/>
                </a:solidFill>
                <a:ea typeface="Oswald"/>
                <a:cs typeface="Oswald"/>
                <a:sym typeface="Oswald"/>
              </a:rPr>
              <a:t>Anterior</a:t>
            </a:r>
            <a:r>
              <a:rPr lang="en" sz="2000" dirty="0">
                <a:solidFill>
                  <a:schemeClr val="accent6"/>
                </a:solidFill>
                <a:ea typeface="Oswald"/>
                <a:cs typeface="Oswald"/>
                <a:sym typeface="Oswald"/>
              </a:rPr>
              <a:t> to the heart: sternum, ribcage</a:t>
            </a:r>
            <a:endParaRPr sz="2000" dirty="0">
              <a:solidFill>
                <a:schemeClr val="accent6"/>
              </a:solidFill>
              <a:ea typeface="Oswald"/>
              <a:cs typeface="Oswald"/>
              <a:sym typeface="Oswald"/>
            </a:endParaRPr>
          </a:p>
          <a:p>
            <a:pPr indent="-431789">
              <a:buClr>
                <a:schemeClr val="accent6"/>
              </a:buClr>
              <a:buSzPts val="1500"/>
              <a:buFont typeface="Oswald"/>
              <a:buChar char="-"/>
            </a:pPr>
            <a:r>
              <a:rPr lang="en" sz="2000" b="1" dirty="0">
                <a:solidFill>
                  <a:schemeClr val="accent6"/>
                </a:solidFill>
                <a:ea typeface="Oswald"/>
                <a:cs typeface="Oswald"/>
                <a:sym typeface="Oswald"/>
              </a:rPr>
              <a:t>Posterior</a:t>
            </a:r>
            <a:r>
              <a:rPr lang="en" sz="2000" dirty="0">
                <a:solidFill>
                  <a:schemeClr val="accent6"/>
                </a:solidFill>
                <a:ea typeface="Oswald"/>
                <a:cs typeface="Oswald"/>
                <a:sym typeface="Oswald"/>
              </a:rPr>
              <a:t> to the heart: descending aorta, esophagus, carina of trachea &amp; primary bronchi, vertebral column</a:t>
            </a:r>
            <a:endParaRPr sz="2000" dirty="0">
              <a:solidFill>
                <a:schemeClr val="accent6"/>
              </a:solidFill>
              <a:ea typeface="Oswald"/>
              <a:cs typeface="Oswald"/>
              <a:sym typeface="Oswald"/>
            </a:endParaRPr>
          </a:p>
          <a:p>
            <a:pPr marL="0" indent="0">
              <a:buNone/>
            </a:pPr>
            <a:endParaRPr sz="2000" dirty="0">
              <a:solidFill>
                <a:schemeClr val="accent6"/>
              </a:solidFill>
              <a:latin typeface="Oswald"/>
              <a:ea typeface="Oswald"/>
              <a:cs typeface="Oswald"/>
              <a:sym typeface="Oswald"/>
            </a:endParaRPr>
          </a:p>
          <a:p>
            <a:pPr marL="0" indent="0">
              <a:buNone/>
            </a:pPr>
            <a:endParaRPr sz="2000" dirty="0">
              <a:solidFill>
                <a:schemeClr val="accent6"/>
              </a:solidFill>
              <a:latin typeface="Oswald"/>
              <a:ea typeface="Oswald"/>
              <a:cs typeface="Oswald"/>
              <a:sym typeface="Oswald"/>
            </a:endParaRPr>
          </a:p>
          <a:p>
            <a:pPr marL="0" indent="0">
              <a:buNone/>
            </a:pPr>
            <a:endParaRPr sz="2000" dirty="0">
              <a:solidFill>
                <a:schemeClr val="accent6"/>
              </a:solidFill>
              <a:latin typeface="Oswald"/>
              <a:ea typeface="Oswald"/>
              <a:cs typeface="Oswald"/>
              <a:sym typeface="Oswald"/>
            </a:endParaRPr>
          </a:p>
          <a:p>
            <a:pPr marL="0" indent="0">
              <a:buNone/>
            </a:pPr>
            <a:endParaRPr sz="2000" dirty="0">
              <a:solidFill>
                <a:schemeClr val="accent6"/>
              </a:solidFill>
              <a:latin typeface="Oswald"/>
              <a:ea typeface="Oswald"/>
              <a:cs typeface="Oswald"/>
              <a:sym typeface="Oswald"/>
            </a:endParaRPr>
          </a:p>
          <a:p>
            <a:pPr marL="0" indent="0">
              <a:buNone/>
            </a:pPr>
            <a:endParaRPr sz="2000" dirty="0">
              <a:solidFill>
                <a:schemeClr val="accent6"/>
              </a:solidFill>
              <a:latin typeface="Oswald"/>
              <a:ea typeface="Oswald"/>
              <a:cs typeface="Oswald"/>
              <a:sym typeface="Oswald"/>
            </a:endParaRPr>
          </a:p>
        </p:txBody>
      </p:sp>
      <p:pic>
        <p:nvPicPr>
          <p:cNvPr id="97" name="Google Shape;97;p18"/>
          <p:cNvPicPr preferRelativeResize="0"/>
          <p:nvPr/>
        </p:nvPicPr>
        <p:blipFill>
          <a:blip r:embed="rId3">
            <a:alphaModFix/>
          </a:blip>
          <a:stretch>
            <a:fillRect/>
          </a:stretch>
        </p:blipFill>
        <p:spPr>
          <a:xfrm>
            <a:off x="3234567" y="3569933"/>
            <a:ext cx="2977275" cy="2834835"/>
          </a:xfrm>
          <a:prstGeom prst="rect">
            <a:avLst/>
          </a:prstGeom>
          <a:noFill/>
          <a:ln>
            <a:noFill/>
          </a:ln>
        </p:spPr>
      </p:pic>
      <p:pic>
        <p:nvPicPr>
          <p:cNvPr id="7" name="Picture 2" descr="The Mediastinum - Gross Anatomy Flashcards | ditki medical and biological  sciences">
            <a:extLst>
              <a:ext uri="{FF2B5EF4-FFF2-40B4-BE49-F238E27FC236}">
                <a16:creationId xmlns:a16="http://schemas.microsoft.com/office/drawing/2014/main" id="{58421E06-6849-8541-8D33-6ACF8DBBCE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9604" y="1440849"/>
            <a:ext cx="5276796" cy="52767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63"/>
          <p:cNvSpPr txBox="1">
            <a:spLocks noGrp="1"/>
          </p:cNvSpPr>
          <p:nvPr>
            <p:ph type="title"/>
          </p:nvPr>
        </p:nvSpPr>
        <p:spPr>
          <a:prstGeom prst="rect">
            <a:avLst/>
          </a:prstGeom>
        </p:spPr>
        <p:txBody>
          <a:bodyPr spcFirstLastPara="1" wrap="square" lIns="91433" tIns="45700" rIns="91433" bIns="45700" anchor="ctr" anchorCtr="0">
            <a:noAutofit/>
          </a:bodyPr>
          <a:lstStyle/>
          <a:p>
            <a:r>
              <a:rPr lang="en" dirty="0">
                <a:latin typeface="+mn-lt"/>
                <a:ea typeface="Oswald SemiBold"/>
                <a:cs typeface="Oswald SemiBold"/>
                <a:sym typeface="Oswald SemiBold"/>
              </a:rPr>
              <a:t>Coagulation Cascade: </a:t>
            </a:r>
            <a:r>
              <a:rPr lang="en" sz="4000" dirty="0">
                <a:solidFill>
                  <a:schemeClr val="accent5"/>
                </a:solidFill>
                <a:latin typeface="+mn-lt"/>
                <a:ea typeface="Oswald SemiBold"/>
                <a:cs typeface="Oswald SemiBold"/>
                <a:sym typeface="Oswald SemiBold"/>
              </a:rPr>
              <a:t>Intrinsic Pathway</a:t>
            </a:r>
            <a:endParaRPr sz="4000" dirty="0">
              <a:solidFill>
                <a:schemeClr val="accent5"/>
              </a:solidFill>
              <a:latin typeface="+mn-lt"/>
              <a:ea typeface="Oswald SemiBold"/>
              <a:cs typeface="Oswald SemiBold"/>
              <a:sym typeface="Oswald SemiBold"/>
            </a:endParaRPr>
          </a:p>
        </p:txBody>
      </p:sp>
      <p:sp>
        <p:nvSpPr>
          <p:cNvPr id="616" name="Google Shape;616;p63"/>
          <p:cNvSpPr txBox="1">
            <a:spLocks noGrp="1"/>
          </p:cNvSpPr>
          <p:nvPr>
            <p:ph type="body" idx="1"/>
          </p:nvPr>
        </p:nvSpPr>
        <p:spPr>
          <a:xfrm>
            <a:off x="567450" y="1050250"/>
            <a:ext cx="10292400" cy="5021200"/>
          </a:xfrm>
          <a:prstGeom prst="rect">
            <a:avLst/>
          </a:prstGeom>
        </p:spPr>
        <p:txBody>
          <a:bodyPr spcFirstLastPara="1" wrap="square" lIns="91433" tIns="45700" rIns="91433" bIns="45700" anchor="t" anchorCtr="0">
            <a:noAutofit/>
          </a:bodyPr>
          <a:lstStyle/>
          <a:p>
            <a:pPr indent="-423323">
              <a:lnSpc>
                <a:spcPct val="115000"/>
              </a:lnSpc>
              <a:spcBef>
                <a:spcPts val="0"/>
              </a:spcBef>
              <a:buSzPts val="1400"/>
              <a:buFont typeface="Oswald"/>
              <a:buChar char="●"/>
            </a:pPr>
            <a:r>
              <a:rPr lang="en" sz="1867" dirty="0">
                <a:latin typeface="+mn-lt"/>
                <a:ea typeface="Oswald"/>
                <a:cs typeface="Oswald"/>
                <a:sym typeface="Oswald"/>
              </a:rPr>
              <a:t>Two separate pathways lead to the activation of factor 10a which initiates the common pathway:</a:t>
            </a:r>
            <a:endParaRPr sz="1867" dirty="0">
              <a:latin typeface="+mn-lt"/>
              <a:ea typeface="Oswald"/>
              <a:cs typeface="Oswald"/>
              <a:sym typeface="Oswald"/>
            </a:endParaRPr>
          </a:p>
          <a:p>
            <a:pPr lvl="1">
              <a:lnSpc>
                <a:spcPct val="115000"/>
              </a:lnSpc>
              <a:spcBef>
                <a:spcPts val="0"/>
              </a:spcBef>
              <a:buFont typeface="Oswald"/>
              <a:buChar char="○"/>
            </a:pPr>
            <a:r>
              <a:rPr lang="en" sz="2133" b="1" dirty="0">
                <a:latin typeface="+mn-lt"/>
                <a:ea typeface="Oswald"/>
                <a:cs typeface="Oswald"/>
                <a:sym typeface="Oswald"/>
              </a:rPr>
              <a:t>Intrinsic Pathway </a:t>
            </a:r>
            <a:r>
              <a:rPr lang="en" dirty="0">
                <a:latin typeface="+mn-lt"/>
                <a:ea typeface="Oswald"/>
                <a:cs typeface="Oswald"/>
                <a:sym typeface="Oswald"/>
              </a:rPr>
              <a:t>(slow, but reliable due to positive feedback*) →  “TENET”</a:t>
            </a:r>
            <a:endParaRPr dirty="0">
              <a:latin typeface="+mn-lt"/>
              <a:ea typeface="Oswald"/>
              <a:cs typeface="Oswald"/>
              <a:sym typeface="Oswald"/>
            </a:endParaRPr>
          </a:p>
          <a:p>
            <a:pPr lvl="2">
              <a:lnSpc>
                <a:spcPct val="115000"/>
              </a:lnSpc>
              <a:spcBef>
                <a:spcPts val="0"/>
              </a:spcBef>
              <a:buFont typeface="Oswald"/>
              <a:buChar char="■"/>
            </a:pPr>
            <a:r>
              <a:rPr lang="en" dirty="0">
                <a:solidFill>
                  <a:schemeClr val="dk1"/>
                </a:solidFill>
                <a:latin typeface="+mn-lt"/>
                <a:ea typeface="Oswald"/>
                <a:cs typeface="Oswald"/>
                <a:sym typeface="Oswald"/>
              </a:rPr>
              <a:t>Damaged endothelium exposes blood to collagen → leads to activation of </a:t>
            </a:r>
            <a:r>
              <a:rPr lang="en" dirty="0">
                <a:solidFill>
                  <a:schemeClr val="accent5"/>
                </a:solidFill>
                <a:latin typeface="+mn-lt"/>
                <a:ea typeface="Oswald"/>
                <a:cs typeface="Oswald"/>
                <a:sym typeface="Oswald"/>
              </a:rPr>
              <a:t>XIIa</a:t>
            </a:r>
            <a:r>
              <a:rPr lang="en" dirty="0">
                <a:solidFill>
                  <a:schemeClr val="dk1"/>
                </a:solidFill>
                <a:latin typeface="+mn-lt"/>
                <a:ea typeface="Oswald"/>
                <a:cs typeface="Oswald"/>
                <a:sym typeface="Oswald"/>
              </a:rPr>
              <a:t> → activates </a:t>
            </a:r>
            <a:r>
              <a:rPr lang="en" dirty="0">
                <a:solidFill>
                  <a:schemeClr val="accent5"/>
                </a:solidFill>
                <a:latin typeface="+mn-lt"/>
                <a:ea typeface="Oswald"/>
                <a:cs typeface="Oswald"/>
                <a:sym typeface="Oswald"/>
              </a:rPr>
              <a:t>XIa</a:t>
            </a:r>
            <a:r>
              <a:rPr lang="en" dirty="0">
                <a:solidFill>
                  <a:schemeClr val="dk1"/>
                </a:solidFill>
                <a:latin typeface="+mn-lt"/>
                <a:ea typeface="Oswald"/>
                <a:cs typeface="Oswald"/>
                <a:sym typeface="Oswald"/>
              </a:rPr>
              <a:t> → activates </a:t>
            </a:r>
            <a:r>
              <a:rPr lang="en" dirty="0">
                <a:solidFill>
                  <a:schemeClr val="accent5"/>
                </a:solidFill>
                <a:latin typeface="+mn-lt"/>
                <a:ea typeface="Oswald"/>
                <a:cs typeface="Oswald"/>
                <a:sym typeface="Oswald"/>
              </a:rPr>
              <a:t>IXa </a:t>
            </a:r>
            <a:r>
              <a:rPr lang="en" dirty="0">
                <a:solidFill>
                  <a:schemeClr val="dk1"/>
                </a:solidFill>
                <a:latin typeface="+mn-lt"/>
                <a:ea typeface="Oswald"/>
                <a:cs typeface="Oswald"/>
                <a:sym typeface="Oswald"/>
              </a:rPr>
              <a:t>with </a:t>
            </a:r>
            <a:r>
              <a:rPr lang="en" dirty="0">
                <a:solidFill>
                  <a:schemeClr val="accent5"/>
                </a:solidFill>
                <a:latin typeface="+mn-lt"/>
                <a:ea typeface="Oswald"/>
                <a:cs typeface="Oswald"/>
                <a:sym typeface="Oswald"/>
              </a:rPr>
              <a:t>Ca</a:t>
            </a:r>
            <a:r>
              <a:rPr lang="en" baseline="30000" dirty="0">
                <a:solidFill>
                  <a:schemeClr val="accent5"/>
                </a:solidFill>
                <a:latin typeface="+mn-lt"/>
                <a:ea typeface="Oswald"/>
                <a:cs typeface="Oswald"/>
                <a:sym typeface="Oswald"/>
              </a:rPr>
              <a:t>2+</a:t>
            </a:r>
            <a:r>
              <a:rPr lang="en" dirty="0">
                <a:solidFill>
                  <a:schemeClr val="dk1"/>
                </a:solidFill>
                <a:latin typeface="+mn-lt"/>
                <a:ea typeface="Oswald"/>
                <a:cs typeface="Oswald"/>
                <a:sym typeface="Oswald"/>
              </a:rPr>
              <a:t> → </a:t>
            </a:r>
            <a:r>
              <a:rPr lang="en" dirty="0">
                <a:solidFill>
                  <a:schemeClr val="accent5"/>
                </a:solidFill>
                <a:latin typeface="+mn-lt"/>
                <a:ea typeface="Oswald"/>
                <a:cs typeface="Oswald"/>
                <a:sym typeface="Oswald"/>
              </a:rPr>
              <a:t>IXa </a:t>
            </a:r>
            <a:r>
              <a:rPr lang="en" dirty="0">
                <a:solidFill>
                  <a:schemeClr val="dk1"/>
                </a:solidFill>
                <a:latin typeface="+mn-lt"/>
                <a:ea typeface="Oswald"/>
                <a:cs typeface="Oswald"/>
                <a:sym typeface="Oswald"/>
              </a:rPr>
              <a:t>together with </a:t>
            </a:r>
            <a:r>
              <a:rPr lang="en" dirty="0">
                <a:solidFill>
                  <a:schemeClr val="accent5"/>
                </a:solidFill>
                <a:latin typeface="+mn-lt"/>
                <a:ea typeface="Oswald"/>
                <a:cs typeface="Oswald"/>
                <a:sym typeface="Oswald"/>
              </a:rPr>
              <a:t>VIIIa</a:t>
            </a:r>
            <a:r>
              <a:rPr lang="en" dirty="0">
                <a:solidFill>
                  <a:schemeClr val="dk1"/>
                </a:solidFill>
                <a:latin typeface="+mn-lt"/>
                <a:ea typeface="Oswald"/>
                <a:cs typeface="Oswald"/>
                <a:sym typeface="Oswald"/>
              </a:rPr>
              <a:t> and </a:t>
            </a:r>
            <a:r>
              <a:rPr lang="en" dirty="0">
                <a:solidFill>
                  <a:schemeClr val="accent5"/>
                </a:solidFill>
                <a:latin typeface="+mn-lt"/>
                <a:ea typeface="Oswald"/>
                <a:cs typeface="Oswald"/>
                <a:sym typeface="Oswald"/>
              </a:rPr>
              <a:t>Ca</a:t>
            </a:r>
            <a:r>
              <a:rPr lang="en" baseline="30000" dirty="0">
                <a:solidFill>
                  <a:schemeClr val="accent5"/>
                </a:solidFill>
                <a:latin typeface="+mn-lt"/>
                <a:ea typeface="Oswald"/>
                <a:cs typeface="Oswald"/>
                <a:sym typeface="Oswald"/>
              </a:rPr>
              <a:t>2+</a:t>
            </a:r>
            <a:r>
              <a:rPr lang="en" dirty="0">
                <a:solidFill>
                  <a:schemeClr val="dk1"/>
                </a:solidFill>
                <a:latin typeface="+mn-lt"/>
                <a:ea typeface="Oswald"/>
                <a:cs typeface="Oswald"/>
                <a:sym typeface="Oswald"/>
              </a:rPr>
              <a:t> activates </a:t>
            </a:r>
            <a:r>
              <a:rPr lang="en" dirty="0">
                <a:solidFill>
                  <a:schemeClr val="accent5"/>
                </a:solidFill>
                <a:latin typeface="+mn-lt"/>
                <a:ea typeface="Oswald"/>
                <a:cs typeface="Oswald"/>
                <a:sym typeface="Oswald"/>
              </a:rPr>
              <a:t>Xa</a:t>
            </a:r>
          </a:p>
          <a:p>
            <a:pPr lvl="2">
              <a:lnSpc>
                <a:spcPct val="115000"/>
              </a:lnSpc>
              <a:spcBef>
                <a:spcPts val="0"/>
              </a:spcBef>
              <a:buFont typeface="Oswald"/>
              <a:buChar char="■"/>
            </a:pPr>
            <a:r>
              <a:rPr lang="en-CA" dirty="0">
                <a:solidFill>
                  <a:schemeClr val="dk1"/>
                </a:solidFill>
                <a:latin typeface="+mn-lt"/>
                <a:ea typeface="Oswald"/>
                <a:cs typeface="Oswald"/>
                <a:sym typeface="Oswald"/>
              </a:rPr>
              <a:t>Thrombin will positively feedback and increase production of factors </a:t>
            </a:r>
            <a:r>
              <a:rPr lang="en-CA" dirty="0" err="1">
                <a:solidFill>
                  <a:schemeClr val="accent5"/>
                </a:solidFill>
                <a:latin typeface="+mn-lt"/>
                <a:ea typeface="Oswald"/>
                <a:cs typeface="Oswald"/>
                <a:sym typeface="Oswald"/>
              </a:rPr>
              <a:t>Va</a:t>
            </a:r>
            <a:r>
              <a:rPr lang="en-CA" dirty="0">
                <a:solidFill>
                  <a:schemeClr val="dk1"/>
                </a:solidFill>
                <a:latin typeface="+mn-lt"/>
                <a:ea typeface="Oswald"/>
                <a:cs typeface="Oswald"/>
                <a:sym typeface="Oswald"/>
              </a:rPr>
              <a:t>, </a:t>
            </a:r>
            <a:r>
              <a:rPr lang="en-CA" dirty="0" err="1">
                <a:solidFill>
                  <a:schemeClr val="accent5"/>
                </a:solidFill>
                <a:latin typeface="+mn-lt"/>
                <a:ea typeface="Oswald"/>
                <a:cs typeface="Oswald"/>
                <a:sym typeface="Oswald"/>
              </a:rPr>
              <a:t>VIIIa</a:t>
            </a:r>
            <a:r>
              <a:rPr lang="en-CA" dirty="0">
                <a:solidFill>
                  <a:schemeClr val="dk1"/>
                </a:solidFill>
                <a:latin typeface="+mn-lt"/>
                <a:ea typeface="Oswald"/>
                <a:cs typeface="Oswald"/>
                <a:sym typeface="Oswald"/>
              </a:rPr>
              <a:t> and </a:t>
            </a:r>
            <a:r>
              <a:rPr lang="en-CA" dirty="0" err="1">
                <a:solidFill>
                  <a:schemeClr val="accent5"/>
                </a:solidFill>
                <a:latin typeface="+mn-lt"/>
                <a:ea typeface="Oswald"/>
                <a:cs typeface="Oswald"/>
                <a:sym typeface="Oswald"/>
              </a:rPr>
              <a:t>IXa</a:t>
            </a:r>
            <a:r>
              <a:rPr lang="en-CA" dirty="0">
                <a:solidFill>
                  <a:schemeClr val="dk1"/>
                </a:solidFill>
                <a:latin typeface="+mn-lt"/>
                <a:ea typeface="Oswald"/>
                <a:cs typeface="Oswald"/>
                <a:sym typeface="Oswald"/>
              </a:rPr>
              <a:t> → this leads to a sustained intrinsic pathway</a:t>
            </a:r>
          </a:p>
          <a:p>
            <a:pPr lvl="2">
              <a:lnSpc>
                <a:spcPct val="115000"/>
              </a:lnSpc>
              <a:spcBef>
                <a:spcPts val="0"/>
              </a:spcBef>
              <a:buFont typeface="Oswald"/>
              <a:buChar char="■"/>
            </a:pPr>
            <a:endParaRPr lang="en-CA" dirty="0">
              <a:solidFill>
                <a:schemeClr val="dk1"/>
              </a:solidFill>
              <a:latin typeface="Oswald"/>
              <a:ea typeface="Oswald"/>
              <a:cs typeface="Oswald"/>
              <a:sym typeface="Oswald"/>
            </a:endParaRPr>
          </a:p>
          <a:p>
            <a:pPr lvl="2">
              <a:lnSpc>
                <a:spcPct val="115000"/>
              </a:lnSpc>
              <a:spcBef>
                <a:spcPts val="0"/>
              </a:spcBef>
              <a:buFont typeface="Oswald"/>
              <a:buChar char="■"/>
            </a:pPr>
            <a:endParaRPr dirty="0">
              <a:solidFill>
                <a:schemeClr val="accent5"/>
              </a:solidFill>
              <a:latin typeface="Oswald"/>
              <a:ea typeface="Oswald"/>
              <a:cs typeface="Oswald"/>
              <a:sym typeface="Oswald"/>
            </a:endParaRPr>
          </a:p>
          <a:p>
            <a:pPr indent="0">
              <a:lnSpc>
                <a:spcPct val="115000"/>
              </a:lnSpc>
              <a:spcBef>
                <a:spcPts val="0"/>
              </a:spcBef>
              <a:buNone/>
            </a:pPr>
            <a:endParaRPr dirty="0">
              <a:solidFill>
                <a:schemeClr val="dk1"/>
              </a:solidFill>
              <a:latin typeface="Oswald"/>
              <a:ea typeface="Oswald"/>
              <a:cs typeface="Oswald"/>
              <a:sym typeface="Oswald"/>
            </a:endParaRPr>
          </a:p>
        </p:txBody>
      </p:sp>
      <p:sp>
        <p:nvSpPr>
          <p:cNvPr id="618" name="Google Shape;618;p63"/>
          <p:cNvSpPr txBox="1">
            <a:spLocks noGrp="1"/>
          </p:cNvSpPr>
          <p:nvPr>
            <p:ph type="body" idx="2"/>
          </p:nvPr>
        </p:nvSpPr>
        <p:spPr>
          <a:xfrm>
            <a:off x="52400" y="6366733"/>
            <a:ext cx="3848000" cy="330000"/>
          </a:xfrm>
          <a:prstGeom prst="rect">
            <a:avLst/>
          </a:prstGeom>
        </p:spPr>
        <p:txBody>
          <a:bodyPr spcFirstLastPara="1" wrap="square" lIns="91433" tIns="45700" rIns="91433" bIns="45700" anchor="t" anchorCtr="0">
            <a:noAutofit/>
          </a:bodyPr>
          <a:lstStyle/>
          <a:p>
            <a:pPr marL="0" indent="0"/>
            <a:r>
              <a:rPr lang="en">
                <a:solidFill>
                  <a:srgbClr val="FFFFFF"/>
                </a:solidFill>
              </a:rPr>
              <a:t>First Aid 2018 Pg. 401-403</a:t>
            </a:r>
            <a:endParaRPr>
              <a:solidFill>
                <a:srgbClr val="FFFFFF"/>
              </a:solidFill>
            </a:endParaRPr>
          </a:p>
        </p:txBody>
      </p:sp>
      <p:sp>
        <p:nvSpPr>
          <p:cNvPr id="619" name="Google Shape;619;p63"/>
          <p:cNvSpPr txBox="1"/>
          <p:nvPr/>
        </p:nvSpPr>
        <p:spPr>
          <a:xfrm>
            <a:off x="1447800" y="3390267"/>
            <a:ext cx="394400" cy="2887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3467" kern="0" dirty="0">
                <a:solidFill>
                  <a:srgbClr val="CC0000"/>
                </a:solidFill>
                <a:latin typeface="Oswald Medium"/>
                <a:ea typeface="Oswald Medium"/>
                <a:cs typeface="Oswald Medium"/>
                <a:sym typeface="Oswald Medium"/>
              </a:rPr>
              <a:t>TENET</a:t>
            </a:r>
            <a:endParaRPr sz="3467" kern="0" dirty="0">
              <a:solidFill>
                <a:srgbClr val="CC0000"/>
              </a:solidFill>
              <a:latin typeface="Oswald Medium"/>
              <a:ea typeface="Oswald Medium"/>
              <a:cs typeface="Oswald Medium"/>
              <a:sym typeface="Oswald Medium"/>
            </a:endParaRPr>
          </a:p>
        </p:txBody>
      </p:sp>
      <p:sp>
        <p:nvSpPr>
          <p:cNvPr id="620" name="Google Shape;620;p63"/>
          <p:cNvSpPr txBox="1"/>
          <p:nvPr/>
        </p:nvSpPr>
        <p:spPr>
          <a:xfrm>
            <a:off x="2143900" y="3462667"/>
            <a:ext cx="757200" cy="56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Oswald"/>
                <a:ea typeface="Oswald"/>
                <a:cs typeface="Oswald"/>
                <a:sym typeface="Oswald"/>
              </a:rPr>
              <a:t>XII</a:t>
            </a:r>
            <a:endParaRPr sz="1867" kern="0">
              <a:solidFill>
                <a:srgbClr val="000000"/>
              </a:solidFill>
              <a:latin typeface="Oswald"/>
              <a:ea typeface="Oswald"/>
              <a:cs typeface="Oswald"/>
              <a:sym typeface="Oswald"/>
            </a:endParaRPr>
          </a:p>
        </p:txBody>
      </p:sp>
      <p:sp>
        <p:nvSpPr>
          <p:cNvPr id="621" name="Google Shape;621;p63"/>
          <p:cNvSpPr txBox="1"/>
          <p:nvPr/>
        </p:nvSpPr>
        <p:spPr>
          <a:xfrm>
            <a:off x="3295167" y="3453029"/>
            <a:ext cx="757200" cy="453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Oswald"/>
                <a:ea typeface="Oswald"/>
                <a:cs typeface="Oswald"/>
                <a:sym typeface="Oswald"/>
              </a:rPr>
              <a:t>XIIa</a:t>
            </a:r>
            <a:endParaRPr sz="1867" kern="0">
              <a:solidFill>
                <a:srgbClr val="000000"/>
              </a:solidFill>
              <a:latin typeface="Oswald"/>
              <a:ea typeface="Oswald"/>
              <a:cs typeface="Oswald"/>
              <a:sym typeface="Oswald"/>
            </a:endParaRPr>
          </a:p>
        </p:txBody>
      </p:sp>
      <p:sp>
        <p:nvSpPr>
          <p:cNvPr id="622" name="Google Shape;622;p63"/>
          <p:cNvSpPr txBox="1"/>
          <p:nvPr/>
        </p:nvSpPr>
        <p:spPr>
          <a:xfrm>
            <a:off x="2705400" y="4059867"/>
            <a:ext cx="448800" cy="56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Oswald"/>
                <a:ea typeface="Oswald"/>
                <a:cs typeface="Oswald"/>
                <a:sym typeface="Oswald"/>
              </a:rPr>
              <a:t>XI</a:t>
            </a:r>
            <a:endParaRPr sz="1867" kern="0">
              <a:solidFill>
                <a:srgbClr val="000000"/>
              </a:solidFill>
              <a:latin typeface="Oswald"/>
              <a:ea typeface="Oswald"/>
              <a:cs typeface="Oswald"/>
              <a:sym typeface="Oswald"/>
            </a:endParaRPr>
          </a:p>
        </p:txBody>
      </p:sp>
      <p:sp>
        <p:nvSpPr>
          <p:cNvPr id="623" name="Google Shape;623;p63"/>
          <p:cNvSpPr txBox="1"/>
          <p:nvPr/>
        </p:nvSpPr>
        <p:spPr>
          <a:xfrm>
            <a:off x="4168667" y="4059867"/>
            <a:ext cx="757200" cy="56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Oswald"/>
                <a:ea typeface="Oswald"/>
                <a:cs typeface="Oswald"/>
                <a:sym typeface="Oswald"/>
              </a:rPr>
              <a:t>XIa</a:t>
            </a:r>
            <a:endParaRPr sz="1867" kern="0">
              <a:solidFill>
                <a:srgbClr val="000000"/>
              </a:solidFill>
              <a:latin typeface="Oswald"/>
              <a:ea typeface="Oswald"/>
              <a:cs typeface="Oswald"/>
              <a:sym typeface="Oswald"/>
            </a:endParaRPr>
          </a:p>
        </p:txBody>
      </p:sp>
      <p:sp>
        <p:nvSpPr>
          <p:cNvPr id="624" name="Google Shape;624;p63"/>
          <p:cNvSpPr txBox="1"/>
          <p:nvPr/>
        </p:nvSpPr>
        <p:spPr>
          <a:xfrm>
            <a:off x="3394017" y="4565700"/>
            <a:ext cx="757200" cy="56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Oswald"/>
                <a:ea typeface="Oswald"/>
                <a:cs typeface="Oswald"/>
                <a:sym typeface="Oswald"/>
              </a:rPr>
              <a:t>IX</a:t>
            </a:r>
            <a:endParaRPr sz="1867" kern="0">
              <a:solidFill>
                <a:srgbClr val="000000"/>
              </a:solidFill>
              <a:latin typeface="Oswald"/>
              <a:ea typeface="Oswald"/>
              <a:cs typeface="Oswald"/>
              <a:sym typeface="Oswald"/>
            </a:endParaRPr>
          </a:p>
        </p:txBody>
      </p:sp>
      <p:sp>
        <p:nvSpPr>
          <p:cNvPr id="625" name="Google Shape;625;p63"/>
          <p:cNvSpPr txBox="1"/>
          <p:nvPr/>
        </p:nvSpPr>
        <p:spPr>
          <a:xfrm>
            <a:off x="4943300" y="4553033"/>
            <a:ext cx="528000" cy="56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Oswald"/>
                <a:ea typeface="Oswald"/>
                <a:cs typeface="Oswald"/>
                <a:sym typeface="Oswald"/>
              </a:rPr>
              <a:t>IXa</a:t>
            </a:r>
            <a:endParaRPr sz="1867" kern="0">
              <a:solidFill>
                <a:srgbClr val="000000"/>
              </a:solidFill>
              <a:latin typeface="Oswald"/>
              <a:ea typeface="Oswald"/>
              <a:cs typeface="Oswald"/>
              <a:sym typeface="Oswald"/>
            </a:endParaRPr>
          </a:p>
        </p:txBody>
      </p:sp>
      <p:sp>
        <p:nvSpPr>
          <p:cNvPr id="626" name="Google Shape;626;p63"/>
          <p:cNvSpPr txBox="1"/>
          <p:nvPr/>
        </p:nvSpPr>
        <p:spPr>
          <a:xfrm>
            <a:off x="5721167" y="4943300"/>
            <a:ext cx="757200" cy="56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Oswald"/>
                <a:ea typeface="Oswald"/>
                <a:cs typeface="Oswald"/>
                <a:sym typeface="Oswald"/>
              </a:rPr>
              <a:t>VIIIa</a:t>
            </a:r>
            <a:endParaRPr sz="1867" kern="0">
              <a:solidFill>
                <a:srgbClr val="000000"/>
              </a:solidFill>
              <a:latin typeface="Oswald"/>
              <a:ea typeface="Oswald"/>
              <a:cs typeface="Oswald"/>
              <a:sym typeface="Oswald"/>
            </a:endParaRPr>
          </a:p>
        </p:txBody>
      </p:sp>
      <p:sp>
        <p:nvSpPr>
          <p:cNvPr id="627" name="Google Shape;627;p63"/>
          <p:cNvSpPr txBox="1"/>
          <p:nvPr/>
        </p:nvSpPr>
        <p:spPr>
          <a:xfrm>
            <a:off x="5511600" y="4035451"/>
            <a:ext cx="1428800" cy="568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dirty="0">
                <a:solidFill>
                  <a:srgbClr val="000000"/>
                </a:solidFill>
                <a:latin typeface="Oswald"/>
                <a:ea typeface="Oswald"/>
                <a:cs typeface="Oswald"/>
                <a:sym typeface="Oswald"/>
              </a:rPr>
              <a:t>VIII </a:t>
            </a:r>
            <a:r>
              <a:rPr lang="en" sz="1867" kern="0" dirty="0">
                <a:solidFill>
                  <a:srgbClr val="A64D79"/>
                </a:solidFill>
                <a:latin typeface="Oswald"/>
                <a:ea typeface="Oswald"/>
                <a:cs typeface="Oswald"/>
                <a:sym typeface="Oswald"/>
              </a:rPr>
              <a:t>+ </a:t>
            </a:r>
            <a:r>
              <a:rPr lang="en" sz="1867" kern="0" dirty="0" err="1">
                <a:solidFill>
                  <a:srgbClr val="A64D79"/>
                </a:solidFill>
                <a:latin typeface="Oswald"/>
                <a:ea typeface="Oswald"/>
                <a:cs typeface="Oswald"/>
                <a:sym typeface="Oswald"/>
              </a:rPr>
              <a:t>vWF</a:t>
            </a:r>
            <a:endParaRPr sz="1867" kern="0" dirty="0">
              <a:solidFill>
                <a:srgbClr val="A64D79"/>
              </a:solidFill>
              <a:latin typeface="Oswald"/>
              <a:ea typeface="Oswald"/>
              <a:cs typeface="Oswald"/>
              <a:sym typeface="Oswald"/>
            </a:endParaRPr>
          </a:p>
        </p:txBody>
      </p:sp>
      <p:sp>
        <p:nvSpPr>
          <p:cNvPr id="628" name="Google Shape;628;p63"/>
          <p:cNvSpPr txBox="1"/>
          <p:nvPr/>
        </p:nvSpPr>
        <p:spPr>
          <a:xfrm>
            <a:off x="1981900" y="3009067"/>
            <a:ext cx="2329200" cy="4536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algn="ctr" defTabSz="1219170">
              <a:buClr>
                <a:srgbClr val="000000"/>
              </a:buClr>
            </a:pPr>
            <a:r>
              <a:rPr lang="en" sz="2133" b="1" kern="0">
                <a:solidFill>
                  <a:srgbClr val="000000"/>
                </a:solidFill>
                <a:latin typeface="Oswald"/>
                <a:ea typeface="Oswald"/>
                <a:cs typeface="Oswald"/>
                <a:sym typeface="Oswald"/>
              </a:rPr>
              <a:t>Intrinsic Pathway</a:t>
            </a:r>
            <a:endParaRPr sz="2133" b="1" kern="0">
              <a:solidFill>
                <a:srgbClr val="000000"/>
              </a:solidFill>
              <a:latin typeface="Oswald"/>
              <a:ea typeface="Oswald"/>
              <a:cs typeface="Oswald"/>
              <a:sym typeface="Oswald"/>
            </a:endParaRPr>
          </a:p>
        </p:txBody>
      </p:sp>
      <p:cxnSp>
        <p:nvCxnSpPr>
          <p:cNvPr id="629" name="Google Shape;629;p63"/>
          <p:cNvCxnSpPr/>
          <p:nvPr/>
        </p:nvCxnSpPr>
        <p:spPr>
          <a:xfrm>
            <a:off x="2565400" y="3721100"/>
            <a:ext cx="787200" cy="0"/>
          </a:xfrm>
          <a:prstGeom prst="straightConnector1">
            <a:avLst/>
          </a:prstGeom>
          <a:noFill/>
          <a:ln w="9525" cap="flat" cmpd="sng">
            <a:solidFill>
              <a:srgbClr val="000000"/>
            </a:solidFill>
            <a:prstDash val="solid"/>
            <a:round/>
            <a:headEnd type="none" w="med" len="med"/>
            <a:tailEnd type="triangle" w="med" len="med"/>
          </a:ln>
        </p:spPr>
      </p:cxnSp>
      <p:cxnSp>
        <p:nvCxnSpPr>
          <p:cNvPr id="630" name="Google Shape;630;p63"/>
          <p:cNvCxnSpPr/>
          <p:nvPr/>
        </p:nvCxnSpPr>
        <p:spPr>
          <a:xfrm>
            <a:off x="3076967" y="4313567"/>
            <a:ext cx="1193600" cy="0"/>
          </a:xfrm>
          <a:prstGeom prst="straightConnector1">
            <a:avLst/>
          </a:prstGeom>
          <a:noFill/>
          <a:ln w="9525" cap="flat" cmpd="sng">
            <a:solidFill>
              <a:srgbClr val="000000"/>
            </a:solidFill>
            <a:prstDash val="solid"/>
            <a:round/>
            <a:headEnd type="none" w="med" len="med"/>
            <a:tailEnd type="triangle" w="med" len="med"/>
          </a:ln>
        </p:spPr>
      </p:cxnSp>
      <p:cxnSp>
        <p:nvCxnSpPr>
          <p:cNvPr id="631" name="Google Shape;631;p63"/>
          <p:cNvCxnSpPr>
            <a:endCxn id="625" idx="1"/>
          </p:cNvCxnSpPr>
          <p:nvPr/>
        </p:nvCxnSpPr>
        <p:spPr>
          <a:xfrm>
            <a:off x="3762500" y="4824233"/>
            <a:ext cx="1180800" cy="12800"/>
          </a:xfrm>
          <a:prstGeom prst="straightConnector1">
            <a:avLst/>
          </a:prstGeom>
          <a:noFill/>
          <a:ln w="9525" cap="flat" cmpd="sng">
            <a:solidFill>
              <a:srgbClr val="000000"/>
            </a:solidFill>
            <a:prstDash val="solid"/>
            <a:round/>
            <a:headEnd type="none" w="med" len="med"/>
            <a:tailEnd type="triangle" w="med" len="med"/>
          </a:ln>
        </p:spPr>
      </p:cxnSp>
      <p:cxnSp>
        <p:nvCxnSpPr>
          <p:cNvPr id="632" name="Google Shape;632;p63"/>
          <p:cNvCxnSpPr/>
          <p:nvPr/>
        </p:nvCxnSpPr>
        <p:spPr>
          <a:xfrm>
            <a:off x="5998167" y="4427467"/>
            <a:ext cx="0" cy="609600"/>
          </a:xfrm>
          <a:prstGeom prst="straightConnector1">
            <a:avLst/>
          </a:prstGeom>
          <a:noFill/>
          <a:ln w="9525" cap="flat" cmpd="sng">
            <a:solidFill>
              <a:srgbClr val="000000"/>
            </a:solidFill>
            <a:prstDash val="solid"/>
            <a:round/>
            <a:headEnd type="none" w="med" len="med"/>
            <a:tailEnd type="triangle" w="med" len="med"/>
          </a:ln>
        </p:spPr>
      </p:cxnSp>
      <p:cxnSp>
        <p:nvCxnSpPr>
          <p:cNvPr id="633" name="Google Shape;633;p63"/>
          <p:cNvCxnSpPr/>
          <p:nvPr/>
        </p:nvCxnSpPr>
        <p:spPr>
          <a:xfrm>
            <a:off x="3572167" y="3830429"/>
            <a:ext cx="0" cy="436800"/>
          </a:xfrm>
          <a:prstGeom prst="straightConnector1">
            <a:avLst/>
          </a:prstGeom>
          <a:noFill/>
          <a:ln w="9525" cap="flat" cmpd="sng">
            <a:solidFill>
              <a:srgbClr val="000000"/>
            </a:solidFill>
            <a:prstDash val="solid"/>
            <a:round/>
            <a:headEnd type="none" w="med" len="med"/>
            <a:tailEnd type="triangle" w="med" len="med"/>
          </a:ln>
        </p:spPr>
      </p:cxnSp>
      <p:cxnSp>
        <p:nvCxnSpPr>
          <p:cNvPr id="634" name="Google Shape;634;p63"/>
          <p:cNvCxnSpPr/>
          <p:nvPr/>
        </p:nvCxnSpPr>
        <p:spPr>
          <a:xfrm>
            <a:off x="4416433" y="4440163"/>
            <a:ext cx="0" cy="335200"/>
          </a:xfrm>
          <a:prstGeom prst="straightConnector1">
            <a:avLst/>
          </a:prstGeom>
          <a:noFill/>
          <a:ln w="9525" cap="flat" cmpd="sng">
            <a:solidFill>
              <a:srgbClr val="000000"/>
            </a:solidFill>
            <a:prstDash val="solid"/>
            <a:round/>
            <a:headEnd type="none" w="med" len="med"/>
            <a:tailEnd type="triangle" w="med" len="med"/>
          </a:ln>
        </p:spPr>
      </p:cxnSp>
      <p:sp>
        <p:nvSpPr>
          <p:cNvPr id="635" name="Google Shape;635;p63"/>
          <p:cNvSpPr txBox="1"/>
          <p:nvPr/>
        </p:nvSpPr>
        <p:spPr>
          <a:xfrm>
            <a:off x="3798417" y="4402051"/>
            <a:ext cx="618000" cy="457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a:solidFill>
                  <a:srgbClr val="70AD47"/>
                </a:solidFill>
                <a:latin typeface="Oswald"/>
                <a:ea typeface="Oswald"/>
                <a:cs typeface="Oswald"/>
                <a:sym typeface="Oswald"/>
              </a:rPr>
              <a:t>Ca</a:t>
            </a:r>
            <a:r>
              <a:rPr lang="en" sz="1600" kern="0" baseline="30000">
                <a:solidFill>
                  <a:srgbClr val="70AD47"/>
                </a:solidFill>
                <a:latin typeface="Oswald"/>
                <a:ea typeface="Oswald"/>
                <a:cs typeface="Oswald"/>
                <a:sym typeface="Oswald"/>
              </a:rPr>
              <a:t>2+</a:t>
            </a:r>
            <a:endParaRPr sz="1600" kern="0" baseline="30000">
              <a:solidFill>
                <a:srgbClr val="70AD47"/>
              </a:solidFill>
              <a:latin typeface="Oswald"/>
              <a:ea typeface="Oswald"/>
              <a:cs typeface="Oswald"/>
              <a:sym typeface="Oswald"/>
            </a:endParaRPr>
          </a:p>
          <a:p>
            <a:pPr defTabSz="1219170">
              <a:buClr>
                <a:srgbClr val="000000"/>
              </a:buClr>
            </a:pPr>
            <a:endParaRPr sz="1867" kern="0">
              <a:solidFill>
                <a:srgbClr val="000000"/>
              </a:solidFill>
              <a:latin typeface="Oswald"/>
              <a:ea typeface="Oswald"/>
              <a:cs typeface="Oswald"/>
              <a:sym typeface="Oswald"/>
            </a:endParaRPr>
          </a:p>
        </p:txBody>
      </p:sp>
      <p:sp>
        <p:nvSpPr>
          <p:cNvPr id="636" name="Google Shape;636;p63"/>
          <p:cNvSpPr txBox="1"/>
          <p:nvPr/>
        </p:nvSpPr>
        <p:spPr>
          <a:xfrm>
            <a:off x="7757117" y="5710433"/>
            <a:ext cx="2254400" cy="4536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algn="ctr" defTabSz="1219170">
              <a:buClr>
                <a:srgbClr val="000000"/>
              </a:buClr>
            </a:pPr>
            <a:r>
              <a:rPr lang="en" sz="2133" b="1" kern="0">
                <a:solidFill>
                  <a:srgbClr val="000000"/>
                </a:solidFill>
                <a:latin typeface="Oswald"/>
                <a:ea typeface="Oswald"/>
                <a:cs typeface="Oswald"/>
                <a:sym typeface="Oswald"/>
              </a:rPr>
              <a:t>Common Pathway</a:t>
            </a:r>
            <a:endParaRPr sz="2133" b="1" kern="0">
              <a:solidFill>
                <a:srgbClr val="000000"/>
              </a:solidFill>
              <a:latin typeface="Oswald"/>
              <a:ea typeface="Oswald"/>
              <a:cs typeface="Oswald"/>
              <a:sym typeface="Oswald"/>
            </a:endParaRPr>
          </a:p>
        </p:txBody>
      </p:sp>
      <p:sp>
        <p:nvSpPr>
          <p:cNvPr id="637" name="Google Shape;637;p63"/>
          <p:cNvSpPr txBox="1"/>
          <p:nvPr/>
        </p:nvSpPr>
        <p:spPr>
          <a:xfrm>
            <a:off x="6478351" y="5684033"/>
            <a:ext cx="406400" cy="506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Oswald"/>
                <a:ea typeface="Oswald"/>
                <a:cs typeface="Oswald"/>
                <a:sym typeface="Oswald"/>
              </a:rPr>
              <a:t>X</a:t>
            </a:r>
            <a:endParaRPr sz="1867" kern="0">
              <a:solidFill>
                <a:srgbClr val="000000"/>
              </a:solidFill>
              <a:latin typeface="Oswald"/>
              <a:ea typeface="Oswald"/>
              <a:cs typeface="Oswald"/>
              <a:sym typeface="Oswald"/>
            </a:endParaRPr>
          </a:p>
        </p:txBody>
      </p:sp>
      <p:cxnSp>
        <p:nvCxnSpPr>
          <p:cNvPr id="638" name="Google Shape;638;p63"/>
          <p:cNvCxnSpPr>
            <a:stCxn id="625" idx="2"/>
            <a:endCxn id="637" idx="1"/>
          </p:cNvCxnSpPr>
          <p:nvPr/>
        </p:nvCxnSpPr>
        <p:spPr>
          <a:xfrm>
            <a:off x="5207300" y="5121033"/>
            <a:ext cx="1271200" cy="816400"/>
          </a:xfrm>
          <a:prstGeom prst="straightConnector1">
            <a:avLst/>
          </a:prstGeom>
          <a:noFill/>
          <a:ln w="9525" cap="flat" cmpd="sng">
            <a:solidFill>
              <a:srgbClr val="000000"/>
            </a:solidFill>
            <a:prstDash val="solid"/>
            <a:round/>
            <a:headEnd type="none" w="med" len="med"/>
            <a:tailEnd type="triangle" w="med" len="med"/>
          </a:ln>
        </p:spPr>
      </p:cxnSp>
      <p:cxnSp>
        <p:nvCxnSpPr>
          <p:cNvPr id="639" name="Google Shape;639;p63"/>
          <p:cNvCxnSpPr>
            <a:stCxn id="626" idx="2"/>
            <a:endCxn id="637" idx="1"/>
          </p:cNvCxnSpPr>
          <p:nvPr/>
        </p:nvCxnSpPr>
        <p:spPr>
          <a:xfrm>
            <a:off x="6099767" y="5511300"/>
            <a:ext cx="378400" cy="426000"/>
          </a:xfrm>
          <a:prstGeom prst="straightConnector1">
            <a:avLst/>
          </a:prstGeom>
          <a:noFill/>
          <a:ln w="9525" cap="flat" cmpd="sng">
            <a:solidFill>
              <a:srgbClr val="000000"/>
            </a:solidFill>
            <a:prstDash val="solid"/>
            <a:round/>
            <a:headEnd type="none" w="med" len="med"/>
            <a:tailEnd type="triangle" w="med" len="med"/>
          </a:ln>
        </p:spPr>
      </p:cxnSp>
      <p:sp>
        <p:nvSpPr>
          <p:cNvPr id="640" name="Google Shape;640;p63"/>
          <p:cNvSpPr txBox="1"/>
          <p:nvPr/>
        </p:nvSpPr>
        <p:spPr>
          <a:xfrm>
            <a:off x="5103151" y="5495684"/>
            <a:ext cx="618000" cy="457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a:solidFill>
                  <a:srgbClr val="70AD47"/>
                </a:solidFill>
                <a:latin typeface="Oswald"/>
                <a:ea typeface="Oswald"/>
                <a:cs typeface="Oswald"/>
                <a:sym typeface="Oswald"/>
              </a:rPr>
              <a:t>Ca</a:t>
            </a:r>
            <a:r>
              <a:rPr lang="en" sz="1600" kern="0" baseline="30000">
                <a:solidFill>
                  <a:srgbClr val="70AD47"/>
                </a:solidFill>
                <a:latin typeface="Oswald"/>
                <a:ea typeface="Oswald"/>
                <a:cs typeface="Oswald"/>
                <a:sym typeface="Oswald"/>
              </a:rPr>
              <a:t>2+</a:t>
            </a:r>
            <a:endParaRPr sz="1600" kern="0" baseline="30000">
              <a:solidFill>
                <a:srgbClr val="70AD47"/>
              </a:solidFill>
              <a:latin typeface="Oswald"/>
              <a:ea typeface="Oswald"/>
              <a:cs typeface="Oswald"/>
              <a:sym typeface="Oswald"/>
            </a:endParaRPr>
          </a:p>
          <a:p>
            <a:pPr defTabSz="1219170">
              <a:buClr>
                <a:srgbClr val="000000"/>
              </a:buClr>
            </a:pPr>
            <a:endParaRPr sz="1867" kern="0">
              <a:solidFill>
                <a:srgbClr val="000000"/>
              </a:solidFill>
              <a:latin typeface="Oswald"/>
              <a:ea typeface="Oswald"/>
              <a:cs typeface="Oswald"/>
              <a:sym typeface="Oswald"/>
            </a:endParaRPr>
          </a:p>
        </p:txBody>
      </p:sp>
      <p:sp>
        <p:nvSpPr>
          <p:cNvPr id="30" name="Google Shape;182;p27">
            <a:extLst>
              <a:ext uri="{FF2B5EF4-FFF2-40B4-BE49-F238E27FC236}">
                <a16:creationId xmlns:a16="http://schemas.microsoft.com/office/drawing/2014/main" id="{F7E847DD-C6C9-426A-972E-E21243879A31}"/>
              </a:ext>
            </a:extLst>
          </p:cNvPr>
          <p:cNvSpPr txBox="1">
            <a:spLocks/>
          </p:cNvSpPr>
          <p:nvPr/>
        </p:nvSpPr>
        <p:spPr>
          <a:xfrm>
            <a:off x="6096000" y="6528000"/>
            <a:ext cx="6096000" cy="330000"/>
          </a:xfrm>
          <a:prstGeom prst="rect">
            <a:avLst/>
          </a:prstGeom>
          <a:no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L="457200" marR="0" lvl="0" indent="-323850" algn="l" rtl="0">
              <a:lnSpc>
                <a:spcPct val="90000"/>
              </a:lnSpc>
              <a:spcBef>
                <a:spcPts val="800"/>
              </a:spcBef>
              <a:spcAft>
                <a:spcPts val="0"/>
              </a:spcAft>
              <a:buClr>
                <a:srgbClr val="262626"/>
              </a:buClr>
              <a:buSzPts val="1500"/>
              <a:buFont typeface="Arial"/>
              <a:buChar char="•"/>
              <a:defRPr sz="1500" b="0" i="0" u="none" strike="noStrike" cap="none">
                <a:solidFill>
                  <a:srgbClr val="262626"/>
                </a:solidFill>
                <a:latin typeface="Calibri"/>
                <a:ea typeface="Calibri"/>
                <a:cs typeface="Calibri"/>
                <a:sym typeface="Calibri"/>
              </a:defRPr>
            </a:lvl1pPr>
            <a:lvl2pPr marL="914400" marR="0" lvl="1" indent="-317500" algn="l" rtl="0">
              <a:lnSpc>
                <a:spcPct val="90000"/>
              </a:lnSpc>
              <a:spcBef>
                <a:spcPts val="400"/>
              </a:spcBef>
              <a:spcAft>
                <a:spcPts val="0"/>
              </a:spcAft>
              <a:buClr>
                <a:srgbClr val="262626"/>
              </a:buClr>
              <a:buSzPts val="1400"/>
              <a:buFont typeface="Arial"/>
              <a:buChar char="•"/>
              <a:defRPr sz="1400" b="0" i="0" u="none" strike="noStrike" cap="none">
                <a:solidFill>
                  <a:srgbClr val="262626"/>
                </a:solidFill>
                <a:latin typeface="Calibri"/>
                <a:ea typeface="Calibri"/>
                <a:cs typeface="Calibri"/>
                <a:sym typeface="Calibri"/>
              </a:defRPr>
            </a:lvl2pPr>
            <a:lvl3pPr marL="1371600" marR="0" lvl="2" indent="-304800" algn="l" rtl="0">
              <a:lnSpc>
                <a:spcPct val="90000"/>
              </a:lnSpc>
              <a:spcBef>
                <a:spcPts val="400"/>
              </a:spcBef>
              <a:spcAft>
                <a:spcPts val="0"/>
              </a:spcAft>
              <a:buClr>
                <a:srgbClr val="262626"/>
              </a:buClr>
              <a:buSzPts val="1200"/>
              <a:buFont typeface="Arial"/>
              <a:buChar char="•"/>
              <a:defRPr sz="1200" b="0" i="0" u="none" strike="noStrike" cap="none">
                <a:solidFill>
                  <a:srgbClr val="262626"/>
                </a:solidFill>
                <a:latin typeface="Calibri"/>
                <a:ea typeface="Calibri"/>
                <a:cs typeface="Calibri"/>
                <a:sym typeface="Calibri"/>
              </a:defRPr>
            </a:lvl3pPr>
            <a:lvl4pPr marL="1828800" marR="0" lvl="3" indent="-304800" algn="l" rtl="0">
              <a:lnSpc>
                <a:spcPct val="90000"/>
              </a:lnSpc>
              <a:spcBef>
                <a:spcPts val="400"/>
              </a:spcBef>
              <a:spcAft>
                <a:spcPts val="0"/>
              </a:spcAft>
              <a:buClr>
                <a:srgbClr val="262626"/>
              </a:buClr>
              <a:buSzPts val="1200"/>
              <a:buFont typeface="Arial"/>
              <a:buChar char="•"/>
              <a:defRPr sz="1200" b="0" i="0" u="none" strike="noStrike" cap="none">
                <a:solidFill>
                  <a:srgbClr val="262626"/>
                </a:solidFill>
                <a:latin typeface="Calibri"/>
                <a:ea typeface="Calibri"/>
                <a:cs typeface="Calibri"/>
                <a:sym typeface="Calibri"/>
              </a:defRPr>
            </a:lvl4pPr>
            <a:lvl5pPr marL="2286000" marR="0" lvl="4" indent="-304800" algn="l" rtl="0">
              <a:lnSpc>
                <a:spcPct val="90000"/>
              </a:lnSpc>
              <a:spcBef>
                <a:spcPts val="400"/>
              </a:spcBef>
              <a:spcAft>
                <a:spcPts val="0"/>
              </a:spcAft>
              <a:buClr>
                <a:srgbClr val="262626"/>
              </a:buClr>
              <a:buSzPts val="1200"/>
              <a:buFont typeface="Arial"/>
              <a:buChar char="•"/>
              <a:defRPr sz="1200" b="0" i="0" u="none" strike="noStrike" cap="none">
                <a:solidFill>
                  <a:srgbClr val="262626"/>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endParaRPr lang="en-CA" sz="1600" dirty="0"/>
          </a:p>
        </p:txBody>
      </p:sp>
      <p:sp>
        <p:nvSpPr>
          <p:cNvPr id="2" name="TextBox 1">
            <a:extLst>
              <a:ext uri="{FF2B5EF4-FFF2-40B4-BE49-F238E27FC236}">
                <a16:creationId xmlns:a16="http://schemas.microsoft.com/office/drawing/2014/main" id="{86446AA9-685B-AD4B-B8B4-ADF419F6C087}"/>
              </a:ext>
            </a:extLst>
          </p:cNvPr>
          <p:cNvSpPr txBox="1"/>
          <p:nvPr/>
        </p:nvSpPr>
        <p:spPr>
          <a:xfrm>
            <a:off x="4532243" y="6626087"/>
            <a:ext cx="184731" cy="369332"/>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9"/>
                                        </p:tgtEl>
                                        <p:attrNameLst>
                                          <p:attrName>style.visibility</p:attrName>
                                        </p:attrNameLst>
                                      </p:cBhvr>
                                      <p:to>
                                        <p:strVal val="visible"/>
                                      </p:to>
                                    </p:set>
                                    <p:animEffect transition="in" filter="fade">
                                      <p:cBhvr>
                                        <p:cTn id="7" dur="1000"/>
                                        <p:tgtEl>
                                          <p:spTgt spid="629"/>
                                        </p:tgtEl>
                                      </p:cBhvr>
                                    </p:animEffect>
                                  </p:childTnLst>
                                </p:cTn>
                              </p:par>
                              <p:par>
                                <p:cTn id="8" presetID="10" presetClass="entr" presetSubtype="0" fill="hold" nodeType="withEffect">
                                  <p:stCondLst>
                                    <p:cond delay="0"/>
                                  </p:stCondLst>
                                  <p:childTnLst>
                                    <p:set>
                                      <p:cBhvr>
                                        <p:cTn id="9" dur="1" fill="hold">
                                          <p:stCondLst>
                                            <p:cond delay="0"/>
                                          </p:stCondLst>
                                        </p:cTn>
                                        <p:tgtEl>
                                          <p:spTgt spid="621"/>
                                        </p:tgtEl>
                                        <p:attrNameLst>
                                          <p:attrName>style.visibility</p:attrName>
                                        </p:attrNameLst>
                                      </p:cBhvr>
                                      <p:to>
                                        <p:strVal val="visible"/>
                                      </p:to>
                                    </p:set>
                                    <p:animEffect transition="in" filter="fade">
                                      <p:cBhvr>
                                        <p:cTn id="10" dur="1000"/>
                                        <p:tgtEl>
                                          <p:spTgt spid="6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30"/>
                                        </p:tgtEl>
                                        <p:attrNameLst>
                                          <p:attrName>style.visibility</p:attrName>
                                        </p:attrNameLst>
                                      </p:cBhvr>
                                      <p:to>
                                        <p:strVal val="visible"/>
                                      </p:to>
                                    </p:set>
                                    <p:animEffect transition="in" filter="fade">
                                      <p:cBhvr>
                                        <p:cTn id="15" dur="1000"/>
                                        <p:tgtEl>
                                          <p:spTgt spid="630"/>
                                        </p:tgtEl>
                                      </p:cBhvr>
                                    </p:animEffect>
                                  </p:childTnLst>
                                </p:cTn>
                              </p:par>
                              <p:par>
                                <p:cTn id="16" presetID="10" presetClass="entr" presetSubtype="0" fill="hold" nodeType="withEffect">
                                  <p:stCondLst>
                                    <p:cond delay="0"/>
                                  </p:stCondLst>
                                  <p:childTnLst>
                                    <p:set>
                                      <p:cBhvr>
                                        <p:cTn id="17" dur="1" fill="hold">
                                          <p:stCondLst>
                                            <p:cond delay="0"/>
                                          </p:stCondLst>
                                        </p:cTn>
                                        <p:tgtEl>
                                          <p:spTgt spid="633"/>
                                        </p:tgtEl>
                                        <p:attrNameLst>
                                          <p:attrName>style.visibility</p:attrName>
                                        </p:attrNameLst>
                                      </p:cBhvr>
                                      <p:to>
                                        <p:strVal val="visible"/>
                                      </p:to>
                                    </p:set>
                                    <p:animEffect transition="in" filter="fade">
                                      <p:cBhvr>
                                        <p:cTn id="18" dur="1000"/>
                                        <p:tgtEl>
                                          <p:spTgt spid="633"/>
                                        </p:tgtEl>
                                      </p:cBhvr>
                                    </p:animEffect>
                                  </p:childTnLst>
                                </p:cTn>
                              </p:par>
                              <p:par>
                                <p:cTn id="19" presetID="10" presetClass="entr" presetSubtype="0" fill="hold" nodeType="withEffect">
                                  <p:stCondLst>
                                    <p:cond delay="0"/>
                                  </p:stCondLst>
                                  <p:childTnLst>
                                    <p:set>
                                      <p:cBhvr>
                                        <p:cTn id="20" dur="1" fill="hold">
                                          <p:stCondLst>
                                            <p:cond delay="0"/>
                                          </p:stCondLst>
                                        </p:cTn>
                                        <p:tgtEl>
                                          <p:spTgt spid="623"/>
                                        </p:tgtEl>
                                        <p:attrNameLst>
                                          <p:attrName>style.visibility</p:attrName>
                                        </p:attrNameLst>
                                      </p:cBhvr>
                                      <p:to>
                                        <p:strVal val="visible"/>
                                      </p:to>
                                    </p:set>
                                    <p:animEffect transition="in" filter="fade">
                                      <p:cBhvr>
                                        <p:cTn id="21" dur="1000"/>
                                        <p:tgtEl>
                                          <p:spTgt spid="6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31"/>
                                        </p:tgtEl>
                                        <p:attrNameLst>
                                          <p:attrName>style.visibility</p:attrName>
                                        </p:attrNameLst>
                                      </p:cBhvr>
                                      <p:to>
                                        <p:strVal val="visible"/>
                                      </p:to>
                                    </p:set>
                                    <p:animEffect transition="in" filter="fade">
                                      <p:cBhvr>
                                        <p:cTn id="26" dur="1000"/>
                                        <p:tgtEl>
                                          <p:spTgt spid="631"/>
                                        </p:tgtEl>
                                      </p:cBhvr>
                                    </p:animEffect>
                                  </p:childTnLst>
                                </p:cTn>
                              </p:par>
                              <p:par>
                                <p:cTn id="27" presetID="10" presetClass="entr" presetSubtype="0" fill="hold" nodeType="withEffect">
                                  <p:stCondLst>
                                    <p:cond delay="0"/>
                                  </p:stCondLst>
                                  <p:childTnLst>
                                    <p:set>
                                      <p:cBhvr>
                                        <p:cTn id="28" dur="1" fill="hold">
                                          <p:stCondLst>
                                            <p:cond delay="0"/>
                                          </p:stCondLst>
                                        </p:cTn>
                                        <p:tgtEl>
                                          <p:spTgt spid="634"/>
                                        </p:tgtEl>
                                        <p:attrNameLst>
                                          <p:attrName>style.visibility</p:attrName>
                                        </p:attrNameLst>
                                      </p:cBhvr>
                                      <p:to>
                                        <p:strVal val="visible"/>
                                      </p:to>
                                    </p:set>
                                    <p:animEffect transition="in" filter="fade">
                                      <p:cBhvr>
                                        <p:cTn id="29" dur="1000"/>
                                        <p:tgtEl>
                                          <p:spTgt spid="634"/>
                                        </p:tgtEl>
                                      </p:cBhvr>
                                    </p:animEffect>
                                  </p:childTnLst>
                                </p:cTn>
                              </p:par>
                              <p:par>
                                <p:cTn id="30" presetID="10" presetClass="entr" presetSubtype="0" fill="hold" nodeType="withEffect">
                                  <p:stCondLst>
                                    <p:cond delay="0"/>
                                  </p:stCondLst>
                                  <p:childTnLst>
                                    <p:set>
                                      <p:cBhvr>
                                        <p:cTn id="31" dur="1" fill="hold">
                                          <p:stCondLst>
                                            <p:cond delay="0"/>
                                          </p:stCondLst>
                                        </p:cTn>
                                        <p:tgtEl>
                                          <p:spTgt spid="635"/>
                                        </p:tgtEl>
                                        <p:attrNameLst>
                                          <p:attrName>style.visibility</p:attrName>
                                        </p:attrNameLst>
                                      </p:cBhvr>
                                      <p:to>
                                        <p:strVal val="visible"/>
                                      </p:to>
                                    </p:set>
                                    <p:animEffect transition="in" filter="fade">
                                      <p:cBhvr>
                                        <p:cTn id="32" dur="1000"/>
                                        <p:tgtEl>
                                          <p:spTgt spid="635"/>
                                        </p:tgtEl>
                                      </p:cBhvr>
                                    </p:animEffect>
                                  </p:childTnLst>
                                </p:cTn>
                              </p:par>
                              <p:par>
                                <p:cTn id="33" presetID="10" presetClass="entr" presetSubtype="0" fill="hold" nodeType="withEffect">
                                  <p:stCondLst>
                                    <p:cond delay="0"/>
                                  </p:stCondLst>
                                  <p:childTnLst>
                                    <p:set>
                                      <p:cBhvr>
                                        <p:cTn id="34" dur="1" fill="hold">
                                          <p:stCondLst>
                                            <p:cond delay="0"/>
                                          </p:stCondLst>
                                        </p:cTn>
                                        <p:tgtEl>
                                          <p:spTgt spid="625"/>
                                        </p:tgtEl>
                                        <p:attrNameLst>
                                          <p:attrName>style.visibility</p:attrName>
                                        </p:attrNameLst>
                                      </p:cBhvr>
                                      <p:to>
                                        <p:strVal val="visible"/>
                                      </p:to>
                                    </p:set>
                                    <p:animEffect transition="in" filter="fade">
                                      <p:cBhvr>
                                        <p:cTn id="35" dur="1000"/>
                                        <p:tgtEl>
                                          <p:spTgt spid="6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27"/>
                                        </p:tgtEl>
                                        <p:attrNameLst>
                                          <p:attrName>style.visibility</p:attrName>
                                        </p:attrNameLst>
                                      </p:cBhvr>
                                      <p:to>
                                        <p:strVal val="visible"/>
                                      </p:to>
                                    </p:set>
                                    <p:animEffect transition="in" filter="fade">
                                      <p:cBhvr>
                                        <p:cTn id="40" dur="1000"/>
                                        <p:tgtEl>
                                          <p:spTgt spid="62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32"/>
                                        </p:tgtEl>
                                        <p:attrNameLst>
                                          <p:attrName>style.visibility</p:attrName>
                                        </p:attrNameLst>
                                      </p:cBhvr>
                                      <p:to>
                                        <p:strVal val="visible"/>
                                      </p:to>
                                    </p:set>
                                    <p:animEffect transition="in" filter="fade">
                                      <p:cBhvr>
                                        <p:cTn id="45" dur="1000"/>
                                        <p:tgtEl>
                                          <p:spTgt spid="632"/>
                                        </p:tgtEl>
                                      </p:cBhvr>
                                    </p:animEffect>
                                  </p:childTnLst>
                                </p:cTn>
                              </p:par>
                              <p:par>
                                <p:cTn id="46" presetID="10" presetClass="entr" presetSubtype="0" fill="hold" nodeType="withEffect">
                                  <p:stCondLst>
                                    <p:cond delay="0"/>
                                  </p:stCondLst>
                                  <p:childTnLst>
                                    <p:set>
                                      <p:cBhvr>
                                        <p:cTn id="47" dur="1" fill="hold">
                                          <p:stCondLst>
                                            <p:cond delay="0"/>
                                          </p:stCondLst>
                                        </p:cTn>
                                        <p:tgtEl>
                                          <p:spTgt spid="626"/>
                                        </p:tgtEl>
                                        <p:attrNameLst>
                                          <p:attrName>style.visibility</p:attrName>
                                        </p:attrNameLst>
                                      </p:cBhvr>
                                      <p:to>
                                        <p:strVal val="visible"/>
                                      </p:to>
                                    </p:set>
                                    <p:animEffect transition="in" filter="fade">
                                      <p:cBhvr>
                                        <p:cTn id="48" dur="1000"/>
                                        <p:tgtEl>
                                          <p:spTgt spid="62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638"/>
                                        </p:tgtEl>
                                        <p:attrNameLst>
                                          <p:attrName>style.visibility</p:attrName>
                                        </p:attrNameLst>
                                      </p:cBhvr>
                                      <p:to>
                                        <p:strVal val="visible"/>
                                      </p:to>
                                    </p:set>
                                    <p:animEffect transition="in" filter="fade">
                                      <p:cBhvr>
                                        <p:cTn id="53" dur="1000"/>
                                        <p:tgtEl>
                                          <p:spTgt spid="638"/>
                                        </p:tgtEl>
                                      </p:cBhvr>
                                    </p:animEffect>
                                  </p:childTnLst>
                                </p:cTn>
                              </p:par>
                              <p:par>
                                <p:cTn id="54" presetID="10" presetClass="entr" presetSubtype="0" fill="hold" nodeType="withEffect">
                                  <p:stCondLst>
                                    <p:cond delay="0"/>
                                  </p:stCondLst>
                                  <p:childTnLst>
                                    <p:set>
                                      <p:cBhvr>
                                        <p:cTn id="55" dur="1" fill="hold">
                                          <p:stCondLst>
                                            <p:cond delay="0"/>
                                          </p:stCondLst>
                                        </p:cTn>
                                        <p:tgtEl>
                                          <p:spTgt spid="639"/>
                                        </p:tgtEl>
                                        <p:attrNameLst>
                                          <p:attrName>style.visibility</p:attrName>
                                        </p:attrNameLst>
                                      </p:cBhvr>
                                      <p:to>
                                        <p:strVal val="visible"/>
                                      </p:to>
                                    </p:set>
                                    <p:animEffect transition="in" filter="fade">
                                      <p:cBhvr>
                                        <p:cTn id="56" dur="1000"/>
                                        <p:tgtEl>
                                          <p:spTgt spid="639"/>
                                        </p:tgtEl>
                                      </p:cBhvr>
                                    </p:animEffect>
                                  </p:childTnLst>
                                </p:cTn>
                              </p:par>
                              <p:par>
                                <p:cTn id="57" presetID="10" presetClass="entr" presetSubtype="0" fill="hold" nodeType="withEffect">
                                  <p:stCondLst>
                                    <p:cond delay="0"/>
                                  </p:stCondLst>
                                  <p:childTnLst>
                                    <p:set>
                                      <p:cBhvr>
                                        <p:cTn id="58" dur="1" fill="hold">
                                          <p:stCondLst>
                                            <p:cond delay="0"/>
                                          </p:stCondLst>
                                        </p:cTn>
                                        <p:tgtEl>
                                          <p:spTgt spid="640"/>
                                        </p:tgtEl>
                                        <p:attrNameLst>
                                          <p:attrName>style.visibility</p:attrName>
                                        </p:attrNameLst>
                                      </p:cBhvr>
                                      <p:to>
                                        <p:strVal val="visible"/>
                                      </p:to>
                                    </p:set>
                                    <p:animEffect transition="in" filter="fade">
                                      <p:cBhvr>
                                        <p:cTn id="59" dur="1000"/>
                                        <p:tgtEl>
                                          <p:spTgt spid="640"/>
                                        </p:tgtEl>
                                      </p:cBhvr>
                                    </p:animEffect>
                                  </p:childTnLst>
                                </p:cTn>
                              </p:par>
                              <p:par>
                                <p:cTn id="60" presetID="10" presetClass="entr" presetSubtype="0" fill="hold" nodeType="withEffect">
                                  <p:stCondLst>
                                    <p:cond delay="0"/>
                                  </p:stCondLst>
                                  <p:childTnLst>
                                    <p:set>
                                      <p:cBhvr>
                                        <p:cTn id="61" dur="1" fill="hold">
                                          <p:stCondLst>
                                            <p:cond delay="0"/>
                                          </p:stCondLst>
                                        </p:cTn>
                                        <p:tgtEl>
                                          <p:spTgt spid="637"/>
                                        </p:tgtEl>
                                        <p:attrNameLst>
                                          <p:attrName>style.visibility</p:attrName>
                                        </p:attrNameLst>
                                      </p:cBhvr>
                                      <p:to>
                                        <p:strVal val="visible"/>
                                      </p:to>
                                    </p:set>
                                    <p:animEffect transition="in" filter="fade">
                                      <p:cBhvr>
                                        <p:cTn id="62" dur="1000"/>
                                        <p:tgtEl>
                                          <p:spTgt spid="637"/>
                                        </p:tgtEl>
                                      </p:cBhvr>
                                    </p:animEffect>
                                  </p:childTnLst>
                                </p:cTn>
                              </p:par>
                              <p:par>
                                <p:cTn id="63" presetID="10" presetClass="entr" presetSubtype="0" fill="hold" nodeType="withEffect">
                                  <p:stCondLst>
                                    <p:cond delay="0"/>
                                  </p:stCondLst>
                                  <p:childTnLst>
                                    <p:set>
                                      <p:cBhvr>
                                        <p:cTn id="64" dur="1" fill="hold">
                                          <p:stCondLst>
                                            <p:cond delay="0"/>
                                          </p:stCondLst>
                                        </p:cTn>
                                        <p:tgtEl>
                                          <p:spTgt spid="636"/>
                                        </p:tgtEl>
                                        <p:attrNameLst>
                                          <p:attrName>style.visibility</p:attrName>
                                        </p:attrNameLst>
                                      </p:cBhvr>
                                      <p:to>
                                        <p:strVal val="visible"/>
                                      </p:to>
                                    </p:set>
                                    <p:animEffect transition="in" filter="fade">
                                      <p:cBhvr>
                                        <p:cTn id="65" dur="1000"/>
                                        <p:tgtEl>
                                          <p:spTgt spid="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64"/>
          <p:cNvSpPr txBox="1">
            <a:spLocks noGrp="1"/>
          </p:cNvSpPr>
          <p:nvPr>
            <p:ph type="title"/>
          </p:nvPr>
        </p:nvSpPr>
        <p:spPr>
          <a:prstGeom prst="rect">
            <a:avLst/>
          </a:prstGeom>
        </p:spPr>
        <p:txBody>
          <a:bodyPr spcFirstLastPara="1" wrap="square" lIns="91433" tIns="45700" rIns="91433" bIns="45700" anchor="ctr" anchorCtr="0">
            <a:noAutofit/>
          </a:bodyPr>
          <a:lstStyle/>
          <a:p>
            <a:r>
              <a:rPr lang="en" dirty="0">
                <a:latin typeface="+mn-lt"/>
                <a:ea typeface="Oswald SemiBold"/>
                <a:cs typeface="Oswald SemiBold"/>
                <a:sym typeface="Oswald SemiBold"/>
              </a:rPr>
              <a:t>Coagulation Cascade: </a:t>
            </a:r>
            <a:r>
              <a:rPr lang="en" sz="4000" dirty="0">
                <a:solidFill>
                  <a:schemeClr val="accent5"/>
                </a:solidFill>
                <a:latin typeface="+mn-lt"/>
                <a:ea typeface="Oswald SemiBold"/>
                <a:cs typeface="Oswald SemiBold"/>
                <a:sym typeface="Oswald SemiBold"/>
              </a:rPr>
              <a:t>Common Pathway</a:t>
            </a:r>
            <a:endParaRPr sz="4000" dirty="0">
              <a:solidFill>
                <a:schemeClr val="accent5"/>
              </a:solidFill>
              <a:latin typeface="+mn-lt"/>
              <a:ea typeface="Oswald SemiBold"/>
              <a:cs typeface="Oswald SemiBold"/>
              <a:sym typeface="Oswald SemiBold"/>
            </a:endParaRPr>
          </a:p>
        </p:txBody>
      </p:sp>
      <p:sp>
        <p:nvSpPr>
          <p:cNvPr id="646" name="Google Shape;646;p64"/>
          <p:cNvSpPr txBox="1">
            <a:spLocks noGrp="1"/>
          </p:cNvSpPr>
          <p:nvPr>
            <p:ph type="body" idx="1"/>
          </p:nvPr>
        </p:nvSpPr>
        <p:spPr>
          <a:xfrm>
            <a:off x="662567" y="1281333"/>
            <a:ext cx="10292400" cy="5021200"/>
          </a:xfrm>
          <a:prstGeom prst="rect">
            <a:avLst/>
          </a:prstGeom>
        </p:spPr>
        <p:txBody>
          <a:bodyPr spcFirstLastPara="1" wrap="square" lIns="91433" tIns="45700" rIns="91433" bIns="45700" anchor="t" anchorCtr="0">
            <a:noAutofit/>
          </a:bodyPr>
          <a:lstStyle/>
          <a:p>
            <a:pPr indent="-423323">
              <a:lnSpc>
                <a:spcPct val="115000"/>
              </a:lnSpc>
              <a:spcBef>
                <a:spcPts val="0"/>
              </a:spcBef>
              <a:buClr>
                <a:schemeClr val="dk1"/>
              </a:buClr>
              <a:buSzPts val="1400"/>
              <a:buFont typeface="Oswald"/>
              <a:buChar char="●"/>
            </a:pPr>
            <a:r>
              <a:rPr lang="en" sz="2133" b="1" dirty="0">
                <a:solidFill>
                  <a:schemeClr val="dk1"/>
                </a:solidFill>
                <a:latin typeface="+mn-lt"/>
                <a:ea typeface="Oswald"/>
                <a:cs typeface="Oswald"/>
                <a:sym typeface="Oswald"/>
              </a:rPr>
              <a:t>Common Pathway</a:t>
            </a:r>
            <a:r>
              <a:rPr lang="en" sz="1867" dirty="0">
                <a:solidFill>
                  <a:schemeClr val="dk1"/>
                </a:solidFill>
                <a:latin typeface="+mn-lt"/>
                <a:ea typeface="Oswald"/>
                <a:cs typeface="Oswald"/>
                <a:sym typeface="Oswald"/>
              </a:rPr>
              <a:t> (goal is to produce thrombin)</a:t>
            </a:r>
            <a:endParaRPr sz="1867" dirty="0">
              <a:solidFill>
                <a:schemeClr val="dk1"/>
              </a:solidFill>
              <a:latin typeface="+mn-lt"/>
              <a:ea typeface="Oswald"/>
              <a:cs typeface="Oswald"/>
              <a:sym typeface="Oswald"/>
            </a:endParaRPr>
          </a:p>
          <a:p>
            <a:pPr lvl="1">
              <a:lnSpc>
                <a:spcPct val="115000"/>
              </a:lnSpc>
              <a:spcBef>
                <a:spcPts val="0"/>
              </a:spcBef>
              <a:buClr>
                <a:schemeClr val="dk1"/>
              </a:buClr>
              <a:buFont typeface="Oswald"/>
              <a:buChar char="○"/>
            </a:pPr>
            <a:r>
              <a:rPr lang="en" dirty="0">
                <a:solidFill>
                  <a:schemeClr val="accent5"/>
                </a:solidFill>
                <a:latin typeface="+mn-lt"/>
                <a:ea typeface="Oswald"/>
                <a:cs typeface="Oswald"/>
                <a:sym typeface="Oswald"/>
              </a:rPr>
              <a:t>Xa</a:t>
            </a:r>
            <a:r>
              <a:rPr lang="en" dirty="0">
                <a:solidFill>
                  <a:schemeClr val="dk1"/>
                </a:solidFill>
                <a:latin typeface="+mn-lt"/>
                <a:ea typeface="Oswald"/>
                <a:cs typeface="Oswald"/>
                <a:sym typeface="Oswald"/>
              </a:rPr>
              <a:t> with </a:t>
            </a:r>
            <a:r>
              <a:rPr lang="en" dirty="0">
                <a:solidFill>
                  <a:schemeClr val="accent5"/>
                </a:solidFill>
                <a:latin typeface="+mn-lt"/>
                <a:ea typeface="Oswald"/>
                <a:cs typeface="Oswald"/>
                <a:sym typeface="Oswald"/>
              </a:rPr>
              <a:t>Va</a:t>
            </a:r>
            <a:r>
              <a:rPr lang="en" dirty="0">
                <a:solidFill>
                  <a:schemeClr val="dk1"/>
                </a:solidFill>
                <a:latin typeface="+mn-lt"/>
                <a:ea typeface="Oswald"/>
                <a:cs typeface="Oswald"/>
                <a:sym typeface="Oswald"/>
              </a:rPr>
              <a:t> and </a:t>
            </a:r>
            <a:r>
              <a:rPr lang="en" dirty="0">
                <a:solidFill>
                  <a:schemeClr val="accent5"/>
                </a:solidFill>
                <a:latin typeface="+mn-lt"/>
                <a:ea typeface="Oswald"/>
                <a:cs typeface="Oswald"/>
                <a:sym typeface="Oswald"/>
              </a:rPr>
              <a:t>Ca</a:t>
            </a:r>
            <a:r>
              <a:rPr lang="en" sz="1600" baseline="30000" dirty="0">
                <a:solidFill>
                  <a:schemeClr val="accent5"/>
                </a:solidFill>
                <a:latin typeface="+mn-lt"/>
                <a:ea typeface="Oswald"/>
                <a:cs typeface="Oswald"/>
                <a:sym typeface="Oswald"/>
              </a:rPr>
              <a:t>2+</a:t>
            </a:r>
            <a:r>
              <a:rPr lang="en" dirty="0">
                <a:solidFill>
                  <a:schemeClr val="accent5"/>
                </a:solidFill>
                <a:latin typeface="+mn-lt"/>
                <a:ea typeface="Oswald"/>
                <a:cs typeface="Oswald"/>
                <a:sym typeface="Oswald"/>
              </a:rPr>
              <a:t> </a:t>
            </a:r>
            <a:r>
              <a:rPr lang="en" dirty="0">
                <a:solidFill>
                  <a:schemeClr val="dk1"/>
                </a:solidFill>
                <a:latin typeface="+mn-lt"/>
                <a:ea typeface="Oswald"/>
                <a:cs typeface="Oswald"/>
                <a:sym typeface="Oswald"/>
              </a:rPr>
              <a:t>will convert factor </a:t>
            </a:r>
            <a:r>
              <a:rPr lang="en" dirty="0">
                <a:solidFill>
                  <a:schemeClr val="accent5"/>
                </a:solidFill>
                <a:latin typeface="+mn-lt"/>
                <a:ea typeface="Oswald"/>
                <a:cs typeface="Oswald"/>
                <a:sym typeface="Oswald"/>
              </a:rPr>
              <a:t>II (prothrombin)</a:t>
            </a:r>
            <a:r>
              <a:rPr lang="en" dirty="0">
                <a:solidFill>
                  <a:schemeClr val="dk1"/>
                </a:solidFill>
                <a:latin typeface="+mn-lt"/>
                <a:ea typeface="Oswald"/>
                <a:cs typeface="Oswald"/>
                <a:sym typeface="Oswald"/>
              </a:rPr>
              <a:t> into </a:t>
            </a:r>
            <a:r>
              <a:rPr lang="en" dirty="0">
                <a:solidFill>
                  <a:schemeClr val="accent5"/>
                </a:solidFill>
                <a:latin typeface="+mn-lt"/>
                <a:ea typeface="Oswald"/>
                <a:cs typeface="Oswald"/>
                <a:sym typeface="Oswald"/>
              </a:rPr>
              <a:t>IIa (thrombin)</a:t>
            </a:r>
            <a:endParaRPr dirty="0">
              <a:solidFill>
                <a:schemeClr val="accent5"/>
              </a:solidFill>
              <a:latin typeface="+mn-lt"/>
              <a:ea typeface="Oswald"/>
              <a:cs typeface="Oswald"/>
              <a:sym typeface="Oswald"/>
            </a:endParaRPr>
          </a:p>
          <a:p>
            <a:pPr lvl="1">
              <a:lnSpc>
                <a:spcPct val="115000"/>
              </a:lnSpc>
              <a:spcBef>
                <a:spcPts val="0"/>
              </a:spcBef>
              <a:buClr>
                <a:schemeClr val="dk1"/>
              </a:buClr>
              <a:buFont typeface="Oswald"/>
              <a:buChar char="○"/>
            </a:pPr>
            <a:endParaRPr lang="en" dirty="0">
              <a:solidFill>
                <a:schemeClr val="dk1"/>
              </a:solidFill>
              <a:latin typeface="+mn-lt"/>
              <a:ea typeface="Oswald"/>
              <a:cs typeface="Oswald"/>
              <a:sym typeface="Oswald"/>
            </a:endParaRPr>
          </a:p>
          <a:p>
            <a:pPr marL="795847" lvl="1" indent="0">
              <a:lnSpc>
                <a:spcPct val="115000"/>
              </a:lnSpc>
              <a:spcBef>
                <a:spcPts val="0"/>
              </a:spcBef>
              <a:buClr>
                <a:schemeClr val="dk1"/>
              </a:buClr>
              <a:buNone/>
            </a:pPr>
            <a:r>
              <a:rPr lang="en" b="1" dirty="0">
                <a:solidFill>
                  <a:schemeClr val="dk1"/>
                </a:solidFill>
                <a:latin typeface="+mn-lt"/>
                <a:ea typeface="Oswald"/>
                <a:cs typeface="Oswald"/>
                <a:sym typeface="Oswald"/>
              </a:rPr>
              <a:t>Effects </a:t>
            </a:r>
            <a:r>
              <a:rPr lang="en" dirty="0">
                <a:solidFill>
                  <a:schemeClr val="dk1"/>
                </a:solidFill>
                <a:latin typeface="+mn-lt"/>
                <a:ea typeface="Oswald"/>
                <a:cs typeface="Oswald"/>
                <a:sym typeface="Oswald"/>
              </a:rPr>
              <a:t>of </a:t>
            </a:r>
            <a:r>
              <a:rPr lang="en-CA" dirty="0" err="1">
                <a:solidFill>
                  <a:schemeClr val="accent5"/>
                </a:solidFill>
                <a:latin typeface="+mn-lt"/>
                <a:ea typeface="Oswald"/>
                <a:cs typeface="Oswald"/>
                <a:sym typeface="Oswald"/>
              </a:rPr>
              <a:t>IIa</a:t>
            </a:r>
            <a:r>
              <a:rPr lang="en-CA" dirty="0">
                <a:solidFill>
                  <a:schemeClr val="accent5"/>
                </a:solidFill>
                <a:latin typeface="+mn-lt"/>
                <a:ea typeface="Oswald"/>
                <a:cs typeface="Oswald"/>
                <a:sym typeface="Oswald"/>
              </a:rPr>
              <a:t> (thrombin)</a:t>
            </a:r>
            <a:r>
              <a:rPr lang="en-CA" dirty="0">
                <a:solidFill>
                  <a:schemeClr val="dk1"/>
                </a:solidFill>
                <a:latin typeface="+mn-lt"/>
                <a:ea typeface="Oswald"/>
                <a:cs typeface="Oswald"/>
                <a:sym typeface="Oswald"/>
              </a:rPr>
              <a:t>:</a:t>
            </a:r>
          </a:p>
          <a:p>
            <a:pPr lvl="1">
              <a:lnSpc>
                <a:spcPct val="115000"/>
              </a:lnSpc>
              <a:spcBef>
                <a:spcPts val="0"/>
              </a:spcBef>
              <a:buClr>
                <a:schemeClr val="dk1"/>
              </a:buClr>
              <a:buFont typeface="Oswald"/>
              <a:buChar char="○"/>
            </a:pPr>
            <a:r>
              <a:rPr lang="en-CA" dirty="0">
                <a:solidFill>
                  <a:schemeClr val="dk1"/>
                </a:solidFill>
                <a:latin typeface="+mn-lt"/>
                <a:ea typeface="Oswald"/>
                <a:cs typeface="Oswald"/>
                <a:sym typeface="Oswald"/>
              </a:rPr>
              <a:t>Binds PLT Receptors </a:t>
            </a:r>
            <a:r>
              <a:rPr lang="en" dirty="0">
                <a:solidFill>
                  <a:schemeClr val="dk1"/>
                </a:solidFill>
                <a:latin typeface="+mn-lt"/>
                <a:ea typeface="Oswald"/>
                <a:cs typeface="Oswald"/>
                <a:sym typeface="Oswald"/>
              </a:rPr>
              <a:t>→ they change shape → connect with other platelets</a:t>
            </a:r>
          </a:p>
          <a:p>
            <a:pPr lvl="1">
              <a:lnSpc>
                <a:spcPct val="115000"/>
              </a:lnSpc>
              <a:spcBef>
                <a:spcPts val="0"/>
              </a:spcBef>
              <a:buClr>
                <a:schemeClr val="dk1"/>
              </a:buClr>
              <a:buFont typeface="Oswald"/>
              <a:buChar char="○"/>
            </a:pPr>
            <a:r>
              <a:rPr lang="en" dirty="0">
                <a:solidFill>
                  <a:schemeClr val="dk1"/>
                </a:solidFill>
                <a:latin typeface="+mn-lt"/>
                <a:ea typeface="Oswald"/>
                <a:cs typeface="Oswald"/>
                <a:sym typeface="Oswald"/>
              </a:rPr>
              <a:t>Converts </a:t>
            </a:r>
            <a:r>
              <a:rPr lang="en" dirty="0">
                <a:solidFill>
                  <a:schemeClr val="accent5"/>
                </a:solidFill>
                <a:latin typeface="+mn-lt"/>
                <a:ea typeface="Oswald"/>
                <a:cs typeface="Oswald"/>
                <a:sym typeface="Oswald"/>
              </a:rPr>
              <a:t>fibrinogen (I)</a:t>
            </a:r>
            <a:r>
              <a:rPr lang="en" dirty="0">
                <a:solidFill>
                  <a:schemeClr val="dk1"/>
                </a:solidFill>
                <a:latin typeface="+mn-lt"/>
                <a:ea typeface="Oswald"/>
                <a:cs typeface="Oswald"/>
                <a:sym typeface="Oswald"/>
              </a:rPr>
              <a:t> → </a:t>
            </a:r>
            <a:r>
              <a:rPr lang="en" dirty="0">
                <a:solidFill>
                  <a:schemeClr val="accent5"/>
                </a:solidFill>
                <a:latin typeface="+mn-lt"/>
                <a:ea typeface="Oswald"/>
                <a:cs typeface="Oswald"/>
                <a:sym typeface="Oswald"/>
              </a:rPr>
              <a:t>fibrin (</a:t>
            </a:r>
            <a:r>
              <a:rPr lang="en" dirty="0" err="1">
                <a:solidFill>
                  <a:schemeClr val="accent5"/>
                </a:solidFill>
                <a:latin typeface="+mn-lt"/>
                <a:ea typeface="Oswald"/>
                <a:cs typeface="Oswald"/>
                <a:sym typeface="Oswald"/>
              </a:rPr>
              <a:t>Ia</a:t>
            </a:r>
            <a:r>
              <a:rPr lang="en" dirty="0">
                <a:solidFill>
                  <a:schemeClr val="accent5"/>
                </a:solidFill>
                <a:latin typeface="+mn-lt"/>
                <a:ea typeface="Oswald"/>
                <a:cs typeface="Oswald"/>
                <a:sym typeface="Oswald"/>
              </a:rPr>
              <a:t>) </a:t>
            </a:r>
            <a:r>
              <a:rPr lang="en" dirty="0">
                <a:solidFill>
                  <a:schemeClr val="dk1"/>
                </a:solidFill>
                <a:latin typeface="+mn-lt"/>
                <a:ea typeface="Oswald"/>
                <a:cs typeface="Oswald"/>
                <a:sym typeface="Oswald"/>
              </a:rPr>
              <a:t>→ aggregate into fibrin mesh</a:t>
            </a:r>
          </a:p>
          <a:p>
            <a:pPr lvl="1">
              <a:lnSpc>
                <a:spcPct val="115000"/>
              </a:lnSpc>
              <a:spcBef>
                <a:spcPts val="0"/>
              </a:spcBef>
              <a:buClr>
                <a:schemeClr val="dk1"/>
              </a:buClr>
              <a:buFont typeface="Oswald"/>
              <a:buChar char="○"/>
            </a:pPr>
            <a:r>
              <a:rPr lang="en-CA" dirty="0">
                <a:solidFill>
                  <a:schemeClr val="dk1"/>
                </a:solidFill>
                <a:latin typeface="+mn-lt"/>
                <a:ea typeface="Oswald"/>
                <a:cs typeface="Oswald"/>
                <a:sym typeface="Oswald"/>
              </a:rPr>
              <a:t>C</a:t>
            </a:r>
            <a:r>
              <a:rPr lang="en" dirty="0">
                <a:solidFill>
                  <a:schemeClr val="dk1"/>
                </a:solidFill>
                <a:latin typeface="+mn-lt"/>
                <a:ea typeface="Oswald"/>
                <a:cs typeface="Oswald"/>
                <a:sym typeface="Oswald"/>
              </a:rPr>
              <a:t>leaves FXIII into </a:t>
            </a:r>
            <a:r>
              <a:rPr lang="en" dirty="0" err="1">
                <a:solidFill>
                  <a:schemeClr val="dk1"/>
                </a:solidFill>
                <a:latin typeface="+mn-lt"/>
                <a:ea typeface="Oswald"/>
                <a:cs typeface="Oswald"/>
                <a:sym typeface="Oswald"/>
              </a:rPr>
              <a:t>FXIIIa</a:t>
            </a:r>
            <a:r>
              <a:rPr lang="en" dirty="0">
                <a:solidFill>
                  <a:schemeClr val="dk1"/>
                </a:solidFill>
                <a:latin typeface="+mn-lt"/>
                <a:ea typeface="Oswald"/>
                <a:cs typeface="Oswald"/>
                <a:sym typeface="Oswald"/>
              </a:rPr>
              <a:t> →  stabilizes fibrin chain </a:t>
            </a:r>
          </a:p>
          <a:p>
            <a:pPr lvl="1">
              <a:lnSpc>
                <a:spcPct val="115000"/>
              </a:lnSpc>
              <a:spcBef>
                <a:spcPts val="0"/>
              </a:spcBef>
              <a:buClr>
                <a:schemeClr val="dk1"/>
              </a:buClr>
              <a:buFont typeface="Oswald"/>
              <a:buChar char="○"/>
            </a:pPr>
            <a:r>
              <a:rPr lang="en" dirty="0" err="1">
                <a:solidFill>
                  <a:schemeClr val="dk1"/>
                </a:solidFill>
                <a:latin typeface="+mn-lt"/>
                <a:ea typeface="Oswald"/>
                <a:cs typeface="Oswald"/>
                <a:sym typeface="Oswald"/>
              </a:rPr>
              <a:t>FVIIIa</a:t>
            </a:r>
            <a:r>
              <a:rPr lang="en" dirty="0">
                <a:solidFill>
                  <a:schemeClr val="dk1"/>
                </a:solidFill>
                <a:latin typeface="+mn-lt"/>
                <a:ea typeface="Oswald"/>
                <a:cs typeface="Oswald"/>
                <a:sym typeface="Oswald"/>
              </a:rPr>
              <a:t> and </a:t>
            </a:r>
            <a:r>
              <a:rPr lang="en" dirty="0" err="1">
                <a:solidFill>
                  <a:schemeClr val="dk1"/>
                </a:solidFill>
                <a:latin typeface="+mn-lt"/>
                <a:ea typeface="Oswald"/>
                <a:cs typeface="Oswald"/>
                <a:sym typeface="Oswald"/>
              </a:rPr>
              <a:t>IXa</a:t>
            </a:r>
            <a:r>
              <a:rPr lang="en" dirty="0">
                <a:solidFill>
                  <a:schemeClr val="dk1"/>
                </a:solidFill>
                <a:latin typeface="+mn-lt"/>
                <a:ea typeface="Oswald"/>
                <a:cs typeface="Oswald"/>
                <a:sym typeface="Oswald"/>
              </a:rPr>
              <a:t> → </a:t>
            </a:r>
            <a:r>
              <a:rPr lang="en" dirty="0" err="1">
                <a:solidFill>
                  <a:schemeClr val="dk1"/>
                </a:solidFill>
                <a:latin typeface="+mn-lt"/>
                <a:ea typeface="Oswald"/>
                <a:cs typeface="Oswald"/>
                <a:sym typeface="Oswald"/>
              </a:rPr>
              <a:t>Xa</a:t>
            </a:r>
            <a:r>
              <a:rPr lang="en" dirty="0">
                <a:solidFill>
                  <a:schemeClr val="dk1"/>
                </a:solidFill>
                <a:latin typeface="+mn-lt"/>
                <a:ea typeface="Oswald"/>
                <a:cs typeface="Oswald"/>
                <a:sym typeface="Oswald"/>
              </a:rPr>
              <a:t> → feedback into intrinsic pathway → ++ Thrombin </a:t>
            </a:r>
          </a:p>
          <a:p>
            <a:pPr lvl="1">
              <a:lnSpc>
                <a:spcPct val="115000"/>
              </a:lnSpc>
              <a:spcBef>
                <a:spcPts val="0"/>
              </a:spcBef>
              <a:buClr>
                <a:schemeClr val="dk1"/>
              </a:buClr>
              <a:buFont typeface="Oswald"/>
              <a:buChar char="○"/>
            </a:pPr>
            <a:r>
              <a:rPr lang="en" dirty="0">
                <a:solidFill>
                  <a:schemeClr val="dk1"/>
                </a:solidFill>
                <a:latin typeface="+mn-lt"/>
                <a:ea typeface="Oswald"/>
                <a:cs typeface="Oswald"/>
                <a:sym typeface="Oswald"/>
              </a:rPr>
              <a:t>FV → </a:t>
            </a:r>
            <a:r>
              <a:rPr lang="en" dirty="0" err="1">
                <a:solidFill>
                  <a:schemeClr val="dk1"/>
                </a:solidFill>
                <a:latin typeface="+mn-lt"/>
                <a:ea typeface="Oswald"/>
                <a:cs typeface="Oswald"/>
                <a:sym typeface="Oswald"/>
              </a:rPr>
              <a:t>Va</a:t>
            </a:r>
            <a:r>
              <a:rPr lang="en" dirty="0">
                <a:solidFill>
                  <a:schemeClr val="dk1"/>
                </a:solidFill>
                <a:latin typeface="+mn-lt"/>
                <a:ea typeface="Oswald"/>
                <a:cs typeface="Oswald"/>
                <a:sym typeface="Oswald"/>
              </a:rPr>
              <a:t> → feedback into common pathway → ++ Thrombin </a:t>
            </a:r>
          </a:p>
          <a:p>
            <a:pPr lvl="1">
              <a:lnSpc>
                <a:spcPct val="115000"/>
              </a:lnSpc>
              <a:spcBef>
                <a:spcPts val="0"/>
              </a:spcBef>
              <a:buClr>
                <a:schemeClr val="dk1"/>
              </a:buClr>
              <a:buFont typeface="Oswald"/>
              <a:buChar char="○"/>
            </a:pPr>
            <a:endParaRPr lang="en" dirty="0">
              <a:solidFill>
                <a:schemeClr val="dk1"/>
              </a:solidFill>
              <a:latin typeface="+mn-lt"/>
              <a:ea typeface="Oswald"/>
              <a:cs typeface="Oswald"/>
              <a:sym typeface="Oswald"/>
            </a:endParaRPr>
          </a:p>
          <a:p>
            <a:pPr lvl="1">
              <a:lnSpc>
                <a:spcPct val="115000"/>
              </a:lnSpc>
              <a:spcBef>
                <a:spcPts val="0"/>
              </a:spcBef>
              <a:buClr>
                <a:schemeClr val="dk1"/>
              </a:buClr>
              <a:buFont typeface="Oswald"/>
              <a:buChar char="○"/>
            </a:pPr>
            <a:endParaRPr lang="en-CA" dirty="0">
              <a:solidFill>
                <a:schemeClr val="accent5"/>
              </a:solidFill>
              <a:latin typeface="+mn-lt"/>
              <a:ea typeface="Oswald"/>
              <a:cs typeface="Oswald"/>
              <a:sym typeface="Oswald"/>
            </a:endParaRPr>
          </a:p>
        </p:txBody>
      </p:sp>
      <p:sp>
        <p:nvSpPr>
          <p:cNvPr id="648" name="Google Shape;648;p64"/>
          <p:cNvSpPr txBox="1">
            <a:spLocks noGrp="1"/>
          </p:cNvSpPr>
          <p:nvPr>
            <p:ph type="body" idx="2"/>
          </p:nvPr>
        </p:nvSpPr>
        <p:spPr>
          <a:xfrm>
            <a:off x="52400" y="6366733"/>
            <a:ext cx="3848000" cy="330000"/>
          </a:xfrm>
          <a:prstGeom prst="rect">
            <a:avLst/>
          </a:prstGeom>
        </p:spPr>
        <p:txBody>
          <a:bodyPr spcFirstLastPara="1" wrap="square" lIns="91433" tIns="45700" rIns="91433" bIns="45700" anchor="t" anchorCtr="0">
            <a:noAutofit/>
          </a:bodyPr>
          <a:lstStyle/>
          <a:p>
            <a:pPr marL="0" indent="0"/>
            <a:r>
              <a:rPr lang="en">
                <a:solidFill>
                  <a:srgbClr val="FFFFFF"/>
                </a:solidFill>
              </a:rPr>
              <a:t>First Aid 2018 Pg. 401-403</a:t>
            </a:r>
            <a:endParaRPr>
              <a:solidFill>
                <a:srgbClr val="FFFFFF"/>
              </a:solidFill>
            </a:endParaRPr>
          </a:p>
        </p:txBody>
      </p:sp>
      <p:sp>
        <p:nvSpPr>
          <p:cNvPr id="8" name="Google Shape;182;p27">
            <a:extLst>
              <a:ext uri="{FF2B5EF4-FFF2-40B4-BE49-F238E27FC236}">
                <a16:creationId xmlns:a16="http://schemas.microsoft.com/office/drawing/2014/main" id="{BCD06883-E317-4852-A3DD-E2506E5E53D9}"/>
              </a:ext>
            </a:extLst>
          </p:cNvPr>
          <p:cNvSpPr txBox="1">
            <a:spLocks/>
          </p:cNvSpPr>
          <p:nvPr/>
        </p:nvSpPr>
        <p:spPr>
          <a:xfrm>
            <a:off x="5980498" y="6528000"/>
            <a:ext cx="6211503" cy="330000"/>
          </a:xfrm>
          <a:prstGeom prst="rect">
            <a:avLst/>
          </a:prstGeom>
          <a:no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L="457200" marR="0" lvl="0" indent="-323850" algn="l" rtl="0">
              <a:lnSpc>
                <a:spcPct val="90000"/>
              </a:lnSpc>
              <a:spcBef>
                <a:spcPts val="800"/>
              </a:spcBef>
              <a:spcAft>
                <a:spcPts val="0"/>
              </a:spcAft>
              <a:buClr>
                <a:srgbClr val="262626"/>
              </a:buClr>
              <a:buSzPts val="1500"/>
              <a:buFont typeface="Arial"/>
              <a:buChar char="•"/>
              <a:defRPr sz="1500" b="0" i="0" u="none" strike="noStrike" cap="none">
                <a:solidFill>
                  <a:srgbClr val="262626"/>
                </a:solidFill>
                <a:latin typeface="Calibri"/>
                <a:ea typeface="Calibri"/>
                <a:cs typeface="Calibri"/>
                <a:sym typeface="Calibri"/>
              </a:defRPr>
            </a:lvl1pPr>
            <a:lvl2pPr marL="914400" marR="0" lvl="1" indent="-317500" algn="l" rtl="0">
              <a:lnSpc>
                <a:spcPct val="90000"/>
              </a:lnSpc>
              <a:spcBef>
                <a:spcPts val="400"/>
              </a:spcBef>
              <a:spcAft>
                <a:spcPts val="0"/>
              </a:spcAft>
              <a:buClr>
                <a:srgbClr val="262626"/>
              </a:buClr>
              <a:buSzPts val="1400"/>
              <a:buFont typeface="Arial"/>
              <a:buChar char="•"/>
              <a:defRPr sz="1400" b="0" i="0" u="none" strike="noStrike" cap="none">
                <a:solidFill>
                  <a:srgbClr val="262626"/>
                </a:solidFill>
                <a:latin typeface="Calibri"/>
                <a:ea typeface="Calibri"/>
                <a:cs typeface="Calibri"/>
                <a:sym typeface="Calibri"/>
              </a:defRPr>
            </a:lvl2pPr>
            <a:lvl3pPr marL="1371600" marR="0" lvl="2" indent="-304800" algn="l" rtl="0">
              <a:lnSpc>
                <a:spcPct val="90000"/>
              </a:lnSpc>
              <a:spcBef>
                <a:spcPts val="400"/>
              </a:spcBef>
              <a:spcAft>
                <a:spcPts val="0"/>
              </a:spcAft>
              <a:buClr>
                <a:srgbClr val="262626"/>
              </a:buClr>
              <a:buSzPts val="1200"/>
              <a:buFont typeface="Arial"/>
              <a:buChar char="•"/>
              <a:defRPr sz="1200" b="0" i="0" u="none" strike="noStrike" cap="none">
                <a:solidFill>
                  <a:srgbClr val="262626"/>
                </a:solidFill>
                <a:latin typeface="Calibri"/>
                <a:ea typeface="Calibri"/>
                <a:cs typeface="Calibri"/>
                <a:sym typeface="Calibri"/>
              </a:defRPr>
            </a:lvl3pPr>
            <a:lvl4pPr marL="1828800" marR="0" lvl="3" indent="-304800" algn="l" rtl="0">
              <a:lnSpc>
                <a:spcPct val="90000"/>
              </a:lnSpc>
              <a:spcBef>
                <a:spcPts val="400"/>
              </a:spcBef>
              <a:spcAft>
                <a:spcPts val="0"/>
              </a:spcAft>
              <a:buClr>
                <a:srgbClr val="262626"/>
              </a:buClr>
              <a:buSzPts val="1200"/>
              <a:buFont typeface="Arial"/>
              <a:buChar char="•"/>
              <a:defRPr sz="1200" b="0" i="0" u="none" strike="noStrike" cap="none">
                <a:solidFill>
                  <a:srgbClr val="262626"/>
                </a:solidFill>
                <a:latin typeface="Calibri"/>
                <a:ea typeface="Calibri"/>
                <a:cs typeface="Calibri"/>
                <a:sym typeface="Calibri"/>
              </a:defRPr>
            </a:lvl4pPr>
            <a:lvl5pPr marL="2286000" marR="0" lvl="4" indent="-304800" algn="l" rtl="0">
              <a:lnSpc>
                <a:spcPct val="90000"/>
              </a:lnSpc>
              <a:spcBef>
                <a:spcPts val="400"/>
              </a:spcBef>
              <a:spcAft>
                <a:spcPts val="0"/>
              </a:spcAft>
              <a:buClr>
                <a:srgbClr val="262626"/>
              </a:buClr>
              <a:buSzPts val="1200"/>
              <a:buFont typeface="Arial"/>
              <a:buChar char="•"/>
              <a:defRPr sz="1200" b="0" i="0" u="none" strike="noStrike" cap="none">
                <a:solidFill>
                  <a:srgbClr val="262626"/>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indent="0" algn="r">
              <a:lnSpc>
                <a:spcPct val="80000"/>
              </a:lnSpc>
              <a:spcBef>
                <a:spcPts val="0"/>
              </a:spcBef>
              <a:buClr>
                <a:schemeClr val="lt1"/>
              </a:buClr>
              <a:buSzPts val="1400"/>
              <a:buNone/>
            </a:pPr>
            <a:r>
              <a:rPr lang="en-US" sz="1800" dirty="0">
                <a:solidFill>
                  <a:schemeClr val="bg1"/>
                </a:solidFill>
              </a:rPr>
              <a:t>Fatemeh </a:t>
            </a:r>
            <a:r>
              <a:rPr lang="en-US" sz="1800" dirty="0" err="1">
                <a:solidFill>
                  <a:schemeClr val="bg1"/>
                </a:solidFill>
              </a:rPr>
              <a:t>Zevari</a:t>
            </a:r>
            <a:r>
              <a:rPr lang="en-US" sz="1800" dirty="0">
                <a:solidFill>
                  <a:schemeClr val="bg1"/>
                </a:solidFill>
              </a:rPr>
              <a:t>, </a:t>
            </a:r>
            <a:r>
              <a:rPr lang="en-US" sz="1800" dirty="0" err="1">
                <a:solidFill>
                  <a:schemeClr val="bg1"/>
                </a:solidFill>
              </a:rPr>
              <a:t>Doctorials</a:t>
            </a:r>
            <a:r>
              <a:rPr lang="en-US" sz="1800" dirty="0">
                <a:solidFill>
                  <a:schemeClr val="bg1"/>
                </a:solidFill>
              </a:rPr>
              <a:t> 2023/24</a:t>
            </a:r>
            <a:endParaRPr lang="en-US" sz="1400" dirty="0">
              <a:solidFill>
                <a:schemeClr val="bg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 name="Rectangle 5">
            <a:extLst>
              <a:ext uri="{FF2B5EF4-FFF2-40B4-BE49-F238E27FC236}">
                <a16:creationId xmlns:a16="http://schemas.microsoft.com/office/drawing/2014/main" id="{21FAA2D1-6E9D-49F0-8F58-AAC733624C4F}"/>
              </a:ext>
            </a:extLst>
          </p:cNvPr>
          <p:cNvSpPr/>
          <p:nvPr/>
        </p:nvSpPr>
        <p:spPr>
          <a:xfrm>
            <a:off x="6131918" y="1149425"/>
            <a:ext cx="4136477" cy="1812424"/>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CA" sz="1867" kern="0">
              <a:solidFill>
                <a:srgbClr val="FFFFFF"/>
              </a:solidFill>
              <a:latin typeface="Arial"/>
              <a:sym typeface="Arial"/>
            </a:endParaRPr>
          </a:p>
        </p:txBody>
      </p:sp>
      <p:sp>
        <p:nvSpPr>
          <p:cNvPr id="5" name="Rectangle 4">
            <a:extLst>
              <a:ext uri="{FF2B5EF4-FFF2-40B4-BE49-F238E27FC236}">
                <a16:creationId xmlns:a16="http://schemas.microsoft.com/office/drawing/2014/main" id="{26E7BC01-81F2-4605-871B-155550D8305D}"/>
              </a:ext>
            </a:extLst>
          </p:cNvPr>
          <p:cNvSpPr/>
          <p:nvPr/>
        </p:nvSpPr>
        <p:spPr>
          <a:xfrm>
            <a:off x="1372299" y="1169793"/>
            <a:ext cx="4723700" cy="2550103"/>
          </a:xfrm>
          <a:prstGeom prst="rect">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CA" sz="1867" kern="0">
              <a:solidFill>
                <a:srgbClr val="FFFFFF"/>
              </a:solidFill>
              <a:latin typeface="Arial"/>
              <a:sym typeface="Arial"/>
            </a:endParaRPr>
          </a:p>
        </p:txBody>
      </p:sp>
      <p:sp>
        <p:nvSpPr>
          <p:cNvPr id="4" name="Rectangle 3">
            <a:extLst>
              <a:ext uri="{FF2B5EF4-FFF2-40B4-BE49-F238E27FC236}">
                <a16:creationId xmlns:a16="http://schemas.microsoft.com/office/drawing/2014/main" id="{2BDE4661-2904-4994-9A4D-0E1623D3999B}"/>
              </a:ext>
            </a:extLst>
          </p:cNvPr>
          <p:cNvSpPr/>
          <p:nvPr/>
        </p:nvSpPr>
        <p:spPr>
          <a:xfrm>
            <a:off x="1372300" y="3755492"/>
            <a:ext cx="7477075" cy="2499992"/>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CA" sz="1867" kern="0">
              <a:solidFill>
                <a:srgbClr val="FFFFFF"/>
              </a:solidFill>
              <a:latin typeface="Arial"/>
              <a:sym typeface="Arial"/>
            </a:endParaRPr>
          </a:p>
        </p:txBody>
      </p:sp>
      <p:sp>
        <p:nvSpPr>
          <p:cNvPr id="3" name="Rectangle 2">
            <a:extLst>
              <a:ext uri="{FF2B5EF4-FFF2-40B4-BE49-F238E27FC236}">
                <a16:creationId xmlns:a16="http://schemas.microsoft.com/office/drawing/2014/main" id="{81325044-C112-498C-A331-E8192223B0B7}"/>
              </a:ext>
            </a:extLst>
          </p:cNvPr>
          <p:cNvSpPr/>
          <p:nvPr/>
        </p:nvSpPr>
        <p:spPr>
          <a:xfrm>
            <a:off x="10306167" y="5164901"/>
            <a:ext cx="1740157" cy="939735"/>
          </a:xfrm>
          <a:prstGeom prst="rect">
            <a:avLst/>
          </a:prstGeom>
          <a:solidFill>
            <a:srgbClr val="EAD1DC"/>
          </a:solidFill>
          <a:ln>
            <a:solidFill>
              <a:srgbClr val="EAD1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CA" sz="1867" kern="0">
              <a:solidFill>
                <a:srgbClr val="FFFFFF"/>
              </a:solidFill>
              <a:latin typeface="Arial"/>
              <a:sym typeface="Arial"/>
            </a:endParaRPr>
          </a:p>
        </p:txBody>
      </p:sp>
      <p:sp>
        <p:nvSpPr>
          <p:cNvPr id="2" name="Rectangle 1">
            <a:extLst>
              <a:ext uri="{FF2B5EF4-FFF2-40B4-BE49-F238E27FC236}">
                <a16:creationId xmlns:a16="http://schemas.microsoft.com/office/drawing/2014/main" id="{2284B40B-BB6C-4805-853F-EAA0321B1D35}"/>
              </a:ext>
            </a:extLst>
          </p:cNvPr>
          <p:cNvSpPr/>
          <p:nvPr/>
        </p:nvSpPr>
        <p:spPr>
          <a:xfrm>
            <a:off x="9742267" y="2989804"/>
            <a:ext cx="2304091" cy="2152339"/>
          </a:xfrm>
          <a:prstGeom prst="rect">
            <a:avLst/>
          </a:prstGeom>
          <a:solidFill>
            <a:srgbClr val="EAD1DC"/>
          </a:solidFill>
          <a:ln>
            <a:solidFill>
              <a:srgbClr val="EAD1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CA" sz="1867" kern="0">
              <a:solidFill>
                <a:srgbClr val="FFFFFF"/>
              </a:solidFill>
              <a:latin typeface="Arial"/>
              <a:sym typeface="Arial"/>
            </a:endParaRPr>
          </a:p>
        </p:txBody>
      </p:sp>
      <p:sp>
        <p:nvSpPr>
          <p:cNvPr id="653" name="Google Shape;653;p65"/>
          <p:cNvSpPr txBox="1">
            <a:spLocks noGrp="1"/>
          </p:cNvSpPr>
          <p:nvPr>
            <p:ph type="title"/>
          </p:nvPr>
        </p:nvSpPr>
        <p:spPr>
          <a:prstGeom prst="rect">
            <a:avLst/>
          </a:prstGeom>
        </p:spPr>
        <p:txBody>
          <a:bodyPr spcFirstLastPara="1" wrap="square" lIns="91433" tIns="45700" rIns="91433" bIns="45700" anchor="ctr" anchorCtr="0">
            <a:noAutofit/>
          </a:bodyPr>
          <a:lstStyle/>
          <a:p>
            <a:r>
              <a:rPr lang="en">
                <a:latin typeface="Oswald SemiBold"/>
                <a:ea typeface="Oswald SemiBold"/>
                <a:cs typeface="Oswald SemiBold"/>
                <a:sym typeface="Oswald SemiBold"/>
              </a:rPr>
              <a:t>Secondary Hemostasis: </a:t>
            </a:r>
            <a:r>
              <a:rPr lang="en" sz="4000">
                <a:solidFill>
                  <a:schemeClr val="accent5"/>
                </a:solidFill>
                <a:latin typeface="Oswald SemiBold"/>
                <a:ea typeface="Oswald SemiBold"/>
                <a:cs typeface="Oswald SemiBold"/>
                <a:sym typeface="Oswald SemiBold"/>
              </a:rPr>
              <a:t>Coagulation Cascade</a:t>
            </a:r>
            <a:endParaRPr sz="4000">
              <a:solidFill>
                <a:schemeClr val="accent5"/>
              </a:solidFill>
              <a:latin typeface="Oswald SemiBold"/>
              <a:ea typeface="Oswald SemiBold"/>
              <a:cs typeface="Oswald SemiBold"/>
              <a:sym typeface="Oswald SemiBold"/>
            </a:endParaRPr>
          </a:p>
        </p:txBody>
      </p:sp>
      <p:sp>
        <p:nvSpPr>
          <p:cNvPr id="655" name="Google Shape;655;p65"/>
          <p:cNvSpPr txBox="1">
            <a:spLocks noGrp="1"/>
          </p:cNvSpPr>
          <p:nvPr>
            <p:ph type="body" idx="1"/>
          </p:nvPr>
        </p:nvSpPr>
        <p:spPr>
          <a:xfrm>
            <a:off x="52400" y="6366733"/>
            <a:ext cx="3848000" cy="330000"/>
          </a:xfrm>
          <a:prstGeom prst="rect">
            <a:avLst/>
          </a:prstGeom>
        </p:spPr>
        <p:txBody>
          <a:bodyPr spcFirstLastPara="1" wrap="square" lIns="91433" tIns="45700" rIns="91433" bIns="45700" anchor="t" anchorCtr="0">
            <a:noAutofit/>
          </a:bodyPr>
          <a:lstStyle/>
          <a:p>
            <a:pPr marL="0" indent="0"/>
            <a:r>
              <a:rPr lang="en">
                <a:solidFill>
                  <a:srgbClr val="FFFFFF"/>
                </a:solidFill>
              </a:rPr>
              <a:t>First Aid 2018 Pg. 401-403</a:t>
            </a:r>
            <a:endParaRPr>
              <a:solidFill>
                <a:srgbClr val="FFFFFF"/>
              </a:solidFill>
            </a:endParaRPr>
          </a:p>
        </p:txBody>
      </p:sp>
      <p:sp>
        <p:nvSpPr>
          <p:cNvPr id="656" name="Google Shape;656;p65"/>
          <p:cNvSpPr txBox="1"/>
          <p:nvPr/>
        </p:nvSpPr>
        <p:spPr>
          <a:xfrm>
            <a:off x="838200" y="1561467"/>
            <a:ext cx="394400" cy="2887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3467" kern="0" dirty="0">
                <a:solidFill>
                  <a:srgbClr val="CC0000"/>
                </a:solidFill>
                <a:latin typeface="Oswald Medium"/>
                <a:ea typeface="Oswald Medium"/>
                <a:cs typeface="Oswald Medium"/>
                <a:sym typeface="Oswald Medium"/>
              </a:rPr>
              <a:t>TENET</a:t>
            </a:r>
            <a:endParaRPr sz="3467" kern="0" dirty="0">
              <a:solidFill>
                <a:srgbClr val="CC0000"/>
              </a:solidFill>
              <a:latin typeface="Oswald Medium"/>
              <a:ea typeface="Oswald Medium"/>
              <a:cs typeface="Oswald Medium"/>
              <a:sym typeface="Oswald Medium"/>
            </a:endParaRPr>
          </a:p>
        </p:txBody>
      </p:sp>
      <p:sp>
        <p:nvSpPr>
          <p:cNvPr id="657" name="Google Shape;657;p65"/>
          <p:cNvSpPr txBox="1"/>
          <p:nvPr/>
        </p:nvSpPr>
        <p:spPr>
          <a:xfrm>
            <a:off x="1534300" y="1633867"/>
            <a:ext cx="757200" cy="56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Oswald"/>
                <a:ea typeface="Oswald"/>
                <a:cs typeface="Oswald"/>
                <a:sym typeface="Oswald"/>
              </a:rPr>
              <a:t>XII</a:t>
            </a:r>
            <a:endParaRPr sz="1867" kern="0">
              <a:solidFill>
                <a:srgbClr val="000000"/>
              </a:solidFill>
              <a:latin typeface="Oswald"/>
              <a:ea typeface="Oswald"/>
              <a:cs typeface="Oswald"/>
              <a:sym typeface="Oswald"/>
            </a:endParaRPr>
          </a:p>
        </p:txBody>
      </p:sp>
      <p:sp>
        <p:nvSpPr>
          <p:cNvPr id="658" name="Google Shape;658;p65"/>
          <p:cNvSpPr txBox="1"/>
          <p:nvPr/>
        </p:nvSpPr>
        <p:spPr>
          <a:xfrm>
            <a:off x="2685567" y="1624229"/>
            <a:ext cx="757200" cy="453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Oswald"/>
                <a:ea typeface="Oswald"/>
                <a:cs typeface="Oswald"/>
                <a:sym typeface="Oswald"/>
              </a:rPr>
              <a:t>XIIa</a:t>
            </a:r>
            <a:endParaRPr sz="1867" kern="0">
              <a:solidFill>
                <a:srgbClr val="000000"/>
              </a:solidFill>
              <a:latin typeface="Oswald"/>
              <a:ea typeface="Oswald"/>
              <a:cs typeface="Oswald"/>
              <a:sym typeface="Oswald"/>
            </a:endParaRPr>
          </a:p>
        </p:txBody>
      </p:sp>
      <p:sp>
        <p:nvSpPr>
          <p:cNvPr id="659" name="Google Shape;659;p65"/>
          <p:cNvSpPr txBox="1"/>
          <p:nvPr/>
        </p:nvSpPr>
        <p:spPr>
          <a:xfrm>
            <a:off x="2095800" y="2231067"/>
            <a:ext cx="448800" cy="56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Oswald"/>
                <a:ea typeface="Oswald"/>
                <a:cs typeface="Oswald"/>
                <a:sym typeface="Oswald"/>
              </a:rPr>
              <a:t>XI</a:t>
            </a:r>
            <a:endParaRPr sz="1867" kern="0">
              <a:solidFill>
                <a:srgbClr val="000000"/>
              </a:solidFill>
              <a:latin typeface="Oswald"/>
              <a:ea typeface="Oswald"/>
              <a:cs typeface="Oswald"/>
              <a:sym typeface="Oswald"/>
            </a:endParaRPr>
          </a:p>
        </p:txBody>
      </p:sp>
      <p:sp>
        <p:nvSpPr>
          <p:cNvPr id="660" name="Google Shape;660;p65"/>
          <p:cNvSpPr txBox="1"/>
          <p:nvPr/>
        </p:nvSpPr>
        <p:spPr>
          <a:xfrm>
            <a:off x="3559067" y="2231067"/>
            <a:ext cx="757200" cy="56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Oswald"/>
                <a:ea typeface="Oswald"/>
                <a:cs typeface="Oswald"/>
                <a:sym typeface="Oswald"/>
              </a:rPr>
              <a:t>XIa</a:t>
            </a:r>
            <a:endParaRPr sz="1867" kern="0">
              <a:solidFill>
                <a:srgbClr val="000000"/>
              </a:solidFill>
              <a:latin typeface="Oswald"/>
              <a:ea typeface="Oswald"/>
              <a:cs typeface="Oswald"/>
              <a:sym typeface="Oswald"/>
            </a:endParaRPr>
          </a:p>
        </p:txBody>
      </p:sp>
      <p:sp>
        <p:nvSpPr>
          <p:cNvPr id="661" name="Google Shape;661;p65"/>
          <p:cNvSpPr txBox="1"/>
          <p:nvPr/>
        </p:nvSpPr>
        <p:spPr>
          <a:xfrm>
            <a:off x="2784417" y="2736900"/>
            <a:ext cx="757200" cy="56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Oswald"/>
                <a:ea typeface="Oswald"/>
                <a:cs typeface="Oswald"/>
                <a:sym typeface="Oswald"/>
              </a:rPr>
              <a:t>IX</a:t>
            </a:r>
            <a:endParaRPr sz="1867" kern="0">
              <a:solidFill>
                <a:srgbClr val="000000"/>
              </a:solidFill>
              <a:latin typeface="Oswald"/>
              <a:ea typeface="Oswald"/>
              <a:cs typeface="Oswald"/>
              <a:sym typeface="Oswald"/>
            </a:endParaRPr>
          </a:p>
        </p:txBody>
      </p:sp>
      <p:sp>
        <p:nvSpPr>
          <p:cNvPr id="662" name="Google Shape;662;p65"/>
          <p:cNvSpPr txBox="1"/>
          <p:nvPr/>
        </p:nvSpPr>
        <p:spPr>
          <a:xfrm>
            <a:off x="4333700" y="2724233"/>
            <a:ext cx="528000" cy="56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Oswald"/>
                <a:ea typeface="Oswald"/>
                <a:cs typeface="Oswald"/>
                <a:sym typeface="Oswald"/>
              </a:rPr>
              <a:t>IXa</a:t>
            </a:r>
            <a:endParaRPr sz="1867" kern="0">
              <a:solidFill>
                <a:srgbClr val="000000"/>
              </a:solidFill>
              <a:latin typeface="Oswald"/>
              <a:ea typeface="Oswald"/>
              <a:cs typeface="Oswald"/>
              <a:sym typeface="Oswald"/>
            </a:endParaRPr>
          </a:p>
        </p:txBody>
      </p:sp>
      <p:sp>
        <p:nvSpPr>
          <p:cNvPr id="663" name="Google Shape;663;p65"/>
          <p:cNvSpPr txBox="1"/>
          <p:nvPr/>
        </p:nvSpPr>
        <p:spPr>
          <a:xfrm>
            <a:off x="5111567" y="3012900"/>
            <a:ext cx="757200" cy="56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Oswald"/>
                <a:ea typeface="Oswald"/>
                <a:cs typeface="Oswald"/>
                <a:sym typeface="Oswald"/>
              </a:rPr>
              <a:t>VIIIa</a:t>
            </a:r>
            <a:endParaRPr sz="1867" kern="0">
              <a:solidFill>
                <a:srgbClr val="000000"/>
              </a:solidFill>
              <a:latin typeface="Oswald"/>
              <a:ea typeface="Oswald"/>
              <a:cs typeface="Oswald"/>
              <a:sym typeface="Oswald"/>
            </a:endParaRPr>
          </a:p>
        </p:txBody>
      </p:sp>
      <p:sp>
        <p:nvSpPr>
          <p:cNvPr id="664" name="Google Shape;664;p65"/>
          <p:cNvSpPr txBox="1"/>
          <p:nvPr/>
        </p:nvSpPr>
        <p:spPr>
          <a:xfrm>
            <a:off x="4902000" y="2105051"/>
            <a:ext cx="1428800" cy="568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000000"/>
                </a:solidFill>
                <a:latin typeface="Oswald"/>
                <a:ea typeface="Oswald"/>
                <a:cs typeface="Oswald"/>
                <a:sym typeface="Oswald"/>
              </a:rPr>
              <a:t>VIII </a:t>
            </a:r>
            <a:r>
              <a:rPr lang="en" sz="1867" kern="0">
                <a:solidFill>
                  <a:srgbClr val="A64D79"/>
                </a:solidFill>
                <a:latin typeface="Oswald"/>
                <a:ea typeface="Oswald"/>
                <a:cs typeface="Oswald"/>
                <a:sym typeface="Oswald"/>
              </a:rPr>
              <a:t>+ vWF</a:t>
            </a:r>
            <a:endParaRPr sz="1867" kern="0">
              <a:solidFill>
                <a:srgbClr val="A64D79"/>
              </a:solidFill>
              <a:latin typeface="Oswald"/>
              <a:ea typeface="Oswald"/>
              <a:cs typeface="Oswald"/>
              <a:sym typeface="Oswald"/>
            </a:endParaRPr>
          </a:p>
        </p:txBody>
      </p:sp>
      <p:sp>
        <p:nvSpPr>
          <p:cNvPr id="665" name="Google Shape;665;p65"/>
          <p:cNvSpPr txBox="1"/>
          <p:nvPr/>
        </p:nvSpPr>
        <p:spPr>
          <a:xfrm>
            <a:off x="4333700" y="3863800"/>
            <a:ext cx="327200" cy="505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Oswald"/>
                <a:ea typeface="Oswald"/>
                <a:cs typeface="Oswald"/>
                <a:sym typeface="Oswald"/>
              </a:rPr>
              <a:t>X</a:t>
            </a:r>
            <a:endParaRPr sz="1867" kern="0">
              <a:solidFill>
                <a:srgbClr val="000000"/>
              </a:solidFill>
              <a:latin typeface="Oswald"/>
              <a:ea typeface="Oswald"/>
              <a:cs typeface="Oswald"/>
              <a:sym typeface="Oswald"/>
            </a:endParaRPr>
          </a:p>
        </p:txBody>
      </p:sp>
      <p:sp>
        <p:nvSpPr>
          <p:cNvPr id="666" name="Google Shape;666;p65"/>
          <p:cNvSpPr txBox="1"/>
          <p:nvPr/>
        </p:nvSpPr>
        <p:spPr>
          <a:xfrm>
            <a:off x="5643167" y="3863800"/>
            <a:ext cx="618000" cy="505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Oswald"/>
                <a:ea typeface="Oswald"/>
                <a:cs typeface="Oswald"/>
                <a:sym typeface="Oswald"/>
              </a:rPr>
              <a:t>Xa</a:t>
            </a:r>
            <a:endParaRPr sz="1867" kern="0">
              <a:solidFill>
                <a:srgbClr val="000000"/>
              </a:solidFill>
              <a:latin typeface="Oswald"/>
              <a:ea typeface="Oswald"/>
              <a:cs typeface="Oswald"/>
              <a:sym typeface="Oswald"/>
            </a:endParaRPr>
          </a:p>
        </p:txBody>
      </p:sp>
      <p:sp>
        <p:nvSpPr>
          <p:cNvPr id="667" name="Google Shape;667;p65"/>
          <p:cNvSpPr txBox="1"/>
          <p:nvPr/>
        </p:nvSpPr>
        <p:spPr>
          <a:xfrm>
            <a:off x="4137167" y="4492800"/>
            <a:ext cx="1506000" cy="505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Oswald"/>
                <a:ea typeface="Oswald"/>
                <a:cs typeface="Oswald"/>
                <a:sym typeface="Oswald"/>
              </a:rPr>
              <a:t>II </a:t>
            </a:r>
            <a:r>
              <a:rPr lang="en" sz="1600" kern="0">
                <a:solidFill>
                  <a:srgbClr val="000000"/>
                </a:solidFill>
                <a:latin typeface="Oswald"/>
                <a:ea typeface="Oswald"/>
                <a:cs typeface="Oswald"/>
                <a:sym typeface="Oswald"/>
              </a:rPr>
              <a:t>(prothrombin)</a:t>
            </a:r>
            <a:endParaRPr sz="1600" kern="0">
              <a:solidFill>
                <a:srgbClr val="000000"/>
              </a:solidFill>
              <a:latin typeface="Oswald"/>
              <a:ea typeface="Oswald"/>
              <a:cs typeface="Oswald"/>
              <a:sym typeface="Oswald"/>
            </a:endParaRPr>
          </a:p>
        </p:txBody>
      </p:sp>
      <p:sp>
        <p:nvSpPr>
          <p:cNvPr id="668" name="Google Shape;668;p65"/>
          <p:cNvSpPr txBox="1"/>
          <p:nvPr/>
        </p:nvSpPr>
        <p:spPr>
          <a:xfrm>
            <a:off x="7783867" y="1180267"/>
            <a:ext cx="2254400" cy="4536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algn="ctr" defTabSz="1219170">
              <a:buClr>
                <a:srgbClr val="000000"/>
              </a:buClr>
            </a:pPr>
            <a:r>
              <a:rPr lang="en" sz="2133" b="1" kern="0">
                <a:solidFill>
                  <a:srgbClr val="000000"/>
                </a:solidFill>
                <a:latin typeface="Oswald"/>
                <a:ea typeface="Oswald"/>
                <a:cs typeface="Oswald"/>
                <a:sym typeface="Oswald"/>
              </a:rPr>
              <a:t>Extrinsic Pathway</a:t>
            </a:r>
            <a:endParaRPr sz="2133" b="1" kern="0">
              <a:solidFill>
                <a:srgbClr val="000000"/>
              </a:solidFill>
              <a:latin typeface="Oswald"/>
              <a:ea typeface="Oswald"/>
              <a:cs typeface="Oswald"/>
              <a:sym typeface="Oswald"/>
            </a:endParaRPr>
          </a:p>
        </p:txBody>
      </p:sp>
      <p:sp>
        <p:nvSpPr>
          <p:cNvPr id="669" name="Google Shape;669;p65"/>
          <p:cNvSpPr txBox="1"/>
          <p:nvPr/>
        </p:nvSpPr>
        <p:spPr>
          <a:xfrm>
            <a:off x="6458467" y="4492800"/>
            <a:ext cx="1800400" cy="505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Oswald"/>
                <a:ea typeface="Oswald"/>
                <a:cs typeface="Oswald"/>
                <a:sym typeface="Oswald"/>
              </a:rPr>
              <a:t>IIa </a:t>
            </a:r>
            <a:r>
              <a:rPr lang="en" sz="1600" kern="0">
                <a:solidFill>
                  <a:srgbClr val="000000"/>
                </a:solidFill>
                <a:latin typeface="Oswald"/>
                <a:ea typeface="Oswald"/>
                <a:cs typeface="Oswald"/>
                <a:sym typeface="Oswald"/>
              </a:rPr>
              <a:t>(thrombin)</a:t>
            </a:r>
            <a:endParaRPr sz="1600" kern="0">
              <a:solidFill>
                <a:srgbClr val="000000"/>
              </a:solidFill>
              <a:latin typeface="Oswald"/>
              <a:ea typeface="Oswald"/>
              <a:cs typeface="Oswald"/>
              <a:sym typeface="Oswald"/>
            </a:endParaRPr>
          </a:p>
        </p:txBody>
      </p:sp>
      <p:sp>
        <p:nvSpPr>
          <p:cNvPr id="670" name="Google Shape;670;p65"/>
          <p:cNvSpPr txBox="1"/>
          <p:nvPr/>
        </p:nvSpPr>
        <p:spPr>
          <a:xfrm>
            <a:off x="5090900" y="5223400"/>
            <a:ext cx="1302800" cy="505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Oswald"/>
                <a:ea typeface="Oswald"/>
                <a:cs typeface="Oswald"/>
                <a:sym typeface="Oswald"/>
              </a:rPr>
              <a:t>I </a:t>
            </a:r>
            <a:r>
              <a:rPr lang="en" sz="1600" kern="0">
                <a:solidFill>
                  <a:srgbClr val="000000"/>
                </a:solidFill>
                <a:latin typeface="Oswald"/>
                <a:ea typeface="Oswald"/>
                <a:cs typeface="Oswald"/>
                <a:sym typeface="Oswald"/>
              </a:rPr>
              <a:t>(fibrinogen)</a:t>
            </a:r>
            <a:endParaRPr sz="1600" kern="0">
              <a:solidFill>
                <a:srgbClr val="000000"/>
              </a:solidFill>
              <a:latin typeface="Oswald"/>
              <a:ea typeface="Oswald"/>
              <a:cs typeface="Oswald"/>
              <a:sym typeface="Oswald"/>
            </a:endParaRPr>
          </a:p>
        </p:txBody>
      </p:sp>
      <p:sp>
        <p:nvSpPr>
          <p:cNvPr id="671" name="Google Shape;671;p65"/>
          <p:cNvSpPr txBox="1"/>
          <p:nvPr/>
        </p:nvSpPr>
        <p:spPr>
          <a:xfrm>
            <a:off x="7218867" y="5223400"/>
            <a:ext cx="1800400" cy="505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Oswald"/>
                <a:ea typeface="Oswald"/>
                <a:cs typeface="Oswald"/>
                <a:sym typeface="Oswald"/>
              </a:rPr>
              <a:t>Ia</a:t>
            </a:r>
            <a:r>
              <a:rPr lang="en" sz="1600" kern="0">
                <a:solidFill>
                  <a:srgbClr val="000000"/>
                </a:solidFill>
                <a:latin typeface="Oswald"/>
                <a:ea typeface="Oswald"/>
                <a:cs typeface="Oswald"/>
                <a:sym typeface="Oswald"/>
              </a:rPr>
              <a:t> (fibrin)</a:t>
            </a:r>
            <a:endParaRPr sz="1600" kern="0">
              <a:solidFill>
                <a:srgbClr val="000000"/>
              </a:solidFill>
              <a:latin typeface="Oswald"/>
              <a:ea typeface="Oswald"/>
              <a:cs typeface="Oswald"/>
              <a:sym typeface="Oswald"/>
            </a:endParaRPr>
          </a:p>
        </p:txBody>
      </p:sp>
      <p:sp>
        <p:nvSpPr>
          <p:cNvPr id="672" name="Google Shape;672;p65"/>
          <p:cNvSpPr txBox="1"/>
          <p:nvPr/>
        </p:nvSpPr>
        <p:spPr>
          <a:xfrm>
            <a:off x="9085767" y="5223400"/>
            <a:ext cx="1800400" cy="505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Oswald"/>
                <a:ea typeface="Oswald"/>
                <a:cs typeface="Oswald"/>
                <a:sym typeface="Oswald"/>
              </a:rPr>
              <a:t>Fibrin mesh</a:t>
            </a:r>
            <a:endParaRPr sz="1867" kern="0">
              <a:solidFill>
                <a:srgbClr val="000000"/>
              </a:solidFill>
              <a:latin typeface="Oswald"/>
              <a:ea typeface="Oswald"/>
              <a:cs typeface="Oswald"/>
              <a:sym typeface="Oswald"/>
            </a:endParaRPr>
          </a:p>
        </p:txBody>
      </p:sp>
      <p:sp>
        <p:nvSpPr>
          <p:cNvPr id="673" name="Google Shape;673;p65"/>
          <p:cNvSpPr txBox="1"/>
          <p:nvPr/>
        </p:nvSpPr>
        <p:spPr>
          <a:xfrm>
            <a:off x="1372300" y="1180267"/>
            <a:ext cx="2329200" cy="4536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algn="ctr" defTabSz="1219170">
              <a:buClr>
                <a:srgbClr val="000000"/>
              </a:buClr>
            </a:pPr>
            <a:r>
              <a:rPr lang="en" sz="2133" b="1" kern="0">
                <a:solidFill>
                  <a:srgbClr val="000000"/>
                </a:solidFill>
                <a:latin typeface="Oswald"/>
                <a:ea typeface="Oswald"/>
                <a:cs typeface="Oswald"/>
                <a:sym typeface="Oswald"/>
              </a:rPr>
              <a:t>Intrinsic Pathway</a:t>
            </a:r>
            <a:endParaRPr sz="2133" b="1" kern="0">
              <a:solidFill>
                <a:srgbClr val="000000"/>
              </a:solidFill>
              <a:latin typeface="Oswald"/>
              <a:ea typeface="Oswald"/>
              <a:cs typeface="Oswald"/>
              <a:sym typeface="Oswald"/>
            </a:endParaRPr>
          </a:p>
        </p:txBody>
      </p:sp>
      <p:sp>
        <p:nvSpPr>
          <p:cNvPr id="674" name="Google Shape;674;p65"/>
          <p:cNvSpPr txBox="1"/>
          <p:nvPr/>
        </p:nvSpPr>
        <p:spPr>
          <a:xfrm>
            <a:off x="9733467" y="3638700"/>
            <a:ext cx="1428800" cy="505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Oswald"/>
                <a:ea typeface="Oswald"/>
                <a:cs typeface="Oswald"/>
                <a:sym typeface="Oswald"/>
              </a:rPr>
              <a:t>Plasminogen</a:t>
            </a:r>
            <a:endParaRPr sz="1867" kern="0">
              <a:solidFill>
                <a:srgbClr val="000000"/>
              </a:solidFill>
              <a:latin typeface="Oswald"/>
              <a:ea typeface="Oswald"/>
              <a:cs typeface="Oswald"/>
              <a:sym typeface="Oswald"/>
            </a:endParaRPr>
          </a:p>
        </p:txBody>
      </p:sp>
      <p:sp>
        <p:nvSpPr>
          <p:cNvPr id="675" name="Google Shape;675;p65"/>
          <p:cNvSpPr txBox="1"/>
          <p:nvPr/>
        </p:nvSpPr>
        <p:spPr>
          <a:xfrm>
            <a:off x="9984467" y="4506451"/>
            <a:ext cx="1428800" cy="505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Oswald"/>
                <a:ea typeface="Oswald"/>
                <a:cs typeface="Oswald"/>
                <a:sym typeface="Oswald"/>
              </a:rPr>
              <a:t>Plasmin</a:t>
            </a:r>
            <a:endParaRPr sz="1867" kern="0">
              <a:solidFill>
                <a:srgbClr val="000000"/>
              </a:solidFill>
              <a:latin typeface="Oswald"/>
              <a:ea typeface="Oswald"/>
              <a:cs typeface="Oswald"/>
              <a:sym typeface="Oswald"/>
            </a:endParaRPr>
          </a:p>
        </p:txBody>
      </p:sp>
      <p:sp>
        <p:nvSpPr>
          <p:cNvPr id="676" name="Google Shape;676;p65"/>
          <p:cNvSpPr txBox="1"/>
          <p:nvPr/>
        </p:nvSpPr>
        <p:spPr>
          <a:xfrm>
            <a:off x="8338967" y="3617300"/>
            <a:ext cx="757200" cy="56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Oswald"/>
                <a:ea typeface="Oswald"/>
                <a:cs typeface="Oswald"/>
                <a:sym typeface="Oswald"/>
              </a:rPr>
              <a:t>XIII</a:t>
            </a:r>
            <a:endParaRPr sz="1867" kern="0">
              <a:solidFill>
                <a:srgbClr val="000000"/>
              </a:solidFill>
              <a:latin typeface="Oswald"/>
              <a:ea typeface="Oswald"/>
              <a:cs typeface="Oswald"/>
              <a:sym typeface="Oswald"/>
            </a:endParaRPr>
          </a:p>
        </p:txBody>
      </p:sp>
      <p:sp>
        <p:nvSpPr>
          <p:cNvPr id="677" name="Google Shape;677;p65"/>
          <p:cNvSpPr txBox="1"/>
          <p:nvPr/>
        </p:nvSpPr>
        <p:spPr>
          <a:xfrm>
            <a:off x="8288167" y="4521967"/>
            <a:ext cx="757200" cy="56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Oswald"/>
                <a:ea typeface="Oswald"/>
                <a:cs typeface="Oswald"/>
                <a:sym typeface="Oswald"/>
              </a:rPr>
              <a:t>XIIIa</a:t>
            </a:r>
            <a:endParaRPr sz="1867" kern="0">
              <a:solidFill>
                <a:srgbClr val="000000"/>
              </a:solidFill>
              <a:latin typeface="Oswald"/>
              <a:ea typeface="Oswald"/>
              <a:cs typeface="Oswald"/>
              <a:sym typeface="Oswald"/>
            </a:endParaRPr>
          </a:p>
        </p:txBody>
      </p:sp>
      <p:cxnSp>
        <p:nvCxnSpPr>
          <p:cNvPr id="678" name="Google Shape;678;p65"/>
          <p:cNvCxnSpPr/>
          <p:nvPr/>
        </p:nvCxnSpPr>
        <p:spPr>
          <a:xfrm>
            <a:off x="1955800" y="1892300"/>
            <a:ext cx="787200" cy="0"/>
          </a:xfrm>
          <a:prstGeom prst="straightConnector1">
            <a:avLst/>
          </a:prstGeom>
          <a:noFill/>
          <a:ln w="9525" cap="flat" cmpd="sng">
            <a:solidFill>
              <a:srgbClr val="000000"/>
            </a:solidFill>
            <a:prstDash val="solid"/>
            <a:round/>
            <a:headEnd type="none" w="med" len="med"/>
            <a:tailEnd type="triangle" w="med" len="med"/>
          </a:ln>
        </p:spPr>
      </p:cxnSp>
      <p:cxnSp>
        <p:nvCxnSpPr>
          <p:cNvPr id="679" name="Google Shape;679;p65"/>
          <p:cNvCxnSpPr>
            <a:stCxn id="665" idx="3"/>
            <a:endCxn id="666" idx="1"/>
          </p:cNvCxnSpPr>
          <p:nvPr/>
        </p:nvCxnSpPr>
        <p:spPr>
          <a:xfrm>
            <a:off x="4660900" y="4116400"/>
            <a:ext cx="982400" cy="0"/>
          </a:xfrm>
          <a:prstGeom prst="straightConnector1">
            <a:avLst/>
          </a:prstGeom>
          <a:noFill/>
          <a:ln w="9525" cap="flat" cmpd="sng">
            <a:solidFill>
              <a:srgbClr val="000000"/>
            </a:solidFill>
            <a:prstDash val="solid"/>
            <a:round/>
            <a:headEnd type="none" w="med" len="med"/>
            <a:tailEnd type="triangle" w="med" len="med"/>
          </a:ln>
        </p:spPr>
      </p:cxnSp>
      <p:cxnSp>
        <p:nvCxnSpPr>
          <p:cNvPr id="680" name="Google Shape;680;p65"/>
          <p:cNvCxnSpPr/>
          <p:nvPr/>
        </p:nvCxnSpPr>
        <p:spPr>
          <a:xfrm>
            <a:off x="2467367" y="2484767"/>
            <a:ext cx="1193600" cy="0"/>
          </a:xfrm>
          <a:prstGeom prst="straightConnector1">
            <a:avLst/>
          </a:prstGeom>
          <a:noFill/>
          <a:ln w="9525" cap="flat" cmpd="sng">
            <a:solidFill>
              <a:srgbClr val="000000"/>
            </a:solidFill>
            <a:prstDash val="solid"/>
            <a:round/>
            <a:headEnd type="none" w="med" len="med"/>
            <a:tailEnd type="triangle" w="med" len="med"/>
          </a:ln>
        </p:spPr>
      </p:cxnSp>
      <p:cxnSp>
        <p:nvCxnSpPr>
          <p:cNvPr id="681" name="Google Shape;681;p65"/>
          <p:cNvCxnSpPr>
            <a:endCxn id="662" idx="1"/>
          </p:cNvCxnSpPr>
          <p:nvPr/>
        </p:nvCxnSpPr>
        <p:spPr>
          <a:xfrm>
            <a:off x="3152900" y="2995433"/>
            <a:ext cx="1180800" cy="12800"/>
          </a:xfrm>
          <a:prstGeom prst="straightConnector1">
            <a:avLst/>
          </a:prstGeom>
          <a:noFill/>
          <a:ln w="9525" cap="flat" cmpd="sng">
            <a:solidFill>
              <a:srgbClr val="000000"/>
            </a:solidFill>
            <a:prstDash val="solid"/>
            <a:round/>
            <a:headEnd type="none" w="med" len="med"/>
            <a:tailEnd type="triangle" w="med" len="med"/>
          </a:ln>
        </p:spPr>
      </p:cxnSp>
      <p:sp>
        <p:nvSpPr>
          <p:cNvPr id="682" name="Google Shape;682;p65"/>
          <p:cNvSpPr txBox="1"/>
          <p:nvPr/>
        </p:nvSpPr>
        <p:spPr>
          <a:xfrm>
            <a:off x="1409700" y="4347367"/>
            <a:ext cx="2254400" cy="4536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algn="ctr" defTabSz="1219170">
              <a:buClr>
                <a:srgbClr val="000000"/>
              </a:buClr>
            </a:pPr>
            <a:r>
              <a:rPr lang="en" sz="2133" b="1" kern="0" dirty="0">
                <a:solidFill>
                  <a:srgbClr val="000000"/>
                </a:solidFill>
                <a:latin typeface="Oswald"/>
                <a:ea typeface="Oswald"/>
                <a:cs typeface="Oswald"/>
                <a:sym typeface="Oswald"/>
              </a:rPr>
              <a:t>Common Pathway</a:t>
            </a:r>
            <a:endParaRPr sz="2133" b="1" kern="0" dirty="0">
              <a:solidFill>
                <a:srgbClr val="000000"/>
              </a:solidFill>
              <a:latin typeface="Oswald"/>
              <a:ea typeface="Oswald"/>
              <a:cs typeface="Oswald"/>
              <a:sym typeface="Oswald"/>
            </a:endParaRPr>
          </a:p>
        </p:txBody>
      </p:sp>
      <p:cxnSp>
        <p:nvCxnSpPr>
          <p:cNvPr id="683" name="Google Shape;683;p65"/>
          <p:cNvCxnSpPr/>
          <p:nvPr/>
        </p:nvCxnSpPr>
        <p:spPr>
          <a:xfrm>
            <a:off x="5388567" y="2497067"/>
            <a:ext cx="0" cy="609600"/>
          </a:xfrm>
          <a:prstGeom prst="straightConnector1">
            <a:avLst/>
          </a:prstGeom>
          <a:noFill/>
          <a:ln w="9525" cap="flat" cmpd="sng">
            <a:solidFill>
              <a:srgbClr val="000000"/>
            </a:solidFill>
            <a:prstDash val="solid"/>
            <a:round/>
            <a:headEnd type="none" w="med" len="med"/>
            <a:tailEnd type="triangle" w="med" len="med"/>
          </a:ln>
        </p:spPr>
      </p:cxnSp>
      <p:cxnSp>
        <p:nvCxnSpPr>
          <p:cNvPr id="684" name="Google Shape;684;p65"/>
          <p:cNvCxnSpPr/>
          <p:nvPr/>
        </p:nvCxnSpPr>
        <p:spPr>
          <a:xfrm>
            <a:off x="5537200" y="4745400"/>
            <a:ext cx="982400" cy="0"/>
          </a:xfrm>
          <a:prstGeom prst="straightConnector1">
            <a:avLst/>
          </a:prstGeom>
          <a:noFill/>
          <a:ln w="9525" cap="flat" cmpd="sng">
            <a:solidFill>
              <a:srgbClr val="000000"/>
            </a:solidFill>
            <a:prstDash val="solid"/>
            <a:round/>
            <a:headEnd type="none" w="med" len="med"/>
            <a:tailEnd type="triangle" w="med" len="med"/>
          </a:ln>
        </p:spPr>
      </p:cxnSp>
      <p:cxnSp>
        <p:nvCxnSpPr>
          <p:cNvPr id="685" name="Google Shape;685;p65"/>
          <p:cNvCxnSpPr/>
          <p:nvPr/>
        </p:nvCxnSpPr>
        <p:spPr>
          <a:xfrm>
            <a:off x="6261167" y="5488700"/>
            <a:ext cx="982400" cy="0"/>
          </a:xfrm>
          <a:prstGeom prst="straightConnector1">
            <a:avLst/>
          </a:prstGeom>
          <a:noFill/>
          <a:ln w="9525" cap="flat" cmpd="sng">
            <a:solidFill>
              <a:srgbClr val="000000"/>
            </a:solidFill>
            <a:prstDash val="solid"/>
            <a:round/>
            <a:headEnd type="none" w="med" len="med"/>
            <a:tailEnd type="triangle" w="med" len="med"/>
          </a:ln>
        </p:spPr>
      </p:cxnSp>
      <p:cxnSp>
        <p:nvCxnSpPr>
          <p:cNvPr id="686" name="Google Shape;686;p65"/>
          <p:cNvCxnSpPr/>
          <p:nvPr/>
        </p:nvCxnSpPr>
        <p:spPr>
          <a:xfrm>
            <a:off x="8157267" y="5488700"/>
            <a:ext cx="982400" cy="0"/>
          </a:xfrm>
          <a:prstGeom prst="straightConnector1">
            <a:avLst/>
          </a:prstGeom>
          <a:noFill/>
          <a:ln w="9525" cap="flat" cmpd="sng">
            <a:solidFill>
              <a:srgbClr val="000000"/>
            </a:solidFill>
            <a:prstDash val="solid"/>
            <a:round/>
            <a:headEnd type="none" w="med" len="med"/>
            <a:tailEnd type="triangle" w="med" len="med"/>
          </a:ln>
        </p:spPr>
      </p:cxnSp>
      <p:cxnSp>
        <p:nvCxnSpPr>
          <p:cNvPr id="687" name="Google Shape;687;p65"/>
          <p:cNvCxnSpPr/>
          <p:nvPr/>
        </p:nvCxnSpPr>
        <p:spPr>
          <a:xfrm>
            <a:off x="8588967" y="4021067"/>
            <a:ext cx="0" cy="609600"/>
          </a:xfrm>
          <a:prstGeom prst="straightConnector1">
            <a:avLst/>
          </a:prstGeom>
          <a:noFill/>
          <a:ln w="9525" cap="flat" cmpd="sng">
            <a:solidFill>
              <a:srgbClr val="000000"/>
            </a:solidFill>
            <a:prstDash val="solid"/>
            <a:round/>
            <a:headEnd type="none" w="med" len="med"/>
            <a:tailEnd type="triangle" w="med" len="med"/>
          </a:ln>
        </p:spPr>
      </p:cxnSp>
      <p:pic>
        <p:nvPicPr>
          <p:cNvPr id="688" name="Google Shape;688;p65"/>
          <p:cNvPicPr preferRelativeResize="0"/>
          <p:nvPr/>
        </p:nvPicPr>
        <p:blipFill rotWithShape="1">
          <a:blip r:embed="rId3">
            <a:alphaModFix/>
          </a:blip>
          <a:srcRect l="73369" b="24511"/>
          <a:stretch/>
        </p:blipFill>
        <p:spPr>
          <a:xfrm>
            <a:off x="10272192" y="1648417"/>
            <a:ext cx="1244600" cy="1313433"/>
          </a:xfrm>
          <a:prstGeom prst="rect">
            <a:avLst/>
          </a:prstGeom>
          <a:noFill/>
          <a:ln>
            <a:noFill/>
          </a:ln>
        </p:spPr>
      </p:pic>
      <p:cxnSp>
        <p:nvCxnSpPr>
          <p:cNvPr id="689" name="Google Shape;689;p65"/>
          <p:cNvCxnSpPr/>
          <p:nvPr/>
        </p:nvCxnSpPr>
        <p:spPr>
          <a:xfrm>
            <a:off x="10447867" y="4064200"/>
            <a:ext cx="0" cy="609600"/>
          </a:xfrm>
          <a:prstGeom prst="straightConnector1">
            <a:avLst/>
          </a:prstGeom>
          <a:noFill/>
          <a:ln w="9525" cap="flat" cmpd="sng">
            <a:solidFill>
              <a:srgbClr val="000000"/>
            </a:solidFill>
            <a:prstDash val="solid"/>
            <a:round/>
            <a:headEnd type="none" w="med" len="med"/>
            <a:tailEnd type="triangle" w="med" len="med"/>
          </a:ln>
        </p:spPr>
      </p:cxnSp>
      <p:sp>
        <p:nvSpPr>
          <p:cNvPr id="690" name="Google Shape;690;p65"/>
          <p:cNvSpPr txBox="1"/>
          <p:nvPr/>
        </p:nvSpPr>
        <p:spPr>
          <a:xfrm>
            <a:off x="10463933" y="4121851"/>
            <a:ext cx="757200" cy="56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A64D79"/>
                </a:solidFill>
                <a:latin typeface="Oswald"/>
                <a:ea typeface="Oswald"/>
                <a:cs typeface="Oswald"/>
                <a:sym typeface="Oswald"/>
              </a:rPr>
              <a:t>tPA</a:t>
            </a:r>
            <a:endParaRPr sz="1867" kern="0">
              <a:solidFill>
                <a:srgbClr val="A64D79"/>
              </a:solidFill>
              <a:latin typeface="Oswald"/>
              <a:ea typeface="Oswald"/>
              <a:cs typeface="Oswald"/>
              <a:sym typeface="Oswald"/>
            </a:endParaRPr>
          </a:p>
        </p:txBody>
      </p:sp>
      <p:cxnSp>
        <p:nvCxnSpPr>
          <p:cNvPr id="691" name="Google Shape;691;p65"/>
          <p:cNvCxnSpPr>
            <a:stCxn id="662" idx="2"/>
          </p:cNvCxnSpPr>
          <p:nvPr/>
        </p:nvCxnSpPr>
        <p:spPr>
          <a:xfrm rot="-5400000" flipH="1">
            <a:off x="4459300" y="3430633"/>
            <a:ext cx="644800" cy="368000"/>
          </a:xfrm>
          <a:prstGeom prst="curvedConnector3">
            <a:avLst>
              <a:gd name="adj1" fmla="val 50000"/>
            </a:avLst>
          </a:prstGeom>
          <a:noFill/>
          <a:ln w="9525" cap="flat" cmpd="sng">
            <a:solidFill>
              <a:srgbClr val="000000"/>
            </a:solidFill>
            <a:prstDash val="solid"/>
            <a:round/>
            <a:headEnd type="none" w="med" len="med"/>
            <a:tailEnd type="none" w="med" len="med"/>
          </a:ln>
        </p:spPr>
      </p:cxnSp>
      <p:cxnSp>
        <p:nvCxnSpPr>
          <p:cNvPr id="692" name="Google Shape;692;p65"/>
          <p:cNvCxnSpPr/>
          <p:nvPr/>
        </p:nvCxnSpPr>
        <p:spPr>
          <a:xfrm flipH="1">
            <a:off x="4952900" y="3490533"/>
            <a:ext cx="448800" cy="319600"/>
          </a:xfrm>
          <a:prstGeom prst="curvedConnector3">
            <a:avLst>
              <a:gd name="adj1" fmla="val 82999"/>
            </a:avLst>
          </a:prstGeom>
          <a:noFill/>
          <a:ln w="9525" cap="flat" cmpd="sng">
            <a:solidFill>
              <a:srgbClr val="000000"/>
            </a:solidFill>
            <a:prstDash val="solid"/>
            <a:round/>
            <a:headEnd type="none" w="med" len="med"/>
            <a:tailEnd type="none" w="med" len="med"/>
          </a:ln>
        </p:spPr>
      </p:cxnSp>
      <p:cxnSp>
        <p:nvCxnSpPr>
          <p:cNvPr id="693" name="Google Shape;693;p65"/>
          <p:cNvCxnSpPr/>
          <p:nvPr/>
        </p:nvCxnSpPr>
        <p:spPr>
          <a:xfrm>
            <a:off x="4965700" y="3771900"/>
            <a:ext cx="0" cy="292000"/>
          </a:xfrm>
          <a:prstGeom prst="straightConnector1">
            <a:avLst/>
          </a:prstGeom>
          <a:noFill/>
          <a:ln w="9525" cap="flat" cmpd="sng">
            <a:solidFill>
              <a:srgbClr val="000000"/>
            </a:solidFill>
            <a:prstDash val="solid"/>
            <a:round/>
            <a:headEnd type="none" w="med" len="med"/>
            <a:tailEnd type="triangle" w="med" len="med"/>
          </a:ln>
        </p:spPr>
      </p:cxnSp>
      <p:cxnSp>
        <p:nvCxnSpPr>
          <p:cNvPr id="694" name="Google Shape;694;p65"/>
          <p:cNvCxnSpPr/>
          <p:nvPr/>
        </p:nvCxnSpPr>
        <p:spPr>
          <a:xfrm>
            <a:off x="5850567" y="4267400"/>
            <a:ext cx="0" cy="457200"/>
          </a:xfrm>
          <a:prstGeom prst="straightConnector1">
            <a:avLst/>
          </a:prstGeom>
          <a:noFill/>
          <a:ln w="9525" cap="flat" cmpd="sng">
            <a:solidFill>
              <a:srgbClr val="000000"/>
            </a:solidFill>
            <a:prstDash val="solid"/>
            <a:round/>
            <a:headEnd type="none" w="med" len="med"/>
            <a:tailEnd type="triangle" w="med" len="med"/>
          </a:ln>
        </p:spPr>
      </p:cxnSp>
      <p:cxnSp>
        <p:nvCxnSpPr>
          <p:cNvPr id="695" name="Google Shape;695;p65"/>
          <p:cNvCxnSpPr/>
          <p:nvPr/>
        </p:nvCxnSpPr>
        <p:spPr>
          <a:xfrm>
            <a:off x="6688767" y="4877000"/>
            <a:ext cx="0" cy="558400"/>
          </a:xfrm>
          <a:prstGeom prst="straightConnector1">
            <a:avLst/>
          </a:prstGeom>
          <a:noFill/>
          <a:ln w="9525" cap="flat" cmpd="sng">
            <a:solidFill>
              <a:srgbClr val="000000"/>
            </a:solidFill>
            <a:prstDash val="solid"/>
            <a:round/>
            <a:headEnd type="none" w="med" len="med"/>
            <a:tailEnd type="triangle" w="med" len="med"/>
          </a:ln>
        </p:spPr>
      </p:cxnSp>
      <p:cxnSp>
        <p:nvCxnSpPr>
          <p:cNvPr id="696" name="Google Shape;696;p65"/>
          <p:cNvCxnSpPr/>
          <p:nvPr/>
        </p:nvCxnSpPr>
        <p:spPr>
          <a:xfrm>
            <a:off x="8588967" y="4919700"/>
            <a:ext cx="0" cy="490400"/>
          </a:xfrm>
          <a:prstGeom prst="straightConnector1">
            <a:avLst/>
          </a:prstGeom>
          <a:noFill/>
          <a:ln w="9525" cap="flat" cmpd="sng">
            <a:solidFill>
              <a:srgbClr val="000000"/>
            </a:solidFill>
            <a:prstDash val="solid"/>
            <a:round/>
            <a:headEnd type="none" w="med" len="med"/>
            <a:tailEnd type="triangle" w="med" len="med"/>
          </a:ln>
        </p:spPr>
      </p:cxnSp>
      <p:cxnSp>
        <p:nvCxnSpPr>
          <p:cNvPr id="697" name="Google Shape;697;p65"/>
          <p:cNvCxnSpPr/>
          <p:nvPr/>
        </p:nvCxnSpPr>
        <p:spPr>
          <a:xfrm>
            <a:off x="2962567" y="2001629"/>
            <a:ext cx="0" cy="436800"/>
          </a:xfrm>
          <a:prstGeom prst="straightConnector1">
            <a:avLst/>
          </a:prstGeom>
          <a:noFill/>
          <a:ln w="9525" cap="flat" cmpd="sng">
            <a:solidFill>
              <a:srgbClr val="000000"/>
            </a:solidFill>
            <a:prstDash val="solid"/>
            <a:round/>
            <a:headEnd type="none" w="med" len="med"/>
            <a:tailEnd type="triangle" w="med" len="med"/>
          </a:ln>
        </p:spPr>
      </p:cxnSp>
      <p:cxnSp>
        <p:nvCxnSpPr>
          <p:cNvPr id="698" name="Google Shape;698;p65"/>
          <p:cNvCxnSpPr/>
          <p:nvPr/>
        </p:nvCxnSpPr>
        <p:spPr>
          <a:xfrm>
            <a:off x="3806833" y="2611363"/>
            <a:ext cx="0" cy="335200"/>
          </a:xfrm>
          <a:prstGeom prst="straightConnector1">
            <a:avLst/>
          </a:prstGeom>
          <a:noFill/>
          <a:ln w="9525" cap="flat" cmpd="sng">
            <a:solidFill>
              <a:srgbClr val="000000"/>
            </a:solidFill>
            <a:prstDash val="solid"/>
            <a:round/>
            <a:headEnd type="none" w="med" len="med"/>
            <a:tailEnd type="triangle" w="med" len="med"/>
          </a:ln>
        </p:spPr>
      </p:cxnSp>
      <p:sp>
        <p:nvSpPr>
          <p:cNvPr id="699" name="Google Shape;699;p65"/>
          <p:cNvSpPr txBox="1"/>
          <p:nvPr/>
        </p:nvSpPr>
        <p:spPr>
          <a:xfrm>
            <a:off x="9448363" y="1771067"/>
            <a:ext cx="618000" cy="56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Oswald"/>
                <a:ea typeface="Oswald"/>
                <a:cs typeface="Oswald"/>
                <a:sym typeface="Oswald"/>
              </a:rPr>
              <a:t>VII</a:t>
            </a:r>
            <a:endParaRPr sz="1867" kern="0">
              <a:solidFill>
                <a:srgbClr val="000000"/>
              </a:solidFill>
              <a:latin typeface="Oswald"/>
              <a:ea typeface="Oswald"/>
              <a:cs typeface="Oswald"/>
              <a:sym typeface="Oswald"/>
            </a:endParaRPr>
          </a:p>
        </p:txBody>
      </p:sp>
      <p:sp>
        <p:nvSpPr>
          <p:cNvPr id="700" name="Google Shape;700;p65"/>
          <p:cNvSpPr txBox="1"/>
          <p:nvPr/>
        </p:nvSpPr>
        <p:spPr>
          <a:xfrm>
            <a:off x="7830733" y="1731984"/>
            <a:ext cx="757200" cy="56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Oswald"/>
                <a:ea typeface="Oswald"/>
                <a:cs typeface="Oswald"/>
                <a:sym typeface="Oswald"/>
              </a:rPr>
              <a:t>VIIa</a:t>
            </a:r>
            <a:endParaRPr sz="1867" kern="0">
              <a:solidFill>
                <a:srgbClr val="000000"/>
              </a:solidFill>
              <a:latin typeface="Oswald"/>
              <a:ea typeface="Oswald"/>
              <a:cs typeface="Oswald"/>
              <a:sym typeface="Oswald"/>
            </a:endParaRPr>
          </a:p>
        </p:txBody>
      </p:sp>
      <p:sp>
        <p:nvSpPr>
          <p:cNvPr id="701" name="Google Shape;701;p65"/>
          <p:cNvSpPr txBox="1"/>
          <p:nvPr/>
        </p:nvSpPr>
        <p:spPr>
          <a:xfrm>
            <a:off x="7773533" y="2049484"/>
            <a:ext cx="871600" cy="56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A64D79"/>
                </a:solidFill>
                <a:latin typeface="Oswald"/>
                <a:ea typeface="Oswald"/>
                <a:cs typeface="Oswald"/>
                <a:sym typeface="Oswald"/>
              </a:rPr>
              <a:t>+ III </a:t>
            </a:r>
            <a:r>
              <a:rPr lang="en" sz="1600" kern="0">
                <a:solidFill>
                  <a:srgbClr val="A64D79"/>
                </a:solidFill>
                <a:latin typeface="Oswald"/>
                <a:ea typeface="Oswald"/>
                <a:cs typeface="Oswald"/>
                <a:sym typeface="Oswald"/>
              </a:rPr>
              <a:t>(tissue factor) </a:t>
            </a:r>
            <a:endParaRPr sz="1600" kern="0">
              <a:solidFill>
                <a:srgbClr val="A64D79"/>
              </a:solidFill>
              <a:latin typeface="Oswald"/>
              <a:ea typeface="Oswald"/>
              <a:cs typeface="Oswald"/>
              <a:sym typeface="Oswald"/>
            </a:endParaRPr>
          </a:p>
        </p:txBody>
      </p:sp>
      <p:cxnSp>
        <p:nvCxnSpPr>
          <p:cNvPr id="702" name="Google Shape;702;p65"/>
          <p:cNvCxnSpPr/>
          <p:nvPr/>
        </p:nvCxnSpPr>
        <p:spPr>
          <a:xfrm rot="10800000">
            <a:off x="8310763" y="2024067"/>
            <a:ext cx="1239200" cy="5600"/>
          </a:xfrm>
          <a:prstGeom prst="straightConnector1">
            <a:avLst/>
          </a:prstGeom>
          <a:noFill/>
          <a:ln w="9525" cap="flat" cmpd="sng">
            <a:solidFill>
              <a:srgbClr val="000000"/>
            </a:solidFill>
            <a:prstDash val="solid"/>
            <a:round/>
            <a:headEnd type="none" w="med" len="med"/>
            <a:tailEnd type="triangle" w="med" len="med"/>
          </a:ln>
        </p:spPr>
      </p:cxnSp>
      <p:cxnSp>
        <p:nvCxnSpPr>
          <p:cNvPr id="703" name="Google Shape;703;p65"/>
          <p:cNvCxnSpPr/>
          <p:nvPr/>
        </p:nvCxnSpPr>
        <p:spPr>
          <a:xfrm rot="10800000">
            <a:off x="8543600" y="2333367"/>
            <a:ext cx="1573600" cy="17600"/>
          </a:xfrm>
          <a:prstGeom prst="straightConnector1">
            <a:avLst/>
          </a:prstGeom>
          <a:noFill/>
          <a:ln w="9525" cap="flat" cmpd="sng">
            <a:solidFill>
              <a:srgbClr val="A64D79"/>
            </a:solidFill>
            <a:prstDash val="solid"/>
            <a:round/>
            <a:headEnd type="none" w="med" len="med"/>
            <a:tailEnd type="triangle" w="med" len="med"/>
          </a:ln>
        </p:spPr>
      </p:cxnSp>
      <p:cxnSp>
        <p:nvCxnSpPr>
          <p:cNvPr id="704" name="Google Shape;704;p65"/>
          <p:cNvCxnSpPr/>
          <p:nvPr/>
        </p:nvCxnSpPr>
        <p:spPr>
          <a:xfrm flipH="1">
            <a:off x="5181400" y="2082800"/>
            <a:ext cx="2667200" cy="1905200"/>
          </a:xfrm>
          <a:prstGeom prst="straightConnector1">
            <a:avLst/>
          </a:prstGeom>
          <a:noFill/>
          <a:ln w="9525" cap="flat" cmpd="sng">
            <a:solidFill>
              <a:srgbClr val="000000"/>
            </a:solidFill>
            <a:prstDash val="solid"/>
            <a:round/>
            <a:headEnd type="none" w="med" len="med"/>
            <a:tailEnd type="triangle" w="med" len="med"/>
          </a:ln>
        </p:spPr>
      </p:cxnSp>
      <p:sp>
        <p:nvSpPr>
          <p:cNvPr id="705" name="Google Shape;705;p65"/>
          <p:cNvSpPr txBox="1"/>
          <p:nvPr/>
        </p:nvSpPr>
        <p:spPr>
          <a:xfrm>
            <a:off x="10784233" y="5060300"/>
            <a:ext cx="1302800" cy="505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Oswald"/>
                <a:ea typeface="Oswald"/>
                <a:cs typeface="Oswald"/>
                <a:sym typeface="Oswald"/>
              </a:rPr>
              <a:t>Fibrin Degradation Products</a:t>
            </a:r>
            <a:endParaRPr sz="1600" kern="0">
              <a:solidFill>
                <a:srgbClr val="000000"/>
              </a:solidFill>
              <a:latin typeface="Oswald"/>
              <a:ea typeface="Oswald"/>
              <a:cs typeface="Oswald"/>
              <a:sym typeface="Oswald"/>
            </a:endParaRPr>
          </a:p>
        </p:txBody>
      </p:sp>
      <p:cxnSp>
        <p:nvCxnSpPr>
          <p:cNvPr id="706" name="Google Shape;706;p65"/>
          <p:cNvCxnSpPr/>
          <p:nvPr/>
        </p:nvCxnSpPr>
        <p:spPr>
          <a:xfrm>
            <a:off x="10447867" y="4896400"/>
            <a:ext cx="0" cy="490400"/>
          </a:xfrm>
          <a:prstGeom prst="straightConnector1">
            <a:avLst/>
          </a:prstGeom>
          <a:noFill/>
          <a:ln w="9525" cap="flat" cmpd="sng">
            <a:solidFill>
              <a:srgbClr val="000000"/>
            </a:solidFill>
            <a:prstDash val="solid"/>
            <a:round/>
            <a:headEnd type="none" w="med" len="med"/>
            <a:tailEnd type="triangle" w="med" len="med"/>
          </a:ln>
        </p:spPr>
      </p:cxnSp>
      <p:cxnSp>
        <p:nvCxnSpPr>
          <p:cNvPr id="707" name="Google Shape;707;p65"/>
          <p:cNvCxnSpPr/>
          <p:nvPr/>
        </p:nvCxnSpPr>
        <p:spPr>
          <a:xfrm>
            <a:off x="10306167" y="5488700"/>
            <a:ext cx="580000" cy="0"/>
          </a:xfrm>
          <a:prstGeom prst="straightConnector1">
            <a:avLst/>
          </a:prstGeom>
          <a:noFill/>
          <a:ln w="9525" cap="flat" cmpd="sng">
            <a:solidFill>
              <a:srgbClr val="000000"/>
            </a:solidFill>
            <a:prstDash val="solid"/>
            <a:round/>
            <a:headEnd type="none" w="med" len="med"/>
            <a:tailEnd type="triangle" w="med" len="med"/>
          </a:ln>
        </p:spPr>
      </p:cxnSp>
      <p:sp>
        <p:nvSpPr>
          <p:cNvPr id="708" name="Google Shape;708;p65"/>
          <p:cNvSpPr txBox="1"/>
          <p:nvPr/>
        </p:nvSpPr>
        <p:spPr>
          <a:xfrm>
            <a:off x="8709151" y="1622433"/>
            <a:ext cx="618000" cy="457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a:solidFill>
                  <a:srgbClr val="70AD47"/>
                </a:solidFill>
                <a:latin typeface="Oswald"/>
                <a:ea typeface="Oswald"/>
                <a:cs typeface="Oswald"/>
                <a:sym typeface="Oswald"/>
              </a:rPr>
              <a:t>Ca</a:t>
            </a:r>
            <a:r>
              <a:rPr lang="en" sz="1600" kern="0" baseline="30000">
                <a:solidFill>
                  <a:srgbClr val="70AD47"/>
                </a:solidFill>
                <a:latin typeface="Oswald"/>
                <a:ea typeface="Oswald"/>
                <a:cs typeface="Oswald"/>
                <a:sym typeface="Oswald"/>
              </a:rPr>
              <a:t>2+</a:t>
            </a:r>
            <a:endParaRPr sz="1600" kern="0" baseline="30000">
              <a:solidFill>
                <a:srgbClr val="70AD47"/>
              </a:solidFill>
              <a:latin typeface="Oswald"/>
              <a:ea typeface="Oswald"/>
              <a:cs typeface="Oswald"/>
              <a:sym typeface="Oswald"/>
            </a:endParaRPr>
          </a:p>
          <a:p>
            <a:pPr defTabSz="1219170">
              <a:buClr>
                <a:srgbClr val="000000"/>
              </a:buClr>
            </a:pPr>
            <a:endParaRPr sz="1867" kern="0">
              <a:solidFill>
                <a:srgbClr val="000000"/>
              </a:solidFill>
              <a:latin typeface="Oswald"/>
              <a:ea typeface="Oswald"/>
              <a:cs typeface="Oswald"/>
              <a:sym typeface="Oswald"/>
            </a:endParaRPr>
          </a:p>
        </p:txBody>
      </p:sp>
      <p:sp>
        <p:nvSpPr>
          <p:cNvPr id="709" name="Google Shape;709;p65"/>
          <p:cNvSpPr txBox="1"/>
          <p:nvPr/>
        </p:nvSpPr>
        <p:spPr>
          <a:xfrm>
            <a:off x="5331700" y="4202284"/>
            <a:ext cx="618000" cy="457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a:solidFill>
                  <a:srgbClr val="70AD47"/>
                </a:solidFill>
                <a:latin typeface="Oswald"/>
                <a:ea typeface="Oswald"/>
                <a:cs typeface="Oswald"/>
                <a:sym typeface="Oswald"/>
              </a:rPr>
              <a:t>Ca</a:t>
            </a:r>
            <a:r>
              <a:rPr lang="en" sz="1600" kern="0" baseline="30000">
                <a:solidFill>
                  <a:srgbClr val="70AD47"/>
                </a:solidFill>
                <a:latin typeface="Oswald"/>
                <a:ea typeface="Oswald"/>
                <a:cs typeface="Oswald"/>
                <a:sym typeface="Oswald"/>
              </a:rPr>
              <a:t>2+</a:t>
            </a:r>
            <a:endParaRPr sz="1600" kern="0" baseline="30000">
              <a:solidFill>
                <a:srgbClr val="70AD47"/>
              </a:solidFill>
              <a:latin typeface="Oswald"/>
              <a:ea typeface="Oswald"/>
              <a:cs typeface="Oswald"/>
              <a:sym typeface="Oswald"/>
            </a:endParaRPr>
          </a:p>
          <a:p>
            <a:pPr defTabSz="1219170">
              <a:buClr>
                <a:srgbClr val="000000"/>
              </a:buClr>
            </a:pPr>
            <a:endParaRPr sz="1867" kern="0">
              <a:solidFill>
                <a:srgbClr val="000000"/>
              </a:solidFill>
              <a:latin typeface="Oswald"/>
              <a:ea typeface="Oswald"/>
              <a:cs typeface="Oswald"/>
              <a:sym typeface="Oswald"/>
            </a:endParaRPr>
          </a:p>
        </p:txBody>
      </p:sp>
      <p:sp>
        <p:nvSpPr>
          <p:cNvPr id="710" name="Google Shape;710;p65"/>
          <p:cNvSpPr txBox="1"/>
          <p:nvPr/>
        </p:nvSpPr>
        <p:spPr>
          <a:xfrm>
            <a:off x="3188817" y="2609251"/>
            <a:ext cx="618000" cy="457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a:solidFill>
                  <a:srgbClr val="70AD47"/>
                </a:solidFill>
                <a:latin typeface="Oswald"/>
                <a:ea typeface="Oswald"/>
                <a:cs typeface="Oswald"/>
                <a:sym typeface="Oswald"/>
              </a:rPr>
              <a:t>Ca</a:t>
            </a:r>
            <a:r>
              <a:rPr lang="en" sz="1600" kern="0" baseline="30000">
                <a:solidFill>
                  <a:srgbClr val="70AD47"/>
                </a:solidFill>
                <a:latin typeface="Oswald"/>
                <a:ea typeface="Oswald"/>
                <a:cs typeface="Oswald"/>
                <a:sym typeface="Oswald"/>
              </a:rPr>
              <a:t>2+</a:t>
            </a:r>
            <a:endParaRPr sz="1600" kern="0" baseline="30000">
              <a:solidFill>
                <a:srgbClr val="70AD47"/>
              </a:solidFill>
              <a:latin typeface="Oswald"/>
              <a:ea typeface="Oswald"/>
              <a:cs typeface="Oswald"/>
              <a:sym typeface="Oswald"/>
            </a:endParaRPr>
          </a:p>
          <a:p>
            <a:pPr defTabSz="1219170">
              <a:buClr>
                <a:srgbClr val="000000"/>
              </a:buClr>
            </a:pPr>
            <a:endParaRPr sz="1867" kern="0">
              <a:solidFill>
                <a:srgbClr val="000000"/>
              </a:solidFill>
              <a:latin typeface="Oswald"/>
              <a:ea typeface="Oswald"/>
              <a:cs typeface="Oswald"/>
              <a:sym typeface="Oswald"/>
            </a:endParaRPr>
          </a:p>
        </p:txBody>
      </p:sp>
      <p:sp>
        <p:nvSpPr>
          <p:cNvPr id="711" name="Google Shape;711;p65"/>
          <p:cNvSpPr txBox="1"/>
          <p:nvPr/>
        </p:nvSpPr>
        <p:spPr>
          <a:xfrm>
            <a:off x="7136467" y="4134900"/>
            <a:ext cx="327200" cy="335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Oswald"/>
                <a:ea typeface="Oswald"/>
                <a:cs typeface="Oswald"/>
                <a:sym typeface="Oswald"/>
              </a:rPr>
              <a:t>V</a:t>
            </a:r>
            <a:endParaRPr sz="1867" kern="0">
              <a:solidFill>
                <a:srgbClr val="000000"/>
              </a:solidFill>
              <a:latin typeface="Oswald"/>
              <a:ea typeface="Oswald"/>
              <a:cs typeface="Oswald"/>
              <a:sym typeface="Oswald"/>
            </a:endParaRPr>
          </a:p>
        </p:txBody>
      </p:sp>
      <p:sp>
        <p:nvSpPr>
          <p:cNvPr id="712" name="Google Shape;712;p65"/>
          <p:cNvSpPr txBox="1"/>
          <p:nvPr/>
        </p:nvSpPr>
        <p:spPr>
          <a:xfrm>
            <a:off x="6341584" y="4123600"/>
            <a:ext cx="528000" cy="436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Oswald"/>
                <a:ea typeface="Oswald"/>
                <a:cs typeface="Oswald"/>
                <a:sym typeface="Oswald"/>
              </a:rPr>
              <a:t>Va</a:t>
            </a:r>
            <a:endParaRPr sz="1867" kern="0">
              <a:solidFill>
                <a:srgbClr val="000000"/>
              </a:solidFill>
              <a:latin typeface="Oswald"/>
              <a:ea typeface="Oswald"/>
              <a:cs typeface="Oswald"/>
              <a:sym typeface="Oswald"/>
            </a:endParaRPr>
          </a:p>
        </p:txBody>
      </p:sp>
      <p:cxnSp>
        <p:nvCxnSpPr>
          <p:cNvPr id="713" name="Google Shape;713;p65"/>
          <p:cNvCxnSpPr/>
          <p:nvPr/>
        </p:nvCxnSpPr>
        <p:spPr>
          <a:xfrm rot="10800000">
            <a:off x="6731100" y="4381500"/>
            <a:ext cx="444400" cy="0"/>
          </a:xfrm>
          <a:prstGeom prst="straightConnector1">
            <a:avLst/>
          </a:prstGeom>
          <a:noFill/>
          <a:ln w="9525" cap="flat" cmpd="sng">
            <a:solidFill>
              <a:srgbClr val="000000"/>
            </a:solidFill>
            <a:prstDash val="solid"/>
            <a:round/>
            <a:headEnd type="none" w="med" len="med"/>
            <a:tailEnd type="triangle" w="med" len="med"/>
          </a:ln>
        </p:spPr>
      </p:cxnSp>
      <p:cxnSp>
        <p:nvCxnSpPr>
          <p:cNvPr id="714" name="Google Shape;714;p65"/>
          <p:cNvCxnSpPr/>
          <p:nvPr/>
        </p:nvCxnSpPr>
        <p:spPr>
          <a:xfrm rot="10800000">
            <a:off x="5949700" y="4381500"/>
            <a:ext cx="444400" cy="0"/>
          </a:xfrm>
          <a:prstGeom prst="straightConnector1">
            <a:avLst/>
          </a:prstGeom>
          <a:noFill/>
          <a:ln w="9525" cap="flat" cmpd="sng">
            <a:solidFill>
              <a:srgbClr val="000000"/>
            </a:solidFill>
            <a:prstDash val="solid"/>
            <a:round/>
            <a:headEnd type="none" w="med" len="med"/>
            <a:tailEnd type="triangle" w="med" len="med"/>
          </a:ln>
        </p:spPr>
      </p:cxnSp>
      <p:sp>
        <p:nvSpPr>
          <p:cNvPr id="715" name="Google Shape;715;p65"/>
          <p:cNvSpPr txBox="1"/>
          <p:nvPr/>
        </p:nvSpPr>
        <p:spPr>
          <a:xfrm>
            <a:off x="6444433" y="2391967"/>
            <a:ext cx="618000" cy="457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a:solidFill>
                  <a:srgbClr val="70AD47"/>
                </a:solidFill>
                <a:latin typeface="Oswald"/>
                <a:ea typeface="Oswald"/>
                <a:cs typeface="Oswald"/>
                <a:sym typeface="Oswald"/>
              </a:rPr>
              <a:t>Ca</a:t>
            </a:r>
            <a:r>
              <a:rPr lang="en" sz="1600" kern="0" baseline="30000">
                <a:solidFill>
                  <a:srgbClr val="70AD47"/>
                </a:solidFill>
                <a:latin typeface="Oswald"/>
                <a:ea typeface="Oswald"/>
                <a:cs typeface="Oswald"/>
                <a:sym typeface="Oswald"/>
              </a:rPr>
              <a:t>2+</a:t>
            </a:r>
            <a:endParaRPr sz="1600" kern="0" baseline="30000">
              <a:solidFill>
                <a:srgbClr val="70AD47"/>
              </a:solidFill>
              <a:latin typeface="Oswald"/>
              <a:ea typeface="Oswald"/>
              <a:cs typeface="Oswald"/>
              <a:sym typeface="Oswald"/>
            </a:endParaRPr>
          </a:p>
          <a:p>
            <a:pPr defTabSz="1219170">
              <a:buClr>
                <a:srgbClr val="000000"/>
              </a:buClr>
            </a:pPr>
            <a:endParaRPr sz="1867" kern="0">
              <a:solidFill>
                <a:srgbClr val="000000"/>
              </a:solidFill>
              <a:latin typeface="Oswald"/>
              <a:ea typeface="Oswald"/>
              <a:cs typeface="Oswald"/>
              <a:sym typeface="Oswald"/>
            </a:endParaRPr>
          </a:p>
        </p:txBody>
      </p:sp>
      <p:sp>
        <p:nvSpPr>
          <p:cNvPr id="716" name="Google Shape;716;p65"/>
          <p:cNvSpPr txBox="1"/>
          <p:nvPr/>
        </p:nvSpPr>
        <p:spPr>
          <a:xfrm>
            <a:off x="4476784" y="3719633"/>
            <a:ext cx="618000" cy="457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a:solidFill>
                  <a:srgbClr val="70AD47"/>
                </a:solidFill>
                <a:latin typeface="Oswald"/>
                <a:ea typeface="Oswald"/>
                <a:cs typeface="Oswald"/>
                <a:sym typeface="Oswald"/>
              </a:rPr>
              <a:t>Ca</a:t>
            </a:r>
            <a:r>
              <a:rPr lang="en" sz="1600" kern="0" baseline="30000">
                <a:solidFill>
                  <a:srgbClr val="70AD47"/>
                </a:solidFill>
                <a:latin typeface="Oswald"/>
                <a:ea typeface="Oswald"/>
                <a:cs typeface="Oswald"/>
                <a:sym typeface="Oswald"/>
              </a:rPr>
              <a:t>2+</a:t>
            </a:r>
            <a:endParaRPr sz="1600" kern="0" baseline="30000">
              <a:solidFill>
                <a:srgbClr val="70AD47"/>
              </a:solidFill>
              <a:latin typeface="Oswald"/>
              <a:ea typeface="Oswald"/>
              <a:cs typeface="Oswald"/>
              <a:sym typeface="Oswald"/>
            </a:endParaRPr>
          </a:p>
          <a:p>
            <a:pPr defTabSz="1219170">
              <a:buClr>
                <a:srgbClr val="000000"/>
              </a:buClr>
            </a:pPr>
            <a:endParaRPr sz="1867" kern="0">
              <a:solidFill>
                <a:srgbClr val="000000"/>
              </a:solidFill>
              <a:latin typeface="Oswald"/>
              <a:ea typeface="Oswald"/>
              <a:cs typeface="Oswald"/>
              <a:sym typeface="Oswald"/>
            </a:endParaRPr>
          </a:p>
        </p:txBody>
      </p:sp>
      <p:sp>
        <p:nvSpPr>
          <p:cNvPr id="717" name="Google Shape;717;p65"/>
          <p:cNvSpPr txBox="1"/>
          <p:nvPr/>
        </p:nvSpPr>
        <p:spPr>
          <a:xfrm>
            <a:off x="4207316" y="3303200"/>
            <a:ext cx="580000" cy="436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a:solidFill>
                  <a:srgbClr val="70AD47"/>
                </a:solidFill>
                <a:latin typeface="Oswald"/>
                <a:ea typeface="Oswald"/>
                <a:cs typeface="Oswald"/>
                <a:sym typeface="Oswald"/>
              </a:rPr>
              <a:t>Ca</a:t>
            </a:r>
            <a:r>
              <a:rPr lang="en" sz="1600" kern="0" baseline="30000">
                <a:solidFill>
                  <a:srgbClr val="70AD47"/>
                </a:solidFill>
                <a:latin typeface="Oswald"/>
                <a:ea typeface="Oswald"/>
                <a:cs typeface="Oswald"/>
                <a:sym typeface="Oswald"/>
              </a:rPr>
              <a:t>2+</a:t>
            </a:r>
            <a:endParaRPr sz="1600" kern="0" baseline="30000">
              <a:solidFill>
                <a:srgbClr val="70AD47"/>
              </a:solidFill>
              <a:latin typeface="Oswald"/>
              <a:ea typeface="Oswald"/>
              <a:cs typeface="Oswald"/>
              <a:sym typeface="Oswald"/>
            </a:endParaRPr>
          </a:p>
          <a:p>
            <a:pPr defTabSz="1219170">
              <a:buClr>
                <a:srgbClr val="000000"/>
              </a:buClr>
            </a:pPr>
            <a:endParaRPr sz="1867" kern="0">
              <a:solidFill>
                <a:srgbClr val="000000"/>
              </a:solidFill>
              <a:latin typeface="Oswald"/>
              <a:ea typeface="Oswald"/>
              <a:cs typeface="Oswald"/>
              <a:sym typeface="Oswald"/>
            </a:endParaRPr>
          </a:p>
        </p:txBody>
      </p:sp>
      <p:sp>
        <p:nvSpPr>
          <p:cNvPr id="718" name="Google Shape;718;p65"/>
          <p:cNvSpPr txBox="1"/>
          <p:nvPr/>
        </p:nvSpPr>
        <p:spPr>
          <a:xfrm>
            <a:off x="5878133" y="4377100"/>
            <a:ext cx="618000" cy="457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a:solidFill>
                  <a:srgbClr val="70AD47"/>
                </a:solidFill>
                <a:latin typeface="Oswald"/>
                <a:ea typeface="Oswald"/>
                <a:cs typeface="Oswald"/>
                <a:sym typeface="Oswald"/>
              </a:rPr>
              <a:t>Ca</a:t>
            </a:r>
            <a:r>
              <a:rPr lang="en" sz="1600" kern="0" baseline="30000">
                <a:solidFill>
                  <a:srgbClr val="70AD47"/>
                </a:solidFill>
                <a:latin typeface="Oswald"/>
                <a:ea typeface="Oswald"/>
                <a:cs typeface="Oswald"/>
                <a:sym typeface="Oswald"/>
              </a:rPr>
              <a:t>2+</a:t>
            </a:r>
            <a:endParaRPr sz="1600" kern="0" baseline="30000">
              <a:solidFill>
                <a:srgbClr val="70AD47"/>
              </a:solidFill>
              <a:latin typeface="Oswald"/>
              <a:ea typeface="Oswald"/>
              <a:cs typeface="Oswald"/>
              <a:sym typeface="Oswald"/>
            </a:endParaRPr>
          </a:p>
          <a:p>
            <a:pPr defTabSz="1219170">
              <a:buClr>
                <a:srgbClr val="000000"/>
              </a:buClr>
            </a:pPr>
            <a:endParaRPr sz="1867" kern="0">
              <a:solidFill>
                <a:srgbClr val="000000"/>
              </a:solidFill>
              <a:latin typeface="Oswald"/>
              <a:ea typeface="Oswald"/>
              <a:cs typeface="Oswald"/>
              <a:sym typeface="Oswald"/>
            </a:endParaRPr>
          </a:p>
        </p:txBody>
      </p:sp>
      <p:pic>
        <p:nvPicPr>
          <p:cNvPr id="719" name="Google Shape;719;p65"/>
          <p:cNvPicPr preferRelativeResize="0"/>
          <p:nvPr/>
        </p:nvPicPr>
        <p:blipFill>
          <a:blip r:embed="rId4">
            <a:alphaModFix/>
          </a:blip>
          <a:stretch>
            <a:fillRect/>
          </a:stretch>
        </p:blipFill>
        <p:spPr>
          <a:xfrm>
            <a:off x="8852902" y="5677733"/>
            <a:ext cx="1415493" cy="577752"/>
          </a:xfrm>
          <a:prstGeom prst="rect">
            <a:avLst/>
          </a:prstGeom>
          <a:noFill/>
          <a:ln>
            <a:noFill/>
          </a:ln>
        </p:spPr>
      </p:pic>
      <p:sp>
        <p:nvSpPr>
          <p:cNvPr id="720" name="Google Shape;720;p65"/>
          <p:cNvSpPr txBox="1"/>
          <p:nvPr/>
        </p:nvSpPr>
        <p:spPr>
          <a:xfrm>
            <a:off x="10585933" y="3005000"/>
            <a:ext cx="1302800" cy="703600"/>
          </a:xfrm>
          <a:prstGeom prst="rect">
            <a:avLst/>
          </a:prstGeom>
          <a:solidFill>
            <a:srgbClr val="EAD1DC"/>
          </a:solidFill>
          <a:ln w="9525"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algn="ctr" defTabSz="1219170">
              <a:buClr>
                <a:srgbClr val="000000"/>
              </a:buClr>
            </a:pPr>
            <a:r>
              <a:rPr lang="en" sz="1733" b="1" kern="0" dirty="0">
                <a:solidFill>
                  <a:srgbClr val="000000"/>
                </a:solidFill>
                <a:latin typeface="Oswald"/>
                <a:ea typeface="Oswald"/>
                <a:cs typeface="Oswald"/>
                <a:sym typeface="Oswald"/>
              </a:rPr>
              <a:t>Fibrinolytic System</a:t>
            </a:r>
            <a:endParaRPr sz="1733" b="1" kern="0" dirty="0">
              <a:solidFill>
                <a:srgbClr val="000000"/>
              </a:solidFill>
              <a:latin typeface="Oswald"/>
              <a:ea typeface="Oswald"/>
              <a:cs typeface="Oswald"/>
              <a:sym typeface="Oswald"/>
            </a:endParaRPr>
          </a:p>
        </p:txBody>
      </p:sp>
      <p:sp>
        <p:nvSpPr>
          <p:cNvPr id="72" name="Google Shape;182;p27">
            <a:extLst>
              <a:ext uri="{FF2B5EF4-FFF2-40B4-BE49-F238E27FC236}">
                <a16:creationId xmlns:a16="http://schemas.microsoft.com/office/drawing/2014/main" id="{09DED65D-8AC0-4B27-9F10-EAB499881613}"/>
              </a:ext>
            </a:extLst>
          </p:cNvPr>
          <p:cNvSpPr txBox="1">
            <a:spLocks/>
          </p:cNvSpPr>
          <p:nvPr/>
        </p:nvSpPr>
        <p:spPr>
          <a:xfrm>
            <a:off x="5949701" y="6527999"/>
            <a:ext cx="6242300" cy="340900"/>
          </a:xfrm>
          <a:prstGeom prst="rect">
            <a:avLst/>
          </a:prstGeom>
          <a:no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L="457200" marR="0" lvl="0" indent="-323850" algn="l" rtl="0">
              <a:lnSpc>
                <a:spcPct val="90000"/>
              </a:lnSpc>
              <a:spcBef>
                <a:spcPts val="800"/>
              </a:spcBef>
              <a:spcAft>
                <a:spcPts val="0"/>
              </a:spcAft>
              <a:buClr>
                <a:srgbClr val="262626"/>
              </a:buClr>
              <a:buSzPts val="1500"/>
              <a:buFont typeface="Arial"/>
              <a:buChar char="•"/>
              <a:defRPr sz="1500" b="0" i="0" u="none" strike="noStrike" cap="none">
                <a:solidFill>
                  <a:srgbClr val="262626"/>
                </a:solidFill>
                <a:latin typeface="Calibri"/>
                <a:ea typeface="Calibri"/>
                <a:cs typeface="Calibri"/>
                <a:sym typeface="Calibri"/>
              </a:defRPr>
            </a:lvl1pPr>
            <a:lvl2pPr marL="914400" marR="0" lvl="1" indent="-317500" algn="l" rtl="0">
              <a:lnSpc>
                <a:spcPct val="90000"/>
              </a:lnSpc>
              <a:spcBef>
                <a:spcPts val="400"/>
              </a:spcBef>
              <a:spcAft>
                <a:spcPts val="0"/>
              </a:spcAft>
              <a:buClr>
                <a:srgbClr val="262626"/>
              </a:buClr>
              <a:buSzPts val="1400"/>
              <a:buFont typeface="Arial"/>
              <a:buChar char="•"/>
              <a:defRPr sz="1400" b="0" i="0" u="none" strike="noStrike" cap="none">
                <a:solidFill>
                  <a:srgbClr val="262626"/>
                </a:solidFill>
                <a:latin typeface="Calibri"/>
                <a:ea typeface="Calibri"/>
                <a:cs typeface="Calibri"/>
                <a:sym typeface="Calibri"/>
              </a:defRPr>
            </a:lvl2pPr>
            <a:lvl3pPr marL="1371600" marR="0" lvl="2" indent="-304800" algn="l" rtl="0">
              <a:lnSpc>
                <a:spcPct val="90000"/>
              </a:lnSpc>
              <a:spcBef>
                <a:spcPts val="400"/>
              </a:spcBef>
              <a:spcAft>
                <a:spcPts val="0"/>
              </a:spcAft>
              <a:buClr>
                <a:srgbClr val="262626"/>
              </a:buClr>
              <a:buSzPts val="1200"/>
              <a:buFont typeface="Arial"/>
              <a:buChar char="•"/>
              <a:defRPr sz="1200" b="0" i="0" u="none" strike="noStrike" cap="none">
                <a:solidFill>
                  <a:srgbClr val="262626"/>
                </a:solidFill>
                <a:latin typeface="Calibri"/>
                <a:ea typeface="Calibri"/>
                <a:cs typeface="Calibri"/>
                <a:sym typeface="Calibri"/>
              </a:defRPr>
            </a:lvl3pPr>
            <a:lvl4pPr marL="1828800" marR="0" lvl="3" indent="-304800" algn="l" rtl="0">
              <a:lnSpc>
                <a:spcPct val="90000"/>
              </a:lnSpc>
              <a:spcBef>
                <a:spcPts val="400"/>
              </a:spcBef>
              <a:spcAft>
                <a:spcPts val="0"/>
              </a:spcAft>
              <a:buClr>
                <a:srgbClr val="262626"/>
              </a:buClr>
              <a:buSzPts val="1200"/>
              <a:buFont typeface="Arial"/>
              <a:buChar char="•"/>
              <a:defRPr sz="1200" b="0" i="0" u="none" strike="noStrike" cap="none">
                <a:solidFill>
                  <a:srgbClr val="262626"/>
                </a:solidFill>
                <a:latin typeface="Calibri"/>
                <a:ea typeface="Calibri"/>
                <a:cs typeface="Calibri"/>
                <a:sym typeface="Calibri"/>
              </a:defRPr>
            </a:lvl4pPr>
            <a:lvl5pPr marL="2286000" marR="0" lvl="4" indent="-304800" algn="l" rtl="0">
              <a:lnSpc>
                <a:spcPct val="90000"/>
              </a:lnSpc>
              <a:spcBef>
                <a:spcPts val="400"/>
              </a:spcBef>
              <a:spcAft>
                <a:spcPts val="0"/>
              </a:spcAft>
              <a:buClr>
                <a:srgbClr val="262626"/>
              </a:buClr>
              <a:buSzPts val="1200"/>
              <a:buFont typeface="Arial"/>
              <a:buChar char="•"/>
              <a:defRPr sz="1200" b="0" i="0" u="none" strike="noStrike" cap="none">
                <a:solidFill>
                  <a:srgbClr val="262626"/>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indent="0" algn="r" defTabSz="1219170">
              <a:lnSpc>
                <a:spcPct val="80000"/>
              </a:lnSpc>
              <a:spcBef>
                <a:spcPts val="0"/>
              </a:spcBef>
              <a:buClr>
                <a:srgbClr val="FFFFFF"/>
              </a:buClr>
              <a:buSzPts val="1400"/>
              <a:buNone/>
            </a:pPr>
            <a:r>
              <a:rPr lang="en-CA" sz="1867" kern="0" dirty="0" err="1">
                <a:solidFill>
                  <a:srgbClr val="FFFFFF"/>
                </a:solidFill>
              </a:rPr>
              <a:t>Shaira</a:t>
            </a:r>
            <a:r>
              <a:rPr lang="en-CA" sz="1867" kern="0" dirty="0">
                <a:solidFill>
                  <a:srgbClr val="FFFFFF"/>
                </a:solidFill>
              </a:rPr>
              <a:t> </a:t>
            </a:r>
            <a:r>
              <a:rPr lang="en-CA" sz="1867" kern="0" dirty="0" err="1">
                <a:solidFill>
                  <a:srgbClr val="FFFFFF"/>
                </a:solidFill>
              </a:rPr>
              <a:t>Wignarajah</a:t>
            </a:r>
            <a:r>
              <a:rPr lang="en-CA" sz="1867" kern="0" dirty="0">
                <a:solidFill>
                  <a:srgbClr val="FFFFFF"/>
                </a:solidFill>
              </a:rPr>
              <a:t> &amp; Madeline Stever, </a:t>
            </a:r>
            <a:r>
              <a:rPr lang="en-CA" sz="1867" kern="0" dirty="0" err="1">
                <a:solidFill>
                  <a:srgbClr val="FFFFFF"/>
                </a:solidFill>
              </a:rPr>
              <a:t>Doctorials</a:t>
            </a:r>
            <a:r>
              <a:rPr lang="en-CA" sz="1867" kern="0" dirty="0">
                <a:solidFill>
                  <a:srgbClr val="FFFFFF"/>
                </a:solidFill>
              </a:rPr>
              <a:t> 2019/2020</a:t>
            </a:r>
            <a:endParaRPr lang="en-CA" sz="1600" kern="0"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1"/>
                                        </p:tgtEl>
                                        <p:attrNameLst>
                                          <p:attrName>style.visibility</p:attrName>
                                        </p:attrNameLst>
                                      </p:cBhvr>
                                      <p:to>
                                        <p:strVal val="visible"/>
                                      </p:to>
                                    </p:set>
                                    <p:animEffect transition="in" filter="fade">
                                      <p:cBhvr>
                                        <p:cTn id="7" dur="1000"/>
                                        <p:tgtEl>
                                          <p:spTgt spid="711"/>
                                        </p:tgtEl>
                                      </p:cBhvr>
                                    </p:animEffect>
                                  </p:childTnLst>
                                </p:cTn>
                              </p:par>
                              <p:par>
                                <p:cTn id="8" presetID="10" presetClass="entr" presetSubtype="0" fill="hold" nodeType="withEffect">
                                  <p:stCondLst>
                                    <p:cond delay="0"/>
                                  </p:stCondLst>
                                  <p:childTnLst>
                                    <p:set>
                                      <p:cBhvr>
                                        <p:cTn id="9" dur="1" fill="hold">
                                          <p:stCondLst>
                                            <p:cond delay="0"/>
                                          </p:stCondLst>
                                        </p:cTn>
                                        <p:tgtEl>
                                          <p:spTgt spid="712"/>
                                        </p:tgtEl>
                                        <p:attrNameLst>
                                          <p:attrName>style.visibility</p:attrName>
                                        </p:attrNameLst>
                                      </p:cBhvr>
                                      <p:to>
                                        <p:strVal val="visible"/>
                                      </p:to>
                                    </p:set>
                                    <p:animEffect transition="in" filter="fade">
                                      <p:cBhvr>
                                        <p:cTn id="10" dur="1000"/>
                                        <p:tgtEl>
                                          <p:spTgt spid="712"/>
                                        </p:tgtEl>
                                      </p:cBhvr>
                                    </p:animEffect>
                                  </p:childTnLst>
                                </p:cTn>
                              </p:par>
                              <p:par>
                                <p:cTn id="11" presetID="10" presetClass="entr" presetSubtype="0" fill="hold" nodeType="withEffect">
                                  <p:stCondLst>
                                    <p:cond delay="0"/>
                                  </p:stCondLst>
                                  <p:childTnLst>
                                    <p:set>
                                      <p:cBhvr>
                                        <p:cTn id="12" dur="1" fill="hold">
                                          <p:stCondLst>
                                            <p:cond delay="0"/>
                                          </p:stCondLst>
                                        </p:cTn>
                                        <p:tgtEl>
                                          <p:spTgt spid="713"/>
                                        </p:tgtEl>
                                        <p:attrNameLst>
                                          <p:attrName>style.visibility</p:attrName>
                                        </p:attrNameLst>
                                      </p:cBhvr>
                                      <p:to>
                                        <p:strVal val="visible"/>
                                      </p:to>
                                    </p:set>
                                    <p:animEffect transition="in" filter="fade">
                                      <p:cBhvr>
                                        <p:cTn id="13" dur="1000"/>
                                        <p:tgtEl>
                                          <p:spTgt spid="7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84"/>
                                        </p:tgtEl>
                                        <p:attrNameLst>
                                          <p:attrName>style.visibility</p:attrName>
                                        </p:attrNameLst>
                                      </p:cBhvr>
                                      <p:to>
                                        <p:strVal val="visible"/>
                                      </p:to>
                                    </p:set>
                                    <p:animEffect transition="in" filter="fade">
                                      <p:cBhvr>
                                        <p:cTn id="18" dur="1000"/>
                                        <p:tgtEl>
                                          <p:spTgt spid="684"/>
                                        </p:tgtEl>
                                      </p:cBhvr>
                                    </p:animEffect>
                                  </p:childTnLst>
                                </p:cTn>
                              </p:par>
                              <p:par>
                                <p:cTn id="19" presetID="10" presetClass="entr" presetSubtype="0" fill="hold" nodeType="withEffect">
                                  <p:stCondLst>
                                    <p:cond delay="0"/>
                                  </p:stCondLst>
                                  <p:childTnLst>
                                    <p:set>
                                      <p:cBhvr>
                                        <p:cTn id="20" dur="1" fill="hold">
                                          <p:stCondLst>
                                            <p:cond delay="0"/>
                                          </p:stCondLst>
                                        </p:cTn>
                                        <p:tgtEl>
                                          <p:spTgt spid="694"/>
                                        </p:tgtEl>
                                        <p:attrNameLst>
                                          <p:attrName>style.visibility</p:attrName>
                                        </p:attrNameLst>
                                      </p:cBhvr>
                                      <p:to>
                                        <p:strVal val="visible"/>
                                      </p:to>
                                    </p:set>
                                    <p:animEffect transition="in" filter="fade">
                                      <p:cBhvr>
                                        <p:cTn id="21" dur="1000"/>
                                        <p:tgtEl>
                                          <p:spTgt spid="694"/>
                                        </p:tgtEl>
                                      </p:cBhvr>
                                    </p:animEffect>
                                  </p:childTnLst>
                                </p:cTn>
                              </p:par>
                              <p:par>
                                <p:cTn id="22" presetID="10" presetClass="entr" presetSubtype="0" fill="hold" nodeType="withEffect">
                                  <p:stCondLst>
                                    <p:cond delay="0"/>
                                  </p:stCondLst>
                                  <p:childTnLst>
                                    <p:set>
                                      <p:cBhvr>
                                        <p:cTn id="23" dur="1" fill="hold">
                                          <p:stCondLst>
                                            <p:cond delay="0"/>
                                          </p:stCondLst>
                                        </p:cTn>
                                        <p:tgtEl>
                                          <p:spTgt spid="709"/>
                                        </p:tgtEl>
                                        <p:attrNameLst>
                                          <p:attrName>style.visibility</p:attrName>
                                        </p:attrNameLst>
                                      </p:cBhvr>
                                      <p:to>
                                        <p:strVal val="visible"/>
                                      </p:to>
                                    </p:set>
                                    <p:animEffect transition="in" filter="fade">
                                      <p:cBhvr>
                                        <p:cTn id="24" dur="1000"/>
                                        <p:tgtEl>
                                          <p:spTgt spid="709"/>
                                        </p:tgtEl>
                                      </p:cBhvr>
                                    </p:animEffect>
                                  </p:childTnLst>
                                </p:cTn>
                              </p:par>
                              <p:par>
                                <p:cTn id="25" presetID="10" presetClass="entr" presetSubtype="0" fill="hold" nodeType="withEffect">
                                  <p:stCondLst>
                                    <p:cond delay="0"/>
                                  </p:stCondLst>
                                  <p:childTnLst>
                                    <p:set>
                                      <p:cBhvr>
                                        <p:cTn id="26" dur="1" fill="hold">
                                          <p:stCondLst>
                                            <p:cond delay="0"/>
                                          </p:stCondLst>
                                        </p:cTn>
                                        <p:tgtEl>
                                          <p:spTgt spid="712"/>
                                        </p:tgtEl>
                                        <p:attrNameLst>
                                          <p:attrName>style.visibility</p:attrName>
                                        </p:attrNameLst>
                                      </p:cBhvr>
                                      <p:to>
                                        <p:strVal val="visible"/>
                                      </p:to>
                                    </p:set>
                                    <p:animEffect transition="in" filter="fade">
                                      <p:cBhvr>
                                        <p:cTn id="27" dur="1000"/>
                                        <p:tgtEl>
                                          <p:spTgt spid="712"/>
                                        </p:tgtEl>
                                      </p:cBhvr>
                                    </p:animEffect>
                                  </p:childTnLst>
                                </p:cTn>
                              </p:par>
                              <p:par>
                                <p:cTn id="28" presetID="10" presetClass="entr" presetSubtype="0" fill="hold" nodeType="withEffect">
                                  <p:stCondLst>
                                    <p:cond delay="0"/>
                                  </p:stCondLst>
                                  <p:childTnLst>
                                    <p:set>
                                      <p:cBhvr>
                                        <p:cTn id="29" dur="1" fill="hold">
                                          <p:stCondLst>
                                            <p:cond delay="0"/>
                                          </p:stCondLst>
                                        </p:cTn>
                                        <p:tgtEl>
                                          <p:spTgt spid="718"/>
                                        </p:tgtEl>
                                        <p:attrNameLst>
                                          <p:attrName>style.visibility</p:attrName>
                                        </p:attrNameLst>
                                      </p:cBhvr>
                                      <p:to>
                                        <p:strVal val="visible"/>
                                      </p:to>
                                    </p:set>
                                    <p:animEffect transition="in" filter="fade">
                                      <p:cBhvr>
                                        <p:cTn id="30" dur="1000"/>
                                        <p:tgtEl>
                                          <p:spTgt spid="718"/>
                                        </p:tgtEl>
                                      </p:cBhvr>
                                    </p:animEffect>
                                  </p:childTnLst>
                                </p:cTn>
                              </p:par>
                              <p:par>
                                <p:cTn id="31" presetID="10" presetClass="entr" presetSubtype="0" fill="hold" nodeType="withEffect">
                                  <p:stCondLst>
                                    <p:cond delay="0"/>
                                  </p:stCondLst>
                                  <p:childTnLst>
                                    <p:set>
                                      <p:cBhvr>
                                        <p:cTn id="32" dur="1" fill="hold">
                                          <p:stCondLst>
                                            <p:cond delay="0"/>
                                          </p:stCondLst>
                                        </p:cTn>
                                        <p:tgtEl>
                                          <p:spTgt spid="669"/>
                                        </p:tgtEl>
                                        <p:attrNameLst>
                                          <p:attrName>style.visibility</p:attrName>
                                        </p:attrNameLst>
                                      </p:cBhvr>
                                      <p:to>
                                        <p:strVal val="visible"/>
                                      </p:to>
                                    </p:set>
                                    <p:animEffect transition="in" filter="fade">
                                      <p:cBhvr>
                                        <p:cTn id="33" dur="1000"/>
                                        <p:tgtEl>
                                          <p:spTgt spid="669"/>
                                        </p:tgtEl>
                                      </p:cBhvr>
                                    </p:animEffect>
                                  </p:childTnLst>
                                </p:cTn>
                              </p:par>
                              <p:par>
                                <p:cTn id="34" presetID="10" presetClass="entr" presetSubtype="0" fill="hold" nodeType="withEffect">
                                  <p:stCondLst>
                                    <p:cond delay="0"/>
                                  </p:stCondLst>
                                  <p:childTnLst>
                                    <p:set>
                                      <p:cBhvr>
                                        <p:cTn id="35" dur="1" fill="hold">
                                          <p:stCondLst>
                                            <p:cond delay="0"/>
                                          </p:stCondLst>
                                        </p:cTn>
                                        <p:tgtEl>
                                          <p:spTgt spid="714"/>
                                        </p:tgtEl>
                                        <p:attrNameLst>
                                          <p:attrName>style.visibility</p:attrName>
                                        </p:attrNameLst>
                                      </p:cBhvr>
                                      <p:to>
                                        <p:strVal val="visible"/>
                                      </p:to>
                                    </p:set>
                                    <p:animEffect transition="in" filter="fade">
                                      <p:cBhvr>
                                        <p:cTn id="36" dur="1000"/>
                                        <p:tgtEl>
                                          <p:spTgt spid="7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85"/>
                                        </p:tgtEl>
                                        <p:attrNameLst>
                                          <p:attrName>style.visibility</p:attrName>
                                        </p:attrNameLst>
                                      </p:cBhvr>
                                      <p:to>
                                        <p:strVal val="visible"/>
                                      </p:to>
                                    </p:set>
                                    <p:animEffect transition="in" filter="fade">
                                      <p:cBhvr>
                                        <p:cTn id="41" dur="1000"/>
                                        <p:tgtEl>
                                          <p:spTgt spid="685"/>
                                        </p:tgtEl>
                                      </p:cBhvr>
                                    </p:animEffect>
                                  </p:childTnLst>
                                </p:cTn>
                              </p:par>
                              <p:par>
                                <p:cTn id="42" presetID="10" presetClass="entr" presetSubtype="0" fill="hold" nodeType="withEffect">
                                  <p:stCondLst>
                                    <p:cond delay="0"/>
                                  </p:stCondLst>
                                  <p:childTnLst>
                                    <p:set>
                                      <p:cBhvr>
                                        <p:cTn id="43" dur="1" fill="hold">
                                          <p:stCondLst>
                                            <p:cond delay="0"/>
                                          </p:stCondLst>
                                        </p:cTn>
                                        <p:tgtEl>
                                          <p:spTgt spid="695"/>
                                        </p:tgtEl>
                                        <p:attrNameLst>
                                          <p:attrName>style.visibility</p:attrName>
                                        </p:attrNameLst>
                                      </p:cBhvr>
                                      <p:to>
                                        <p:strVal val="visible"/>
                                      </p:to>
                                    </p:set>
                                    <p:animEffect transition="in" filter="fade">
                                      <p:cBhvr>
                                        <p:cTn id="44" dur="1000"/>
                                        <p:tgtEl>
                                          <p:spTgt spid="695"/>
                                        </p:tgtEl>
                                      </p:cBhvr>
                                    </p:animEffect>
                                  </p:childTnLst>
                                </p:cTn>
                              </p:par>
                              <p:par>
                                <p:cTn id="45" presetID="10" presetClass="entr" presetSubtype="0" fill="hold" nodeType="withEffect">
                                  <p:stCondLst>
                                    <p:cond delay="0"/>
                                  </p:stCondLst>
                                  <p:childTnLst>
                                    <p:set>
                                      <p:cBhvr>
                                        <p:cTn id="46" dur="1" fill="hold">
                                          <p:stCondLst>
                                            <p:cond delay="0"/>
                                          </p:stCondLst>
                                        </p:cTn>
                                        <p:tgtEl>
                                          <p:spTgt spid="671"/>
                                        </p:tgtEl>
                                        <p:attrNameLst>
                                          <p:attrName>style.visibility</p:attrName>
                                        </p:attrNameLst>
                                      </p:cBhvr>
                                      <p:to>
                                        <p:strVal val="visible"/>
                                      </p:to>
                                    </p:set>
                                    <p:animEffect transition="in" filter="fade">
                                      <p:cBhvr>
                                        <p:cTn id="47" dur="1000"/>
                                        <p:tgtEl>
                                          <p:spTgt spid="67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76"/>
                                        </p:tgtEl>
                                        <p:attrNameLst>
                                          <p:attrName>style.visibility</p:attrName>
                                        </p:attrNameLst>
                                      </p:cBhvr>
                                      <p:to>
                                        <p:strVal val="visible"/>
                                      </p:to>
                                    </p:set>
                                    <p:animEffect transition="in" filter="fade">
                                      <p:cBhvr>
                                        <p:cTn id="52" dur="1400"/>
                                        <p:tgtEl>
                                          <p:spTgt spid="676"/>
                                        </p:tgtEl>
                                      </p:cBhvr>
                                    </p:animEffect>
                                  </p:childTnLst>
                                </p:cTn>
                              </p:par>
                              <p:par>
                                <p:cTn id="53" presetID="10" presetClass="entr" presetSubtype="0" fill="hold" nodeType="withEffect">
                                  <p:stCondLst>
                                    <p:cond delay="0"/>
                                  </p:stCondLst>
                                  <p:childTnLst>
                                    <p:set>
                                      <p:cBhvr>
                                        <p:cTn id="54" dur="1" fill="hold">
                                          <p:stCondLst>
                                            <p:cond delay="0"/>
                                          </p:stCondLst>
                                        </p:cTn>
                                        <p:tgtEl>
                                          <p:spTgt spid="687"/>
                                        </p:tgtEl>
                                        <p:attrNameLst>
                                          <p:attrName>style.visibility</p:attrName>
                                        </p:attrNameLst>
                                      </p:cBhvr>
                                      <p:to>
                                        <p:strVal val="visible"/>
                                      </p:to>
                                    </p:set>
                                    <p:animEffect transition="in" filter="fade">
                                      <p:cBhvr>
                                        <p:cTn id="55" dur="1000"/>
                                        <p:tgtEl>
                                          <p:spTgt spid="687"/>
                                        </p:tgtEl>
                                      </p:cBhvr>
                                    </p:animEffect>
                                  </p:childTnLst>
                                </p:cTn>
                              </p:par>
                              <p:par>
                                <p:cTn id="56" presetID="10" presetClass="entr" presetSubtype="0" fill="hold" nodeType="withEffect">
                                  <p:stCondLst>
                                    <p:cond delay="0"/>
                                  </p:stCondLst>
                                  <p:childTnLst>
                                    <p:set>
                                      <p:cBhvr>
                                        <p:cTn id="57" dur="1" fill="hold">
                                          <p:stCondLst>
                                            <p:cond delay="0"/>
                                          </p:stCondLst>
                                        </p:cTn>
                                        <p:tgtEl>
                                          <p:spTgt spid="677"/>
                                        </p:tgtEl>
                                        <p:attrNameLst>
                                          <p:attrName>style.visibility</p:attrName>
                                        </p:attrNameLst>
                                      </p:cBhvr>
                                      <p:to>
                                        <p:strVal val="visible"/>
                                      </p:to>
                                    </p:set>
                                    <p:animEffect transition="in" filter="fade">
                                      <p:cBhvr>
                                        <p:cTn id="58" dur="1000"/>
                                        <p:tgtEl>
                                          <p:spTgt spid="67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686"/>
                                        </p:tgtEl>
                                        <p:attrNameLst>
                                          <p:attrName>style.visibility</p:attrName>
                                        </p:attrNameLst>
                                      </p:cBhvr>
                                      <p:to>
                                        <p:strVal val="visible"/>
                                      </p:to>
                                    </p:set>
                                    <p:animEffect transition="in" filter="fade">
                                      <p:cBhvr>
                                        <p:cTn id="63" dur="1000"/>
                                        <p:tgtEl>
                                          <p:spTgt spid="686"/>
                                        </p:tgtEl>
                                      </p:cBhvr>
                                    </p:animEffect>
                                  </p:childTnLst>
                                </p:cTn>
                              </p:par>
                              <p:par>
                                <p:cTn id="64" presetID="10" presetClass="entr" presetSubtype="0" fill="hold" nodeType="withEffect">
                                  <p:stCondLst>
                                    <p:cond delay="0"/>
                                  </p:stCondLst>
                                  <p:childTnLst>
                                    <p:set>
                                      <p:cBhvr>
                                        <p:cTn id="65" dur="1" fill="hold">
                                          <p:stCondLst>
                                            <p:cond delay="0"/>
                                          </p:stCondLst>
                                        </p:cTn>
                                        <p:tgtEl>
                                          <p:spTgt spid="696"/>
                                        </p:tgtEl>
                                        <p:attrNameLst>
                                          <p:attrName>style.visibility</p:attrName>
                                        </p:attrNameLst>
                                      </p:cBhvr>
                                      <p:to>
                                        <p:strVal val="visible"/>
                                      </p:to>
                                    </p:set>
                                    <p:animEffect transition="in" filter="fade">
                                      <p:cBhvr>
                                        <p:cTn id="66" dur="1000"/>
                                        <p:tgtEl>
                                          <p:spTgt spid="696"/>
                                        </p:tgtEl>
                                      </p:cBhvr>
                                    </p:animEffect>
                                  </p:childTnLst>
                                </p:cTn>
                              </p:par>
                              <p:par>
                                <p:cTn id="67" presetID="10" presetClass="entr" presetSubtype="0" fill="hold" nodeType="withEffect">
                                  <p:stCondLst>
                                    <p:cond delay="0"/>
                                  </p:stCondLst>
                                  <p:childTnLst>
                                    <p:set>
                                      <p:cBhvr>
                                        <p:cTn id="68" dur="1" fill="hold">
                                          <p:stCondLst>
                                            <p:cond delay="0"/>
                                          </p:stCondLst>
                                        </p:cTn>
                                        <p:tgtEl>
                                          <p:spTgt spid="672"/>
                                        </p:tgtEl>
                                        <p:attrNameLst>
                                          <p:attrName>style.visibility</p:attrName>
                                        </p:attrNameLst>
                                      </p:cBhvr>
                                      <p:to>
                                        <p:strVal val="visible"/>
                                      </p:to>
                                    </p:set>
                                    <p:animEffect transition="in" filter="fade">
                                      <p:cBhvr>
                                        <p:cTn id="69" dur="1000"/>
                                        <p:tgtEl>
                                          <p:spTgt spid="672"/>
                                        </p:tgtEl>
                                      </p:cBhvr>
                                    </p:animEffect>
                                  </p:childTnLst>
                                </p:cTn>
                              </p:par>
                              <p:par>
                                <p:cTn id="70" presetID="10" presetClass="entr" presetSubtype="0" fill="hold" nodeType="withEffect">
                                  <p:stCondLst>
                                    <p:cond delay="0"/>
                                  </p:stCondLst>
                                  <p:childTnLst>
                                    <p:set>
                                      <p:cBhvr>
                                        <p:cTn id="71" dur="1" fill="hold">
                                          <p:stCondLst>
                                            <p:cond delay="0"/>
                                          </p:stCondLst>
                                        </p:cTn>
                                        <p:tgtEl>
                                          <p:spTgt spid="719"/>
                                        </p:tgtEl>
                                        <p:attrNameLst>
                                          <p:attrName>style.visibility</p:attrName>
                                        </p:attrNameLst>
                                      </p:cBhvr>
                                      <p:to>
                                        <p:strVal val="visible"/>
                                      </p:to>
                                    </p:set>
                                    <p:animEffect transition="in" filter="fade">
                                      <p:cBhvr>
                                        <p:cTn id="72" dur="1000"/>
                                        <p:tgtEl>
                                          <p:spTgt spid="719"/>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720"/>
                                        </p:tgtEl>
                                        <p:attrNameLst>
                                          <p:attrName>style.visibility</p:attrName>
                                        </p:attrNameLst>
                                      </p:cBhvr>
                                      <p:to>
                                        <p:strVal val="visible"/>
                                      </p:to>
                                    </p:set>
                                    <p:animEffect transition="in" filter="fade">
                                      <p:cBhvr>
                                        <p:cTn id="81" dur="1000"/>
                                        <p:tgtEl>
                                          <p:spTgt spid="720"/>
                                        </p:tgtEl>
                                      </p:cBhvr>
                                    </p:animEffect>
                                  </p:childTnLst>
                                </p:cTn>
                              </p:par>
                              <p:par>
                                <p:cTn id="82" presetID="10" presetClass="entr" presetSubtype="0" fill="hold" nodeType="withEffect">
                                  <p:stCondLst>
                                    <p:cond delay="0"/>
                                  </p:stCondLst>
                                  <p:childTnLst>
                                    <p:set>
                                      <p:cBhvr>
                                        <p:cTn id="83" dur="1" fill="hold">
                                          <p:stCondLst>
                                            <p:cond delay="0"/>
                                          </p:stCondLst>
                                        </p:cTn>
                                        <p:tgtEl>
                                          <p:spTgt spid="674"/>
                                        </p:tgtEl>
                                        <p:attrNameLst>
                                          <p:attrName>style.visibility</p:attrName>
                                        </p:attrNameLst>
                                      </p:cBhvr>
                                      <p:to>
                                        <p:strVal val="visible"/>
                                      </p:to>
                                    </p:set>
                                    <p:animEffect transition="in" filter="fade">
                                      <p:cBhvr>
                                        <p:cTn id="84" dur="1000"/>
                                        <p:tgtEl>
                                          <p:spTgt spid="674"/>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689"/>
                                        </p:tgtEl>
                                        <p:attrNameLst>
                                          <p:attrName>style.visibility</p:attrName>
                                        </p:attrNameLst>
                                      </p:cBhvr>
                                      <p:to>
                                        <p:strVal val="visible"/>
                                      </p:to>
                                    </p:set>
                                    <p:animEffect transition="in" filter="fade">
                                      <p:cBhvr>
                                        <p:cTn id="89" dur="1000"/>
                                        <p:tgtEl>
                                          <p:spTgt spid="689"/>
                                        </p:tgtEl>
                                      </p:cBhvr>
                                    </p:animEffect>
                                  </p:childTnLst>
                                </p:cTn>
                              </p:par>
                              <p:par>
                                <p:cTn id="90" presetID="10" presetClass="entr" presetSubtype="0" fill="hold" nodeType="withEffect">
                                  <p:stCondLst>
                                    <p:cond delay="0"/>
                                  </p:stCondLst>
                                  <p:childTnLst>
                                    <p:set>
                                      <p:cBhvr>
                                        <p:cTn id="91" dur="1" fill="hold">
                                          <p:stCondLst>
                                            <p:cond delay="0"/>
                                          </p:stCondLst>
                                        </p:cTn>
                                        <p:tgtEl>
                                          <p:spTgt spid="690"/>
                                        </p:tgtEl>
                                        <p:attrNameLst>
                                          <p:attrName>style.visibility</p:attrName>
                                        </p:attrNameLst>
                                      </p:cBhvr>
                                      <p:to>
                                        <p:strVal val="visible"/>
                                      </p:to>
                                    </p:set>
                                    <p:animEffect transition="in" filter="fade">
                                      <p:cBhvr>
                                        <p:cTn id="92" dur="1000"/>
                                        <p:tgtEl>
                                          <p:spTgt spid="690"/>
                                        </p:tgtEl>
                                      </p:cBhvr>
                                    </p:animEffect>
                                  </p:childTnLst>
                                </p:cTn>
                              </p:par>
                              <p:par>
                                <p:cTn id="93" presetID="10" presetClass="entr" presetSubtype="0" fill="hold" nodeType="withEffect">
                                  <p:stCondLst>
                                    <p:cond delay="0"/>
                                  </p:stCondLst>
                                  <p:childTnLst>
                                    <p:set>
                                      <p:cBhvr>
                                        <p:cTn id="94" dur="1" fill="hold">
                                          <p:stCondLst>
                                            <p:cond delay="0"/>
                                          </p:stCondLst>
                                        </p:cTn>
                                        <p:tgtEl>
                                          <p:spTgt spid="675"/>
                                        </p:tgtEl>
                                        <p:attrNameLst>
                                          <p:attrName>style.visibility</p:attrName>
                                        </p:attrNameLst>
                                      </p:cBhvr>
                                      <p:to>
                                        <p:strVal val="visible"/>
                                      </p:to>
                                    </p:set>
                                    <p:animEffect transition="in" filter="fade">
                                      <p:cBhvr>
                                        <p:cTn id="95" dur="1000"/>
                                        <p:tgtEl>
                                          <p:spTgt spid="675"/>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706"/>
                                        </p:tgtEl>
                                        <p:attrNameLst>
                                          <p:attrName>style.visibility</p:attrName>
                                        </p:attrNameLst>
                                      </p:cBhvr>
                                      <p:to>
                                        <p:strVal val="visible"/>
                                      </p:to>
                                    </p:set>
                                    <p:animEffect transition="in" filter="fade">
                                      <p:cBhvr>
                                        <p:cTn id="100" dur="1000"/>
                                        <p:tgtEl>
                                          <p:spTgt spid="706"/>
                                        </p:tgtEl>
                                      </p:cBhvr>
                                    </p:animEffect>
                                  </p:childTnLst>
                                </p:cTn>
                              </p:par>
                              <p:par>
                                <p:cTn id="101" presetID="10" presetClass="entr" presetSubtype="0" fill="hold" nodeType="withEffect">
                                  <p:stCondLst>
                                    <p:cond delay="0"/>
                                  </p:stCondLst>
                                  <p:childTnLst>
                                    <p:set>
                                      <p:cBhvr>
                                        <p:cTn id="102" dur="1" fill="hold">
                                          <p:stCondLst>
                                            <p:cond delay="0"/>
                                          </p:stCondLst>
                                        </p:cTn>
                                        <p:tgtEl>
                                          <p:spTgt spid="707"/>
                                        </p:tgtEl>
                                        <p:attrNameLst>
                                          <p:attrName>style.visibility</p:attrName>
                                        </p:attrNameLst>
                                      </p:cBhvr>
                                      <p:to>
                                        <p:strVal val="visible"/>
                                      </p:to>
                                    </p:set>
                                    <p:animEffect transition="in" filter="fade">
                                      <p:cBhvr>
                                        <p:cTn id="103" dur="1000"/>
                                        <p:tgtEl>
                                          <p:spTgt spid="707"/>
                                        </p:tgtEl>
                                      </p:cBhvr>
                                    </p:animEffect>
                                  </p:childTnLst>
                                </p:cTn>
                              </p:par>
                              <p:par>
                                <p:cTn id="104" presetID="10" presetClass="entr" presetSubtype="0" fill="hold" nodeType="withEffect">
                                  <p:stCondLst>
                                    <p:cond delay="0"/>
                                  </p:stCondLst>
                                  <p:childTnLst>
                                    <p:set>
                                      <p:cBhvr>
                                        <p:cTn id="105" dur="1" fill="hold">
                                          <p:stCondLst>
                                            <p:cond delay="0"/>
                                          </p:stCondLst>
                                        </p:cTn>
                                        <p:tgtEl>
                                          <p:spTgt spid="705"/>
                                        </p:tgtEl>
                                        <p:attrNameLst>
                                          <p:attrName>style.visibility</p:attrName>
                                        </p:attrNameLst>
                                      </p:cBhvr>
                                      <p:to>
                                        <p:strVal val="visible"/>
                                      </p:to>
                                    </p:set>
                                    <p:animEffect transition="in" filter="fade">
                                      <p:cBhvr>
                                        <p:cTn id="106" dur="1000"/>
                                        <p:tgtEl>
                                          <p:spTgt spid="705"/>
                                        </p:tgtEl>
                                      </p:cBhvr>
                                    </p:animEffec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106"/>
          <p:cNvSpPr txBox="1">
            <a:spLocks noGrp="1"/>
          </p:cNvSpPr>
          <p:nvPr>
            <p:ph type="title"/>
          </p:nvPr>
        </p:nvSpPr>
        <p:spPr>
          <a:xfrm>
            <a:off x="415600" y="357966"/>
            <a:ext cx="11360800" cy="1280333"/>
          </a:xfrm>
          <a:prstGeom prst="rect">
            <a:avLst/>
          </a:prstGeom>
        </p:spPr>
        <p:txBody>
          <a:bodyPr spcFirstLastPara="1" wrap="square" lIns="121900" tIns="121900" rIns="121900" bIns="121900" anchor="t" anchorCtr="0">
            <a:noAutofit/>
          </a:bodyPr>
          <a:lstStyle/>
          <a:p>
            <a:pPr marL="609585" algn="ctr">
              <a:spcAft>
                <a:spcPts val="1600"/>
              </a:spcAft>
              <a:buSzPts val="990"/>
            </a:pPr>
            <a:r>
              <a:rPr lang="en" sz="2453" dirty="0">
                <a:solidFill>
                  <a:schemeClr val="accent6"/>
                </a:solidFill>
              </a:rPr>
              <a:t>Outline the pathology of myocardial infarction, describing the effects of acute ischemia on cardiac muscle and the time course of healing processes</a:t>
            </a:r>
            <a:endParaRPr sz="4133" dirty="0"/>
          </a:p>
        </p:txBody>
      </p:sp>
      <p:sp>
        <p:nvSpPr>
          <p:cNvPr id="722" name="Google Shape;722;p106"/>
          <p:cNvSpPr txBox="1">
            <a:spLocks noGrp="1"/>
          </p:cNvSpPr>
          <p:nvPr>
            <p:ph type="body" idx="1"/>
          </p:nvPr>
        </p:nvSpPr>
        <p:spPr>
          <a:xfrm>
            <a:off x="415600" y="1536633"/>
            <a:ext cx="6112800" cy="5101600"/>
          </a:xfrm>
          <a:prstGeom prst="rect">
            <a:avLst/>
          </a:prstGeom>
        </p:spPr>
        <p:txBody>
          <a:bodyPr spcFirstLastPara="1" wrap="square" lIns="121900" tIns="121900" rIns="121900" bIns="121900" anchor="t" anchorCtr="0">
            <a:normAutofit/>
          </a:bodyPr>
          <a:lstStyle/>
          <a:p>
            <a:pPr indent="-434329">
              <a:buSzPct val="100000"/>
            </a:pPr>
            <a:r>
              <a:rPr lang="en" dirty="0"/>
              <a:t>Mechanisms  of MI</a:t>
            </a:r>
            <a:endParaRPr dirty="0"/>
          </a:p>
          <a:p>
            <a:pPr lvl="1" indent="-405543">
              <a:buSzPct val="100000"/>
            </a:pPr>
            <a:r>
              <a:rPr lang="en" dirty="0"/>
              <a:t>Increased demand (hypertrophy or exercise) </a:t>
            </a:r>
            <a:endParaRPr dirty="0"/>
          </a:p>
          <a:p>
            <a:pPr lvl="1" indent="-405543">
              <a:buSzPct val="100000"/>
            </a:pPr>
            <a:r>
              <a:rPr lang="en" dirty="0"/>
              <a:t>Decreased O2 transport (anemia or lung disease) </a:t>
            </a:r>
            <a:endParaRPr dirty="0"/>
          </a:p>
          <a:p>
            <a:pPr lvl="1" indent="-405543">
              <a:buSzPct val="100000"/>
            </a:pPr>
            <a:r>
              <a:rPr lang="en" dirty="0"/>
              <a:t>Occlusion or reduced pressure of coronary flow (shock or aortic valve disease) </a:t>
            </a:r>
            <a:endParaRPr dirty="0"/>
          </a:p>
          <a:p>
            <a:pPr indent="-434329">
              <a:buSzPct val="100000"/>
            </a:pPr>
            <a:r>
              <a:rPr lang="en" dirty="0"/>
              <a:t>Pathogenesis </a:t>
            </a:r>
            <a:endParaRPr dirty="0"/>
          </a:p>
          <a:p>
            <a:pPr lvl="1" indent="-405543">
              <a:buSzPct val="100000"/>
            </a:pPr>
            <a:r>
              <a:rPr lang="en" dirty="0"/>
              <a:t>Disruption of pre-existing atherosclerotic plaque leads to thrombus generation and subsequent vascular occlusion and infarct of downstream myocardium  </a:t>
            </a:r>
            <a:endParaRPr dirty="0"/>
          </a:p>
          <a:p>
            <a:pPr indent="-434329">
              <a:buSzPct val="100000"/>
            </a:pPr>
            <a:r>
              <a:rPr lang="en" dirty="0"/>
              <a:t>Coronary artery occlusion sequence  </a:t>
            </a:r>
            <a:endParaRPr dirty="0"/>
          </a:p>
          <a:p>
            <a:pPr lvl="1" indent="-405543">
              <a:buSzPct val="100000"/>
            </a:pPr>
            <a:r>
              <a:rPr lang="en" dirty="0"/>
              <a:t>Disruption of atheromatous plaque by intraplaque hemorrhage or mechanical force  </a:t>
            </a:r>
            <a:endParaRPr dirty="0"/>
          </a:p>
          <a:p>
            <a:pPr lvl="2" indent="-405542">
              <a:buSzPct val="100000"/>
            </a:pPr>
            <a:r>
              <a:rPr lang="en" dirty="0"/>
              <a:t>Exposes sub endothelial collagen and necrotic plaque to blood  </a:t>
            </a:r>
            <a:endParaRPr dirty="0"/>
          </a:p>
          <a:p>
            <a:pPr lvl="1" indent="-405543">
              <a:buSzPct val="100000"/>
            </a:pPr>
            <a:r>
              <a:rPr lang="en" dirty="0"/>
              <a:t>Platelet adherence, aggregation and activation  </a:t>
            </a:r>
            <a:endParaRPr dirty="0"/>
          </a:p>
          <a:p>
            <a:pPr lvl="1" indent="-405543">
              <a:buSzPct val="100000"/>
            </a:pPr>
            <a:r>
              <a:rPr lang="en" dirty="0"/>
              <a:t>Activation of coagulation and subsequent increase in thrombus size  </a:t>
            </a:r>
            <a:endParaRPr dirty="0"/>
          </a:p>
          <a:p>
            <a:pPr lvl="1" indent="-405543">
              <a:buSzPct val="100000"/>
            </a:pPr>
            <a:r>
              <a:rPr lang="en" dirty="0"/>
              <a:t>Thrombus can completely occlude coronary artery lumen  </a:t>
            </a:r>
            <a:endParaRPr dirty="0"/>
          </a:p>
        </p:txBody>
      </p:sp>
      <p:pic>
        <p:nvPicPr>
          <p:cNvPr id="723" name="Google Shape;723;p106" descr="R Oht &#10;L ett circurT&amp;x corornry &#10;_ Lett anteror Éscelding &#10;coronary artery &#10;Acute coronary &#10;an erial &#10;Zore Ot pertuson &#10;(area at risk) &#10;CorTVIeted &quot;farct &#10;nearly the &#10;entire area at risk &#10;Zone o' perfusion &#10;(area at risk) &#10;orMariarn Sheehan Raqu &#10;O Kunu et al: Obins Pmholoqy Be • www.qudentconsult.com "/>
          <p:cNvPicPr preferRelativeResize="0"/>
          <p:nvPr/>
        </p:nvPicPr>
        <p:blipFill>
          <a:blip r:embed="rId3">
            <a:alphaModFix/>
          </a:blip>
          <a:stretch>
            <a:fillRect/>
          </a:stretch>
        </p:blipFill>
        <p:spPr>
          <a:xfrm>
            <a:off x="6684533" y="2115985"/>
            <a:ext cx="5257200" cy="3942900"/>
          </a:xfrm>
          <a:prstGeom prst="rect">
            <a:avLst/>
          </a:prstGeom>
          <a:noFill/>
          <a:ln w="9525" cap="flat" cmpd="sng">
            <a:solidFill>
              <a:srgbClr val="918F8E"/>
            </a:solidFill>
            <a:prstDash val="dash"/>
            <a:miter lim="8000"/>
            <a:headEnd type="none" w="sm" len="sm"/>
            <a:tailEnd type="none" w="sm" len="sm"/>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107"/>
          <p:cNvSpPr txBox="1">
            <a:spLocks noGrp="1"/>
          </p:cNvSpPr>
          <p:nvPr>
            <p:ph type="title"/>
          </p:nvPr>
        </p:nvSpPr>
        <p:spPr>
          <a:xfrm>
            <a:off x="415600" y="225000"/>
            <a:ext cx="11360800" cy="1311633"/>
          </a:xfrm>
          <a:prstGeom prst="rect">
            <a:avLst/>
          </a:prstGeom>
        </p:spPr>
        <p:txBody>
          <a:bodyPr spcFirstLastPara="1" wrap="square" lIns="121900" tIns="121900" rIns="121900" bIns="121900" anchor="t" anchorCtr="0">
            <a:noAutofit/>
          </a:bodyPr>
          <a:lstStyle/>
          <a:p>
            <a:pPr marL="609585" algn="ctr">
              <a:spcAft>
                <a:spcPts val="1600"/>
              </a:spcAft>
              <a:buSzPts val="990"/>
            </a:pPr>
            <a:r>
              <a:rPr lang="en" sz="2453" dirty="0">
                <a:solidFill>
                  <a:schemeClr val="accent6"/>
                </a:solidFill>
              </a:rPr>
              <a:t>Outline the pathology of myocardial infarction, describing the effects of acute ischemia on cardiac muscle and the time course of healing processes</a:t>
            </a:r>
            <a:endParaRPr sz="4133" dirty="0"/>
          </a:p>
        </p:txBody>
      </p:sp>
      <p:sp>
        <p:nvSpPr>
          <p:cNvPr id="729" name="Google Shape;729;p107"/>
          <p:cNvSpPr txBox="1">
            <a:spLocks noGrp="1"/>
          </p:cNvSpPr>
          <p:nvPr>
            <p:ph type="body" idx="1"/>
          </p:nvPr>
        </p:nvSpPr>
        <p:spPr>
          <a:xfrm>
            <a:off x="415600" y="1536633"/>
            <a:ext cx="10506800" cy="5101600"/>
          </a:xfrm>
          <a:prstGeom prst="rect">
            <a:avLst/>
          </a:prstGeom>
        </p:spPr>
        <p:txBody>
          <a:bodyPr spcFirstLastPara="1" wrap="square" lIns="121900" tIns="121900" rIns="121900" bIns="121900" anchor="t" anchorCtr="0">
            <a:normAutofit/>
          </a:bodyPr>
          <a:lstStyle/>
          <a:p>
            <a:pPr marL="0" indent="0">
              <a:buNone/>
            </a:pPr>
            <a:r>
              <a:rPr lang="en" dirty="0"/>
              <a:t>Myocardial response to ischemia </a:t>
            </a:r>
            <a:endParaRPr dirty="0"/>
          </a:p>
          <a:p>
            <a:pPr>
              <a:spcBef>
                <a:spcPts val="1600"/>
              </a:spcBef>
            </a:pPr>
            <a:r>
              <a:rPr lang="en" dirty="0"/>
              <a:t>Short term (seconds to minutes) </a:t>
            </a:r>
            <a:endParaRPr dirty="0"/>
          </a:p>
          <a:p>
            <a:pPr lvl="1"/>
            <a:r>
              <a:rPr lang="en" dirty="0"/>
              <a:t>Switch from aerobic to anaerobic respiration leading to accumulation of lactic acid and drop in ATP </a:t>
            </a:r>
            <a:endParaRPr dirty="0"/>
          </a:p>
          <a:p>
            <a:pPr lvl="1"/>
            <a:r>
              <a:rPr lang="en" dirty="0"/>
              <a:t>Leads to loss of contractility, ischemia, cellular changes  </a:t>
            </a:r>
            <a:endParaRPr dirty="0"/>
          </a:p>
          <a:p>
            <a:pPr lvl="1"/>
            <a:r>
              <a:rPr lang="en" dirty="0"/>
              <a:t>Death occurs first in the endocardium as its the last to receive blood flow from pericardial vessels  </a:t>
            </a:r>
            <a:endParaRPr dirty="0"/>
          </a:p>
          <a:p>
            <a:pPr lvl="1"/>
            <a:r>
              <a:rPr lang="en" dirty="0"/>
              <a:t>In the case of reperfusion may cause injury to myocytes due to mitochondrial dysfunction, myocyte </a:t>
            </a:r>
            <a:r>
              <a:rPr lang="en" dirty="0" err="1"/>
              <a:t>hypercontracture</a:t>
            </a:r>
            <a:r>
              <a:rPr lang="en" dirty="0"/>
              <a:t> (increase intracellular Ca2+), free radical damage, leukocyte aggregation, platelet/complement activation  </a:t>
            </a:r>
            <a:endParaRPr dirty="0"/>
          </a:p>
          <a:p>
            <a:r>
              <a:rPr lang="en" dirty="0"/>
              <a:t>Long term (minutes to hours to days) </a:t>
            </a:r>
            <a:endParaRPr dirty="0"/>
          </a:p>
          <a:p>
            <a:pPr lvl="1"/>
            <a:r>
              <a:rPr lang="en" dirty="0"/>
              <a:t>Infarct reaches full extent in 3-6 hours  </a:t>
            </a:r>
            <a:endParaRPr dirty="0"/>
          </a:p>
          <a:p>
            <a:pPr lvl="1"/>
            <a:r>
              <a:rPr lang="en" dirty="0"/>
              <a:t>Severe ischemia lasting 20-40 minutes can cause irreversible damage and myocyte death  </a:t>
            </a:r>
            <a:endParaRPr dirty="0"/>
          </a:p>
          <a:p>
            <a:pPr lvl="1"/>
            <a:r>
              <a:rPr lang="en" dirty="0"/>
              <a:t>Microvascular injury occurs after 1 hour  </a:t>
            </a:r>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108"/>
          <p:cNvSpPr txBox="1">
            <a:spLocks noGrp="1"/>
          </p:cNvSpPr>
          <p:nvPr>
            <p:ph type="title"/>
          </p:nvPr>
        </p:nvSpPr>
        <p:spPr>
          <a:xfrm>
            <a:off x="415600" y="102466"/>
            <a:ext cx="11360800" cy="1180233"/>
          </a:xfrm>
          <a:prstGeom prst="rect">
            <a:avLst/>
          </a:prstGeom>
        </p:spPr>
        <p:txBody>
          <a:bodyPr spcFirstLastPara="1" wrap="square" lIns="121900" tIns="121900" rIns="121900" bIns="121900" anchor="t" anchorCtr="0">
            <a:noAutofit/>
          </a:bodyPr>
          <a:lstStyle/>
          <a:p>
            <a:pPr marL="609585" algn="ctr">
              <a:spcAft>
                <a:spcPts val="1600"/>
              </a:spcAft>
              <a:buSzPts val="990"/>
            </a:pPr>
            <a:r>
              <a:rPr lang="en" sz="2453" dirty="0">
                <a:solidFill>
                  <a:schemeClr val="accent6"/>
                </a:solidFill>
              </a:rPr>
              <a:t>Outline the pathology of myocardial infarction, describing the effects of acute ischemia on cardiac muscle and the time course of healing processes</a:t>
            </a:r>
            <a:endParaRPr sz="4133" dirty="0"/>
          </a:p>
        </p:txBody>
      </p:sp>
      <p:pic>
        <p:nvPicPr>
          <p:cNvPr id="735" name="Google Shape;735;p108"/>
          <p:cNvPicPr preferRelativeResize="0"/>
          <p:nvPr/>
        </p:nvPicPr>
        <p:blipFill rotWithShape="1">
          <a:blip r:embed="rId3">
            <a:alphaModFix/>
          </a:blip>
          <a:srcRect b="59579"/>
          <a:stretch/>
        </p:blipFill>
        <p:spPr>
          <a:xfrm>
            <a:off x="1686397" y="1516533"/>
            <a:ext cx="8819200" cy="441466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109"/>
          <p:cNvSpPr txBox="1">
            <a:spLocks noGrp="1"/>
          </p:cNvSpPr>
          <p:nvPr>
            <p:ph type="title"/>
          </p:nvPr>
        </p:nvSpPr>
        <p:spPr>
          <a:xfrm>
            <a:off x="415600" y="102467"/>
            <a:ext cx="11360800" cy="763600"/>
          </a:xfrm>
          <a:prstGeom prst="rect">
            <a:avLst/>
          </a:prstGeom>
        </p:spPr>
        <p:txBody>
          <a:bodyPr spcFirstLastPara="1" wrap="square" lIns="121900" tIns="121900" rIns="121900" bIns="121900" anchor="t" anchorCtr="0">
            <a:noAutofit/>
          </a:bodyPr>
          <a:lstStyle/>
          <a:p>
            <a:pPr marL="609585" algn="ctr">
              <a:spcAft>
                <a:spcPts val="1600"/>
              </a:spcAft>
              <a:buSzPts val="990"/>
            </a:pPr>
            <a:r>
              <a:rPr lang="en" sz="2453">
                <a:solidFill>
                  <a:schemeClr val="accent6"/>
                </a:solidFill>
              </a:rPr>
              <a:t>Outline the pathology of myocardial infarction, describing the effects of acute ischemia on cardiac muscle and the time course of healing processes</a:t>
            </a:r>
            <a:endParaRPr sz="4133"/>
          </a:p>
        </p:txBody>
      </p:sp>
      <p:pic>
        <p:nvPicPr>
          <p:cNvPr id="741" name="Google Shape;741;p109"/>
          <p:cNvPicPr preferRelativeResize="0"/>
          <p:nvPr/>
        </p:nvPicPr>
        <p:blipFill rotWithShape="1">
          <a:blip r:embed="rId3">
            <a:alphaModFix/>
          </a:blip>
          <a:srcRect t="40144" b="2539"/>
          <a:stretch/>
        </p:blipFill>
        <p:spPr>
          <a:xfrm>
            <a:off x="2713684" y="1553667"/>
            <a:ext cx="6764635" cy="4801567"/>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65"/>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Possible Consequences of Myocardial Infarction</a:t>
            </a:r>
            <a:endParaRPr/>
          </a:p>
        </p:txBody>
      </p:sp>
      <p:sp>
        <p:nvSpPr>
          <p:cNvPr id="450" name="Google Shape;450;p65"/>
          <p:cNvSpPr txBox="1">
            <a:spLocks noGrp="1"/>
          </p:cNvSpPr>
          <p:nvPr>
            <p:ph type="body" idx="1"/>
          </p:nvPr>
        </p:nvSpPr>
        <p:spPr>
          <a:xfrm>
            <a:off x="415600" y="1536633"/>
            <a:ext cx="5529600" cy="4555200"/>
          </a:xfrm>
          <a:prstGeom prst="rect">
            <a:avLst/>
          </a:prstGeom>
        </p:spPr>
        <p:txBody>
          <a:bodyPr spcFirstLastPara="1" wrap="square" lIns="121900" tIns="121900" rIns="121900" bIns="121900" anchor="t" anchorCtr="0">
            <a:normAutofit/>
          </a:bodyPr>
          <a:lstStyle/>
          <a:p>
            <a:pPr marL="0" indent="0">
              <a:buNone/>
            </a:pPr>
            <a:endParaRPr sz="2000" dirty="0">
              <a:solidFill>
                <a:schemeClr val="accent6"/>
              </a:solidFill>
              <a:ea typeface="Oswald"/>
              <a:cs typeface="Oswald"/>
              <a:sym typeface="Oswald"/>
            </a:endParaRPr>
          </a:p>
          <a:p>
            <a:pPr indent="-431789">
              <a:spcBef>
                <a:spcPts val="1600"/>
              </a:spcBef>
              <a:buClr>
                <a:schemeClr val="accent6"/>
              </a:buClr>
              <a:buSzPts val="1500"/>
              <a:buFont typeface="Oswald"/>
              <a:buChar char="●"/>
            </a:pPr>
            <a:r>
              <a:rPr lang="en" sz="2000" dirty="0">
                <a:solidFill>
                  <a:schemeClr val="accent6"/>
                </a:solidFill>
                <a:ea typeface="Oswald"/>
                <a:cs typeface="Oswald"/>
                <a:sym typeface="Oswald"/>
              </a:rPr>
              <a:t>Early Complications of MI → due to myocardial ischemia and necrosis </a:t>
            </a:r>
            <a:endParaRPr sz="2000" dirty="0">
              <a:solidFill>
                <a:schemeClr val="accent6"/>
              </a:solidFill>
              <a:ea typeface="Oswald"/>
              <a:cs typeface="Oswald"/>
              <a:sym typeface="Oswald"/>
            </a:endParaRPr>
          </a:p>
          <a:p>
            <a:pPr indent="-431789">
              <a:buClr>
                <a:schemeClr val="accent6"/>
              </a:buClr>
              <a:buSzPts val="1500"/>
              <a:buFont typeface="Oswald"/>
              <a:buChar char="●"/>
            </a:pPr>
            <a:r>
              <a:rPr lang="en" sz="2000" dirty="0">
                <a:solidFill>
                  <a:schemeClr val="accent6"/>
                </a:solidFill>
                <a:ea typeface="Oswald"/>
                <a:cs typeface="Oswald"/>
                <a:sym typeface="Oswald"/>
              </a:rPr>
              <a:t>Late Complications of MI → due to inflammation and healing processes of necrotic tissue</a:t>
            </a:r>
            <a:endParaRPr sz="2000" dirty="0">
              <a:solidFill>
                <a:schemeClr val="accent6"/>
              </a:solidFill>
              <a:ea typeface="Oswald"/>
              <a:cs typeface="Oswald"/>
              <a:sym typeface="Oswald"/>
            </a:endParaRPr>
          </a:p>
          <a:p>
            <a:pPr marL="0" indent="0">
              <a:spcBef>
                <a:spcPts val="1600"/>
              </a:spcBef>
              <a:buNone/>
            </a:pPr>
            <a:endParaRPr sz="2000" dirty="0">
              <a:solidFill>
                <a:schemeClr val="accent6"/>
              </a:solidFill>
              <a:ea typeface="Oswald"/>
              <a:cs typeface="Oswald"/>
              <a:sym typeface="Oswald"/>
            </a:endParaRPr>
          </a:p>
          <a:p>
            <a:pPr marL="0" indent="0">
              <a:spcBef>
                <a:spcPts val="1600"/>
              </a:spcBef>
              <a:spcAft>
                <a:spcPts val="1600"/>
              </a:spcAft>
              <a:buNone/>
            </a:pPr>
            <a:endParaRPr sz="2000" dirty="0">
              <a:solidFill>
                <a:schemeClr val="accent6"/>
              </a:solidFill>
              <a:latin typeface="Oswald"/>
              <a:ea typeface="Oswald"/>
              <a:cs typeface="Oswald"/>
              <a:sym typeface="Oswald"/>
            </a:endParaRPr>
          </a:p>
        </p:txBody>
      </p:sp>
      <p:pic>
        <p:nvPicPr>
          <p:cNvPr id="451" name="Google Shape;451;p65"/>
          <p:cNvPicPr preferRelativeResize="0"/>
          <p:nvPr/>
        </p:nvPicPr>
        <p:blipFill>
          <a:blip r:embed="rId3">
            <a:alphaModFix/>
          </a:blip>
          <a:stretch>
            <a:fillRect/>
          </a:stretch>
        </p:blipFill>
        <p:spPr>
          <a:xfrm>
            <a:off x="6096000" y="1751833"/>
            <a:ext cx="5840400" cy="4124800"/>
          </a:xfrm>
          <a:prstGeom prst="roundRect">
            <a:avLst>
              <a:gd name="adj" fmla="val 16667"/>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66"/>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Possible Consequences of Myocardial Infarction</a:t>
            </a:r>
            <a:endParaRPr/>
          </a:p>
        </p:txBody>
      </p:sp>
      <p:sp>
        <p:nvSpPr>
          <p:cNvPr id="457" name="Google Shape;457;p66"/>
          <p:cNvSpPr txBox="1">
            <a:spLocks noGrp="1"/>
          </p:cNvSpPr>
          <p:nvPr>
            <p:ph type="body" idx="1"/>
          </p:nvPr>
        </p:nvSpPr>
        <p:spPr>
          <a:xfrm>
            <a:off x="415600" y="1536633"/>
            <a:ext cx="6176000" cy="4555200"/>
          </a:xfrm>
          <a:prstGeom prst="rect">
            <a:avLst/>
          </a:prstGeom>
        </p:spPr>
        <p:txBody>
          <a:bodyPr spcFirstLastPara="1" wrap="square" lIns="121900" tIns="121900" rIns="121900" bIns="121900" anchor="t" anchorCtr="0">
            <a:normAutofit/>
          </a:bodyPr>
          <a:lstStyle/>
          <a:p>
            <a:pPr marL="0" indent="0">
              <a:buNone/>
            </a:pPr>
            <a:r>
              <a:rPr lang="en" sz="2267" b="1" dirty="0">
                <a:solidFill>
                  <a:srgbClr val="B45F06"/>
                </a:solidFill>
                <a:ea typeface="Oswald"/>
                <a:cs typeface="Oswald"/>
                <a:sym typeface="Oswald"/>
              </a:rPr>
              <a:t>0-24h Post-MI:</a:t>
            </a:r>
            <a:endParaRPr sz="2267" b="1" dirty="0">
              <a:solidFill>
                <a:srgbClr val="B45F06"/>
              </a:solidFill>
              <a:ea typeface="Oswald"/>
              <a:cs typeface="Oswald"/>
              <a:sym typeface="Oswald"/>
            </a:endParaRPr>
          </a:p>
          <a:p>
            <a:pPr indent="-423323">
              <a:buClr>
                <a:schemeClr val="accent6"/>
              </a:buClr>
              <a:buSzPts val="1400"/>
              <a:buFont typeface="Oswald"/>
              <a:buChar char="●"/>
            </a:pPr>
            <a:r>
              <a:rPr lang="en" sz="1867" dirty="0">
                <a:solidFill>
                  <a:schemeClr val="accent6"/>
                </a:solidFill>
                <a:ea typeface="Oswald"/>
                <a:cs typeface="Oswald"/>
                <a:sym typeface="Oswald"/>
              </a:rPr>
              <a:t>Sudden Cardiac Death (SCD): cardiac arrhythmia or hemodynamic catastrophe </a:t>
            </a:r>
            <a:endParaRPr sz="1867" dirty="0">
              <a:solidFill>
                <a:schemeClr val="accent6"/>
              </a:solidFill>
              <a:ea typeface="Oswald"/>
              <a:cs typeface="Oswald"/>
              <a:sym typeface="Oswald"/>
            </a:endParaRPr>
          </a:p>
          <a:p>
            <a:pPr lvl="1">
              <a:buClr>
                <a:schemeClr val="accent6"/>
              </a:buClr>
              <a:buFont typeface="Oswald"/>
              <a:buChar char="○"/>
            </a:pPr>
            <a:r>
              <a:rPr lang="en" dirty="0">
                <a:solidFill>
                  <a:schemeClr val="accent6"/>
                </a:solidFill>
                <a:ea typeface="Oswald"/>
                <a:cs typeface="Oswald"/>
                <a:sym typeface="Oswald"/>
              </a:rPr>
              <a:t>Often from a fatal ventricular arrhythmia </a:t>
            </a:r>
            <a:endParaRPr dirty="0">
              <a:solidFill>
                <a:schemeClr val="accent6"/>
              </a:solidFill>
              <a:ea typeface="Oswald"/>
              <a:cs typeface="Oswald"/>
              <a:sym typeface="Oswald"/>
            </a:endParaRPr>
          </a:p>
          <a:p>
            <a:pPr indent="-423323">
              <a:buClr>
                <a:schemeClr val="accent6"/>
              </a:buClr>
              <a:buSzPts val="1400"/>
              <a:buFont typeface="Oswald"/>
              <a:buChar char="●"/>
            </a:pPr>
            <a:r>
              <a:rPr lang="en" sz="1867" dirty="0">
                <a:solidFill>
                  <a:schemeClr val="accent6"/>
                </a:solidFill>
                <a:ea typeface="Oswald"/>
                <a:cs typeface="Oswald"/>
                <a:sym typeface="Oswald"/>
              </a:rPr>
              <a:t>Arrhythmias: often ventricular tachyarrhythmias </a:t>
            </a:r>
            <a:endParaRPr sz="1867" dirty="0">
              <a:solidFill>
                <a:schemeClr val="accent6"/>
              </a:solidFill>
              <a:ea typeface="Oswald"/>
              <a:cs typeface="Oswald"/>
              <a:sym typeface="Oswald"/>
            </a:endParaRPr>
          </a:p>
          <a:p>
            <a:pPr indent="-423323">
              <a:buClr>
                <a:schemeClr val="accent6"/>
              </a:buClr>
              <a:buSzPts val="1400"/>
              <a:buFont typeface="Oswald"/>
              <a:buChar char="●"/>
            </a:pPr>
            <a:r>
              <a:rPr lang="en" sz="1867" dirty="0">
                <a:solidFill>
                  <a:schemeClr val="accent6"/>
                </a:solidFill>
                <a:ea typeface="Oswald"/>
                <a:cs typeface="Oswald"/>
                <a:sym typeface="Oswald"/>
              </a:rPr>
              <a:t>Acute Left Heart Failure: +/- pulmonary edema </a:t>
            </a:r>
            <a:endParaRPr sz="1867" dirty="0">
              <a:solidFill>
                <a:schemeClr val="accent6"/>
              </a:solidFill>
              <a:ea typeface="Oswald"/>
              <a:cs typeface="Oswald"/>
              <a:sym typeface="Oswald"/>
            </a:endParaRPr>
          </a:p>
          <a:p>
            <a:pPr indent="-423323">
              <a:buClr>
                <a:schemeClr val="accent6"/>
              </a:buClr>
              <a:buSzPts val="1400"/>
              <a:buFont typeface="Oswald"/>
              <a:buChar char="●"/>
            </a:pPr>
            <a:r>
              <a:rPr lang="en" sz="1867" dirty="0">
                <a:solidFill>
                  <a:schemeClr val="accent6"/>
                </a:solidFill>
                <a:ea typeface="Oswald"/>
                <a:cs typeface="Oswald"/>
                <a:sym typeface="Oswald"/>
              </a:rPr>
              <a:t>Cardiogenic Shock: circulatory failure due to the heart’s inability to maintain CO</a:t>
            </a:r>
            <a:endParaRPr sz="1867" dirty="0">
              <a:solidFill>
                <a:schemeClr val="accent6"/>
              </a:solidFill>
              <a:ea typeface="Oswald"/>
              <a:cs typeface="Oswald"/>
              <a:sym typeface="Oswald"/>
            </a:endParaRPr>
          </a:p>
          <a:p>
            <a:pPr marL="0" indent="0">
              <a:buNone/>
            </a:pPr>
            <a:endParaRPr sz="1867" dirty="0">
              <a:solidFill>
                <a:schemeClr val="accent6"/>
              </a:solidFill>
              <a:ea typeface="Oswald"/>
              <a:cs typeface="Oswald"/>
              <a:sym typeface="Oswald"/>
            </a:endParaRPr>
          </a:p>
          <a:p>
            <a:pPr marL="0" indent="0">
              <a:buNone/>
            </a:pPr>
            <a:r>
              <a:rPr lang="en" sz="2267" b="1" dirty="0">
                <a:solidFill>
                  <a:srgbClr val="B45F06"/>
                </a:solidFill>
                <a:ea typeface="Oswald"/>
                <a:cs typeface="Oswald"/>
                <a:sym typeface="Oswald"/>
              </a:rPr>
              <a:t>1-3 Days Post-MI:</a:t>
            </a:r>
            <a:endParaRPr sz="1867" dirty="0">
              <a:solidFill>
                <a:schemeClr val="accent6"/>
              </a:solidFill>
              <a:ea typeface="Oswald"/>
              <a:cs typeface="Oswald"/>
              <a:sym typeface="Oswald"/>
            </a:endParaRPr>
          </a:p>
          <a:p>
            <a:pPr indent="-423323">
              <a:buClr>
                <a:schemeClr val="accent6"/>
              </a:buClr>
              <a:buSzPts val="1400"/>
              <a:buFont typeface="Oswald"/>
              <a:buChar char="●"/>
            </a:pPr>
            <a:r>
              <a:rPr lang="en" sz="1867" dirty="0">
                <a:solidFill>
                  <a:schemeClr val="accent6"/>
                </a:solidFill>
                <a:ea typeface="Oswald"/>
                <a:cs typeface="Oswald"/>
                <a:sym typeface="Oswald"/>
              </a:rPr>
              <a:t>Early Infarct-Associated Pericarditis: friction rub if infarct is close to pericardium</a:t>
            </a:r>
            <a:endParaRPr sz="1867" b="1" dirty="0">
              <a:solidFill>
                <a:schemeClr val="accent6"/>
              </a:solidFill>
              <a:ea typeface="Oswald"/>
              <a:cs typeface="Oswald"/>
              <a:sym typeface="Oswald"/>
            </a:endParaRPr>
          </a:p>
        </p:txBody>
      </p:sp>
      <p:pic>
        <p:nvPicPr>
          <p:cNvPr id="458" name="Google Shape;458;p66"/>
          <p:cNvPicPr preferRelativeResize="0"/>
          <p:nvPr/>
        </p:nvPicPr>
        <p:blipFill>
          <a:blip r:embed="rId3">
            <a:alphaModFix/>
          </a:blip>
          <a:stretch>
            <a:fillRect/>
          </a:stretch>
        </p:blipFill>
        <p:spPr>
          <a:xfrm>
            <a:off x="6693200" y="1752368"/>
            <a:ext cx="5194000" cy="412372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67"/>
          <p:cNvSpPr txBox="1">
            <a:spLocks noGrp="1"/>
          </p:cNvSpPr>
          <p:nvPr>
            <p:ph type="title"/>
          </p:nvPr>
        </p:nvSpPr>
        <p:spPr>
          <a:prstGeom prst="rect">
            <a:avLst/>
          </a:prstGeom>
        </p:spPr>
        <p:txBody>
          <a:bodyPr spcFirstLastPara="1" wrap="square" lIns="121900" tIns="121900" rIns="121900" bIns="121900" anchor="t" anchorCtr="0">
            <a:normAutofit fontScale="90000"/>
          </a:bodyPr>
          <a:lstStyle/>
          <a:p>
            <a:r>
              <a:rPr lang="en"/>
              <a:t>Possible Consequences of Myocardial Infarction Cont’d</a:t>
            </a:r>
            <a:endParaRPr/>
          </a:p>
        </p:txBody>
      </p:sp>
      <p:sp>
        <p:nvSpPr>
          <p:cNvPr id="464" name="Google Shape;464;p67"/>
          <p:cNvSpPr txBox="1">
            <a:spLocks noGrp="1"/>
          </p:cNvSpPr>
          <p:nvPr>
            <p:ph type="body" idx="1"/>
          </p:nvPr>
        </p:nvSpPr>
        <p:spPr>
          <a:xfrm>
            <a:off x="415600" y="1356967"/>
            <a:ext cx="10907200" cy="5040800"/>
          </a:xfrm>
          <a:prstGeom prst="rect">
            <a:avLst/>
          </a:prstGeom>
        </p:spPr>
        <p:txBody>
          <a:bodyPr spcFirstLastPara="1" wrap="square" lIns="121900" tIns="121900" rIns="121900" bIns="121900" anchor="t" anchorCtr="0">
            <a:normAutofit lnSpcReduction="10000"/>
          </a:bodyPr>
          <a:lstStyle/>
          <a:p>
            <a:pPr marL="0" indent="0">
              <a:buNone/>
            </a:pPr>
            <a:r>
              <a:rPr lang="en" sz="2267" b="1" dirty="0">
                <a:solidFill>
                  <a:srgbClr val="B45F06"/>
                </a:solidFill>
                <a:ea typeface="Oswald"/>
                <a:cs typeface="Oswald"/>
                <a:sym typeface="Oswald"/>
              </a:rPr>
              <a:t>3-14 Days Post-MI:</a:t>
            </a:r>
            <a:endParaRPr sz="2267" b="1" dirty="0">
              <a:solidFill>
                <a:srgbClr val="B45F06"/>
              </a:solidFill>
              <a:ea typeface="Oswald"/>
              <a:cs typeface="Oswald"/>
              <a:sym typeface="Oswald"/>
            </a:endParaRPr>
          </a:p>
          <a:p>
            <a:pPr indent="-423323">
              <a:buClr>
                <a:schemeClr val="accent6"/>
              </a:buClr>
              <a:buSzPts val="1400"/>
              <a:buFont typeface="Oswald"/>
              <a:buChar char="●"/>
            </a:pPr>
            <a:r>
              <a:rPr lang="en" sz="1867" dirty="0">
                <a:solidFill>
                  <a:schemeClr val="accent6"/>
                </a:solidFill>
                <a:ea typeface="Oswald"/>
                <a:cs typeface="Oswald"/>
                <a:sym typeface="Oswald"/>
              </a:rPr>
              <a:t>Papillary Muscle Rupture: 2-7 days</a:t>
            </a:r>
            <a:endParaRPr sz="1867" dirty="0">
              <a:solidFill>
                <a:schemeClr val="accent6"/>
              </a:solidFill>
              <a:ea typeface="Oswald"/>
              <a:cs typeface="Oswald"/>
              <a:sym typeface="Oswald"/>
            </a:endParaRPr>
          </a:p>
          <a:p>
            <a:pPr lvl="1">
              <a:buClr>
                <a:schemeClr val="accent6"/>
              </a:buClr>
              <a:buFont typeface="Oswald"/>
              <a:buChar char="○"/>
            </a:pPr>
            <a:r>
              <a:rPr lang="en" dirty="0">
                <a:solidFill>
                  <a:schemeClr val="accent6"/>
                </a:solidFill>
                <a:ea typeface="Oswald"/>
                <a:cs typeface="Oswald"/>
                <a:sym typeface="Oswald"/>
              </a:rPr>
              <a:t>Leads to mitral regurgitation (LV → LA)</a:t>
            </a:r>
            <a:endParaRPr dirty="0">
              <a:solidFill>
                <a:schemeClr val="accent6"/>
              </a:solidFill>
              <a:ea typeface="Oswald"/>
              <a:cs typeface="Oswald"/>
              <a:sym typeface="Oswald"/>
            </a:endParaRPr>
          </a:p>
          <a:p>
            <a:pPr indent="-423323">
              <a:buClr>
                <a:schemeClr val="accent6"/>
              </a:buClr>
              <a:buSzPts val="1400"/>
              <a:buFont typeface="Oswald"/>
              <a:buChar char="●"/>
            </a:pPr>
            <a:r>
              <a:rPr lang="en" sz="1867" dirty="0">
                <a:solidFill>
                  <a:schemeClr val="accent6"/>
                </a:solidFill>
                <a:ea typeface="Oswald"/>
                <a:cs typeface="Oswald"/>
                <a:sym typeface="Oswald"/>
              </a:rPr>
              <a:t>Ventricular Septal Rupture: 3-5 days</a:t>
            </a:r>
            <a:endParaRPr sz="1867" dirty="0">
              <a:solidFill>
                <a:schemeClr val="accent6"/>
              </a:solidFill>
              <a:ea typeface="Oswald"/>
              <a:cs typeface="Oswald"/>
              <a:sym typeface="Oswald"/>
            </a:endParaRPr>
          </a:p>
          <a:p>
            <a:pPr lvl="1">
              <a:buClr>
                <a:schemeClr val="accent6"/>
              </a:buClr>
              <a:buFont typeface="Oswald"/>
              <a:buChar char="○"/>
            </a:pPr>
            <a:r>
              <a:rPr lang="en" dirty="0">
                <a:solidFill>
                  <a:schemeClr val="accent6"/>
                </a:solidFill>
                <a:ea typeface="Oswald"/>
                <a:cs typeface="Oswald"/>
                <a:sym typeface="Oswald"/>
              </a:rPr>
              <a:t>Due to macrophage degradation of the septum during healing processes </a:t>
            </a:r>
            <a:endParaRPr dirty="0">
              <a:solidFill>
                <a:schemeClr val="accent6"/>
              </a:solidFill>
              <a:ea typeface="Oswald"/>
              <a:cs typeface="Oswald"/>
              <a:sym typeface="Oswald"/>
            </a:endParaRPr>
          </a:p>
          <a:p>
            <a:pPr indent="-423323">
              <a:buClr>
                <a:schemeClr val="accent6"/>
              </a:buClr>
              <a:buSzPts val="1400"/>
              <a:buFont typeface="Oswald"/>
              <a:buChar char="●"/>
            </a:pPr>
            <a:r>
              <a:rPr lang="en" sz="1867" dirty="0">
                <a:solidFill>
                  <a:schemeClr val="accent6"/>
                </a:solidFill>
                <a:ea typeface="Oswald"/>
                <a:cs typeface="Oswald"/>
                <a:sym typeface="Oswald"/>
              </a:rPr>
              <a:t>Left Ventricular Free Wall Rupture: 5-14 days</a:t>
            </a:r>
            <a:endParaRPr sz="1867" dirty="0">
              <a:solidFill>
                <a:schemeClr val="accent6"/>
              </a:solidFill>
              <a:ea typeface="Oswald"/>
              <a:cs typeface="Oswald"/>
              <a:sym typeface="Oswald"/>
            </a:endParaRPr>
          </a:p>
          <a:p>
            <a:pPr lvl="1">
              <a:buClr>
                <a:schemeClr val="accent6"/>
              </a:buClr>
              <a:buFont typeface="Oswald"/>
              <a:buChar char="○"/>
            </a:pPr>
            <a:r>
              <a:rPr lang="en" dirty="0">
                <a:solidFill>
                  <a:schemeClr val="accent6"/>
                </a:solidFill>
                <a:ea typeface="Oswald"/>
                <a:cs typeface="Oswald"/>
                <a:sym typeface="Oswald"/>
              </a:rPr>
              <a:t>During macrophage removal of necrotic tissue </a:t>
            </a:r>
            <a:endParaRPr dirty="0">
              <a:solidFill>
                <a:schemeClr val="accent6"/>
              </a:solidFill>
              <a:ea typeface="Oswald"/>
              <a:cs typeface="Oswald"/>
              <a:sym typeface="Oswald"/>
            </a:endParaRPr>
          </a:p>
          <a:p>
            <a:pPr lvl="1">
              <a:buClr>
                <a:schemeClr val="accent6"/>
              </a:buClr>
              <a:buFont typeface="Oswald"/>
              <a:buChar char="○"/>
            </a:pPr>
            <a:r>
              <a:rPr lang="en" dirty="0">
                <a:solidFill>
                  <a:schemeClr val="accent6"/>
                </a:solidFill>
                <a:ea typeface="Oswald"/>
                <a:cs typeface="Oswald"/>
                <a:sym typeface="Oswald"/>
              </a:rPr>
              <a:t>Cardiac tamponade: hemorrhage into pericardial space → restriction of ventricle filling→ death</a:t>
            </a:r>
            <a:endParaRPr dirty="0">
              <a:solidFill>
                <a:schemeClr val="accent6"/>
              </a:solidFill>
              <a:ea typeface="Oswald"/>
              <a:cs typeface="Oswald"/>
              <a:sym typeface="Oswald"/>
            </a:endParaRPr>
          </a:p>
          <a:p>
            <a:pPr lvl="1">
              <a:buClr>
                <a:schemeClr val="accent6"/>
              </a:buClr>
              <a:buFont typeface="Oswald"/>
              <a:buChar char="○"/>
            </a:pPr>
            <a:r>
              <a:rPr lang="en" dirty="0">
                <a:solidFill>
                  <a:schemeClr val="accent6"/>
                </a:solidFill>
                <a:ea typeface="Oswald"/>
                <a:cs typeface="Oswald"/>
                <a:sym typeface="Oswald"/>
              </a:rPr>
              <a:t>Left-Ventricular Pseudoaneurysm: outpouching of wall </a:t>
            </a:r>
            <a:endParaRPr dirty="0">
              <a:solidFill>
                <a:schemeClr val="accent6"/>
              </a:solidFill>
              <a:ea typeface="Oswald"/>
              <a:cs typeface="Oswald"/>
              <a:sym typeface="Oswald"/>
            </a:endParaRPr>
          </a:p>
          <a:p>
            <a:pPr marL="0" indent="0">
              <a:buNone/>
            </a:pPr>
            <a:endParaRPr sz="1867" dirty="0">
              <a:solidFill>
                <a:schemeClr val="accent6"/>
              </a:solidFill>
              <a:ea typeface="Oswald"/>
              <a:cs typeface="Oswald"/>
              <a:sym typeface="Oswald"/>
            </a:endParaRPr>
          </a:p>
          <a:p>
            <a:pPr marL="0" indent="0">
              <a:buNone/>
            </a:pPr>
            <a:r>
              <a:rPr lang="en" sz="2267" b="1" dirty="0">
                <a:solidFill>
                  <a:srgbClr val="B45F06"/>
                </a:solidFill>
                <a:ea typeface="Oswald"/>
                <a:cs typeface="Oswald"/>
                <a:sym typeface="Oswald"/>
              </a:rPr>
              <a:t>2 Weeks - Months Post-MI:</a:t>
            </a:r>
            <a:endParaRPr sz="1867" dirty="0">
              <a:solidFill>
                <a:schemeClr val="accent6"/>
              </a:solidFill>
              <a:ea typeface="Oswald"/>
              <a:cs typeface="Oswald"/>
              <a:sym typeface="Oswald"/>
            </a:endParaRPr>
          </a:p>
          <a:p>
            <a:pPr indent="-423323">
              <a:buClr>
                <a:schemeClr val="accent6"/>
              </a:buClr>
              <a:buSzPts val="1400"/>
              <a:buFont typeface="Oswald"/>
              <a:buChar char="●"/>
            </a:pPr>
            <a:r>
              <a:rPr lang="en" sz="1867" dirty="0">
                <a:solidFill>
                  <a:schemeClr val="accent6"/>
                </a:solidFill>
                <a:ea typeface="Oswald"/>
                <a:cs typeface="Oswald"/>
                <a:sym typeface="Oswald"/>
              </a:rPr>
              <a:t>Atrial &amp; Ventricular Aneurysms: due to dyskinetic movements of damaged/scarred tissue</a:t>
            </a:r>
            <a:endParaRPr sz="1867" dirty="0">
              <a:solidFill>
                <a:schemeClr val="accent6"/>
              </a:solidFill>
              <a:ea typeface="Oswald"/>
              <a:cs typeface="Oswald"/>
              <a:sym typeface="Oswald"/>
            </a:endParaRPr>
          </a:p>
          <a:p>
            <a:pPr indent="-423323">
              <a:buClr>
                <a:schemeClr val="accent6"/>
              </a:buClr>
              <a:buSzPts val="1400"/>
              <a:buFont typeface="Oswald"/>
              <a:buChar char="●"/>
            </a:pPr>
            <a:r>
              <a:rPr lang="en" sz="1867" dirty="0">
                <a:solidFill>
                  <a:schemeClr val="accent6"/>
                </a:solidFill>
                <a:ea typeface="Oswald"/>
                <a:cs typeface="Oswald"/>
                <a:sym typeface="Oswald"/>
              </a:rPr>
              <a:t>Dressler Syndrome: 2-10 weeks</a:t>
            </a:r>
            <a:endParaRPr sz="1867" dirty="0">
              <a:solidFill>
                <a:schemeClr val="accent6"/>
              </a:solidFill>
              <a:ea typeface="Oswald"/>
              <a:cs typeface="Oswald"/>
              <a:sym typeface="Oswald"/>
            </a:endParaRPr>
          </a:p>
          <a:p>
            <a:pPr lvl="1" indent="-431789">
              <a:buClr>
                <a:schemeClr val="accent6"/>
              </a:buClr>
              <a:buSzPts val="1500"/>
              <a:buFont typeface="Oswald"/>
              <a:buChar char="○"/>
            </a:pPr>
            <a:r>
              <a:rPr lang="en" sz="2000" dirty="0">
                <a:solidFill>
                  <a:schemeClr val="accent6"/>
                </a:solidFill>
                <a:ea typeface="Oswald"/>
                <a:cs typeface="Oswald"/>
                <a:sym typeface="Oswald"/>
              </a:rPr>
              <a:t>Pericarditis – thought to be autoimmune cause in nature</a:t>
            </a:r>
            <a:endParaRPr sz="2000" dirty="0">
              <a:solidFill>
                <a:schemeClr val="accent6"/>
              </a:solidFill>
              <a:ea typeface="Oswald"/>
              <a:cs typeface="Oswald"/>
              <a:sym typeface="Oswald"/>
            </a:endParaRPr>
          </a:p>
          <a:p>
            <a:pPr indent="-431789">
              <a:buClr>
                <a:schemeClr val="accent6"/>
              </a:buClr>
              <a:buSzPts val="1500"/>
              <a:buFont typeface="Oswald"/>
              <a:buChar char="●"/>
            </a:pPr>
            <a:r>
              <a:rPr lang="en" sz="2000" dirty="0">
                <a:solidFill>
                  <a:schemeClr val="accent6"/>
                </a:solidFill>
                <a:ea typeface="Oswald"/>
                <a:cs typeface="Oswald"/>
                <a:sym typeface="Oswald"/>
              </a:rPr>
              <a:t>Arrhythmias</a:t>
            </a:r>
            <a:endParaRPr sz="2000" dirty="0">
              <a:solidFill>
                <a:schemeClr val="accent6"/>
              </a:solidFill>
              <a:ea typeface="Oswald"/>
              <a:cs typeface="Oswald"/>
              <a:sym typeface="Oswald"/>
            </a:endParaRPr>
          </a:p>
          <a:p>
            <a:pPr indent="-431789">
              <a:buClr>
                <a:schemeClr val="accent6"/>
              </a:buClr>
              <a:buSzPts val="1500"/>
              <a:buFont typeface="Oswald"/>
              <a:buChar char="●"/>
            </a:pPr>
            <a:r>
              <a:rPr lang="en" sz="2000" dirty="0">
                <a:solidFill>
                  <a:schemeClr val="accent6"/>
                </a:solidFill>
                <a:ea typeface="Oswald"/>
                <a:cs typeface="Oswald"/>
                <a:sym typeface="Oswald"/>
              </a:rPr>
              <a:t>Congestive Heart Failure</a:t>
            </a:r>
            <a:endParaRPr sz="2000" dirty="0">
              <a:solidFill>
                <a:schemeClr val="accent6"/>
              </a:solidFill>
              <a:ea typeface="Oswald"/>
              <a:cs typeface="Oswald"/>
              <a:sym typeface="Oswald"/>
            </a:endParaRPr>
          </a:p>
          <a:p>
            <a:pPr indent="-431789">
              <a:buClr>
                <a:schemeClr val="accent6"/>
              </a:buClr>
              <a:buSzPts val="1500"/>
              <a:buFont typeface="Oswald"/>
              <a:buChar char="●"/>
            </a:pPr>
            <a:r>
              <a:rPr lang="en" sz="2000" dirty="0">
                <a:solidFill>
                  <a:schemeClr val="accent6"/>
                </a:solidFill>
                <a:ea typeface="Oswald"/>
                <a:cs typeface="Oswald"/>
                <a:sym typeface="Oswald"/>
              </a:rPr>
              <a:t>Re-Infarction </a:t>
            </a:r>
            <a:endParaRPr sz="2000" dirty="0">
              <a:solidFill>
                <a:schemeClr val="accent6"/>
              </a:solidFill>
              <a:ea typeface="Oswald"/>
              <a:cs typeface="Oswald"/>
              <a:sym typeface="Oswa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prstGeom prst="rect">
            <a:avLst/>
          </a:prstGeom>
        </p:spPr>
        <p:txBody>
          <a:bodyPr spcFirstLastPara="1" vert="horz" wrap="square" lIns="121900" tIns="121900" rIns="121900" bIns="121900" rtlCol="0" anchor="t" anchorCtr="0">
            <a:normAutofit/>
          </a:bodyPr>
          <a:lstStyle/>
          <a:p>
            <a:pPr algn="l"/>
            <a:r>
              <a:rPr lang="en"/>
              <a:t>Anatomy of the Heart - </a:t>
            </a:r>
            <a:r>
              <a:rPr lang="en">
                <a:solidFill>
                  <a:srgbClr val="B45F06"/>
                </a:solidFill>
              </a:rPr>
              <a:t>Surface Anatomy</a:t>
            </a:r>
            <a:endParaRPr>
              <a:solidFill>
                <a:srgbClr val="B45F06"/>
              </a:solidFill>
            </a:endParaRPr>
          </a:p>
          <a:p>
            <a:pPr algn="l"/>
            <a:endParaRPr/>
          </a:p>
        </p:txBody>
      </p:sp>
      <p:sp>
        <p:nvSpPr>
          <p:cNvPr id="104" name="Google Shape;104;p19"/>
          <p:cNvSpPr txBox="1">
            <a:spLocks noGrp="1"/>
          </p:cNvSpPr>
          <p:nvPr>
            <p:ph type="body" idx="1"/>
          </p:nvPr>
        </p:nvSpPr>
        <p:spPr>
          <a:xfrm>
            <a:off x="415600" y="1569267"/>
            <a:ext cx="5680400" cy="4555200"/>
          </a:xfrm>
          <a:prstGeom prst="rect">
            <a:avLst/>
          </a:prstGeom>
        </p:spPr>
        <p:txBody>
          <a:bodyPr spcFirstLastPara="1" vert="horz" wrap="square" lIns="121900" tIns="121900" rIns="121900" bIns="121900" rtlCol="0" anchor="t" anchorCtr="0">
            <a:normAutofit/>
          </a:bodyPr>
          <a:lstStyle/>
          <a:p>
            <a:pPr marL="0" indent="0">
              <a:buNone/>
            </a:pPr>
            <a:r>
              <a:rPr lang="en" dirty="0">
                <a:solidFill>
                  <a:schemeClr val="accent6"/>
                </a:solidFill>
                <a:ea typeface="Oswald"/>
                <a:cs typeface="Oswald"/>
                <a:sym typeface="Oswald"/>
              </a:rPr>
              <a:t>Sternocostal View of Heart:					  </a:t>
            </a:r>
            <a:endParaRPr dirty="0">
              <a:solidFill>
                <a:schemeClr val="accent6"/>
              </a:solidFill>
              <a:ea typeface="Oswald"/>
              <a:cs typeface="Oswald"/>
              <a:sym typeface="Oswald"/>
            </a:endParaRPr>
          </a:p>
          <a:p>
            <a:pPr marL="0" indent="0">
              <a:spcBef>
                <a:spcPts val="1600"/>
              </a:spcBef>
              <a:buNone/>
            </a:pPr>
            <a:endParaRPr dirty="0">
              <a:solidFill>
                <a:schemeClr val="accent6"/>
              </a:solidFill>
              <a:latin typeface="Oswald"/>
              <a:ea typeface="Oswald"/>
              <a:cs typeface="Oswald"/>
              <a:sym typeface="Oswald"/>
            </a:endParaRPr>
          </a:p>
          <a:p>
            <a:pPr marL="0" indent="0">
              <a:spcBef>
                <a:spcPts val="1600"/>
              </a:spcBef>
              <a:spcAft>
                <a:spcPts val="1600"/>
              </a:spcAft>
              <a:buNone/>
            </a:pPr>
            <a:r>
              <a:rPr lang="en" dirty="0">
                <a:solidFill>
                  <a:schemeClr val="accent6"/>
                </a:solidFill>
                <a:latin typeface="Oswald"/>
                <a:ea typeface="Oswald"/>
                <a:cs typeface="Oswald"/>
                <a:sym typeface="Oswald"/>
              </a:rPr>
              <a:t>  </a:t>
            </a:r>
            <a:endParaRPr dirty="0">
              <a:solidFill>
                <a:schemeClr val="accent6"/>
              </a:solidFill>
              <a:latin typeface="Oswald"/>
              <a:ea typeface="Oswald"/>
              <a:cs typeface="Oswald"/>
              <a:sym typeface="Oswald"/>
            </a:endParaRPr>
          </a:p>
        </p:txBody>
      </p:sp>
      <p:pic>
        <p:nvPicPr>
          <p:cNvPr id="105" name="Google Shape;105;p19"/>
          <p:cNvPicPr preferRelativeResize="0"/>
          <p:nvPr/>
        </p:nvPicPr>
        <p:blipFill>
          <a:blip r:embed="rId3">
            <a:alphaModFix/>
          </a:blip>
          <a:stretch>
            <a:fillRect/>
          </a:stretch>
        </p:blipFill>
        <p:spPr>
          <a:xfrm>
            <a:off x="3905867" y="2372167"/>
            <a:ext cx="3018267" cy="4128200"/>
          </a:xfrm>
          <a:prstGeom prst="rect">
            <a:avLst/>
          </a:prstGeom>
          <a:noFill/>
          <a:ln>
            <a:noFill/>
          </a:ln>
        </p:spPr>
      </p:pic>
      <p:pic>
        <p:nvPicPr>
          <p:cNvPr id="106" name="Google Shape;106;p19"/>
          <p:cNvPicPr preferRelativeResize="0"/>
          <p:nvPr/>
        </p:nvPicPr>
        <p:blipFill rotWithShape="1">
          <a:blip r:embed="rId4">
            <a:alphaModFix/>
          </a:blip>
          <a:srcRect l="19445" t="8888" b="3881"/>
          <a:stretch/>
        </p:blipFill>
        <p:spPr>
          <a:xfrm>
            <a:off x="323534" y="2372167"/>
            <a:ext cx="3242733" cy="4128192"/>
          </a:xfrm>
          <a:prstGeom prst="rect">
            <a:avLst/>
          </a:prstGeom>
          <a:noFill/>
          <a:ln>
            <a:noFill/>
          </a:ln>
        </p:spPr>
      </p:pic>
      <p:sp>
        <p:nvSpPr>
          <p:cNvPr id="107" name="Google Shape;107;p19"/>
          <p:cNvSpPr txBox="1"/>
          <p:nvPr/>
        </p:nvSpPr>
        <p:spPr>
          <a:xfrm>
            <a:off x="7122500" y="1569267"/>
            <a:ext cx="4634000" cy="1887336"/>
          </a:xfrm>
          <a:prstGeom prst="rect">
            <a:avLst/>
          </a:prstGeom>
          <a:noFill/>
          <a:ln>
            <a:noFill/>
          </a:ln>
        </p:spPr>
        <p:txBody>
          <a:bodyPr spcFirstLastPara="1" wrap="square" lIns="121900" tIns="121900" rIns="121900" bIns="121900" anchor="t" anchorCtr="0">
            <a:spAutoFit/>
          </a:bodyPr>
          <a:lstStyle/>
          <a:p>
            <a:pPr marL="609585" indent="-440256">
              <a:buClr>
                <a:schemeClr val="accent6"/>
              </a:buClr>
              <a:buSzPts val="1600"/>
              <a:buFont typeface="Oswald"/>
              <a:buChar char="-"/>
            </a:pPr>
            <a:r>
              <a:rPr lang="en" sz="2133" dirty="0">
                <a:solidFill>
                  <a:schemeClr val="accent6"/>
                </a:solidFill>
                <a:ea typeface="Oswald"/>
                <a:cs typeface="Oswald"/>
                <a:sym typeface="Oswald"/>
              </a:rPr>
              <a:t>The heart sits obliquely in the chest with the apex of the LV facing inferiorly (obliquely) and to the left </a:t>
            </a:r>
            <a:endParaRPr sz="2133" dirty="0">
              <a:solidFill>
                <a:schemeClr val="accent6"/>
              </a:solidFill>
              <a:ea typeface="Oswald"/>
              <a:cs typeface="Oswald"/>
              <a:sym typeface="Oswald"/>
            </a:endParaRPr>
          </a:p>
          <a:p>
            <a:pPr marL="609585"/>
            <a:endParaRPr sz="2133" dirty="0">
              <a:solidFill>
                <a:schemeClr val="accent6"/>
              </a:solidFill>
              <a:latin typeface="Oswald"/>
              <a:ea typeface="Oswald"/>
              <a:cs typeface="Oswald"/>
              <a:sym typeface="Oswald"/>
            </a:endParaRPr>
          </a:p>
        </p:txBody>
      </p:sp>
      <p:pic>
        <p:nvPicPr>
          <p:cNvPr id="108" name="Google Shape;108;p19"/>
          <p:cNvPicPr preferRelativeResize="0"/>
          <p:nvPr/>
        </p:nvPicPr>
        <p:blipFill>
          <a:blip r:embed="rId5">
            <a:alphaModFix/>
          </a:blip>
          <a:stretch>
            <a:fillRect/>
          </a:stretch>
        </p:blipFill>
        <p:spPr>
          <a:xfrm>
            <a:off x="7521360" y="3780006"/>
            <a:ext cx="4234129" cy="2665933"/>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68"/>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
              <a:t>Possible Consequences of Myocardial Infarction</a:t>
            </a:r>
            <a:endParaRPr/>
          </a:p>
          <a:p>
            <a:endParaRPr/>
          </a:p>
        </p:txBody>
      </p:sp>
      <p:sp>
        <p:nvSpPr>
          <p:cNvPr id="470" name="Google Shape;470;p68"/>
          <p:cNvSpPr txBox="1">
            <a:spLocks noGrp="1"/>
          </p:cNvSpPr>
          <p:nvPr>
            <p:ph type="body" idx="1"/>
          </p:nvPr>
        </p:nvSpPr>
        <p:spPr>
          <a:xfrm>
            <a:off x="415600" y="1536633"/>
            <a:ext cx="11360800" cy="4968800"/>
          </a:xfrm>
          <a:prstGeom prst="rect">
            <a:avLst/>
          </a:prstGeom>
        </p:spPr>
        <p:txBody>
          <a:bodyPr spcFirstLastPara="1" wrap="square" lIns="121900" tIns="121900" rIns="121900" bIns="121900" anchor="t" anchorCtr="0">
            <a:normAutofit/>
          </a:bodyPr>
          <a:lstStyle/>
          <a:p>
            <a:pPr marL="0" indent="0">
              <a:buNone/>
            </a:pPr>
            <a:r>
              <a:rPr lang="en" dirty="0">
                <a:solidFill>
                  <a:schemeClr val="accent6"/>
                </a:solidFill>
                <a:ea typeface="Oswald"/>
                <a:cs typeface="Oswald"/>
                <a:sym typeface="Oswald"/>
              </a:rPr>
              <a:t>For all you acronym-lovers out there:</a:t>
            </a:r>
            <a:endParaRPr dirty="0">
              <a:solidFill>
                <a:schemeClr val="accent6"/>
              </a:solidFill>
              <a:ea typeface="Oswald"/>
              <a:cs typeface="Oswald"/>
              <a:sym typeface="Oswald"/>
            </a:endParaRPr>
          </a:p>
          <a:p>
            <a:pPr marL="0" indent="0">
              <a:buNone/>
            </a:pPr>
            <a:endParaRPr dirty="0">
              <a:solidFill>
                <a:schemeClr val="accent6"/>
              </a:solidFill>
              <a:ea typeface="Oswald"/>
              <a:cs typeface="Oswald"/>
              <a:sym typeface="Oswald"/>
            </a:endParaRPr>
          </a:p>
          <a:p>
            <a:pPr indent="0">
              <a:buNone/>
            </a:pPr>
            <a:r>
              <a:rPr lang="en" dirty="0">
                <a:solidFill>
                  <a:srgbClr val="FF0000"/>
                </a:solidFill>
                <a:ea typeface="Oswald"/>
                <a:cs typeface="Oswald"/>
                <a:sym typeface="Oswald"/>
              </a:rPr>
              <a:t>D </a:t>
            </a:r>
            <a:r>
              <a:rPr lang="en" dirty="0">
                <a:solidFill>
                  <a:schemeClr val="accent6"/>
                </a:solidFill>
                <a:ea typeface="Oswald"/>
                <a:cs typeface="Oswald"/>
                <a:sym typeface="Oswald"/>
              </a:rPr>
              <a:t>- Death</a:t>
            </a:r>
            <a:endParaRPr dirty="0">
              <a:solidFill>
                <a:schemeClr val="accent6"/>
              </a:solidFill>
              <a:ea typeface="Oswald"/>
              <a:cs typeface="Oswald"/>
              <a:sym typeface="Oswald"/>
            </a:endParaRPr>
          </a:p>
          <a:p>
            <a:pPr indent="0">
              <a:buNone/>
            </a:pPr>
            <a:r>
              <a:rPr lang="en" dirty="0">
                <a:solidFill>
                  <a:srgbClr val="FF0000"/>
                </a:solidFill>
                <a:ea typeface="Oswald"/>
                <a:cs typeface="Oswald"/>
                <a:sym typeface="Oswald"/>
              </a:rPr>
              <a:t>A </a:t>
            </a:r>
            <a:r>
              <a:rPr lang="en" dirty="0">
                <a:solidFill>
                  <a:schemeClr val="accent6"/>
                </a:solidFill>
                <a:ea typeface="Oswald"/>
                <a:cs typeface="Oswald"/>
                <a:sym typeface="Oswald"/>
              </a:rPr>
              <a:t>-  Arrhythmias </a:t>
            </a:r>
            <a:br>
              <a:rPr lang="en" dirty="0">
                <a:solidFill>
                  <a:srgbClr val="FF0000"/>
                </a:solidFill>
                <a:ea typeface="Oswald"/>
                <a:cs typeface="Oswald"/>
                <a:sym typeface="Oswald"/>
              </a:rPr>
            </a:br>
            <a:r>
              <a:rPr lang="en" dirty="0">
                <a:solidFill>
                  <a:srgbClr val="FF0000"/>
                </a:solidFill>
                <a:ea typeface="Oswald"/>
                <a:cs typeface="Oswald"/>
                <a:sym typeface="Oswald"/>
              </a:rPr>
              <a:t>R </a:t>
            </a:r>
            <a:r>
              <a:rPr lang="en" dirty="0">
                <a:solidFill>
                  <a:schemeClr val="accent6"/>
                </a:solidFill>
                <a:ea typeface="Oswald"/>
                <a:cs typeface="Oswald"/>
                <a:sym typeface="Oswald"/>
              </a:rPr>
              <a:t>- Rupture</a:t>
            </a:r>
            <a:br>
              <a:rPr lang="en" dirty="0">
                <a:solidFill>
                  <a:srgbClr val="FF0000"/>
                </a:solidFill>
                <a:ea typeface="Oswald"/>
                <a:cs typeface="Oswald"/>
                <a:sym typeface="Oswald"/>
              </a:rPr>
            </a:br>
            <a:r>
              <a:rPr lang="en" dirty="0">
                <a:solidFill>
                  <a:srgbClr val="FF0000"/>
                </a:solidFill>
                <a:ea typeface="Oswald"/>
                <a:cs typeface="Oswald"/>
                <a:sym typeface="Oswald"/>
              </a:rPr>
              <a:t>T </a:t>
            </a:r>
            <a:r>
              <a:rPr lang="en" dirty="0">
                <a:solidFill>
                  <a:schemeClr val="accent6"/>
                </a:solidFill>
                <a:ea typeface="Oswald"/>
                <a:cs typeface="Oswald"/>
                <a:sym typeface="Oswald"/>
              </a:rPr>
              <a:t>-  Tamponade </a:t>
            </a:r>
            <a:br>
              <a:rPr lang="en" dirty="0">
                <a:solidFill>
                  <a:srgbClr val="FF0000"/>
                </a:solidFill>
                <a:ea typeface="Oswald"/>
                <a:cs typeface="Oswald"/>
                <a:sym typeface="Oswald"/>
              </a:rPr>
            </a:br>
            <a:r>
              <a:rPr lang="en" dirty="0">
                <a:solidFill>
                  <a:srgbClr val="FF0000"/>
                </a:solidFill>
                <a:ea typeface="Oswald"/>
                <a:cs typeface="Oswald"/>
                <a:sym typeface="Oswald"/>
              </a:rPr>
              <a:t>H </a:t>
            </a:r>
            <a:r>
              <a:rPr lang="en" dirty="0">
                <a:solidFill>
                  <a:schemeClr val="accent6"/>
                </a:solidFill>
                <a:ea typeface="Oswald"/>
                <a:cs typeface="Oswald"/>
                <a:sym typeface="Oswald"/>
              </a:rPr>
              <a:t>- Heart Failure</a:t>
            </a:r>
            <a:endParaRPr dirty="0">
              <a:solidFill>
                <a:srgbClr val="FF0000"/>
              </a:solidFill>
              <a:ea typeface="Oswald"/>
              <a:cs typeface="Oswald"/>
              <a:sym typeface="Oswald"/>
            </a:endParaRPr>
          </a:p>
          <a:p>
            <a:pPr indent="0">
              <a:buNone/>
            </a:pPr>
            <a:endParaRPr dirty="0">
              <a:solidFill>
                <a:srgbClr val="FF0000"/>
              </a:solidFill>
              <a:ea typeface="Oswald"/>
              <a:cs typeface="Oswald"/>
              <a:sym typeface="Oswald"/>
            </a:endParaRPr>
          </a:p>
          <a:p>
            <a:pPr indent="0">
              <a:buNone/>
            </a:pPr>
            <a:r>
              <a:rPr lang="en" dirty="0">
                <a:solidFill>
                  <a:srgbClr val="FF0000"/>
                </a:solidFill>
                <a:ea typeface="Oswald"/>
                <a:cs typeface="Oswald"/>
                <a:sym typeface="Oswald"/>
              </a:rPr>
              <a:t>V </a:t>
            </a:r>
            <a:r>
              <a:rPr lang="en" dirty="0">
                <a:solidFill>
                  <a:schemeClr val="accent6"/>
                </a:solidFill>
                <a:ea typeface="Oswald"/>
                <a:cs typeface="Oswald"/>
                <a:sym typeface="Oswald"/>
              </a:rPr>
              <a:t>- Valve Disease</a:t>
            </a:r>
            <a:br>
              <a:rPr lang="en" dirty="0">
                <a:solidFill>
                  <a:srgbClr val="FF0000"/>
                </a:solidFill>
                <a:ea typeface="Oswald"/>
                <a:cs typeface="Oswald"/>
                <a:sym typeface="Oswald"/>
              </a:rPr>
            </a:br>
            <a:r>
              <a:rPr lang="en" dirty="0">
                <a:solidFill>
                  <a:srgbClr val="FF0000"/>
                </a:solidFill>
                <a:ea typeface="Oswald"/>
                <a:cs typeface="Oswald"/>
                <a:sym typeface="Oswald"/>
              </a:rPr>
              <a:t>A </a:t>
            </a:r>
            <a:r>
              <a:rPr lang="en" dirty="0">
                <a:solidFill>
                  <a:schemeClr val="accent6"/>
                </a:solidFill>
                <a:ea typeface="Oswald"/>
                <a:cs typeface="Oswald"/>
                <a:sym typeface="Oswald"/>
              </a:rPr>
              <a:t>- Aneurysm</a:t>
            </a:r>
            <a:br>
              <a:rPr lang="en" dirty="0">
                <a:solidFill>
                  <a:srgbClr val="FF0000"/>
                </a:solidFill>
                <a:ea typeface="Oswald"/>
                <a:cs typeface="Oswald"/>
                <a:sym typeface="Oswald"/>
              </a:rPr>
            </a:br>
            <a:r>
              <a:rPr lang="en" dirty="0">
                <a:solidFill>
                  <a:srgbClr val="FF0000"/>
                </a:solidFill>
                <a:ea typeface="Oswald"/>
                <a:cs typeface="Oswald"/>
                <a:sym typeface="Oswald"/>
              </a:rPr>
              <a:t>D </a:t>
            </a:r>
            <a:r>
              <a:rPr lang="en" dirty="0">
                <a:solidFill>
                  <a:schemeClr val="accent6"/>
                </a:solidFill>
                <a:ea typeface="Oswald"/>
                <a:cs typeface="Oswald"/>
                <a:sym typeface="Oswald"/>
              </a:rPr>
              <a:t>- Dressler Syndrome</a:t>
            </a:r>
            <a:br>
              <a:rPr lang="en" dirty="0">
                <a:solidFill>
                  <a:srgbClr val="FF0000"/>
                </a:solidFill>
                <a:ea typeface="Oswald"/>
                <a:cs typeface="Oswald"/>
                <a:sym typeface="Oswald"/>
              </a:rPr>
            </a:br>
            <a:r>
              <a:rPr lang="en" dirty="0">
                <a:solidFill>
                  <a:srgbClr val="FF0000"/>
                </a:solidFill>
                <a:ea typeface="Oswald"/>
                <a:cs typeface="Oswald"/>
                <a:sym typeface="Oswald"/>
              </a:rPr>
              <a:t>E </a:t>
            </a:r>
            <a:r>
              <a:rPr lang="en" dirty="0">
                <a:solidFill>
                  <a:schemeClr val="accent6"/>
                </a:solidFill>
                <a:ea typeface="Oswald"/>
                <a:cs typeface="Oswald"/>
                <a:sym typeface="Oswald"/>
              </a:rPr>
              <a:t>- Embolism</a:t>
            </a:r>
            <a:br>
              <a:rPr lang="en" dirty="0">
                <a:solidFill>
                  <a:srgbClr val="FF0000"/>
                </a:solidFill>
                <a:ea typeface="Oswald"/>
                <a:cs typeface="Oswald"/>
                <a:sym typeface="Oswald"/>
              </a:rPr>
            </a:br>
            <a:r>
              <a:rPr lang="en" dirty="0">
                <a:solidFill>
                  <a:srgbClr val="FF0000"/>
                </a:solidFill>
                <a:ea typeface="Oswald"/>
                <a:cs typeface="Oswald"/>
                <a:sym typeface="Oswald"/>
              </a:rPr>
              <a:t>R </a:t>
            </a:r>
            <a:r>
              <a:rPr lang="en" dirty="0">
                <a:solidFill>
                  <a:schemeClr val="accent6"/>
                </a:solidFill>
                <a:ea typeface="Oswald"/>
                <a:cs typeface="Oswald"/>
                <a:sym typeface="Oswald"/>
              </a:rPr>
              <a:t>-  Regurgitation (Mitral) OR Recurrence </a:t>
            </a:r>
            <a:endParaRPr dirty="0">
              <a:solidFill>
                <a:srgbClr val="FF0000"/>
              </a:solidFill>
              <a:ea typeface="Oswald"/>
              <a:cs typeface="Oswald"/>
              <a:sym typeface="Oswald"/>
            </a:endParaRPr>
          </a:p>
        </p:txBody>
      </p:sp>
      <p:pic>
        <p:nvPicPr>
          <p:cNvPr id="471" name="Google Shape;471;p68"/>
          <p:cNvPicPr preferRelativeResize="0"/>
          <p:nvPr/>
        </p:nvPicPr>
        <p:blipFill>
          <a:blip r:embed="rId3">
            <a:alphaModFix/>
          </a:blip>
          <a:stretch>
            <a:fillRect/>
          </a:stretch>
        </p:blipFill>
        <p:spPr>
          <a:xfrm>
            <a:off x="6266000" y="1933500"/>
            <a:ext cx="5510400" cy="3891600"/>
          </a:xfrm>
          <a:prstGeom prst="roundRect">
            <a:avLst>
              <a:gd name="adj" fmla="val 16667"/>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3EA5F-17CC-1D9F-5635-5FF658EF6E3B}"/>
              </a:ext>
            </a:extLst>
          </p:cNvPr>
          <p:cNvSpPr>
            <a:spLocks noGrp="1"/>
          </p:cNvSpPr>
          <p:nvPr>
            <p:ph type="title"/>
          </p:nvPr>
        </p:nvSpPr>
        <p:spPr>
          <a:xfrm>
            <a:off x="625098" y="128558"/>
            <a:ext cx="11360800" cy="994186"/>
          </a:xfrm>
        </p:spPr>
        <p:txBody>
          <a:bodyPr>
            <a:normAutofit fontScale="90000"/>
          </a:bodyPr>
          <a:lstStyle/>
          <a:p>
            <a:r>
              <a:rPr lang="en-IE" dirty="0"/>
              <a:t>Explain the pharmacology of anti-platelet agents, nitro-vasodilators and thrombolytics including DOAC’s. </a:t>
            </a:r>
          </a:p>
        </p:txBody>
      </p:sp>
      <mc:AlternateContent xmlns:mc="http://schemas.openxmlformats.org/markup-compatibility/2006" xmlns:a14="http://schemas.microsoft.com/office/drawing/2010/main">
        <mc:Choice Requires="a14">
          <p:graphicFrame>
            <p:nvGraphicFramePr>
              <p:cNvPr id="4" name="Table 4">
                <a:extLst>
                  <a:ext uri="{FF2B5EF4-FFF2-40B4-BE49-F238E27FC236}">
                    <a16:creationId xmlns:a16="http://schemas.microsoft.com/office/drawing/2014/main" id="{32284A99-F499-75A4-6A98-9E13F0275D67}"/>
                  </a:ext>
                </a:extLst>
              </p:cNvPr>
              <p:cNvGraphicFramePr>
                <a:graphicFrameLocks noGrp="1"/>
              </p:cNvGraphicFramePr>
              <p:nvPr>
                <p:extLst>
                  <p:ext uri="{D42A27DB-BD31-4B8C-83A1-F6EECF244321}">
                    <p14:modId xmlns:p14="http://schemas.microsoft.com/office/powerpoint/2010/main" val="1490105930"/>
                  </p:ext>
                </p:extLst>
              </p:nvPr>
            </p:nvGraphicFramePr>
            <p:xfrm>
              <a:off x="625098" y="1272812"/>
              <a:ext cx="10941803" cy="5148939"/>
            </p:xfrm>
            <a:graphic>
              <a:graphicData uri="http://schemas.openxmlformats.org/drawingml/2006/table">
                <a:tbl>
                  <a:tblPr firstRow="1" bandRow="1">
                    <a:tableStyleId>{5940675A-B579-460E-94D1-54222C63F5DA}</a:tableStyleId>
                  </a:tblPr>
                  <a:tblGrid>
                    <a:gridCol w="1567958">
                      <a:extLst>
                        <a:ext uri="{9D8B030D-6E8A-4147-A177-3AD203B41FA5}">
                          <a16:colId xmlns:a16="http://schemas.microsoft.com/office/drawing/2014/main" val="3458857372"/>
                        </a:ext>
                      </a:extLst>
                    </a:gridCol>
                    <a:gridCol w="9373845">
                      <a:extLst>
                        <a:ext uri="{9D8B030D-6E8A-4147-A177-3AD203B41FA5}">
                          <a16:colId xmlns:a16="http://schemas.microsoft.com/office/drawing/2014/main" val="762720520"/>
                        </a:ext>
                      </a:extLst>
                    </a:gridCol>
                  </a:tblGrid>
                  <a:tr h="1658133">
                    <a:tc>
                      <a:txBody>
                        <a:bodyPr/>
                        <a:lstStyle/>
                        <a:p>
                          <a:r>
                            <a:rPr lang="en-IE" sz="1600" dirty="0"/>
                            <a:t>Nitrates </a:t>
                          </a:r>
                        </a:p>
                      </a:txBody>
                      <a:tcP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Metabolized to</a:t>
                          </a:r>
                          <a:r>
                            <a:rPr lang="en-US" sz="1600"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NO </a:t>
                          </a:r>
                          <a:r>
                            <a:rPr lang="en-US" sz="1600" kern="1200" dirty="0">
                              <a:solidFill>
                                <a:schemeClr val="tx1"/>
                              </a:solidFill>
                              <a:effectLst/>
                              <a:latin typeface="+mn-lt"/>
                              <a:ea typeface="+mn-ea"/>
                              <a:cs typeface="+mn-cs"/>
                              <a:sym typeface="Wingdings" panose="05000000000000000000" pitchFamily="2" charset="2"/>
                            </a:rPr>
                            <a:t></a:t>
                          </a:r>
                          <a:r>
                            <a:rPr lang="en-US" sz="1600" kern="1200" dirty="0">
                              <a:solidFill>
                                <a:schemeClr val="tx1"/>
                              </a:solidFill>
                              <a:effectLst/>
                              <a:latin typeface="+mn-lt"/>
                              <a:ea typeface="+mn-ea"/>
                              <a:cs typeface="+mn-cs"/>
                            </a:rPr>
                            <a:t> NO activates guanylyl cyclase </a:t>
                          </a:r>
                          <a:r>
                            <a:rPr lang="en-US" sz="1600" kern="1200" dirty="0">
                              <a:solidFill>
                                <a:schemeClr val="tx1"/>
                              </a:solidFill>
                              <a:effectLst/>
                              <a:latin typeface="+mn-lt"/>
                              <a:ea typeface="+mn-ea"/>
                              <a:cs typeface="+mn-cs"/>
                              <a:sym typeface="Wingdings" panose="05000000000000000000" pitchFamily="2" charset="2"/>
                            </a:rPr>
                            <a:t></a:t>
                          </a:r>
                          <a:r>
                            <a:rPr lang="en-US" sz="1600" kern="1200" dirty="0">
                              <a:solidFill>
                                <a:schemeClr val="tx1"/>
                              </a:solidFill>
                              <a:effectLst/>
                              <a:latin typeface="+mn-lt"/>
                              <a:ea typeface="+mn-ea"/>
                              <a:cs typeface="+mn-cs"/>
                            </a:rPr>
                            <a:t> </a:t>
                          </a:r>
                          <a14:m>
                            <m:oMath xmlns:m="http://schemas.openxmlformats.org/officeDocument/2006/math">
                              <m:r>
                                <a:rPr lang="en-IE" sz="1600" kern="1200">
                                  <a:solidFill>
                                    <a:schemeClr val="tx1"/>
                                  </a:solidFill>
                                  <a:effectLst/>
                                  <a:latin typeface="Cambria Math" panose="02040503050406030204" pitchFamily="18" charset="0"/>
                                  <a:ea typeface="+mn-ea"/>
                                  <a:cs typeface="+mn-cs"/>
                                </a:rPr>
                                <m:t>↑</m:t>
                              </m:r>
                            </m:oMath>
                          </a14:m>
                          <a:r>
                            <a:rPr lang="en-US" sz="1600" kern="1200" dirty="0">
                              <a:solidFill>
                                <a:schemeClr val="tx1"/>
                              </a:solidFill>
                              <a:effectLst/>
                              <a:latin typeface="+mn-lt"/>
                              <a:ea typeface="+mn-ea"/>
                              <a:cs typeface="+mn-cs"/>
                            </a:rPr>
                            <a:t> cGMP </a:t>
                          </a:r>
                          <a:r>
                            <a:rPr lang="en-US" sz="1600" kern="1200" dirty="0">
                              <a:solidFill>
                                <a:schemeClr val="tx1"/>
                              </a:solidFill>
                              <a:effectLst/>
                              <a:latin typeface="+mn-lt"/>
                              <a:ea typeface="+mn-ea"/>
                              <a:cs typeface="+mn-cs"/>
                              <a:sym typeface="Wingdings" panose="05000000000000000000" pitchFamily="2" charset="2"/>
                            </a:rPr>
                            <a:t></a:t>
                          </a:r>
                          <a:r>
                            <a:rPr lang="en-US" sz="1600" kern="1200" dirty="0">
                              <a:solidFill>
                                <a:schemeClr val="tx1"/>
                              </a:solidFill>
                              <a:effectLst/>
                              <a:latin typeface="+mn-lt"/>
                              <a:ea typeface="+mn-ea"/>
                              <a:cs typeface="+mn-cs"/>
                            </a:rPr>
                            <a:t> activates protein kinase G </a:t>
                          </a:r>
                          <a:r>
                            <a:rPr lang="en-US" sz="1600" kern="1200" dirty="0">
                              <a:solidFill>
                                <a:schemeClr val="tx1"/>
                              </a:solidFill>
                              <a:effectLst/>
                              <a:latin typeface="+mn-lt"/>
                              <a:ea typeface="+mn-ea"/>
                              <a:cs typeface="+mn-cs"/>
                              <a:sym typeface="Wingdings" panose="05000000000000000000" pitchFamily="2" charset="2"/>
                            </a:rPr>
                            <a:t></a:t>
                          </a:r>
                          <a:r>
                            <a:rPr lang="en-US" sz="1600" kern="1200" dirty="0">
                              <a:solidFill>
                                <a:schemeClr val="tx1"/>
                              </a:solidFill>
                              <a:effectLst/>
                              <a:latin typeface="+mn-lt"/>
                              <a:ea typeface="+mn-ea"/>
                              <a:cs typeface="+mn-cs"/>
                            </a:rPr>
                            <a:t> activates myosin-light-chain phosphatase and inactivates myosin-light-chain kinase </a:t>
                          </a:r>
                          <a:r>
                            <a:rPr lang="en-US" sz="1600" kern="1200" dirty="0">
                              <a:solidFill>
                                <a:schemeClr val="tx1"/>
                              </a:solidFill>
                              <a:effectLst/>
                              <a:latin typeface="+mn-lt"/>
                              <a:ea typeface="+mn-ea"/>
                              <a:cs typeface="+mn-cs"/>
                              <a:sym typeface="Wingdings" panose="05000000000000000000" pitchFamily="2" charset="2"/>
                            </a:rPr>
                            <a:t></a:t>
                          </a:r>
                          <a:r>
                            <a:rPr lang="en-US" sz="1600" kern="1200" dirty="0">
                              <a:solidFill>
                                <a:schemeClr val="tx1"/>
                              </a:solidFill>
                              <a:effectLst/>
                              <a:latin typeface="+mn-lt"/>
                              <a:ea typeface="+mn-ea"/>
                              <a:cs typeface="+mn-cs"/>
                            </a:rPr>
                            <a:t> </a:t>
                          </a:r>
                          <a14:m>
                            <m:oMath xmlns:m="http://schemas.openxmlformats.org/officeDocument/2006/math">
                              <m:r>
                                <a:rPr lang="en-IE" sz="1600" kern="1200">
                                  <a:solidFill>
                                    <a:schemeClr val="tx1"/>
                                  </a:solidFill>
                                  <a:effectLst/>
                                  <a:latin typeface="Cambria Math" panose="02040503050406030204" pitchFamily="18" charset="0"/>
                                  <a:ea typeface="+mn-ea"/>
                                  <a:cs typeface="+mn-cs"/>
                                </a:rPr>
                                <m:t>↑</m:t>
                              </m:r>
                            </m:oMath>
                          </a14:m>
                          <a:r>
                            <a:rPr lang="en-US" sz="1600" kern="1200" dirty="0">
                              <a:solidFill>
                                <a:schemeClr val="tx1"/>
                              </a:solidFill>
                              <a:effectLst/>
                              <a:latin typeface="+mn-lt"/>
                              <a:ea typeface="+mn-ea"/>
                              <a:cs typeface="+mn-cs"/>
                            </a:rPr>
                            <a:t> dephosphorylated myosin light chain (inactive form) + sequestration of intracellular Ca</a:t>
                          </a:r>
                          <a:r>
                            <a:rPr lang="en-US" sz="1600" kern="1200" baseline="30000" dirty="0">
                              <a:solidFill>
                                <a:schemeClr val="tx1"/>
                              </a:solidFill>
                              <a:effectLst/>
                              <a:latin typeface="+mn-lt"/>
                              <a:ea typeface="+mn-ea"/>
                              <a:cs typeface="+mn-cs"/>
                            </a:rPr>
                            <a:t>2+ </a:t>
                          </a:r>
                          <a:r>
                            <a:rPr lang="en-US" sz="1600" kern="1200" dirty="0">
                              <a:solidFill>
                                <a:schemeClr val="tx1"/>
                              </a:solidFill>
                              <a:effectLst/>
                              <a:latin typeface="+mn-lt"/>
                              <a:ea typeface="+mn-ea"/>
                              <a:cs typeface="+mn-cs"/>
                              <a:sym typeface="Wingdings" panose="05000000000000000000" pitchFamily="2" charset="2"/>
                            </a:rPr>
                            <a:t></a:t>
                          </a:r>
                          <a:r>
                            <a:rPr lang="en-US" sz="1600" kern="1200" dirty="0">
                              <a:solidFill>
                                <a:schemeClr val="tx1"/>
                              </a:solidFill>
                              <a:effectLst/>
                              <a:latin typeface="+mn-lt"/>
                              <a:ea typeface="+mn-ea"/>
                              <a:cs typeface="+mn-cs"/>
                            </a:rPr>
                            <a:t> SM relaxation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tx1"/>
                              </a:solidFill>
                              <a:effectLst/>
                              <a:latin typeface="+mn-lt"/>
                              <a:ea typeface="+mn-ea"/>
                              <a:cs typeface="+mn-cs"/>
                            </a:rPr>
                            <a:t>Decreases myocardial O2 consumption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tx1"/>
                              </a:solidFill>
                              <a:effectLst/>
                              <a:latin typeface="+mn-lt"/>
                              <a:ea typeface="+mn-ea"/>
                              <a:cs typeface="+mn-cs"/>
                            </a:rPr>
                            <a:t>Vasodilates coronary arteries </a:t>
                          </a:r>
                          <a:endParaRPr lang="en-IE" sz="1600" kern="1200" dirty="0">
                            <a:solidFill>
                              <a:schemeClr val="tx1"/>
                            </a:solidFill>
                            <a:effectLst/>
                            <a:latin typeface="+mn-lt"/>
                            <a:ea typeface="+mn-ea"/>
                            <a:cs typeface="+mn-cs"/>
                          </a:endParaRPr>
                        </a:p>
                      </a:txBody>
                      <a:tcPr/>
                    </a:tc>
                    <a:extLst>
                      <a:ext uri="{0D108BD9-81ED-4DB2-BD59-A6C34878D82A}">
                        <a16:rowId xmlns:a16="http://schemas.microsoft.com/office/drawing/2014/main" val="3223258884"/>
                      </a:ext>
                    </a:extLst>
                  </a:tr>
                  <a:tr h="610891">
                    <a:tc>
                      <a:txBody>
                        <a:bodyPr/>
                        <a:lstStyle/>
                        <a:p>
                          <a:r>
                            <a:rPr lang="en-IE" sz="1600"/>
                            <a:t>Asprin </a:t>
                          </a:r>
                        </a:p>
                      </a:txBody>
                      <a:tcPr>
                        <a:solidFill>
                          <a:schemeClr val="accent3">
                            <a:lumMod val="20000"/>
                            <a:lumOff val="80000"/>
                          </a:schemeClr>
                        </a:solidFill>
                      </a:tcPr>
                    </a:tc>
                    <a:tc>
                      <a:txBody>
                        <a:bodyPr/>
                        <a:lstStyle/>
                        <a:p>
                          <a:r>
                            <a:rPr lang="en-IE" sz="1600" kern="1200">
                              <a:solidFill>
                                <a:schemeClr val="tx1"/>
                              </a:solidFill>
                              <a:effectLst/>
                              <a:latin typeface="+mn-lt"/>
                              <a:ea typeface="+mn-ea"/>
                              <a:cs typeface="+mn-cs"/>
                            </a:rPr>
                            <a:t>Acetylates a serine residue in the COX binding site</a:t>
                          </a:r>
                        </a:p>
                        <a:p>
                          <a:r>
                            <a:rPr lang="en-IE" sz="1600" kern="1200">
                              <a:solidFill>
                                <a:schemeClr val="tx1"/>
                              </a:solidFill>
                              <a:effectLst/>
                              <a:latin typeface="+mn-lt"/>
                              <a:ea typeface="+mn-ea"/>
                              <a:cs typeface="+mn-cs"/>
                            </a:rPr>
                            <a:t>Irreversibly inhibits COX-1 and inhibits platelet aggregation </a:t>
                          </a:r>
                          <a:endParaRPr lang="en-IE" sz="1600"/>
                        </a:p>
                      </a:txBody>
                      <a:tcPr/>
                    </a:tc>
                    <a:extLst>
                      <a:ext uri="{0D108BD9-81ED-4DB2-BD59-A6C34878D82A}">
                        <a16:rowId xmlns:a16="http://schemas.microsoft.com/office/drawing/2014/main" val="3293095980"/>
                      </a:ext>
                    </a:extLst>
                  </a:tr>
                  <a:tr h="872702">
                    <a:tc>
                      <a:txBody>
                        <a:bodyPr/>
                        <a:lstStyle/>
                        <a:p>
                          <a:r>
                            <a:rPr lang="en-IE" sz="1600"/>
                            <a:t>Clopidogrel </a:t>
                          </a:r>
                        </a:p>
                      </a:txBody>
                      <a:tcPr>
                        <a:solidFill>
                          <a:schemeClr val="accent3">
                            <a:lumMod val="20000"/>
                            <a:lumOff val="80000"/>
                          </a:schemeClr>
                        </a:solidFill>
                      </a:tcPr>
                    </a:tc>
                    <a:tc>
                      <a:txBody>
                        <a:bodyPr/>
                        <a:lstStyle/>
                        <a:p>
                          <a:r>
                            <a:rPr lang="en-IE" sz="1600" kern="1200" dirty="0">
                              <a:solidFill>
                                <a:schemeClr val="tx1"/>
                              </a:solidFill>
                              <a:effectLst/>
                              <a:latin typeface="+mn-lt"/>
                              <a:ea typeface="+mn-ea"/>
                              <a:cs typeface="+mn-cs"/>
                            </a:rPr>
                            <a:t>Prodrug - active metabolite binds irreversibly to the purinergic - P2Y12 receptor for ADP on the platelet cell surface </a:t>
                          </a:r>
                        </a:p>
                        <a:p>
                          <a:r>
                            <a:rPr lang="en-IE" sz="1600" kern="1200" dirty="0">
                              <a:solidFill>
                                <a:schemeClr val="tx1"/>
                              </a:solidFill>
                              <a:effectLst/>
                              <a:latin typeface="+mn-lt"/>
                              <a:ea typeface="+mn-ea"/>
                              <a:cs typeface="+mn-cs"/>
                            </a:rPr>
                            <a:t>Reduces expression of </a:t>
                          </a:r>
                          <a:r>
                            <a:rPr lang="en-IE" sz="1600" kern="1200" dirty="0" err="1">
                              <a:solidFill>
                                <a:schemeClr val="tx1"/>
                              </a:solidFill>
                              <a:effectLst/>
                              <a:latin typeface="+mn-lt"/>
                              <a:ea typeface="+mn-ea"/>
                              <a:cs typeface="+mn-cs"/>
                            </a:rPr>
                            <a:t>GPIIb</a:t>
                          </a:r>
                          <a:r>
                            <a:rPr lang="en-IE" sz="1600" kern="1200" dirty="0">
                              <a:solidFill>
                                <a:schemeClr val="tx1"/>
                              </a:solidFill>
                              <a:effectLst/>
                              <a:latin typeface="+mn-lt"/>
                              <a:ea typeface="+mn-ea"/>
                              <a:cs typeface="+mn-cs"/>
                            </a:rPr>
                            <a:t>/IIIa receptors </a:t>
                          </a:r>
                          <a:endParaRPr lang="en-IE" sz="1600" dirty="0"/>
                        </a:p>
                      </a:txBody>
                      <a:tcPr/>
                    </a:tc>
                    <a:extLst>
                      <a:ext uri="{0D108BD9-81ED-4DB2-BD59-A6C34878D82A}">
                        <a16:rowId xmlns:a16="http://schemas.microsoft.com/office/drawing/2014/main" val="2973624205"/>
                      </a:ext>
                    </a:extLst>
                  </a:tr>
                  <a:tr h="1396322">
                    <a:tc>
                      <a:txBody>
                        <a:bodyPr/>
                        <a:lstStyle/>
                        <a:p>
                          <a:r>
                            <a:rPr lang="en-IE" sz="1600"/>
                            <a:t>Warfarin </a:t>
                          </a:r>
                        </a:p>
                      </a:txBody>
                      <a:tcPr>
                        <a:solidFill>
                          <a:schemeClr val="accent3">
                            <a:lumMod val="20000"/>
                            <a:lumOff val="80000"/>
                          </a:schemeClr>
                        </a:solidFill>
                      </a:tcPr>
                    </a:tc>
                    <a:tc>
                      <a:txBody>
                        <a:bodyPr/>
                        <a:lstStyle/>
                        <a:p>
                          <a:r>
                            <a:rPr lang="en-IE" sz="1600" kern="1200" dirty="0">
                              <a:solidFill>
                                <a:schemeClr val="tx1"/>
                              </a:solidFill>
                              <a:effectLst/>
                              <a:latin typeface="+mn-lt"/>
                              <a:ea typeface="+mn-ea"/>
                              <a:cs typeface="+mn-cs"/>
                            </a:rPr>
                            <a:t>Competitively antagonizes vit K by binding to and inhibiting the enzyme VKORC1 - vit K epoxide reductase </a:t>
                          </a:r>
                        </a:p>
                        <a:p>
                          <a:pPr lvl="0" fontAlgn="ctr"/>
                          <a:r>
                            <a:rPr lang="en-IE" sz="1600" kern="1200" dirty="0">
                              <a:solidFill>
                                <a:schemeClr val="tx1"/>
                              </a:solidFill>
                              <a:effectLst/>
                              <a:latin typeface="+mn-lt"/>
                              <a:ea typeface="+mn-ea"/>
                              <a:cs typeface="+mn-cs"/>
                            </a:rPr>
                            <a:t>Binding decreases hepatic synthesis of vit K</a:t>
                          </a:r>
                        </a:p>
                        <a:p>
                          <a:pPr lvl="0" fontAlgn="ctr"/>
                          <a:r>
                            <a:rPr lang="en-IE" sz="1600" kern="1200" dirty="0">
                              <a:solidFill>
                                <a:schemeClr val="tx1"/>
                              </a:solidFill>
                              <a:effectLst/>
                              <a:latin typeface="+mn-lt"/>
                              <a:ea typeface="+mn-ea"/>
                              <a:cs typeface="+mn-cs"/>
                            </a:rPr>
                            <a:t>Decreased carboxylation of residues 2/7/ 9/ 10</a:t>
                          </a:r>
                        </a:p>
                        <a:p>
                          <a:pPr lvl="0" fontAlgn="ctr"/>
                          <a:r>
                            <a:rPr lang="en-IE" sz="1600" kern="1200" dirty="0">
                              <a:solidFill>
                                <a:schemeClr val="tx1"/>
                              </a:solidFill>
                              <a:effectLst/>
                              <a:latin typeface="+mn-lt"/>
                              <a:ea typeface="+mn-ea"/>
                              <a:cs typeface="+mn-cs"/>
                            </a:rPr>
                            <a:t>Also protein C and S</a:t>
                          </a:r>
                        </a:p>
                      </a:txBody>
                      <a:tcPr/>
                    </a:tc>
                    <a:extLst>
                      <a:ext uri="{0D108BD9-81ED-4DB2-BD59-A6C34878D82A}">
                        <a16:rowId xmlns:a16="http://schemas.microsoft.com/office/drawing/2014/main" val="1906436150"/>
                      </a:ext>
                    </a:extLst>
                  </a:tr>
                  <a:tr h="610891">
                    <a:tc>
                      <a:txBody>
                        <a:bodyPr/>
                        <a:lstStyle/>
                        <a:p>
                          <a:r>
                            <a:rPr lang="en-IE" sz="1600" dirty="0"/>
                            <a:t>DOAC</a:t>
                          </a:r>
                        </a:p>
                      </a:txBody>
                      <a:tcPr>
                        <a:solidFill>
                          <a:schemeClr val="accent3">
                            <a:lumMod val="20000"/>
                            <a:lumOff val="80000"/>
                          </a:schemeClr>
                        </a:solidFill>
                      </a:tcPr>
                    </a:tc>
                    <a:tc>
                      <a:txBody>
                        <a:bodyPr/>
                        <a:lstStyle/>
                        <a:p>
                          <a:r>
                            <a:rPr lang="en-IE" sz="1600" dirty="0"/>
                            <a:t>Dabigatran; direct thrombin inhibitors </a:t>
                          </a:r>
                        </a:p>
                        <a:p>
                          <a:r>
                            <a:rPr lang="en-IE" sz="1600" dirty="0"/>
                            <a:t>Rivaroxaban/ apixaban; direct </a:t>
                          </a:r>
                          <a:r>
                            <a:rPr lang="en-IE" sz="1600" dirty="0" err="1"/>
                            <a:t>Xa</a:t>
                          </a:r>
                          <a:r>
                            <a:rPr lang="en-IE" sz="1600" dirty="0"/>
                            <a:t> inhibitors </a:t>
                          </a:r>
                        </a:p>
                      </a:txBody>
                      <a:tcPr/>
                    </a:tc>
                    <a:extLst>
                      <a:ext uri="{0D108BD9-81ED-4DB2-BD59-A6C34878D82A}">
                        <a16:rowId xmlns:a16="http://schemas.microsoft.com/office/drawing/2014/main" val="2733322151"/>
                      </a:ext>
                    </a:extLst>
                  </a:tr>
                </a:tbl>
              </a:graphicData>
            </a:graphic>
          </p:graphicFrame>
        </mc:Choice>
        <mc:Fallback xmlns="">
          <p:graphicFrame>
            <p:nvGraphicFramePr>
              <p:cNvPr id="4" name="Table 4">
                <a:extLst>
                  <a:ext uri="{FF2B5EF4-FFF2-40B4-BE49-F238E27FC236}">
                    <a16:creationId xmlns:a16="http://schemas.microsoft.com/office/drawing/2014/main" id="{32284A99-F499-75A4-6A98-9E13F0275D67}"/>
                  </a:ext>
                </a:extLst>
              </p:cNvPr>
              <p:cNvGraphicFramePr>
                <a:graphicFrameLocks noGrp="1"/>
              </p:cNvGraphicFramePr>
              <p:nvPr>
                <p:extLst>
                  <p:ext uri="{D42A27DB-BD31-4B8C-83A1-F6EECF244321}">
                    <p14:modId xmlns:p14="http://schemas.microsoft.com/office/powerpoint/2010/main" val="1490105930"/>
                  </p:ext>
                </p:extLst>
              </p:nvPr>
            </p:nvGraphicFramePr>
            <p:xfrm>
              <a:off x="625098" y="1272812"/>
              <a:ext cx="10941803" cy="5148939"/>
            </p:xfrm>
            <a:graphic>
              <a:graphicData uri="http://schemas.openxmlformats.org/drawingml/2006/table">
                <a:tbl>
                  <a:tblPr firstRow="1" bandRow="1">
                    <a:tableStyleId>{5940675A-B579-460E-94D1-54222C63F5DA}</a:tableStyleId>
                  </a:tblPr>
                  <a:tblGrid>
                    <a:gridCol w="1567958">
                      <a:extLst>
                        <a:ext uri="{9D8B030D-6E8A-4147-A177-3AD203B41FA5}">
                          <a16:colId xmlns:a16="http://schemas.microsoft.com/office/drawing/2014/main" val="3458857372"/>
                        </a:ext>
                      </a:extLst>
                    </a:gridCol>
                    <a:gridCol w="9373845">
                      <a:extLst>
                        <a:ext uri="{9D8B030D-6E8A-4147-A177-3AD203B41FA5}">
                          <a16:colId xmlns:a16="http://schemas.microsoft.com/office/drawing/2014/main" val="762720520"/>
                        </a:ext>
                      </a:extLst>
                    </a:gridCol>
                  </a:tblGrid>
                  <a:tr h="1658133">
                    <a:tc>
                      <a:txBody>
                        <a:bodyPr/>
                        <a:lstStyle/>
                        <a:p>
                          <a:r>
                            <a:rPr lang="en-IE" sz="1600" dirty="0"/>
                            <a:t>Nitrates </a:t>
                          </a:r>
                        </a:p>
                      </a:txBody>
                      <a:tcPr>
                        <a:solidFill>
                          <a:schemeClr val="accent3">
                            <a:lumMod val="20000"/>
                            <a:lumOff val="80000"/>
                          </a:schemeClr>
                        </a:solidFill>
                      </a:tcPr>
                    </a:tc>
                    <a:tc>
                      <a:txBody>
                        <a:bodyPr/>
                        <a:lstStyle/>
                        <a:p>
                          <a:endParaRPr lang="en-US"/>
                        </a:p>
                      </a:txBody>
                      <a:tcPr>
                        <a:blipFill>
                          <a:blip r:embed="rId3"/>
                          <a:stretch>
                            <a:fillRect l="-16938" t="-2290" r="-271" b="-212977"/>
                          </a:stretch>
                        </a:blipFill>
                      </a:tcPr>
                    </a:tc>
                    <a:extLst>
                      <a:ext uri="{0D108BD9-81ED-4DB2-BD59-A6C34878D82A}">
                        <a16:rowId xmlns:a16="http://schemas.microsoft.com/office/drawing/2014/main" val="3223258884"/>
                      </a:ext>
                    </a:extLst>
                  </a:tr>
                  <a:tr h="610891">
                    <a:tc>
                      <a:txBody>
                        <a:bodyPr/>
                        <a:lstStyle/>
                        <a:p>
                          <a:r>
                            <a:rPr lang="en-IE" sz="1600"/>
                            <a:t>Asprin </a:t>
                          </a:r>
                        </a:p>
                      </a:txBody>
                      <a:tcPr>
                        <a:solidFill>
                          <a:schemeClr val="accent3">
                            <a:lumMod val="20000"/>
                            <a:lumOff val="80000"/>
                          </a:schemeClr>
                        </a:solidFill>
                      </a:tcPr>
                    </a:tc>
                    <a:tc>
                      <a:txBody>
                        <a:bodyPr/>
                        <a:lstStyle/>
                        <a:p>
                          <a:r>
                            <a:rPr lang="en-IE" sz="1600" kern="1200">
                              <a:solidFill>
                                <a:schemeClr val="tx1"/>
                              </a:solidFill>
                              <a:effectLst/>
                              <a:latin typeface="+mn-lt"/>
                              <a:ea typeface="+mn-ea"/>
                              <a:cs typeface="+mn-cs"/>
                            </a:rPr>
                            <a:t>Acetylates a serine residue in the COX binding site</a:t>
                          </a:r>
                        </a:p>
                        <a:p>
                          <a:r>
                            <a:rPr lang="en-IE" sz="1600" kern="1200">
                              <a:solidFill>
                                <a:schemeClr val="tx1"/>
                              </a:solidFill>
                              <a:effectLst/>
                              <a:latin typeface="+mn-lt"/>
                              <a:ea typeface="+mn-ea"/>
                              <a:cs typeface="+mn-cs"/>
                            </a:rPr>
                            <a:t>Irreversibly inhibits COX-1 and inhibits platelet aggregation </a:t>
                          </a:r>
                          <a:endParaRPr lang="en-IE" sz="1600"/>
                        </a:p>
                      </a:txBody>
                      <a:tcPr/>
                    </a:tc>
                    <a:extLst>
                      <a:ext uri="{0D108BD9-81ED-4DB2-BD59-A6C34878D82A}">
                        <a16:rowId xmlns:a16="http://schemas.microsoft.com/office/drawing/2014/main" val="3293095980"/>
                      </a:ext>
                    </a:extLst>
                  </a:tr>
                  <a:tr h="872702">
                    <a:tc>
                      <a:txBody>
                        <a:bodyPr/>
                        <a:lstStyle/>
                        <a:p>
                          <a:r>
                            <a:rPr lang="en-IE" sz="1600"/>
                            <a:t>Clopidogrel </a:t>
                          </a:r>
                        </a:p>
                      </a:txBody>
                      <a:tcPr>
                        <a:solidFill>
                          <a:schemeClr val="accent3">
                            <a:lumMod val="20000"/>
                            <a:lumOff val="80000"/>
                          </a:schemeClr>
                        </a:solidFill>
                      </a:tcPr>
                    </a:tc>
                    <a:tc>
                      <a:txBody>
                        <a:bodyPr/>
                        <a:lstStyle/>
                        <a:p>
                          <a:r>
                            <a:rPr lang="en-IE" sz="1600" kern="1200" dirty="0">
                              <a:solidFill>
                                <a:schemeClr val="tx1"/>
                              </a:solidFill>
                              <a:effectLst/>
                              <a:latin typeface="+mn-lt"/>
                              <a:ea typeface="+mn-ea"/>
                              <a:cs typeface="+mn-cs"/>
                            </a:rPr>
                            <a:t>Prodrug - active metabolite binds irreversibly to the purinergic - P2Y12 receptor for ADP on the platelet cell surface </a:t>
                          </a:r>
                        </a:p>
                        <a:p>
                          <a:r>
                            <a:rPr lang="en-IE" sz="1600" kern="1200" dirty="0">
                              <a:solidFill>
                                <a:schemeClr val="tx1"/>
                              </a:solidFill>
                              <a:effectLst/>
                              <a:latin typeface="+mn-lt"/>
                              <a:ea typeface="+mn-ea"/>
                              <a:cs typeface="+mn-cs"/>
                            </a:rPr>
                            <a:t>Reduces expression of </a:t>
                          </a:r>
                          <a:r>
                            <a:rPr lang="en-IE" sz="1600" kern="1200" dirty="0" err="1">
                              <a:solidFill>
                                <a:schemeClr val="tx1"/>
                              </a:solidFill>
                              <a:effectLst/>
                              <a:latin typeface="+mn-lt"/>
                              <a:ea typeface="+mn-ea"/>
                              <a:cs typeface="+mn-cs"/>
                            </a:rPr>
                            <a:t>GPIIb</a:t>
                          </a:r>
                          <a:r>
                            <a:rPr lang="en-IE" sz="1600" kern="1200" dirty="0">
                              <a:solidFill>
                                <a:schemeClr val="tx1"/>
                              </a:solidFill>
                              <a:effectLst/>
                              <a:latin typeface="+mn-lt"/>
                              <a:ea typeface="+mn-ea"/>
                              <a:cs typeface="+mn-cs"/>
                            </a:rPr>
                            <a:t>/IIIa receptors </a:t>
                          </a:r>
                          <a:endParaRPr lang="en-IE" sz="1600" dirty="0"/>
                        </a:p>
                      </a:txBody>
                      <a:tcPr/>
                    </a:tc>
                    <a:extLst>
                      <a:ext uri="{0D108BD9-81ED-4DB2-BD59-A6C34878D82A}">
                        <a16:rowId xmlns:a16="http://schemas.microsoft.com/office/drawing/2014/main" val="2973624205"/>
                      </a:ext>
                    </a:extLst>
                  </a:tr>
                  <a:tr h="1396322">
                    <a:tc>
                      <a:txBody>
                        <a:bodyPr/>
                        <a:lstStyle/>
                        <a:p>
                          <a:r>
                            <a:rPr lang="en-IE" sz="1600"/>
                            <a:t>Warfarin </a:t>
                          </a:r>
                        </a:p>
                      </a:txBody>
                      <a:tcPr>
                        <a:solidFill>
                          <a:schemeClr val="accent3">
                            <a:lumMod val="20000"/>
                            <a:lumOff val="80000"/>
                          </a:schemeClr>
                        </a:solidFill>
                      </a:tcPr>
                    </a:tc>
                    <a:tc>
                      <a:txBody>
                        <a:bodyPr/>
                        <a:lstStyle/>
                        <a:p>
                          <a:r>
                            <a:rPr lang="en-IE" sz="1600" kern="1200" dirty="0">
                              <a:solidFill>
                                <a:schemeClr val="tx1"/>
                              </a:solidFill>
                              <a:effectLst/>
                              <a:latin typeface="+mn-lt"/>
                              <a:ea typeface="+mn-ea"/>
                              <a:cs typeface="+mn-cs"/>
                            </a:rPr>
                            <a:t>Competitively antagonizes vit K by binding to and inhibiting the enzyme VKORC1 - vit K epoxide reductase </a:t>
                          </a:r>
                        </a:p>
                        <a:p>
                          <a:pPr lvl="0" fontAlgn="ctr"/>
                          <a:r>
                            <a:rPr lang="en-IE" sz="1600" kern="1200" dirty="0">
                              <a:solidFill>
                                <a:schemeClr val="tx1"/>
                              </a:solidFill>
                              <a:effectLst/>
                              <a:latin typeface="+mn-lt"/>
                              <a:ea typeface="+mn-ea"/>
                              <a:cs typeface="+mn-cs"/>
                            </a:rPr>
                            <a:t>Binding decreases hepatic synthesis of vit K</a:t>
                          </a:r>
                        </a:p>
                        <a:p>
                          <a:pPr lvl="0" fontAlgn="ctr"/>
                          <a:r>
                            <a:rPr lang="en-IE" sz="1600" kern="1200" dirty="0">
                              <a:solidFill>
                                <a:schemeClr val="tx1"/>
                              </a:solidFill>
                              <a:effectLst/>
                              <a:latin typeface="+mn-lt"/>
                              <a:ea typeface="+mn-ea"/>
                              <a:cs typeface="+mn-cs"/>
                            </a:rPr>
                            <a:t>Decreased carboxylation of residues 2/7/ 9/ 10</a:t>
                          </a:r>
                        </a:p>
                        <a:p>
                          <a:pPr lvl="0" fontAlgn="ctr"/>
                          <a:r>
                            <a:rPr lang="en-IE" sz="1600" kern="1200" dirty="0">
                              <a:solidFill>
                                <a:schemeClr val="tx1"/>
                              </a:solidFill>
                              <a:effectLst/>
                              <a:latin typeface="+mn-lt"/>
                              <a:ea typeface="+mn-ea"/>
                              <a:cs typeface="+mn-cs"/>
                            </a:rPr>
                            <a:t>Also protein C and S</a:t>
                          </a:r>
                        </a:p>
                      </a:txBody>
                      <a:tcPr/>
                    </a:tc>
                    <a:extLst>
                      <a:ext uri="{0D108BD9-81ED-4DB2-BD59-A6C34878D82A}">
                        <a16:rowId xmlns:a16="http://schemas.microsoft.com/office/drawing/2014/main" val="1906436150"/>
                      </a:ext>
                    </a:extLst>
                  </a:tr>
                  <a:tr h="610891">
                    <a:tc>
                      <a:txBody>
                        <a:bodyPr/>
                        <a:lstStyle/>
                        <a:p>
                          <a:r>
                            <a:rPr lang="en-IE" sz="1600" dirty="0"/>
                            <a:t>DOAC</a:t>
                          </a:r>
                        </a:p>
                      </a:txBody>
                      <a:tcPr>
                        <a:solidFill>
                          <a:schemeClr val="accent3">
                            <a:lumMod val="20000"/>
                            <a:lumOff val="80000"/>
                          </a:schemeClr>
                        </a:solidFill>
                      </a:tcPr>
                    </a:tc>
                    <a:tc>
                      <a:txBody>
                        <a:bodyPr/>
                        <a:lstStyle/>
                        <a:p>
                          <a:r>
                            <a:rPr lang="en-IE" sz="1600" dirty="0"/>
                            <a:t>Dabigatran; direct thrombin inhibitors </a:t>
                          </a:r>
                        </a:p>
                        <a:p>
                          <a:r>
                            <a:rPr lang="en-IE" sz="1600" dirty="0"/>
                            <a:t>Rivaroxaban/ apixaban; direct </a:t>
                          </a:r>
                          <a:r>
                            <a:rPr lang="en-IE" sz="1600" dirty="0" err="1"/>
                            <a:t>Xa</a:t>
                          </a:r>
                          <a:r>
                            <a:rPr lang="en-IE" sz="1600" dirty="0"/>
                            <a:t> inhibitors </a:t>
                          </a:r>
                        </a:p>
                      </a:txBody>
                      <a:tcPr/>
                    </a:tc>
                    <a:extLst>
                      <a:ext uri="{0D108BD9-81ED-4DB2-BD59-A6C34878D82A}">
                        <a16:rowId xmlns:a16="http://schemas.microsoft.com/office/drawing/2014/main" val="2733322151"/>
                      </a:ext>
                    </a:extLst>
                  </a:tr>
                </a:tbl>
              </a:graphicData>
            </a:graphic>
          </p:graphicFrame>
        </mc:Fallback>
      </mc:AlternateContent>
    </p:spTree>
    <p:extLst>
      <p:ext uri="{BB962C8B-B14F-4D97-AF65-F5344CB8AC3E}">
        <p14:creationId xmlns:p14="http://schemas.microsoft.com/office/powerpoint/2010/main" val="35444941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488;p83" descr="Table&#10;&#10;Description automatically generated">
            <a:extLst>
              <a:ext uri="{FF2B5EF4-FFF2-40B4-BE49-F238E27FC236}">
                <a16:creationId xmlns:a16="http://schemas.microsoft.com/office/drawing/2014/main" id="{8278EA71-98C8-80E4-7FFF-E664F422626B}"/>
              </a:ext>
            </a:extLst>
          </p:cNvPr>
          <p:cNvPicPr preferRelativeResize="0"/>
          <p:nvPr/>
        </p:nvPicPr>
        <p:blipFill>
          <a:blip r:embed="rId3"/>
          <a:stretch>
            <a:fillRect/>
          </a:stretch>
        </p:blipFill>
        <p:spPr>
          <a:xfrm>
            <a:off x="1921396" y="1"/>
            <a:ext cx="8365167" cy="6858000"/>
          </a:xfrm>
          <a:prstGeom prst="rect">
            <a:avLst/>
          </a:prstGeom>
          <a:noFill/>
        </p:spPr>
      </p:pic>
    </p:spTree>
    <p:extLst>
      <p:ext uri="{BB962C8B-B14F-4D97-AF65-F5344CB8AC3E}">
        <p14:creationId xmlns:p14="http://schemas.microsoft.com/office/powerpoint/2010/main" val="40523298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104"/>
          <p:cNvSpPr/>
          <p:nvPr/>
        </p:nvSpPr>
        <p:spPr>
          <a:xfrm>
            <a:off x="7611267" y="1004367"/>
            <a:ext cx="4456800" cy="544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06" name="Google Shape;706;p104"/>
          <p:cNvSpPr txBox="1">
            <a:spLocks noGrp="1"/>
          </p:cNvSpPr>
          <p:nvPr>
            <p:ph type="title"/>
          </p:nvPr>
        </p:nvSpPr>
        <p:spPr>
          <a:xfrm>
            <a:off x="415600" y="116933"/>
            <a:ext cx="11360800" cy="763600"/>
          </a:xfrm>
          <a:prstGeom prst="rect">
            <a:avLst/>
          </a:prstGeom>
        </p:spPr>
        <p:txBody>
          <a:bodyPr spcFirstLastPara="1" vert="horz" wrap="square" lIns="121900" tIns="121900" rIns="121900" bIns="121900" rtlCol="0" anchor="t" anchorCtr="0">
            <a:noAutofit/>
          </a:bodyPr>
          <a:lstStyle/>
          <a:p>
            <a:pPr marL="609585">
              <a:spcAft>
                <a:spcPts val="1600"/>
              </a:spcAft>
              <a:buSzPts val="990"/>
            </a:pPr>
            <a:r>
              <a:rPr lang="en" sz="2320">
                <a:solidFill>
                  <a:schemeClr val="accent6"/>
                </a:solidFill>
              </a:rPr>
              <a:t>Define two types of treatment which relieve cardiac pain i.e. pharmacological and surgical treatments</a:t>
            </a:r>
            <a:endParaRPr sz="4000"/>
          </a:p>
        </p:txBody>
      </p:sp>
      <p:sp>
        <p:nvSpPr>
          <p:cNvPr id="707" name="Google Shape;707;p104"/>
          <p:cNvSpPr txBox="1">
            <a:spLocks noGrp="1"/>
          </p:cNvSpPr>
          <p:nvPr>
            <p:ph type="body" idx="1"/>
          </p:nvPr>
        </p:nvSpPr>
        <p:spPr>
          <a:xfrm>
            <a:off x="0" y="1520933"/>
            <a:ext cx="7478000" cy="5070400"/>
          </a:xfrm>
          <a:prstGeom prst="rect">
            <a:avLst/>
          </a:prstGeom>
        </p:spPr>
        <p:txBody>
          <a:bodyPr spcFirstLastPara="1" vert="horz" wrap="square" lIns="121900" tIns="121900" rIns="121900" bIns="121900" rtlCol="0" anchor="t" anchorCtr="0">
            <a:normAutofit/>
          </a:bodyPr>
          <a:lstStyle/>
          <a:p>
            <a:r>
              <a:rPr lang="en" dirty="0"/>
              <a:t>In MI, revascularization </a:t>
            </a:r>
            <a:r>
              <a:rPr lang="en" dirty="0">
                <a:solidFill>
                  <a:srgbClr val="FF00FF"/>
                </a:solidFill>
              </a:rPr>
              <a:t>“TIME IS MUSCLE”</a:t>
            </a:r>
            <a:endParaRPr dirty="0">
              <a:solidFill>
                <a:srgbClr val="FF00FF"/>
              </a:solidFill>
            </a:endParaRPr>
          </a:p>
          <a:p>
            <a:r>
              <a:rPr lang="en" dirty="0"/>
              <a:t>Pharmacological </a:t>
            </a:r>
            <a:endParaRPr dirty="0"/>
          </a:p>
          <a:p>
            <a:pPr lvl="1"/>
            <a:r>
              <a:rPr lang="en" dirty="0"/>
              <a:t>Immediate treatment of </a:t>
            </a:r>
            <a:r>
              <a:rPr lang="en" b="1" dirty="0"/>
              <a:t>MI: MONA-BASH </a:t>
            </a:r>
            <a:r>
              <a:rPr lang="en" dirty="0"/>
              <a:t>mnemonic </a:t>
            </a:r>
            <a:endParaRPr dirty="0"/>
          </a:p>
          <a:p>
            <a:pPr lvl="2"/>
            <a:r>
              <a:rPr lang="en" dirty="0"/>
              <a:t>Morphine </a:t>
            </a:r>
            <a:endParaRPr dirty="0"/>
          </a:p>
          <a:p>
            <a:pPr lvl="2"/>
            <a:r>
              <a:rPr lang="en" dirty="0"/>
              <a:t>Oxygen therapy </a:t>
            </a:r>
            <a:endParaRPr dirty="0"/>
          </a:p>
          <a:p>
            <a:pPr lvl="2"/>
            <a:r>
              <a:rPr lang="en" dirty="0"/>
              <a:t>Nitrate</a:t>
            </a:r>
            <a:endParaRPr dirty="0"/>
          </a:p>
          <a:p>
            <a:pPr lvl="2"/>
            <a:r>
              <a:rPr lang="en" dirty="0"/>
              <a:t>Antiplatelet drugs (aspirin </a:t>
            </a:r>
            <a:r>
              <a:rPr lang="en" dirty="0">
                <a:solidFill>
                  <a:srgbClr val="FF00FF"/>
                </a:solidFill>
              </a:rPr>
              <a:t>300mg</a:t>
            </a:r>
            <a:r>
              <a:rPr lang="en" dirty="0"/>
              <a:t> + ADP-receptor antagonist) </a:t>
            </a:r>
            <a:endParaRPr dirty="0"/>
          </a:p>
          <a:p>
            <a:pPr lvl="2"/>
            <a:r>
              <a:rPr lang="en" dirty="0"/>
              <a:t>Beta-blockers</a:t>
            </a:r>
            <a:endParaRPr dirty="0"/>
          </a:p>
          <a:p>
            <a:pPr lvl="2"/>
            <a:r>
              <a:rPr lang="en" dirty="0"/>
              <a:t>Ace inhibitors/ ARBs</a:t>
            </a:r>
            <a:endParaRPr dirty="0"/>
          </a:p>
          <a:p>
            <a:pPr lvl="2"/>
            <a:r>
              <a:rPr lang="en" dirty="0"/>
              <a:t>Statins</a:t>
            </a:r>
            <a:endParaRPr dirty="0"/>
          </a:p>
          <a:p>
            <a:pPr lvl="2"/>
            <a:r>
              <a:rPr lang="en" dirty="0"/>
              <a:t>Heparin </a:t>
            </a:r>
            <a:endParaRPr dirty="0"/>
          </a:p>
          <a:p>
            <a:pPr lvl="1"/>
            <a:r>
              <a:rPr lang="en" dirty="0"/>
              <a:t>Thrombolysis </a:t>
            </a:r>
            <a:endParaRPr dirty="0"/>
          </a:p>
          <a:p>
            <a:pPr lvl="2"/>
            <a:r>
              <a:rPr lang="en" dirty="0"/>
              <a:t>Using a drug should be done in </a:t>
            </a:r>
            <a:r>
              <a:rPr lang="en" dirty="0">
                <a:solidFill>
                  <a:schemeClr val="accent5"/>
                </a:solidFill>
              </a:rPr>
              <a:t>less than 30 minutes</a:t>
            </a:r>
            <a:r>
              <a:rPr lang="en" dirty="0"/>
              <a:t> (door to needle time)</a:t>
            </a:r>
            <a:endParaRPr dirty="0"/>
          </a:p>
        </p:txBody>
      </p:sp>
      <p:pic>
        <p:nvPicPr>
          <p:cNvPr id="708" name="Google Shape;708;p104"/>
          <p:cNvPicPr preferRelativeResize="0"/>
          <p:nvPr/>
        </p:nvPicPr>
        <p:blipFill>
          <a:blip r:embed="rId3">
            <a:alphaModFix/>
          </a:blip>
          <a:stretch>
            <a:fillRect/>
          </a:stretch>
        </p:blipFill>
        <p:spPr>
          <a:xfrm>
            <a:off x="7681200" y="1083733"/>
            <a:ext cx="4307600" cy="5244531"/>
          </a:xfrm>
          <a:prstGeom prst="rect">
            <a:avLst/>
          </a:prstGeom>
          <a:noFill/>
          <a:ln w="9525" cap="flat" cmpd="sng">
            <a:solidFill>
              <a:srgbClr val="918F8E"/>
            </a:solidFill>
            <a:prstDash val="dash"/>
            <a:miter lim="8000"/>
            <a:headEnd type="none" w="sm" len="sm"/>
            <a:tailEnd type="none" w="sm" len="sm"/>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105"/>
          <p:cNvSpPr txBox="1">
            <a:spLocks noGrp="1"/>
          </p:cNvSpPr>
          <p:nvPr>
            <p:ph type="title"/>
          </p:nvPr>
        </p:nvSpPr>
        <p:spPr>
          <a:xfrm>
            <a:off x="415600" y="116933"/>
            <a:ext cx="11360800" cy="763600"/>
          </a:xfrm>
          <a:prstGeom prst="rect">
            <a:avLst/>
          </a:prstGeom>
        </p:spPr>
        <p:txBody>
          <a:bodyPr spcFirstLastPara="1" vert="horz" wrap="square" lIns="121900" tIns="121900" rIns="121900" bIns="121900" rtlCol="0" anchor="t" anchorCtr="0">
            <a:noAutofit/>
          </a:bodyPr>
          <a:lstStyle/>
          <a:p>
            <a:pPr marL="609585">
              <a:spcAft>
                <a:spcPts val="1600"/>
              </a:spcAft>
              <a:buSzPts val="990"/>
            </a:pPr>
            <a:r>
              <a:rPr lang="en" sz="2320">
                <a:solidFill>
                  <a:schemeClr val="accent6"/>
                </a:solidFill>
              </a:rPr>
              <a:t>Define two types of treatment which relieve cardiac pain i.e. pharmacological and surgical treatments</a:t>
            </a:r>
            <a:endParaRPr sz="4000"/>
          </a:p>
        </p:txBody>
      </p:sp>
      <p:sp>
        <p:nvSpPr>
          <p:cNvPr id="714" name="Google Shape;714;p105"/>
          <p:cNvSpPr txBox="1">
            <a:spLocks noGrp="1"/>
          </p:cNvSpPr>
          <p:nvPr>
            <p:ph type="body" idx="1"/>
          </p:nvPr>
        </p:nvSpPr>
        <p:spPr>
          <a:xfrm>
            <a:off x="101700" y="1294867"/>
            <a:ext cx="6913200" cy="5296400"/>
          </a:xfrm>
          <a:prstGeom prst="rect">
            <a:avLst/>
          </a:prstGeom>
        </p:spPr>
        <p:txBody>
          <a:bodyPr spcFirstLastPara="1" vert="horz" wrap="square" lIns="121900" tIns="121900" rIns="121900" bIns="121900" rtlCol="0" anchor="t" anchorCtr="0">
            <a:normAutofit/>
          </a:bodyPr>
          <a:lstStyle/>
          <a:p>
            <a:pPr indent="-465655">
              <a:buSzPts val="1900"/>
            </a:pPr>
            <a:r>
              <a:rPr lang="en" sz="2000"/>
              <a:t>Surgical </a:t>
            </a:r>
            <a:endParaRPr sz="2000"/>
          </a:p>
          <a:p>
            <a:pPr lvl="1" indent="-431789">
              <a:buSzPts val="1500"/>
            </a:pPr>
            <a:r>
              <a:rPr lang="en" sz="2000"/>
              <a:t>Percutaneous Coronary Intervention (PCI):</a:t>
            </a:r>
            <a:endParaRPr sz="2000"/>
          </a:p>
          <a:p>
            <a:pPr lvl="2" indent="-431789">
              <a:buSzPts val="1500"/>
            </a:pPr>
            <a:r>
              <a:rPr lang="en" sz="2000"/>
              <a:t>Reshape blood vessel using a catheter to relieve narrowing in coronary vessel and restore blood flow  </a:t>
            </a:r>
            <a:endParaRPr sz="2000"/>
          </a:p>
          <a:p>
            <a:pPr lvl="2" indent="-431789">
              <a:buSzPts val="1500"/>
            </a:pPr>
            <a:r>
              <a:rPr lang="en" sz="2000"/>
              <a:t>Balloon catheter used to dilate and coronary stent may/ may not be placed </a:t>
            </a:r>
            <a:endParaRPr sz="2000"/>
          </a:p>
          <a:p>
            <a:pPr lvl="2" indent="-431789">
              <a:buSzPts val="1500"/>
            </a:pPr>
            <a:r>
              <a:rPr lang="en" sz="2000"/>
              <a:t>Should be done in </a:t>
            </a:r>
            <a:r>
              <a:rPr lang="en" sz="2000">
                <a:solidFill>
                  <a:schemeClr val="accent5"/>
                </a:solidFill>
              </a:rPr>
              <a:t>less than 90 minutes </a:t>
            </a:r>
            <a:r>
              <a:rPr lang="en" sz="2000"/>
              <a:t>(door to balloon time)</a:t>
            </a:r>
            <a:endParaRPr sz="2000"/>
          </a:p>
          <a:p>
            <a:pPr lvl="1" indent="-431789">
              <a:buSzPts val="1500"/>
            </a:pPr>
            <a:r>
              <a:rPr lang="en" sz="2000"/>
              <a:t>Coronary Artery Bypass Graft (CABG):</a:t>
            </a:r>
            <a:endParaRPr sz="2000"/>
          </a:p>
          <a:p>
            <a:pPr lvl="2" indent="-431789">
              <a:buSzPts val="1500"/>
            </a:pPr>
            <a:r>
              <a:rPr lang="en" sz="2000"/>
              <a:t>Used to treat patients with significant, symptomatic stenosis </a:t>
            </a:r>
            <a:endParaRPr sz="2000"/>
          </a:p>
          <a:p>
            <a:pPr lvl="2" indent="-431789">
              <a:buSzPts val="1500"/>
            </a:pPr>
            <a:r>
              <a:rPr lang="en" sz="2000"/>
              <a:t>Stenosed segment is bypassed using an arterial or venous (great saphenous vein) autograft to re-establish blood flow to areas of the myocardium</a:t>
            </a:r>
            <a:endParaRPr sz="2000"/>
          </a:p>
        </p:txBody>
      </p:sp>
      <p:pic>
        <p:nvPicPr>
          <p:cNvPr id="715" name="Google Shape;715;p105"/>
          <p:cNvPicPr preferRelativeResize="0"/>
          <p:nvPr/>
        </p:nvPicPr>
        <p:blipFill>
          <a:blip r:embed="rId3">
            <a:alphaModFix/>
          </a:blip>
          <a:stretch>
            <a:fillRect/>
          </a:stretch>
        </p:blipFill>
        <p:spPr>
          <a:xfrm>
            <a:off x="8568567" y="3939034"/>
            <a:ext cx="3176700" cy="2757367"/>
          </a:xfrm>
          <a:prstGeom prst="rect">
            <a:avLst/>
          </a:prstGeom>
          <a:noFill/>
          <a:ln>
            <a:noFill/>
          </a:ln>
        </p:spPr>
      </p:pic>
      <p:pic>
        <p:nvPicPr>
          <p:cNvPr id="716" name="Google Shape;716;p105"/>
          <p:cNvPicPr preferRelativeResize="0"/>
          <p:nvPr/>
        </p:nvPicPr>
        <p:blipFill>
          <a:blip r:embed="rId4">
            <a:alphaModFix/>
          </a:blip>
          <a:stretch>
            <a:fillRect/>
          </a:stretch>
        </p:blipFill>
        <p:spPr>
          <a:xfrm>
            <a:off x="7120101" y="1177500"/>
            <a:ext cx="4656300" cy="258889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22F38BC-D98D-4D85-8CF7-BA70EEDEDD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4DAA58-7CFE-4644-85F8-C02E3FAC7F74}"/>
              </a:ext>
            </a:extLst>
          </p:cNvPr>
          <p:cNvSpPr>
            <a:spLocks noGrp="1"/>
          </p:cNvSpPr>
          <p:nvPr>
            <p:ph type="title"/>
          </p:nvPr>
        </p:nvSpPr>
        <p:spPr>
          <a:xfrm>
            <a:off x="804672" y="2386744"/>
            <a:ext cx="5925310" cy="1645920"/>
          </a:xfrm>
        </p:spPr>
        <p:txBody>
          <a:bodyPr vert="horz" lIns="274320" tIns="182880" rIns="274320" bIns="182880" rtlCol="0" anchor="ctr" anchorCtr="1">
            <a:normAutofit/>
          </a:bodyPr>
          <a:lstStyle/>
          <a:p>
            <a:pPr>
              <a:spcBef>
                <a:spcPct val="0"/>
              </a:spcBef>
            </a:pPr>
            <a:r>
              <a:rPr lang="en-US" sz="3800"/>
              <a:t>Best of luck and thank you!</a:t>
            </a:r>
          </a:p>
        </p:txBody>
      </p:sp>
      <p:sp>
        <p:nvSpPr>
          <p:cNvPr id="16" name="Rectangle 15">
            <a:extLst>
              <a:ext uri="{FF2B5EF4-FFF2-40B4-BE49-F238E27FC236}">
                <a16:creationId xmlns:a16="http://schemas.microsoft.com/office/drawing/2014/main" id="{B501A2F0-90BE-4D86-9A8A-4390413F7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640080"/>
            <a:ext cx="401726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0F5EB4E-25CD-44CC-AF95-30C925342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0771" y="802767"/>
            <a:ext cx="3685032" cy="493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No photo description available.">
            <a:extLst>
              <a:ext uri="{FF2B5EF4-FFF2-40B4-BE49-F238E27FC236}">
                <a16:creationId xmlns:a16="http://schemas.microsoft.com/office/drawing/2014/main" id="{1D6551D7-757B-BA42-AB5B-9B6329B2E97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20811" y="1749171"/>
            <a:ext cx="3044952" cy="3044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403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1"/>
          <p:cNvSpPr txBox="1">
            <a:spLocks noGrp="1"/>
          </p:cNvSpPr>
          <p:nvPr>
            <p:ph type="title"/>
          </p:nvPr>
        </p:nvSpPr>
        <p:spPr>
          <a:xfrm>
            <a:off x="173500" y="400967"/>
            <a:ext cx="11360800" cy="763600"/>
          </a:xfrm>
          <a:prstGeom prst="rect">
            <a:avLst/>
          </a:prstGeom>
        </p:spPr>
        <p:txBody>
          <a:bodyPr spcFirstLastPara="1" vert="horz" wrap="square" lIns="121900" tIns="121900" rIns="121900" bIns="121900" rtlCol="0" anchor="t" anchorCtr="0">
            <a:normAutofit/>
          </a:bodyPr>
          <a:lstStyle/>
          <a:p>
            <a:pPr algn="l"/>
            <a:r>
              <a:rPr lang="en"/>
              <a:t>Anatomy of the Heart - </a:t>
            </a:r>
            <a:r>
              <a:rPr lang="en">
                <a:solidFill>
                  <a:srgbClr val="B45F06"/>
                </a:solidFill>
              </a:rPr>
              <a:t>Surface Anatomy</a:t>
            </a:r>
            <a:endParaRPr>
              <a:solidFill>
                <a:srgbClr val="B45F06"/>
              </a:solidFill>
            </a:endParaRPr>
          </a:p>
          <a:p>
            <a:pPr algn="l"/>
            <a:endParaRPr/>
          </a:p>
        </p:txBody>
      </p:sp>
      <p:pic>
        <p:nvPicPr>
          <p:cNvPr id="122" name="Google Shape;122;p21"/>
          <p:cNvPicPr preferRelativeResize="0"/>
          <p:nvPr/>
        </p:nvPicPr>
        <p:blipFill>
          <a:blip r:embed="rId3">
            <a:alphaModFix/>
          </a:blip>
          <a:stretch>
            <a:fillRect/>
          </a:stretch>
        </p:blipFill>
        <p:spPr>
          <a:xfrm>
            <a:off x="6351667" y="1164567"/>
            <a:ext cx="5680400" cy="5411600"/>
          </a:xfrm>
          <a:prstGeom prst="roundRect">
            <a:avLst>
              <a:gd name="adj" fmla="val 16667"/>
            </a:avLst>
          </a:prstGeom>
          <a:noFill/>
          <a:ln>
            <a:noFill/>
          </a:ln>
        </p:spPr>
      </p:pic>
      <p:pic>
        <p:nvPicPr>
          <p:cNvPr id="123" name="Google Shape;123;p21"/>
          <p:cNvPicPr preferRelativeResize="0"/>
          <p:nvPr/>
        </p:nvPicPr>
        <p:blipFill>
          <a:blip r:embed="rId4">
            <a:alphaModFix/>
          </a:blip>
          <a:stretch>
            <a:fillRect/>
          </a:stretch>
        </p:blipFill>
        <p:spPr>
          <a:xfrm>
            <a:off x="10056500" y="25834"/>
            <a:ext cx="2135501" cy="2920812"/>
          </a:xfrm>
          <a:prstGeom prst="rect">
            <a:avLst/>
          </a:prstGeom>
          <a:noFill/>
          <a:ln>
            <a:noFill/>
          </a:ln>
        </p:spPr>
      </p:pic>
      <p:cxnSp>
        <p:nvCxnSpPr>
          <p:cNvPr id="124" name="Google Shape;124;p21"/>
          <p:cNvCxnSpPr/>
          <p:nvPr/>
        </p:nvCxnSpPr>
        <p:spPr>
          <a:xfrm rot="10800000" flipH="1">
            <a:off x="1452467" y="2134533"/>
            <a:ext cx="2662800" cy="72640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25" name="Google Shape;125;p21"/>
          <p:cNvCxnSpPr/>
          <p:nvPr/>
        </p:nvCxnSpPr>
        <p:spPr>
          <a:xfrm rot="10800000" flipH="1">
            <a:off x="1677667" y="4489633"/>
            <a:ext cx="2856000" cy="75320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26" name="Google Shape;126;p21"/>
          <p:cNvCxnSpPr/>
          <p:nvPr/>
        </p:nvCxnSpPr>
        <p:spPr>
          <a:xfrm>
            <a:off x="4159367" y="2151567"/>
            <a:ext cx="308000" cy="244800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27" name="Google Shape;127;p21"/>
          <p:cNvCxnSpPr/>
          <p:nvPr/>
        </p:nvCxnSpPr>
        <p:spPr>
          <a:xfrm>
            <a:off x="1452467" y="2860933"/>
            <a:ext cx="308000" cy="244800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28" name="Google Shape;128;p21"/>
          <p:cNvSpPr txBox="1"/>
          <p:nvPr/>
        </p:nvSpPr>
        <p:spPr>
          <a:xfrm>
            <a:off x="4291400" y="1694567"/>
            <a:ext cx="1276400" cy="595059"/>
          </a:xfrm>
          <a:prstGeom prst="rect">
            <a:avLst/>
          </a:prstGeom>
          <a:noFill/>
          <a:ln>
            <a:solidFill>
              <a:schemeClr val="tx1"/>
            </a:solidFill>
          </a:ln>
        </p:spPr>
        <p:txBody>
          <a:bodyPr spcFirstLastPara="1" wrap="square" lIns="121900" tIns="121900" rIns="121900" bIns="121900" anchor="t" anchorCtr="0">
            <a:spAutoFit/>
          </a:bodyPr>
          <a:lstStyle/>
          <a:p>
            <a:r>
              <a:rPr lang="en" sz="2267" dirty="0">
                <a:ln>
                  <a:solidFill>
                    <a:sysClr val="windowText" lastClr="000000"/>
                  </a:solidFill>
                </a:ln>
                <a:solidFill>
                  <a:sysClr val="windowText" lastClr="000000"/>
                </a:solidFill>
                <a:latin typeface="Oswald"/>
                <a:ea typeface="Oswald"/>
                <a:cs typeface="Oswald"/>
                <a:sym typeface="Oswald"/>
              </a:rPr>
              <a:t>2nd CC</a:t>
            </a:r>
            <a:endParaRPr sz="2267" dirty="0">
              <a:ln>
                <a:solidFill>
                  <a:sysClr val="windowText" lastClr="000000"/>
                </a:solidFill>
              </a:ln>
              <a:solidFill>
                <a:sysClr val="windowText" lastClr="000000"/>
              </a:solidFill>
              <a:latin typeface="Oswald"/>
              <a:ea typeface="Oswald"/>
              <a:cs typeface="Oswald"/>
              <a:sym typeface="Oswald"/>
            </a:endParaRPr>
          </a:p>
        </p:txBody>
      </p:sp>
      <p:sp>
        <p:nvSpPr>
          <p:cNvPr id="129" name="Google Shape;129;p21"/>
          <p:cNvSpPr txBox="1"/>
          <p:nvPr/>
        </p:nvSpPr>
        <p:spPr>
          <a:xfrm>
            <a:off x="4533667" y="4362601"/>
            <a:ext cx="1276400" cy="943936"/>
          </a:xfrm>
          <a:prstGeom prst="rect">
            <a:avLst/>
          </a:prstGeom>
          <a:noFill/>
          <a:ln>
            <a:noFill/>
          </a:ln>
        </p:spPr>
        <p:txBody>
          <a:bodyPr spcFirstLastPara="1" wrap="square" lIns="121900" tIns="121900" rIns="121900" bIns="121900" anchor="t" anchorCtr="0">
            <a:spAutoFit/>
          </a:bodyPr>
          <a:lstStyle/>
          <a:p>
            <a:r>
              <a:rPr lang="en" sz="2267">
                <a:latin typeface="Oswald"/>
                <a:ea typeface="Oswald"/>
                <a:cs typeface="Oswald"/>
                <a:sym typeface="Oswald"/>
              </a:rPr>
              <a:t>5th ICS MCL</a:t>
            </a:r>
            <a:endParaRPr sz="2267">
              <a:latin typeface="Oswald"/>
              <a:ea typeface="Oswald"/>
              <a:cs typeface="Oswald"/>
              <a:sym typeface="Oswald"/>
            </a:endParaRPr>
          </a:p>
        </p:txBody>
      </p:sp>
      <p:sp>
        <p:nvSpPr>
          <p:cNvPr id="130" name="Google Shape;130;p21"/>
          <p:cNvSpPr txBox="1"/>
          <p:nvPr/>
        </p:nvSpPr>
        <p:spPr>
          <a:xfrm>
            <a:off x="401267" y="2541133"/>
            <a:ext cx="1276400" cy="595059"/>
          </a:xfrm>
          <a:prstGeom prst="rect">
            <a:avLst/>
          </a:prstGeom>
          <a:noFill/>
          <a:ln>
            <a:noFill/>
          </a:ln>
        </p:spPr>
        <p:txBody>
          <a:bodyPr spcFirstLastPara="1" wrap="square" lIns="121900" tIns="121900" rIns="121900" bIns="121900" anchor="t" anchorCtr="0">
            <a:spAutoFit/>
          </a:bodyPr>
          <a:lstStyle/>
          <a:p>
            <a:r>
              <a:rPr lang="en" sz="2267">
                <a:latin typeface="Oswald"/>
                <a:ea typeface="Oswald"/>
                <a:cs typeface="Oswald"/>
                <a:sym typeface="Oswald"/>
              </a:rPr>
              <a:t>3nd CC</a:t>
            </a:r>
            <a:endParaRPr sz="2267">
              <a:latin typeface="Oswald"/>
              <a:ea typeface="Oswald"/>
              <a:cs typeface="Oswald"/>
              <a:sym typeface="Oswald"/>
            </a:endParaRPr>
          </a:p>
        </p:txBody>
      </p:sp>
      <p:sp>
        <p:nvSpPr>
          <p:cNvPr id="131" name="Google Shape;131;p21"/>
          <p:cNvSpPr txBox="1"/>
          <p:nvPr/>
        </p:nvSpPr>
        <p:spPr>
          <a:xfrm>
            <a:off x="785667" y="5308933"/>
            <a:ext cx="1276400" cy="595059"/>
          </a:xfrm>
          <a:prstGeom prst="rect">
            <a:avLst/>
          </a:prstGeom>
          <a:noFill/>
          <a:ln>
            <a:noFill/>
          </a:ln>
        </p:spPr>
        <p:txBody>
          <a:bodyPr spcFirstLastPara="1" wrap="square" lIns="121900" tIns="121900" rIns="121900" bIns="121900" anchor="t" anchorCtr="0">
            <a:spAutoFit/>
          </a:bodyPr>
          <a:lstStyle/>
          <a:p>
            <a:r>
              <a:rPr lang="en" sz="2267">
                <a:latin typeface="Oswald"/>
                <a:ea typeface="Oswald"/>
                <a:cs typeface="Oswald"/>
                <a:sym typeface="Oswald"/>
              </a:rPr>
              <a:t>6th CC</a:t>
            </a:r>
            <a:endParaRPr sz="2267">
              <a:latin typeface="Oswald"/>
              <a:ea typeface="Oswald"/>
              <a:cs typeface="Oswald"/>
              <a:sym typeface="Oswald"/>
            </a:endParaRPr>
          </a:p>
        </p:txBody>
      </p:sp>
      <p:sp>
        <p:nvSpPr>
          <p:cNvPr id="132" name="Google Shape;132;p21"/>
          <p:cNvSpPr txBox="1"/>
          <p:nvPr/>
        </p:nvSpPr>
        <p:spPr>
          <a:xfrm>
            <a:off x="4291400" y="2289752"/>
            <a:ext cx="1276400" cy="2092840"/>
          </a:xfrm>
          <a:prstGeom prst="rect">
            <a:avLst/>
          </a:prstGeom>
          <a:noFill/>
          <a:ln>
            <a:noFill/>
          </a:ln>
        </p:spPr>
        <p:txBody>
          <a:bodyPr spcFirstLastPara="1" wrap="square" lIns="121900" tIns="121900" rIns="121900" bIns="121900" anchor="t" anchorCtr="0">
            <a:spAutoFit/>
          </a:bodyPr>
          <a:lstStyle/>
          <a:p>
            <a:r>
              <a:rPr lang="en" sz="2400">
                <a:latin typeface="Oswald"/>
                <a:ea typeface="Oswald"/>
                <a:cs typeface="Oswald"/>
                <a:sym typeface="Oswald"/>
              </a:rPr>
              <a:t>LA</a:t>
            </a:r>
            <a:endParaRPr sz="2400">
              <a:latin typeface="Oswald"/>
              <a:ea typeface="Oswald"/>
              <a:cs typeface="Oswald"/>
              <a:sym typeface="Oswald"/>
            </a:endParaRPr>
          </a:p>
          <a:p>
            <a:endParaRPr sz="2400">
              <a:latin typeface="Oswald"/>
              <a:ea typeface="Oswald"/>
              <a:cs typeface="Oswald"/>
              <a:sym typeface="Oswald"/>
            </a:endParaRPr>
          </a:p>
          <a:p>
            <a:endParaRPr sz="2400">
              <a:latin typeface="Oswald"/>
              <a:ea typeface="Oswald"/>
              <a:cs typeface="Oswald"/>
              <a:sym typeface="Oswald"/>
            </a:endParaRPr>
          </a:p>
          <a:p>
            <a:endParaRPr sz="2400">
              <a:latin typeface="Oswald"/>
              <a:ea typeface="Oswald"/>
              <a:cs typeface="Oswald"/>
              <a:sym typeface="Oswald"/>
            </a:endParaRPr>
          </a:p>
          <a:p>
            <a:r>
              <a:rPr lang="en" sz="2400">
                <a:latin typeface="Oswald"/>
                <a:ea typeface="Oswald"/>
                <a:cs typeface="Oswald"/>
                <a:sym typeface="Oswald"/>
              </a:rPr>
              <a:t>  LV</a:t>
            </a:r>
            <a:endParaRPr sz="2400">
              <a:latin typeface="Oswald"/>
              <a:ea typeface="Oswald"/>
              <a:cs typeface="Oswald"/>
              <a:sym typeface="Oswald"/>
            </a:endParaRPr>
          </a:p>
        </p:txBody>
      </p:sp>
      <p:sp>
        <p:nvSpPr>
          <p:cNvPr id="133" name="Google Shape;133;p21"/>
          <p:cNvSpPr txBox="1"/>
          <p:nvPr/>
        </p:nvSpPr>
        <p:spPr>
          <a:xfrm>
            <a:off x="2533433" y="5009733"/>
            <a:ext cx="745600" cy="615513"/>
          </a:xfrm>
          <a:prstGeom prst="rect">
            <a:avLst/>
          </a:prstGeom>
          <a:noFill/>
          <a:ln>
            <a:noFill/>
          </a:ln>
        </p:spPr>
        <p:txBody>
          <a:bodyPr spcFirstLastPara="1" wrap="square" lIns="121900" tIns="121900" rIns="121900" bIns="121900" anchor="t" anchorCtr="0">
            <a:spAutoFit/>
          </a:bodyPr>
          <a:lstStyle/>
          <a:p>
            <a:r>
              <a:rPr lang="en" sz="2400">
                <a:latin typeface="Oswald"/>
                <a:ea typeface="Oswald"/>
                <a:cs typeface="Oswald"/>
                <a:sym typeface="Oswald"/>
              </a:rPr>
              <a:t>RV</a:t>
            </a:r>
            <a:endParaRPr sz="2400"/>
          </a:p>
        </p:txBody>
      </p:sp>
      <p:sp>
        <p:nvSpPr>
          <p:cNvPr id="134" name="Google Shape;134;p21"/>
          <p:cNvSpPr txBox="1"/>
          <p:nvPr/>
        </p:nvSpPr>
        <p:spPr>
          <a:xfrm>
            <a:off x="932067" y="3955833"/>
            <a:ext cx="745600" cy="615513"/>
          </a:xfrm>
          <a:prstGeom prst="rect">
            <a:avLst/>
          </a:prstGeom>
          <a:noFill/>
          <a:ln>
            <a:noFill/>
          </a:ln>
        </p:spPr>
        <p:txBody>
          <a:bodyPr spcFirstLastPara="1" wrap="square" lIns="121900" tIns="121900" rIns="121900" bIns="121900" anchor="t" anchorCtr="0">
            <a:spAutoFit/>
          </a:bodyPr>
          <a:lstStyle/>
          <a:p>
            <a:r>
              <a:rPr lang="en" sz="2400" dirty="0">
                <a:latin typeface="Oswald"/>
                <a:ea typeface="Oswald"/>
                <a:cs typeface="Oswald"/>
                <a:sym typeface="Oswald"/>
              </a:rPr>
              <a:t>RA</a:t>
            </a:r>
            <a:endParaRPr sz="2400" dirty="0"/>
          </a:p>
        </p:txBody>
      </p:sp>
      <p:sp>
        <p:nvSpPr>
          <p:cNvPr id="135" name="Google Shape;135;p21"/>
          <p:cNvSpPr txBox="1"/>
          <p:nvPr/>
        </p:nvSpPr>
        <p:spPr>
          <a:xfrm rot="-1037892">
            <a:off x="1939068" y="1708143"/>
            <a:ext cx="1689621" cy="984845"/>
          </a:xfrm>
          <a:prstGeom prst="rect">
            <a:avLst/>
          </a:prstGeom>
          <a:noFill/>
          <a:ln>
            <a:noFill/>
          </a:ln>
        </p:spPr>
        <p:txBody>
          <a:bodyPr spcFirstLastPara="1" wrap="square" lIns="121900" tIns="121900" rIns="121900" bIns="121900" anchor="t" anchorCtr="0">
            <a:spAutoFit/>
          </a:bodyPr>
          <a:lstStyle/>
          <a:p>
            <a:r>
              <a:rPr lang="en" sz="2400" dirty="0">
                <a:solidFill>
                  <a:schemeClr val="accent6"/>
                </a:solidFill>
                <a:latin typeface="Oswald"/>
                <a:ea typeface="Oswald"/>
                <a:cs typeface="Oswald"/>
                <a:sym typeface="Oswald"/>
              </a:rPr>
              <a:t>Great Vessels</a:t>
            </a:r>
            <a:endParaRPr sz="2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2"/>
          <p:cNvSpPr txBox="1">
            <a:spLocks noGrp="1"/>
          </p:cNvSpPr>
          <p:nvPr>
            <p:ph type="title"/>
          </p:nvPr>
        </p:nvSpPr>
        <p:spPr>
          <a:prstGeom prst="rect">
            <a:avLst/>
          </a:prstGeom>
        </p:spPr>
        <p:txBody>
          <a:bodyPr spcFirstLastPara="1" vert="horz" wrap="square" lIns="121900" tIns="121900" rIns="121900" bIns="121900" rtlCol="0" anchor="t" anchorCtr="0">
            <a:normAutofit/>
          </a:bodyPr>
          <a:lstStyle/>
          <a:p>
            <a:pPr algn="l"/>
            <a:r>
              <a:rPr lang="en" dirty="0"/>
              <a:t>Anatomy of the Heart - </a:t>
            </a:r>
            <a:r>
              <a:rPr lang="en" dirty="0" err="1">
                <a:solidFill>
                  <a:srgbClr val="B45F06"/>
                </a:solidFill>
              </a:rPr>
              <a:t>Inferoposterior</a:t>
            </a:r>
            <a:r>
              <a:rPr lang="en" dirty="0">
                <a:solidFill>
                  <a:srgbClr val="B45F06"/>
                </a:solidFill>
              </a:rPr>
              <a:t> Surface</a:t>
            </a:r>
            <a:endParaRPr dirty="0">
              <a:solidFill>
                <a:srgbClr val="B45F06"/>
              </a:solidFill>
            </a:endParaRPr>
          </a:p>
          <a:p>
            <a:pPr algn="l"/>
            <a:endParaRPr dirty="0"/>
          </a:p>
        </p:txBody>
      </p:sp>
      <p:sp>
        <p:nvSpPr>
          <p:cNvPr id="141" name="Google Shape;141;p22"/>
          <p:cNvSpPr txBox="1">
            <a:spLocks noGrp="1"/>
          </p:cNvSpPr>
          <p:nvPr>
            <p:ph type="body" idx="1"/>
          </p:nvPr>
        </p:nvSpPr>
        <p:spPr>
          <a:xfrm>
            <a:off x="415600" y="1536633"/>
            <a:ext cx="11360800" cy="4950000"/>
          </a:xfrm>
          <a:prstGeom prst="rect">
            <a:avLst/>
          </a:prstGeom>
        </p:spPr>
        <p:txBody>
          <a:bodyPr spcFirstLastPara="1" vert="horz" wrap="square" lIns="121900" tIns="121900" rIns="121900" bIns="121900" rtlCol="0" anchor="t" anchorCtr="0">
            <a:normAutofit/>
          </a:bodyPr>
          <a:lstStyle/>
          <a:p>
            <a:pPr marL="0" indent="0">
              <a:buNone/>
            </a:pPr>
            <a:r>
              <a:rPr lang="en" sz="2000" dirty="0">
                <a:solidFill>
                  <a:schemeClr val="accent6"/>
                </a:solidFill>
                <a:ea typeface="Oswald"/>
                <a:cs typeface="Oswald"/>
                <a:sym typeface="Oswald"/>
              </a:rPr>
              <a:t>Base of the Heart: </a:t>
            </a:r>
            <a:r>
              <a:rPr lang="en" sz="2000" dirty="0">
                <a:solidFill>
                  <a:srgbClr val="FF0000"/>
                </a:solidFill>
                <a:ea typeface="Oswald"/>
                <a:cs typeface="Oswald"/>
                <a:sym typeface="Oswald"/>
              </a:rPr>
              <a:t>red arrow </a:t>
            </a:r>
            <a:r>
              <a:rPr lang="en" sz="2000" dirty="0">
                <a:solidFill>
                  <a:schemeClr val="accent6"/>
                </a:solidFill>
                <a:ea typeface="Oswald"/>
                <a:cs typeface="Oswald"/>
                <a:sym typeface="Oswald"/>
              </a:rPr>
              <a:t>- faces posteriorly from T6-T9</a:t>
            </a:r>
            <a:endParaRPr sz="2000" dirty="0">
              <a:solidFill>
                <a:schemeClr val="accent6"/>
              </a:solidFill>
              <a:ea typeface="Oswald"/>
              <a:cs typeface="Oswald"/>
              <a:sym typeface="Oswald"/>
            </a:endParaRPr>
          </a:p>
          <a:p>
            <a:pPr indent="-431789">
              <a:buClr>
                <a:schemeClr val="accent6"/>
              </a:buClr>
              <a:buSzPts val="1500"/>
              <a:buFont typeface="Oswald"/>
              <a:buChar char="●"/>
            </a:pPr>
            <a:r>
              <a:rPr lang="en" sz="2000" dirty="0">
                <a:solidFill>
                  <a:srgbClr val="FA6B94"/>
                </a:solidFill>
                <a:ea typeface="Oswald"/>
                <a:cs typeface="Oswald"/>
                <a:sym typeface="Oswald"/>
              </a:rPr>
              <a:t>Left atrium </a:t>
            </a:r>
            <a:r>
              <a:rPr lang="en" sz="2000" dirty="0">
                <a:solidFill>
                  <a:schemeClr val="accent6"/>
                </a:solidFill>
                <a:ea typeface="Oswald"/>
                <a:cs typeface="Oswald"/>
                <a:sym typeface="Oswald"/>
              </a:rPr>
              <a:t>(mainly) with a small contribution from the </a:t>
            </a:r>
            <a:r>
              <a:rPr lang="en" sz="2000" dirty="0">
                <a:solidFill>
                  <a:srgbClr val="9900FF"/>
                </a:solidFill>
                <a:ea typeface="Oswald"/>
                <a:cs typeface="Oswald"/>
                <a:sym typeface="Oswald"/>
              </a:rPr>
              <a:t>RA</a:t>
            </a:r>
            <a:endParaRPr sz="2000" dirty="0">
              <a:solidFill>
                <a:srgbClr val="9900FF"/>
              </a:solidFill>
              <a:ea typeface="Oswald"/>
              <a:cs typeface="Oswald"/>
              <a:sym typeface="Oswald"/>
            </a:endParaRPr>
          </a:p>
          <a:p>
            <a:pPr marL="0" indent="0">
              <a:buNone/>
            </a:pPr>
            <a:endParaRPr sz="2000" dirty="0">
              <a:solidFill>
                <a:schemeClr val="accent6"/>
              </a:solidFill>
              <a:ea typeface="Oswald"/>
              <a:cs typeface="Oswald"/>
              <a:sym typeface="Oswald"/>
            </a:endParaRPr>
          </a:p>
          <a:p>
            <a:pPr marL="0" indent="0">
              <a:buNone/>
            </a:pPr>
            <a:r>
              <a:rPr lang="en" sz="2000" dirty="0">
                <a:solidFill>
                  <a:schemeClr val="accent6"/>
                </a:solidFill>
                <a:ea typeface="Oswald"/>
                <a:cs typeface="Oswald"/>
                <a:sym typeface="Oswald"/>
              </a:rPr>
              <a:t> Diaphragmatic Surface of Heart: </a:t>
            </a:r>
            <a:r>
              <a:rPr lang="en" sz="2000" dirty="0">
                <a:solidFill>
                  <a:srgbClr val="0000FF"/>
                </a:solidFill>
                <a:ea typeface="Oswald"/>
                <a:cs typeface="Oswald"/>
                <a:sym typeface="Oswald"/>
              </a:rPr>
              <a:t>blue arrow</a:t>
            </a:r>
            <a:endParaRPr sz="2000" dirty="0">
              <a:solidFill>
                <a:srgbClr val="0000FF"/>
              </a:solidFill>
              <a:ea typeface="Oswald"/>
              <a:cs typeface="Oswald"/>
              <a:sym typeface="Oswald"/>
            </a:endParaRPr>
          </a:p>
          <a:p>
            <a:pPr indent="-431789">
              <a:buClr>
                <a:schemeClr val="accent6"/>
              </a:buClr>
              <a:buSzPts val="1500"/>
              <a:buFont typeface="Oswald"/>
              <a:buChar char="●"/>
            </a:pPr>
            <a:r>
              <a:rPr lang="en" sz="2000" dirty="0">
                <a:solidFill>
                  <a:schemeClr val="accent6"/>
                </a:solidFill>
                <a:ea typeface="Oswald"/>
                <a:cs typeface="Oswald"/>
                <a:sym typeface="Oswald"/>
              </a:rPr>
              <a:t>This is the true inferior surface</a:t>
            </a:r>
            <a:endParaRPr sz="2000" dirty="0">
              <a:solidFill>
                <a:schemeClr val="accent6"/>
              </a:solidFill>
              <a:ea typeface="Oswald"/>
              <a:cs typeface="Oswald"/>
              <a:sym typeface="Oswald"/>
            </a:endParaRPr>
          </a:p>
          <a:p>
            <a:pPr indent="-431789">
              <a:buClr>
                <a:schemeClr val="accent6"/>
              </a:buClr>
              <a:buSzPts val="1500"/>
              <a:buFont typeface="Oswald"/>
              <a:buChar char="●"/>
            </a:pPr>
            <a:r>
              <a:rPr lang="en" sz="2000" dirty="0">
                <a:solidFill>
                  <a:schemeClr val="accent6"/>
                </a:solidFill>
                <a:ea typeface="Oswald"/>
                <a:cs typeface="Oswald"/>
                <a:sym typeface="Oswald"/>
              </a:rPr>
              <a:t>Contribution from the LV and RV</a:t>
            </a:r>
            <a:endParaRPr sz="2000" dirty="0">
              <a:solidFill>
                <a:schemeClr val="accent6"/>
              </a:solidFill>
              <a:ea typeface="Oswald"/>
              <a:cs typeface="Oswald"/>
              <a:sym typeface="Oswald"/>
            </a:endParaRPr>
          </a:p>
          <a:p>
            <a:pPr marL="0" indent="0">
              <a:buNone/>
            </a:pPr>
            <a:endParaRPr sz="2000" dirty="0">
              <a:solidFill>
                <a:schemeClr val="accent6"/>
              </a:solidFill>
              <a:ea typeface="Oswald"/>
              <a:cs typeface="Oswald"/>
              <a:sym typeface="Oswald"/>
            </a:endParaRPr>
          </a:p>
          <a:p>
            <a:pPr marL="0" indent="0">
              <a:buNone/>
            </a:pPr>
            <a:endParaRPr sz="1467" dirty="0">
              <a:solidFill>
                <a:schemeClr val="accent6"/>
              </a:solidFill>
              <a:ea typeface="Oswald"/>
              <a:cs typeface="Oswald"/>
              <a:sym typeface="Oswald"/>
            </a:endParaRPr>
          </a:p>
          <a:p>
            <a:pPr marL="0" indent="0">
              <a:buNone/>
            </a:pPr>
            <a:endParaRPr sz="1467" dirty="0">
              <a:solidFill>
                <a:schemeClr val="accent6"/>
              </a:solidFill>
              <a:ea typeface="Oswald"/>
              <a:cs typeface="Oswald"/>
              <a:sym typeface="Oswald"/>
            </a:endParaRPr>
          </a:p>
          <a:p>
            <a:pPr marL="0" indent="0">
              <a:buNone/>
            </a:pPr>
            <a:r>
              <a:rPr lang="en" sz="1467" dirty="0">
                <a:solidFill>
                  <a:schemeClr val="accent6"/>
                </a:solidFill>
                <a:ea typeface="Oswald"/>
                <a:cs typeface="Oswald"/>
                <a:sym typeface="Oswald"/>
              </a:rPr>
              <a:t>NOTE: the cartoon image on the right sort </a:t>
            </a:r>
            <a:endParaRPr sz="1467" dirty="0">
              <a:solidFill>
                <a:schemeClr val="accent6"/>
              </a:solidFill>
              <a:ea typeface="Oswald"/>
              <a:cs typeface="Oswald"/>
              <a:sym typeface="Oswald"/>
            </a:endParaRPr>
          </a:p>
          <a:p>
            <a:pPr marL="0" indent="0">
              <a:buNone/>
            </a:pPr>
            <a:r>
              <a:rPr lang="en" sz="1467" dirty="0">
                <a:solidFill>
                  <a:schemeClr val="accent6"/>
                </a:solidFill>
                <a:ea typeface="Oswald"/>
                <a:cs typeface="Oswald"/>
                <a:sym typeface="Oswald"/>
              </a:rPr>
              <a:t>shows the posterior and inferior surfaces of the </a:t>
            </a:r>
            <a:endParaRPr sz="1467" dirty="0">
              <a:solidFill>
                <a:schemeClr val="accent6"/>
              </a:solidFill>
              <a:ea typeface="Oswald"/>
              <a:cs typeface="Oswald"/>
              <a:sym typeface="Oswald"/>
            </a:endParaRPr>
          </a:p>
          <a:p>
            <a:pPr marL="0" indent="0">
              <a:buNone/>
            </a:pPr>
            <a:r>
              <a:rPr lang="en" sz="1467" dirty="0">
                <a:solidFill>
                  <a:schemeClr val="accent6"/>
                </a:solidFill>
                <a:ea typeface="Oswald"/>
                <a:cs typeface="Oswald"/>
                <a:sym typeface="Oswald"/>
              </a:rPr>
              <a:t>heart in the same plane when in reality they are not</a:t>
            </a:r>
            <a:endParaRPr sz="1467" dirty="0">
              <a:solidFill>
                <a:schemeClr val="accent6"/>
              </a:solidFill>
              <a:ea typeface="Oswald"/>
              <a:cs typeface="Oswald"/>
              <a:sym typeface="Oswald"/>
            </a:endParaRPr>
          </a:p>
        </p:txBody>
      </p:sp>
      <p:pic>
        <p:nvPicPr>
          <p:cNvPr id="142" name="Google Shape;142;p22"/>
          <p:cNvPicPr preferRelativeResize="0"/>
          <p:nvPr/>
        </p:nvPicPr>
        <p:blipFill>
          <a:blip r:embed="rId3">
            <a:alphaModFix/>
          </a:blip>
          <a:stretch>
            <a:fillRect/>
          </a:stretch>
        </p:blipFill>
        <p:spPr>
          <a:xfrm rot="-1371423">
            <a:off x="5231193" y="3160665"/>
            <a:ext cx="3336435" cy="2731635"/>
          </a:xfrm>
          <a:prstGeom prst="rect">
            <a:avLst/>
          </a:prstGeom>
          <a:noFill/>
          <a:ln>
            <a:noFill/>
          </a:ln>
        </p:spPr>
      </p:pic>
      <p:pic>
        <p:nvPicPr>
          <p:cNvPr id="143" name="Google Shape;143;p22"/>
          <p:cNvPicPr preferRelativeResize="0"/>
          <p:nvPr/>
        </p:nvPicPr>
        <p:blipFill>
          <a:blip r:embed="rId4">
            <a:alphaModFix/>
          </a:blip>
          <a:stretch>
            <a:fillRect/>
          </a:stretch>
        </p:blipFill>
        <p:spPr>
          <a:xfrm>
            <a:off x="8510218" y="1356967"/>
            <a:ext cx="3471916" cy="512953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C01BC0-FC73-9B4A-B626-4F54AAAA6A31}"/>
              </a:ext>
            </a:extLst>
          </p:cNvPr>
          <p:cNvSpPr>
            <a:spLocks noGrp="1"/>
          </p:cNvSpPr>
          <p:nvPr>
            <p:ph type="title"/>
          </p:nvPr>
        </p:nvSpPr>
        <p:spPr>
          <a:xfrm>
            <a:off x="5138928" y="964692"/>
            <a:ext cx="6092952" cy="1188720"/>
          </a:xfrm>
        </p:spPr>
        <p:txBody>
          <a:bodyPr vert="horz" lIns="182880" tIns="182880" rIns="182880" bIns="182880" rtlCol="0" anchor="ctr">
            <a:normAutofit/>
          </a:bodyPr>
          <a:lstStyle/>
          <a:p>
            <a:r>
              <a:rPr lang="en-US"/>
              <a:t>Innervation </a:t>
            </a:r>
          </a:p>
        </p:txBody>
      </p:sp>
      <p:pic>
        <p:nvPicPr>
          <p:cNvPr id="1026" name="Picture 2" descr="Anatomy of the sympathetic and parasympathetic innervation of the heart. AV: atrioventricular; SA: sinoatrial. ">
            <a:extLst>
              <a:ext uri="{FF2B5EF4-FFF2-40B4-BE49-F238E27FC236}">
                <a16:creationId xmlns:a16="http://schemas.microsoft.com/office/drawing/2014/main" id="{6619C71F-D47F-0844-B4A4-563C8F7265A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858" r="-3" b="-3"/>
          <a:stretch/>
        </p:blipFill>
        <p:spPr bwMode="auto">
          <a:xfrm>
            <a:off x="8265837" y="2475145"/>
            <a:ext cx="2966044" cy="3264882"/>
          </a:xfrm>
          <a:prstGeom prst="rect">
            <a:avLst/>
          </a:prstGeom>
          <a:noFill/>
          <a:ln w="31750" cap="sq">
            <a:solidFill>
              <a:srgbClr val="FFFFFF"/>
            </a:solidFill>
            <a:miter lim="800000"/>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518AC11-48F9-9142-B39A-2E83E69937D7}"/>
              </a:ext>
            </a:extLst>
          </p:cNvPr>
          <p:cNvSpPr txBox="1"/>
          <p:nvPr/>
        </p:nvSpPr>
        <p:spPr>
          <a:xfrm>
            <a:off x="960121" y="964692"/>
            <a:ext cx="3707652" cy="4775335"/>
          </a:xfrm>
          <a:prstGeom prst="rect">
            <a:avLst/>
          </a:prstGeom>
        </p:spPr>
        <p:txBody>
          <a:bodyPr vert="horz" lIns="91440" tIns="45720" rIns="91440" bIns="45720" rtlCol="0">
            <a:normAutofit/>
          </a:bodyPr>
          <a:lstStyle/>
          <a:p>
            <a:pPr indent="-228600">
              <a:lnSpc>
                <a:spcPct val="90000"/>
              </a:lnSpc>
              <a:spcBef>
                <a:spcPts val="1000"/>
              </a:spcBef>
              <a:spcAft>
                <a:spcPts val="600"/>
              </a:spcAft>
              <a:buClr>
                <a:schemeClr val="accent2"/>
              </a:buClr>
              <a:buFont typeface="Arial" panose="020B0604020202020204" pitchFamily="34" charset="0"/>
              <a:buChar char="•"/>
            </a:pPr>
            <a:r>
              <a:rPr lang="en-US" b="1" dirty="0">
                <a:solidFill>
                  <a:schemeClr val="tx1">
                    <a:lumMod val="85000"/>
                    <a:lumOff val="15000"/>
                  </a:schemeClr>
                </a:solidFill>
              </a:rPr>
              <a:t>SNS: </a:t>
            </a:r>
            <a:r>
              <a:rPr lang="en-US" dirty="0">
                <a:solidFill>
                  <a:schemeClr val="tx1">
                    <a:lumMod val="85000"/>
                    <a:lumOff val="15000"/>
                  </a:schemeClr>
                </a:solidFill>
              </a:rPr>
              <a:t>T1-T5</a:t>
            </a:r>
            <a:r>
              <a:rPr lang="en-US" dirty="0">
                <a:solidFill>
                  <a:schemeClr val="tx1">
                    <a:lumMod val="85000"/>
                    <a:lumOff val="15000"/>
                  </a:schemeClr>
                </a:solidFill>
                <a:sym typeface="Oswald Light"/>
              </a:rPr>
              <a:t> →</a:t>
            </a:r>
            <a:r>
              <a:rPr lang="en-US" dirty="0">
                <a:solidFill>
                  <a:schemeClr val="tx1">
                    <a:lumMod val="85000"/>
                    <a:lumOff val="15000"/>
                  </a:schemeClr>
                </a:solidFill>
              </a:rPr>
              <a:t>  synapse at PVSG* </a:t>
            </a:r>
            <a:r>
              <a:rPr lang="en-US" dirty="0">
                <a:solidFill>
                  <a:schemeClr val="tx1">
                    <a:lumMod val="85000"/>
                    <a:lumOff val="15000"/>
                  </a:schemeClr>
                </a:solidFill>
                <a:sym typeface="Oswald Light"/>
              </a:rPr>
              <a:t>→</a:t>
            </a:r>
            <a:r>
              <a:rPr lang="en-US" dirty="0">
                <a:solidFill>
                  <a:schemeClr val="tx1">
                    <a:lumMod val="85000"/>
                    <a:lumOff val="15000"/>
                  </a:schemeClr>
                </a:solidFill>
              </a:rPr>
              <a:t> (Cardiac nerves)</a:t>
            </a:r>
            <a:r>
              <a:rPr lang="en-US" dirty="0">
                <a:solidFill>
                  <a:schemeClr val="tx1">
                    <a:lumMod val="85000"/>
                    <a:lumOff val="15000"/>
                  </a:schemeClr>
                </a:solidFill>
                <a:sym typeface="Oswald Light"/>
              </a:rPr>
              <a:t> →</a:t>
            </a:r>
            <a:r>
              <a:rPr lang="en-US" dirty="0">
                <a:solidFill>
                  <a:schemeClr val="tx1">
                    <a:lumMod val="85000"/>
                    <a:lumOff val="15000"/>
                  </a:schemeClr>
                </a:solidFill>
              </a:rPr>
              <a:t> via cardiac plexus: NA/A onto B1(one) receptors on SA, AV and cardiomyocytes </a:t>
            </a:r>
          </a:p>
          <a:p>
            <a:pPr marL="285750" indent="-228600">
              <a:lnSpc>
                <a:spcPct val="90000"/>
              </a:lnSpc>
              <a:spcBef>
                <a:spcPts val="1000"/>
              </a:spcBef>
              <a:spcAft>
                <a:spcPts val="600"/>
              </a:spcAft>
              <a:buClr>
                <a:schemeClr val="accent2"/>
              </a:buClr>
              <a:buFont typeface="Arial" panose="020B0604020202020204" pitchFamily="34" charset="0"/>
              <a:buChar char="•"/>
            </a:pPr>
            <a:r>
              <a:rPr lang="en-US" dirty="0">
                <a:solidFill>
                  <a:schemeClr val="tx1">
                    <a:lumMod val="85000"/>
                    <a:lumOff val="15000"/>
                  </a:schemeClr>
                </a:solidFill>
              </a:rPr>
              <a:t>Decrease chrono-, </a:t>
            </a:r>
            <a:r>
              <a:rPr lang="en-US" dirty="0" err="1">
                <a:solidFill>
                  <a:schemeClr val="tx1">
                    <a:lumMod val="85000"/>
                    <a:lumOff val="15000"/>
                  </a:schemeClr>
                </a:solidFill>
              </a:rPr>
              <a:t>dromo</a:t>
            </a:r>
            <a:r>
              <a:rPr lang="en-US" dirty="0">
                <a:solidFill>
                  <a:schemeClr val="tx1">
                    <a:lumMod val="85000"/>
                    <a:lumOff val="15000"/>
                  </a:schemeClr>
                </a:solidFill>
              </a:rPr>
              <a:t>- and inotropy </a:t>
            </a:r>
          </a:p>
          <a:p>
            <a:pPr indent="-228600">
              <a:lnSpc>
                <a:spcPct val="90000"/>
              </a:lnSpc>
              <a:spcBef>
                <a:spcPts val="1000"/>
              </a:spcBef>
              <a:spcAft>
                <a:spcPts val="600"/>
              </a:spcAft>
              <a:buClr>
                <a:schemeClr val="accent2"/>
              </a:buClr>
              <a:buFont typeface="Arial" panose="020B0604020202020204" pitchFamily="34" charset="0"/>
              <a:buChar char="•"/>
            </a:pPr>
            <a:r>
              <a:rPr lang="en-US" b="1" dirty="0">
                <a:solidFill>
                  <a:schemeClr val="tx1">
                    <a:lumMod val="85000"/>
                    <a:lumOff val="15000"/>
                  </a:schemeClr>
                </a:solidFill>
              </a:rPr>
              <a:t>PSNS: </a:t>
            </a:r>
            <a:r>
              <a:rPr lang="en-US" dirty="0" err="1">
                <a:solidFill>
                  <a:schemeClr val="tx1">
                    <a:lumMod val="85000"/>
                    <a:lumOff val="15000"/>
                  </a:schemeClr>
                </a:solidFill>
              </a:rPr>
              <a:t>Vagus</a:t>
            </a:r>
            <a:r>
              <a:rPr lang="en-US" dirty="0">
                <a:solidFill>
                  <a:schemeClr val="tx1">
                    <a:lumMod val="85000"/>
                    <a:lumOff val="15000"/>
                  </a:schemeClr>
                </a:solidFill>
              </a:rPr>
              <a:t> Nerve</a:t>
            </a:r>
            <a:r>
              <a:rPr lang="en-US" dirty="0">
                <a:solidFill>
                  <a:schemeClr val="tx1">
                    <a:lumMod val="85000"/>
                    <a:lumOff val="15000"/>
                  </a:schemeClr>
                </a:solidFill>
                <a:sym typeface="Oswald Light"/>
              </a:rPr>
              <a:t> → </a:t>
            </a:r>
            <a:r>
              <a:rPr lang="en-US" dirty="0">
                <a:solidFill>
                  <a:schemeClr val="tx1">
                    <a:lumMod val="85000"/>
                    <a:lumOff val="15000"/>
                  </a:schemeClr>
                </a:solidFill>
              </a:rPr>
              <a:t>cardiac plexus:  </a:t>
            </a:r>
            <a:r>
              <a:rPr lang="en-US" dirty="0">
                <a:solidFill>
                  <a:schemeClr val="tx1">
                    <a:lumMod val="85000"/>
                    <a:lumOff val="15000"/>
                  </a:schemeClr>
                </a:solidFill>
                <a:sym typeface="Oswald Light"/>
              </a:rPr>
              <a:t>Ach onto M2 Receptors on </a:t>
            </a:r>
            <a:r>
              <a:rPr lang="en-US" dirty="0">
                <a:solidFill>
                  <a:schemeClr val="tx1">
                    <a:lumMod val="85000"/>
                    <a:lumOff val="15000"/>
                  </a:schemeClr>
                </a:solidFill>
              </a:rPr>
              <a:t>SA, AV, cardiomyocytes</a:t>
            </a:r>
          </a:p>
          <a:p>
            <a:pPr indent="-228600">
              <a:lnSpc>
                <a:spcPct val="90000"/>
              </a:lnSpc>
              <a:spcBef>
                <a:spcPts val="1000"/>
              </a:spcBef>
              <a:spcAft>
                <a:spcPts val="600"/>
              </a:spcAft>
              <a:buClr>
                <a:schemeClr val="accent2"/>
              </a:buClr>
              <a:buFont typeface="Arial" panose="020B0604020202020204" pitchFamily="34" charset="0"/>
              <a:buChar char="•"/>
            </a:pPr>
            <a:r>
              <a:rPr lang="en-US" dirty="0">
                <a:solidFill>
                  <a:schemeClr val="tx1">
                    <a:lumMod val="85000"/>
                    <a:lumOff val="15000"/>
                  </a:schemeClr>
                </a:solidFill>
              </a:rPr>
              <a:t>Decrease chrono-, </a:t>
            </a:r>
            <a:r>
              <a:rPr lang="en-US" dirty="0" err="1">
                <a:solidFill>
                  <a:schemeClr val="tx1">
                    <a:lumMod val="85000"/>
                    <a:lumOff val="15000"/>
                  </a:schemeClr>
                </a:solidFill>
              </a:rPr>
              <a:t>dromo</a:t>
            </a:r>
            <a:r>
              <a:rPr lang="en-US" dirty="0">
                <a:solidFill>
                  <a:schemeClr val="tx1">
                    <a:lumMod val="85000"/>
                    <a:lumOff val="15000"/>
                  </a:schemeClr>
                </a:solidFill>
              </a:rPr>
              <a:t>- and inotropy + vasoconstriction of coronary arteries </a:t>
            </a:r>
          </a:p>
          <a:p>
            <a:pPr indent="-228600">
              <a:lnSpc>
                <a:spcPct val="90000"/>
              </a:lnSpc>
              <a:spcBef>
                <a:spcPts val="1000"/>
              </a:spcBef>
              <a:spcAft>
                <a:spcPts val="600"/>
              </a:spcAft>
              <a:buClr>
                <a:schemeClr val="accent2"/>
              </a:buClr>
              <a:buFont typeface="Arial" panose="020B0604020202020204" pitchFamily="34" charset="0"/>
              <a:buChar char="•"/>
            </a:pPr>
            <a:r>
              <a:rPr lang="en-US" b="1" dirty="0">
                <a:solidFill>
                  <a:schemeClr val="tx1">
                    <a:lumMod val="85000"/>
                    <a:lumOff val="15000"/>
                  </a:schemeClr>
                </a:solidFill>
              </a:rPr>
              <a:t>SNS </a:t>
            </a:r>
            <a:r>
              <a:rPr lang="en-US" dirty="0">
                <a:solidFill>
                  <a:schemeClr val="tx1">
                    <a:lumMod val="85000"/>
                    <a:lumOff val="15000"/>
                  </a:schemeClr>
                </a:solidFill>
              </a:rPr>
              <a:t>and </a:t>
            </a:r>
            <a:r>
              <a:rPr lang="en-US" b="1" dirty="0">
                <a:solidFill>
                  <a:schemeClr val="tx1">
                    <a:lumMod val="85000"/>
                    <a:lumOff val="15000"/>
                  </a:schemeClr>
                </a:solidFill>
              </a:rPr>
              <a:t>PSNS</a:t>
            </a:r>
            <a:r>
              <a:rPr lang="en-US" dirty="0">
                <a:solidFill>
                  <a:schemeClr val="tx1">
                    <a:lumMod val="85000"/>
                    <a:lumOff val="15000"/>
                  </a:schemeClr>
                </a:solidFill>
              </a:rPr>
              <a:t> </a:t>
            </a:r>
            <a:r>
              <a:rPr lang="en-US" dirty="0">
                <a:solidFill>
                  <a:schemeClr val="tx1">
                    <a:lumMod val="85000"/>
                    <a:lumOff val="15000"/>
                  </a:schemeClr>
                </a:solidFill>
                <a:sym typeface="Oswald Light"/>
              </a:rPr>
              <a:t>→ Cardiac plexus </a:t>
            </a:r>
            <a:endParaRPr lang="en-US" b="1" dirty="0">
              <a:solidFill>
                <a:schemeClr val="tx1">
                  <a:lumMod val="85000"/>
                  <a:lumOff val="15000"/>
                </a:schemeClr>
              </a:solidFill>
            </a:endParaRPr>
          </a:p>
        </p:txBody>
      </p:sp>
      <p:pic>
        <p:nvPicPr>
          <p:cNvPr id="4" name="Picture 2" descr="Applied anatomy of the heart Flashcards | Quizlet">
            <a:extLst>
              <a:ext uri="{FF2B5EF4-FFF2-40B4-BE49-F238E27FC236}">
                <a16:creationId xmlns:a16="http://schemas.microsoft.com/office/drawing/2014/main" id="{11C76D9C-ACA7-2B42-9367-4BDC0DCECD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158" r="-3" b="6099"/>
          <a:stretch/>
        </p:blipFill>
        <p:spPr bwMode="auto">
          <a:xfrm>
            <a:off x="5203583" y="2475145"/>
            <a:ext cx="2901385" cy="3264882"/>
          </a:xfrm>
          <a:prstGeom prst="rect">
            <a:avLst/>
          </a:prstGeom>
          <a:noFill/>
          <a:ln w="31750" cap="sq">
            <a:solidFill>
              <a:srgbClr val="FFFFFF"/>
            </a:solidFill>
            <a:miter lim="800000"/>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DE66B1E-C4C5-6A4E-91F5-5B261E29273E}"/>
              </a:ext>
            </a:extLst>
          </p:cNvPr>
          <p:cNvSpPr txBox="1"/>
          <p:nvPr/>
        </p:nvSpPr>
        <p:spPr>
          <a:xfrm>
            <a:off x="497712" y="358817"/>
            <a:ext cx="2013995" cy="369332"/>
          </a:xfrm>
          <a:prstGeom prst="rect">
            <a:avLst/>
          </a:prstGeom>
          <a:noFill/>
        </p:spPr>
        <p:txBody>
          <a:bodyPr wrap="square" rtlCol="0">
            <a:spAutoFit/>
          </a:bodyPr>
          <a:lstStyle/>
          <a:p>
            <a:r>
              <a:rPr lang="en-US" b="1" dirty="0"/>
              <a:t>Efferent </a:t>
            </a:r>
          </a:p>
        </p:txBody>
      </p:sp>
    </p:spTree>
    <p:extLst>
      <p:ext uri="{BB962C8B-B14F-4D97-AF65-F5344CB8AC3E}">
        <p14:creationId xmlns:p14="http://schemas.microsoft.com/office/powerpoint/2010/main" val="3805527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693973-305D-0E40-8287-0CBFA557D775}"/>
              </a:ext>
            </a:extLst>
          </p:cNvPr>
          <p:cNvSpPr>
            <a:spLocks noGrp="1"/>
          </p:cNvSpPr>
          <p:nvPr>
            <p:ph type="title"/>
          </p:nvPr>
        </p:nvSpPr>
        <p:spPr>
          <a:xfrm>
            <a:off x="793891" y="747528"/>
            <a:ext cx="4475892" cy="1188720"/>
          </a:xfrm>
          <a:solidFill>
            <a:srgbClr val="FFFFFF"/>
          </a:solidFill>
          <a:ln>
            <a:solidFill>
              <a:srgbClr val="404040"/>
            </a:solidFill>
          </a:ln>
        </p:spPr>
        <p:txBody>
          <a:bodyPr>
            <a:normAutofit/>
          </a:bodyPr>
          <a:lstStyle/>
          <a:p>
            <a:r>
              <a:rPr lang="en-US" dirty="0"/>
              <a:t>Baroreceptor </a:t>
            </a:r>
            <a:r>
              <a:rPr lang="en-US"/>
              <a:t>Referlex</a:t>
            </a:r>
            <a:endParaRPr lang="en-US" dirty="0"/>
          </a:p>
        </p:txBody>
      </p:sp>
      <p:sp>
        <p:nvSpPr>
          <p:cNvPr id="8" name="Content Placeholder 7">
            <a:extLst>
              <a:ext uri="{FF2B5EF4-FFF2-40B4-BE49-F238E27FC236}">
                <a16:creationId xmlns:a16="http://schemas.microsoft.com/office/drawing/2014/main" id="{9FC0FD56-A5DC-C9CF-4F9B-46651D62EB79}"/>
              </a:ext>
            </a:extLst>
          </p:cNvPr>
          <p:cNvSpPr>
            <a:spLocks noGrp="1"/>
          </p:cNvSpPr>
          <p:nvPr>
            <p:ph idx="1"/>
          </p:nvPr>
        </p:nvSpPr>
        <p:spPr>
          <a:xfrm>
            <a:off x="793891" y="2194821"/>
            <a:ext cx="2930047" cy="1063301"/>
          </a:xfrm>
        </p:spPr>
        <p:txBody>
          <a:bodyPr>
            <a:normAutofit/>
          </a:bodyPr>
          <a:lstStyle/>
          <a:p>
            <a:r>
              <a:rPr lang="en-US" dirty="0">
                <a:solidFill>
                  <a:srgbClr val="FFFFFF"/>
                </a:solidFill>
              </a:rPr>
              <a:t>Stretch </a:t>
            </a:r>
            <a:r>
              <a:rPr lang="en-US" dirty="0">
                <a:solidFill>
                  <a:schemeClr val="tx1">
                    <a:lumMod val="85000"/>
                    <a:lumOff val="15000"/>
                  </a:schemeClr>
                </a:solidFill>
                <a:sym typeface="Oswald Light"/>
              </a:rPr>
              <a:t>→ baroreceptors in AA and CS → </a:t>
            </a:r>
            <a:r>
              <a:rPr lang="en-US" dirty="0">
                <a:solidFill>
                  <a:schemeClr val="bg1"/>
                </a:solidFill>
                <a:sym typeface="Oswald Light"/>
              </a:rPr>
              <a:t>NTS of Medulla </a:t>
            </a:r>
            <a:r>
              <a:rPr lang="en-US" dirty="0">
                <a:solidFill>
                  <a:schemeClr val="tx1">
                    <a:lumMod val="85000"/>
                    <a:lumOff val="15000"/>
                  </a:schemeClr>
                </a:solidFill>
                <a:sym typeface="Oswald Light"/>
              </a:rPr>
              <a:t>→</a:t>
            </a:r>
            <a:endParaRPr lang="en-US" dirty="0">
              <a:solidFill>
                <a:srgbClr val="FFFFFF"/>
              </a:solidFill>
            </a:endParaRPr>
          </a:p>
        </p:txBody>
      </p:sp>
      <p:sp>
        <p:nvSpPr>
          <p:cNvPr id="13" name="Rectangle 12">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D953F6C7-0F4E-D444-9A12-4C1DF5BB59A4}"/>
              </a:ext>
            </a:extLst>
          </p:cNvPr>
          <p:cNvPicPr>
            <a:picLocks/>
          </p:cNvPicPr>
          <p:nvPr/>
        </p:nvPicPr>
        <p:blipFill rotWithShape="1">
          <a:blip r:embed="rId3" r:link="rId4" cstate="print"/>
          <a:srcRect l="802" r="1100" b="-4"/>
          <a:stretch>
            <a:fillRect/>
          </a:stretch>
        </p:blipFill>
        <p:spPr bwMode="auto">
          <a:xfrm>
            <a:off x="7039778" y="1126397"/>
            <a:ext cx="4120310" cy="4249834"/>
          </a:xfrm>
          <a:prstGeom prst="rect">
            <a:avLst/>
          </a:prstGeom>
          <a:noFill/>
          <a:ln w="31750">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D0D6882C-C109-8E43-8604-3BA47997DDF8}"/>
              </a:ext>
            </a:extLst>
          </p:cNvPr>
          <p:cNvSpPr txBox="1"/>
          <p:nvPr/>
        </p:nvSpPr>
        <p:spPr>
          <a:xfrm>
            <a:off x="2185061" y="2783208"/>
            <a:ext cx="3676145" cy="923330"/>
          </a:xfrm>
          <a:prstGeom prst="rect">
            <a:avLst/>
          </a:prstGeom>
          <a:noFill/>
        </p:spPr>
        <p:txBody>
          <a:bodyPr wrap="square" rtlCol="0">
            <a:spAutoFit/>
          </a:bodyPr>
          <a:lstStyle/>
          <a:p>
            <a:r>
              <a:rPr lang="en-US" dirty="0">
                <a:solidFill>
                  <a:srgbClr val="FFFFFF"/>
                </a:solidFill>
                <a:sym typeface="Oswald Light"/>
              </a:rPr>
              <a:t>Vagal Nuclei</a:t>
            </a:r>
            <a:r>
              <a:rPr lang="en-US" dirty="0">
                <a:solidFill>
                  <a:schemeClr val="tx1">
                    <a:lumMod val="85000"/>
                    <a:lumOff val="15000"/>
                  </a:schemeClr>
                </a:solidFill>
                <a:sym typeface="Oswald Light"/>
              </a:rPr>
              <a:t>→ </a:t>
            </a:r>
            <a:r>
              <a:rPr lang="en-US" dirty="0" err="1">
                <a:solidFill>
                  <a:schemeClr val="tx1">
                    <a:lumMod val="85000"/>
                    <a:lumOff val="15000"/>
                  </a:schemeClr>
                </a:solidFill>
                <a:sym typeface="Oswald Light"/>
              </a:rPr>
              <a:t>Vagus</a:t>
            </a:r>
            <a:r>
              <a:rPr lang="en-US" dirty="0">
                <a:solidFill>
                  <a:schemeClr val="tx1">
                    <a:lumMod val="85000"/>
                    <a:lumOff val="15000"/>
                  </a:schemeClr>
                </a:solidFill>
                <a:sym typeface="Oswald Light"/>
              </a:rPr>
              <a:t> Nerve → PSNS response to the heart (e.g. lower HR, FOC)</a:t>
            </a:r>
            <a:endParaRPr lang="en-US" dirty="0"/>
          </a:p>
        </p:txBody>
      </p:sp>
      <p:cxnSp>
        <p:nvCxnSpPr>
          <p:cNvPr id="10" name="Straight Arrow Connector 9">
            <a:extLst>
              <a:ext uri="{FF2B5EF4-FFF2-40B4-BE49-F238E27FC236}">
                <a16:creationId xmlns:a16="http://schemas.microsoft.com/office/drawing/2014/main" id="{B3632774-6FA2-5446-9BF9-BEBCD33BB16E}"/>
              </a:ext>
            </a:extLst>
          </p:cNvPr>
          <p:cNvCxnSpPr/>
          <p:nvPr/>
        </p:nvCxnSpPr>
        <p:spPr>
          <a:xfrm>
            <a:off x="1498532" y="3081853"/>
            <a:ext cx="0" cy="4186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64E877EC-C62A-E94B-8B45-A5B507FD2628}"/>
              </a:ext>
            </a:extLst>
          </p:cNvPr>
          <p:cNvSpPr txBox="1"/>
          <p:nvPr/>
        </p:nvSpPr>
        <p:spPr>
          <a:xfrm>
            <a:off x="1123957" y="3500494"/>
            <a:ext cx="1156771" cy="923330"/>
          </a:xfrm>
          <a:prstGeom prst="rect">
            <a:avLst/>
          </a:prstGeom>
          <a:noFill/>
        </p:spPr>
        <p:txBody>
          <a:bodyPr wrap="square" rtlCol="0">
            <a:spAutoFit/>
          </a:bodyPr>
          <a:lstStyle/>
          <a:p>
            <a:r>
              <a:rPr lang="en-US" dirty="0">
                <a:solidFill>
                  <a:schemeClr val="bg1"/>
                </a:solidFill>
              </a:rPr>
              <a:t>CVLM: </a:t>
            </a:r>
            <a:r>
              <a:rPr lang="en-US" dirty="0"/>
              <a:t>inhibit </a:t>
            </a:r>
            <a:r>
              <a:rPr lang="en-US" dirty="0">
                <a:solidFill>
                  <a:schemeClr val="bg1"/>
                </a:solidFill>
              </a:rPr>
              <a:t>RVLM</a:t>
            </a:r>
            <a:r>
              <a:rPr lang="en-US" dirty="0"/>
              <a:t> </a:t>
            </a:r>
          </a:p>
        </p:txBody>
      </p:sp>
      <p:cxnSp>
        <p:nvCxnSpPr>
          <p:cNvPr id="16" name="Straight Arrow Connector 15">
            <a:extLst>
              <a:ext uri="{FF2B5EF4-FFF2-40B4-BE49-F238E27FC236}">
                <a16:creationId xmlns:a16="http://schemas.microsoft.com/office/drawing/2014/main" id="{13476C77-3A18-E741-B238-17A2D1E1140D}"/>
              </a:ext>
            </a:extLst>
          </p:cNvPr>
          <p:cNvCxnSpPr/>
          <p:nvPr/>
        </p:nvCxnSpPr>
        <p:spPr>
          <a:xfrm>
            <a:off x="1498532" y="4423824"/>
            <a:ext cx="0" cy="4186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E5E588B1-FD90-074A-9C44-A8D33E9BEA2D}"/>
              </a:ext>
            </a:extLst>
          </p:cNvPr>
          <p:cNvSpPr txBox="1"/>
          <p:nvPr/>
        </p:nvSpPr>
        <p:spPr>
          <a:xfrm>
            <a:off x="1212091" y="4965736"/>
            <a:ext cx="2732173" cy="646331"/>
          </a:xfrm>
          <a:prstGeom prst="rect">
            <a:avLst/>
          </a:prstGeom>
          <a:noFill/>
        </p:spPr>
        <p:txBody>
          <a:bodyPr wrap="square" rtlCol="0">
            <a:spAutoFit/>
          </a:bodyPr>
          <a:lstStyle/>
          <a:p>
            <a:r>
              <a:rPr lang="en-US" dirty="0"/>
              <a:t>RVLM can’t induce SNS (</a:t>
            </a:r>
            <a:r>
              <a:rPr lang="en-US" dirty="0" err="1"/>
              <a:t>e.g</a:t>
            </a:r>
            <a:r>
              <a:rPr lang="en-US" dirty="0"/>
              <a:t> vasoconstrict) </a:t>
            </a:r>
          </a:p>
        </p:txBody>
      </p:sp>
      <p:cxnSp>
        <p:nvCxnSpPr>
          <p:cNvPr id="17" name="Straight Arrow Connector 16">
            <a:extLst>
              <a:ext uri="{FF2B5EF4-FFF2-40B4-BE49-F238E27FC236}">
                <a16:creationId xmlns:a16="http://schemas.microsoft.com/office/drawing/2014/main" id="{99240ECE-3725-2447-8D05-F6A8626AFE15}"/>
              </a:ext>
            </a:extLst>
          </p:cNvPr>
          <p:cNvCxnSpPr>
            <a:cxnSpLocks/>
          </p:cNvCxnSpPr>
          <p:nvPr/>
        </p:nvCxnSpPr>
        <p:spPr>
          <a:xfrm>
            <a:off x="3723938" y="5193426"/>
            <a:ext cx="67202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90847999-F23E-864C-B272-D08B7F4AE2C5}"/>
              </a:ext>
            </a:extLst>
          </p:cNvPr>
          <p:cNvSpPr txBox="1"/>
          <p:nvPr/>
        </p:nvSpPr>
        <p:spPr>
          <a:xfrm>
            <a:off x="4564704" y="4633144"/>
            <a:ext cx="1410160" cy="1477328"/>
          </a:xfrm>
          <a:prstGeom prst="rect">
            <a:avLst/>
          </a:prstGeom>
          <a:noFill/>
        </p:spPr>
        <p:txBody>
          <a:bodyPr wrap="square" rtlCol="0">
            <a:spAutoFit/>
          </a:bodyPr>
          <a:lstStyle/>
          <a:p>
            <a:r>
              <a:rPr lang="en-US" dirty="0"/>
              <a:t>Lower SNS activity: vasodilation, lower HR, etc.</a:t>
            </a:r>
          </a:p>
        </p:txBody>
      </p:sp>
    </p:spTree>
    <p:extLst>
      <p:ext uri="{BB962C8B-B14F-4D97-AF65-F5344CB8AC3E}">
        <p14:creationId xmlns:p14="http://schemas.microsoft.com/office/powerpoint/2010/main" val="433806427"/>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2007</TotalTime>
  <Words>7054</Words>
  <Application>Microsoft Macintosh PowerPoint</Application>
  <PresentationFormat>Widescreen</PresentationFormat>
  <Paragraphs>864</Paragraphs>
  <Slides>55</Slides>
  <Notes>52</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55</vt:i4>
      </vt:variant>
    </vt:vector>
  </HeadingPairs>
  <TitlesOfParts>
    <vt:vector size="71" baseType="lpstr">
      <vt:lpstr>Arial</vt:lpstr>
      <vt:lpstr>Average</vt:lpstr>
      <vt:lpstr>Calibri</vt:lpstr>
      <vt:lpstr>Cambria Math</vt:lpstr>
      <vt:lpstr>Courier New</vt:lpstr>
      <vt:lpstr>Gill Sans MT</vt:lpstr>
      <vt:lpstr>Google Sans</vt:lpstr>
      <vt:lpstr>Oswald</vt:lpstr>
      <vt:lpstr>Oswald Light</vt:lpstr>
      <vt:lpstr>Oswald Medium</vt:lpstr>
      <vt:lpstr>Oswald SemiBold</vt:lpstr>
      <vt:lpstr>PlutoSansLight</vt:lpstr>
      <vt:lpstr>Roboto</vt:lpstr>
      <vt:lpstr>Symbol</vt:lpstr>
      <vt:lpstr>var(--medium)</vt:lpstr>
      <vt:lpstr>Parcel</vt:lpstr>
      <vt:lpstr>Cardiology </vt:lpstr>
      <vt:lpstr>LOs covered today </vt:lpstr>
      <vt:lpstr>Anatomy of the Heart </vt:lpstr>
      <vt:lpstr>Anatomy of the Heart - Location</vt:lpstr>
      <vt:lpstr>Anatomy of the Heart - Surface Anatomy </vt:lpstr>
      <vt:lpstr>Anatomy of the Heart - Surface Anatomy </vt:lpstr>
      <vt:lpstr>Anatomy of the Heart - Inferoposterior Surface </vt:lpstr>
      <vt:lpstr>Innervation </vt:lpstr>
      <vt:lpstr>Baroreceptor Referlex</vt:lpstr>
      <vt:lpstr>Blood Supply and Drainage</vt:lpstr>
      <vt:lpstr>PowerPoint Presentation</vt:lpstr>
      <vt:lpstr>Coronary Veins </vt:lpstr>
      <vt:lpstr>PowerPoint Presentation</vt:lpstr>
      <vt:lpstr>Anatomy of the Heart - Layers of the Heart</vt:lpstr>
      <vt:lpstr>Define angina and myocardial infarction</vt:lpstr>
      <vt:lpstr>Describe the ECG abnormalities in a patient with myocardial infarction</vt:lpstr>
      <vt:lpstr>ECG localization </vt:lpstr>
      <vt:lpstr>Describe the key events in the cardiac cycle</vt:lpstr>
      <vt:lpstr>Phases of the cardiac cycle</vt:lpstr>
      <vt:lpstr>Phases of the cardiac cycle</vt:lpstr>
      <vt:lpstr>Describe the initiation, conduction and autonomic regulation of the electrical activity in the heart</vt:lpstr>
      <vt:lpstr>Describe the initiation, conduction and autonomic regulation of the electrical activity in the heart</vt:lpstr>
      <vt:lpstr>Action potential of cardiac muscle fibers</vt:lpstr>
      <vt:lpstr> Outline the pathogenesis of coronary atherosclerosis and coronary thrombosis and the factors that influence their development. </vt:lpstr>
      <vt:lpstr>Atherosclerotic Plaque Formation</vt:lpstr>
      <vt:lpstr>Pathogenesis of Atherosclerosis **VERY HIGH YIELD**</vt:lpstr>
      <vt:lpstr>Pathophysiology of Atherosclerosis **VERY HIGH YIELD**</vt:lpstr>
      <vt:lpstr>Pathophysiology of Atherosclerosis continued…</vt:lpstr>
      <vt:lpstr>Fibrous Cap</vt:lpstr>
      <vt:lpstr>THROMBOSIS</vt:lpstr>
      <vt:lpstr>Factors that Influence Thrombus Formation</vt:lpstr>
      <vt:lpstr>Primary Hemostasis: Temporary Platelet Plug</vt:lpstr>
      <vt:lpstr>Primary Hemostasis: Temporary Platelet Plug</vt:lpstr>
      <vt:lpstr>Primary Hemostasis: Temporary Platelet Plug</vt:lpstr>
      <vt:lpstr>Primary Hemostasis: Temporary Platelet Plug</vt:lpstr>
      <vt:lpstr>Primary to Secondary Hemostasis</vt:lpstr>
      <vt:lpstr>Secondary Hemostasis: Coagulation Cascade</vt:lpstr>
      <vt:lpstr>Secondary Hemostasis / The Clotting Cascade </vt:lpstr>
      <vt:lpstr>Coagulation Cascade: Extrinsic Pathway</vt:lpstr>
      <vt:lpstr>Coagulation Cascade: Intrinsic Pathway</vt:lpstr>
      <vt:lpstr>Coagulation Cascade: Common Pathway</vt:lpstr>
      <vt:lpstr>Secondary Hemostasis: Coagulation Cascade</vt:lpstr>
      <vt:lpstr>Outline the pathology of myocardial infarction, describing the effects of acute ischemia on cardiac muscle and the time course of healing processes</vt:lpstr>
      <vt:lpstr>Outline the pathology of myocardial infarction, describing the effects of acute ischemia on cardiac muscle and the time course of healing processes</vt:lpstr>
      <vt:lpstr>Outline the pathology of myocardial infarction, describing the effects of acute ischemia on cardiac muscle and the time course of healing processes</vt:lpstr>
      <vt:lpstr>Outline the pathology of myocardial infarction, describing the effects of acute ischemia on cardiac muscle and the time course of healing processes</vt:lpstr>
      <vt:lpstr>Possible Consequences of Myocardial Infarction</vt:lpstr>
      <vt:lpstr>Possible Consequences of Myocardial Infarction</vt:lpstr>
      <vt:lpstr>Possible Consequences of Myocardial Infarction Cont’d</vt:lpstr>
      <vt:lpstr>Possible Consequences of Myocardial Infarction </vt:lpstr>
      <vt:lpstr>Explain the pharmacology of anti-platelet agents, nitro-vasodilators and thrombolytics including DOAC’s. </vt:lpstr>
      <vt:lpstr>PowerPoint Presentation</vt:lpstr>
      <vt:lpstr>Define two types of treatment which relieve cardiac pain i.e. pharmacological and surgical treatments</vt:lpstr>
      <vt:lpstr>Define two types of treatment which relieve cardiac pain i.e. pharmacological and surgical treatments</vt:lpstr>
      <vt:lpstr>Best of luck and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LOs covered today </dc:title>
  <dc:creator>Fatemeh Zevari</dc:creator>
  <cp:lastModifiedBy>Fatemeh Zevari</cp:lastModifiedBy>
  <cp:revision>17</cp:revision>
  <dcterms:created xsi:type="dcterms:W3CDTF">2024-01-21T07:18:24Z</dcterms:created>
  <dcterms:modified xsi:type="dcterms:W3CDTF">2024-01-26T20:52:41Z</dcterms:modified>
</cp:coreProperties>
</file>