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media/image3.jpg" ContentType="image/jpg"/>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Lst>
  <p:notesMasterIdLst>
    <p:notesMasterId r:id="rId71"/>
  </p:notesMasterIdLst>
  <p:sldIdLst>
    <p:sldId id="256" r:id="rId2"/>
    <p:sldId id="258" r:id="rId3"/>
    <p:sldId id="259" r:id="rId4"/>
    <p:sldId id="260" r:id="rId5"/>
    <p:sldId id="261" r:id="rId6"/>
    <p:sldId id="262" r:id="rId7"/>
    <p:sldId id="496" r:id="rId8"/>
    <p:sldId id="495" r:id="rId9"/>
    <p:sldId id="543" r:id="rId10"/>
    <p:sldId id="494" r:id="rId11"/>
    <p:sldId id="467" r:id="rId12"/>
    <p:sldId id="468" r:id="rId13"/>
    <p:sldId id="469" r:id="rId14"/>
    <p:sldId id="477" r:id="rId15"/>
    <p:sldId id="510" r:id="rId16"/>
    <p:sldId id="265" r:id="rId17"/>
    <p:sldId id="266" r:id="rId18"/>
    <p:sldId id="268" r:id="rId19"/>
    <p:sldId id="490" r:id="rId20"/>
    <p:sldId id="492" r:id="rId21"/>
    <p:sldId id="269" r:id="rId22"/>
    <p:sldId id="646" r:id="rId23"/>
    <p:sldId id="270" r:id="rId24"/>
    <p:sldId id="271" r:id="rId25"/>
    <p:sldId id="272" r:id="rId26"/>
    <p:sldId id="499" r:id="rId27"/>
    <p:sldId id="273" r:id="rId28"/>
    <p:sldId id="651" r:id="rId29"/>
    <p:sldId id="274" r:id="rId30"/>
    <p:sldId id="275" r:id="rId31"/>
    <p:sldId id="643" r:id="rId32"/>
    <p:sldId id="276" r:id="rId33"/>
    <p:sldId id="277" r:id="rId34"/>
    <p:sldId id="278" r:id="rId35"/>
    <p:sldId id="279" r:id="rId36"/>
    <p:sldId id="647" r:id="rId37"/>
    <p:sldId id="281" r:id="rId38"/>
    <p:sldId id="282" r:id="rId39"/>
    <p:sldId id="283" r:id="rId40"/>
    <p:sldId id="284" r:id="rId41"/>
    <p:sldId id="285" r:id="rId42"/>
    <p:sldId id="286" r:id="rId43"/>
    <p:sldId id="288" r:id="rId44"/>
    <p:sldId id="289" r:id="rId45"/>
    <p:sldId id="290" r:id="rId46"/>
    <p:sldId id="291" r:id="rId47"/>
    <p:sldId id="292" r:id="rId48"/>
    <p:sldId id="293" r:id="rId49"/>
    <p:sldId id="294" r:id="rId50"/>
    <p:sldId id="648" r:id="rId51"/>
    <p:sldId id="649" r:id="rId52"/>
    <p:sldId id="650" r:id="rId53"/>
    <p:sldId id="296" r:id="rId54"/>
    <p:sldId id="332" r:id="rId55"/>
    <p:sldId id="298" r:id="rId56"/>
    <p:sldId id="333"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Lst>
  <p:sldSz cx="9144000" cy="5143500" type="screen16x9"/>
  <p:notesSz cx="6858000" cy="9144000"/>
  <p:embeddedFontLst>
    <p:embeddedFont>
      <p:font typeface="Franklin Gothic" panose="020B0603020102020204" pitchFamily="34" charset="0"/>
      <p:regular r:id="rId72"/>
      <p:bold r:id="rId73"/>
      <p:italic r:id="rId74"/>
      <p:boldItalic r:id="rId75"/>
    </p:embeddedFont>
    <p:embeddedFont>
      <p:font typeface="Lato" panose="020F0502020204030203" pitchFamily="34" charset="0"/>
      <p:regular r:id="rId76"/>
      <p:bold r:id="rId77"/>
      <p:italic r:id="rId78"/>
      <p:boldItalic r:id="rId79"/>
    </p:embeddedFont>
    <p:embeddedFont>
      <p:font typeface="Raleway" pitchFamily="2" charset="77"/>
      <p:regular r:id="rId80"/>
      <p:bold r:id="rId81"/>
      <p:italic r:id="rId82"/>
      <p:boldItalic r:id="rId8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9BA43C1-B2CE-45D2-8B70-12C7785B9960}">
  <a:tblStyle styleId="{69BA43C1-B2CE-45D2-8B70-12C7785B9960}"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0F0F0"/>
          </a:solidFill>
        </a:fill>
      </a:tcStyle>
    </a:wholeTbl>
    <a:band1H>
      <a:tcTxStyle b="off" i="off"/>
      <a:tcStyle>
        <a:tcBdr/>
        <a:fill>
          <a:solidFill>
            <a:srgbClr val="E0E0E0"/>
          </a:solidFill>
        </a:fill>
      </a:tcStyle>
    </a:band1H>
    <a:band2H>
      <a:tcTxStyle b="off" i="off"/>
      <a:tcStyle>
        <a:tcBdr/>
      </a:tcStyle>
    </a:band2H>
    <a:band1V>
      <a:tcTxStyle b="off" i="off"/>
      <a:tcStyle>
        <a:tcBdr/>
        <a:fill>
          <a:solidFill>
            <a:srgbClr val="E0E0E0"/>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b="off" i="off"/>
      <a:tcStyle>
        <a:tcBdr/>
      </a:tcStyle>
    </a:neCell>
    <a:nwCell>
      <a:tcTxStyle b="off" i="off"/>
      <a:tcStyle>
        <a:tcBdr/>
      </a:tcStyle>
    </a:nwCell>
  </a:tblStyle>
  <a:tblStyle styleId="{11887B89-43BF-473B-9AEC-0CDF5F863043}"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5"/>
          </a:solidFill>
        </a:fill>
      </a:tcStyle>
    </a:lastCol>
    <a:firstCol>
      <a:tcTxStyle b="on" i="off">
        <a:font>
          <a:latin typeface="Calibri"/>
          <a:ea typeface="Calibri"/>
          <a:cs typeface="Calibri"/>
        </a:font>
        <a:schemeClr val="lt1"/>
      </a:tcTxStyle>
      <a:tcStyle>
        <a:tcBdr/>
        <a:fill>
          <a:solidFill>
            <a:schemeClr val="accent5"/>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5"/>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5"/>
          </a:solidFill>
        </a:fill>
      </a:tcStyle>
    </a:firstRow>
    <a:neCell>
      <a:tcTxStyle b="off" i="off"/>
      <a:tcStyle>
        <a:tcBdr/>
      </a:tcStyle>
    </a:neCell>
    <a:nwCell>
      <a:tcTxStyle b="off" i="off"/>
      <a:tcStyle>
        <a:tcBdr/>
      </a:tcStyle>
    </a:nwCell>
  </a:tblStyle>
  <a:tblStyle styleId="{C391BE41-719D-4B2A-9B45-35EA40A93F0E}"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b="off" i="off"/>
      <a:tcStyle>
        <a:tcBdr/>
        <a:fill>
          <a:solidFill>
            <a:srgbClr val="D0DEEF"/>
          </a:solidFill>
        </a:fill>
      </a:tcStyle>
    </a:band1H>
    <a:band2H>
      <a:tcTxStyle b="off" i="off"/>
      <a:tcStyle>
        <a:tcBdr/>
      </a:tcStyle>
    </a:band2H>
    <a:band1V>
      <a:tcTxStyle b="off" i="off"/>
      <a:tcStyle>
        <a:tcBdr/>
        <a:fill>
          <a:solidFill>
            <a:srgbClr val="D0DEEF"/>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60"/>
    <p:restoredTop sz="89769" autoAdjust="0"/>
  </p:normalViewPr>
  <p:slideViewPr>
    <p:cSldViewPr snapToGrid="0">
      <p:cViewPr>
        <p:scale>
          <a:sx n="170" d="100"/>
          <a:sy n="170" d="100"/>
        </p:scale>
        <p:origin x="1016" y="52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3.fntdata"/><Relationship Id="rId79" Type="http://schemas.openxmlformats.org/officeDocument/2006/relationships/font" Target="fonts/font8.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fntdata"/><Relationship Id="rId80" Type="http://schemas.openxmlformats.org/officeDocument/2006/relationships/font" Target="fonts/font9.fntdata"/><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font" Target="fonts/font4.fntdata"/><Relationship Id="rId83"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2.fntdata"/><Relationship Id="rId78" Type="http://schemas.openxmlformats.org/officeDocument/2006/relationships/font" Target="fonts/font7.fntdata"/><Relationship Id="rId81" Type="http://schemas.openxmlformats.org/officeDocument/2006/relationships/font" Target="fonts/font10.fntdata"/><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5.fntdata"/><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font" Target="fonts/font11.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12:47:58.625"/>
    </inkml:context>
    <inkml:brush xml:id="br0">
      <inkml:brushProperty name="width" value="0.1" units="cm"/>
      <inkml:brushProperty name="height" value="0.1" units="cm"/>
      <inkml:brushProperty name="color" value="#FFC114"/>
    </inkml:brush>
  </inkml:definitions>
  <inkml:trace contextRef="#ctx0" brushRef="#br0">191 0 24575,'58'3'0,"-1"0"0,16 10 0,1-5 0,-1 0 0,-1 6 0,-12-6 0,5 0 0,-2-3 0,0 1 0,-6 2 0,2 0 0,26 1 0,-2-1 0,6 0-321,-24-5 0,-1 0 321,15-3 0,-12 0 0,-3 0 0,-8 0 0,1 0 0,-2 0 0,-1 0 0,-6 0 0,6 0 0,-16 0 0,6 0 0,-6 0 0,0 0 642,5 0-642,-18-3 0,10 2 0,-12-3 0,6 4 0,-5 0 0,4 0 0,-15 0 0,7-3 0,-9 2 0,5-3 0,-5 2 0,4 1 0,-8-2 0,3 1 0,-4 1 0,0-2 0,0 3 0,0 0 0,-1 0 0,0 0 0,0 0 0,0 0 0,1 0 0,0 0 0,1 7 0,7 15 0,9 13 0,3 21 0,12 3 0,-2 18 0,6 2 0,-12-9-267,-2-14 1,-2-2 266,-7 3 0,4-2 0,1 1 0,-3 14 0,8 9 0,-7-3 0,-3-10 0,0-1 0,-5 1 0,4-9-24,-5 6 24,-6-15 0,4 15 0,-3-6 0,-1 0 0,6 29 0,-4-13 0,-2-22 0,1 0 0,6 19 0,-7 14 0,6-1 0,-11 9 0,5-1 0,-7-4 0,0-19 0,0 9 0,0-21 0,0-1 0,0-1 0,0-6 532,-20 26-532,11-31 25,-24 29-25,14-22 0,-5 6 0,4 8 0,-2-17 0,8 8 0,-6-17 0,8 6 0,-2-14 0,4 6 0,0-7 0,1 0 0,-1-1 0,5 1 0,-4 0 0,4-1 0,-1-5 0,2-1 0,0-1 0,3-4 0,-3 5 0,4-7 0,0 14 0,0-10 0,0 32 0,0-16 0,0 39 0,0-4 0,0 19 0,0-10 0,0 8 0,0-8 0,0 11 0,0-11 0,-5-12 0,-2-13 0,-8-16 0,4-14 0,-28-11 0,8-13 0,-33 0 0,-3 0 0,-24 0-3392,39 0 0,-1 0 3392,-6 0 0,1 0 0,-36 0-451,-5 0 451,7 0 0,0 0 0,0 0 0,16 0 0,10 0 0,0 0 0,10 0 0,1 0 6561,17 0-6561,2-5 674,7 4-674,0-3 0,0 4 0,6-4 0,2 4 0,5-7 0,1 2 0,3 1 0,2-2 0,-1 1 0,4 2 0,-3-1 0,4 2 0,0 1 0,-5-2 0,4 0 0,-13 3 0,7-3 0,-15-1 0,6 3 0,-7-8 0,-8 8 0,7-7 0,-14 1 0,6 2 0,0-4 0,-6 3 0,14-4 0,-7-1 0,14 2 0,-4 0 0,10 5 0,-5-4 0,7 3 0,-7 1 0,-1-4 0,0 4 0,-4-6 0,4 1 0,-6 0 0,0-5 0,1 3 0,-1-3 0,6 2 0,1-1 0,7-3 0,-4-2 0,6 2 0,-2-9 0,4 8 0,5-10 0,-5 4 0,5-13 0,-7-22 0,7-1 0,-2 10 0,2-2 0,4-43-402,-2 37 1,0-3 401,4-5 0,0-1 0,0-1 0,0 0 0,0 11 0,0 1 0,0-15 0,0 1 0,0-29 0,0 33 0,0-1 0,0 13 0,0 1 0,0-5 0,0 0 0,0-35 0,0 21 0,0-1 0,0-28 0,0 27 0,0 2 0,0-11 0,0 11 0,0 2 0,0-1 0,-2 7 0,-2 0 0,-5-7-204,-6-20 204,1 11 0,0 3 0,2 19 0,0 3 0,5 8 0,-3 1 795,9 6-795,-9-4 212,9 5-212,-10-17 0,9 7 0,-4-15 0,1-5 0,4 8 0,-4 2 0,5 14 0,0 19 0,0-9 0,0 16 0,0-9 0,0 4 0,0-6 0,0-7 0,0 5 0,0-12 0,0 12 0,0-5 0,0 7 0,0 6 0,0 2 0,3 9 0,-3-3 0,3 8 0,-3-3 0,0 0 0,0 2 0,0-2 0,0 4 0,0 0 0,0 0 0,0 0 0,0 0 0,0-1 0,3-3 0,-2 3 0,6-8 0,-6 4 0,6-5 0,-6 5 0,6-4 0,-6 8 0,2-8 0,0 8 0,-3-3 0,3 4 0,0 0 0,-2 0 0,1 1 0,1 1 0,-2-1 0,1 2 0,-2-2 0,3 2 0,-2-2 0,3 5 0,-1-2 0,2 2 0,0-3 0,0 2 0,1-1 0,-1 2 0,0 0 0,1 0 0,-1-3 0,1 2 0,0-4 0,0 4 0,0-4 0,0 4 0,0-2 0,0 0 0,0 3 0,-3-5 0,2 4 0,-4-3 0,4 4 0,-2-5 0,2 5 0,-2-5 0,2 5 0,-2-5 0,2 5 0,-2-3 0,-1 3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next.amboss.com/us/article/ln0vtg#Ze628ad3334974f273bb3d080398d6199"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next.amboss.com/us/article/WS0PA2#Z2edc97dd1b73493e0c541d6fadab4e28"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s://next.amboss.com/us/article/ZI0ZYh#Z67e4dc107323e3e6b5bf65b5ff23d575"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next.amboss.com/us/article/ZI0ZYh#Z98033ae05ce2c65620571c567d1ec20f"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next.amboss.com/us/article/ZI0ZYh#Z9f57ca57449a56411578c83d6266a72a" TargetMode="External"/><Relationship Id="rId2" Type="http://schemas.openxmlformats.org/officeDocument/2006/relationships/slide" Target="../slides/slide45.xml"/><Relationship Id="rId1" Type="http://schemas.openxmlformats.org/officeDocument/2006/relationships/notesMaster" Target="../notesMasters/notesMaster1.xml"/><Relationship Id="rId4" Type="http://schemas.openxmlformats.org/officeDocument/2006/relationships/hyperlink" Target="https://next.amboss.com/us/article/ap0QLS#Z5a964768554f93e7967999032fda236f" TargetMode="Externa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2" name="Google Shape;13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CC = costal cartilage (rib)</a:t>
            </a:r>
          </a:p>
          <a:p>
            <a:pPr marL="0" lvl="0" indent="0" algn="l" rtl="0">
              <a:spcBef>
                <a:spcPts val="0"/>
              </a:spcBef>
              <a:spcAft>
                <a:spcPts val="0"/>
              </a:spcAft>
              <a:buNone/>
            </a:pPr>
            <a:r>
              <a:rPr lang="en-US" dirty="0" err="1"/>
              <a:t>Litmann</a:t>
            </a:r>
            <a:r>
              <a:rPr lang="en-US" dirty="0"/>
              <a:t> stethoscope app for auscultation!!</a:t>
            </a:r>
          </a:p>
          <a:p>
            <a:pPr marL="0" lvl="0" indent="0" algn="l" rtl="0">
              <a:spcBef>
                <a:spcPts val="0"/>
              </a:spcBef>
              <a:spcAft>
                <a:spcPts val="0"/>
              </a:spcAft>
              <a:buNone/>
            </a:pPr>
            <a:r>
              <a:rPr lang="en-US" dirty="0"/>
              <a:t>Please double check with what the UL guide specifically recommends! (:</a:t>
            </a:r>
          </a:p>
        </p:txBody>
      </p:sp>
    </p:spTree>
    <p:extLst>
      <p:ext uri="{BB962C8B-B14F-4D97-AF65-F5344CB8AC3E}">
        <p14:creationId xmlns:p14="http://schemas.microsoft.com/office/powerpoint/2010/main" val="2295978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15000"/>
              </a:lnSpc>
              <a:spcBef>
                <a:spcPts val="0"/>
              </a:spcBef>
              <a:spcAft>
                <a:spcPts val="0"/>
              </a:spcAft>
              <a:buNone/>
            </a:pPr>
            <a:r>
              <a:rPr lang="en-IE" sz="1400" b="1" dirty="0">
                <a:latin typeface="+mn-lt"/>
                <a:ea typeface="Calibri"/>
                <a:cs typeface="Calibri"/>
                <a:sym typeface="Calibri"/>
              </a:rPr>
              <a:t>Intercostal nerves</a:t>
            </a:r>
            <a:r>
              <a:rPr lang="en-IE" sz="1400" dirty="0">
                <a:latin typeface="+mn-lt"/>
                <a:ea typeface="Calibri"/>
                <a:cs typeface="Calibri"/>
                <a:sym typeface="Calibri"/>
              </a:rPr>
              <a:t>: Diaphragmatic and peripheral (costal) pleura</a:t>
            </a:r>
          </a:p>
          <a:p>
            <a:pPr marL="0" lvl="0" indent="0" algn="l" rtl="0">
              <a:lnSpc>
                <a:spcPct val="115000"/>
              </a:lnSpc>
              <a:spcBef>
                <a:spcPts val="0"/>
              </a:spcBef>
              <a:spcAft>
                <a:spcPts val="0"/>
              </a:spcAft>
              <a:buNone/>
            </a:pPr>
            <a:endParaRPr lang="en-IE" sz="1400" dirty="0">
              <a:latin typeface="+mn-lt"/>
              <a:ea typeface="Calibri"/>
              <a:cs typeface="Calibri"/>
              <a:sym typeface="Calibri"/>
            </a:endParaRPr>
          </a:p>
          <a:p>
            <a:pPr marL="0" lvl="0" indent="0" algn="l" rtl="0">
              <a:lnSpc>
                <a:spcPct val="115000"/>
              </a:lnSpc>
              <a:spcBef>
                <a:spcPts val="0"/>
              </a:spcBef>
              <a:spcAft>
                <a:spcPts val="0"/>
              </a:spcAft>
              <a:buNone/>
            </a:pPr>
            <a:r>
              <a:rPr lang="en-IE" sz="1400" b="1" dirty="0">
                <a:latin typeface="+mn-lt"/>
                <a:ea typeface="Calibri"/>
                <a:cs typeface="Calibri"/>
                <a:sym typeface="Calibri"/>
              </a:rPr>
              <a:t>Phrenic nerve (C 3,4,5): </a:t>
            </a:r>
            <a:r>
              <a:rPr lang="en-IE" sz="1400" dirty="0">
                <a:latin typeface="+mn-lt"/>
                <a:ea typeface="Calibri"/>
                <a:cs typeface="Calibri"/>
                <a:sym typeface="Calibri"/>
              </a:rPr>
              <a:t>Mediastinal pleura (where would pain be referred?....... Shoulder)</a:t>
            </a:r>
          </a:p>
          <a:p>
            <a:pPr marL="0" lvl="0" indent="0" algn="l" rtl="0">
              <a:lnSpc>
                <a:spcPct val="115000"/>
              </a:lnSpc>
              <a:spcBef>
                <a:spcPts val="0"/>
              </a:spcBef>
              <a:spcAft>
                <a:spcPts val="0"/>
              </a:spcAft>
              <a:buNone/>
            </a:pPr>
            <a:endParaRPr lang="en-IE" sz="1400" dirty="0">
              <a:latin typeface="+mn-lt"/>
              <a:ea typeface="Calibri"/>
              <a:cs typeface="Calibri"/>
              <a:sym typeface="Calibri"/>
            </a:endParaRPr>
          </a:p>
          <a:p>
            <a:pPr marL="0" lvl="0" indent="0" algn="l" rtl="0">
              <a:lnSpc>
                <a:spcPct val="115000"/>
              </a:lnSpc>
              <a:spcBef>
                <a:spcPts val="0"/>
              </a:spcBef>
              <a:spcAft>
                <a:spcPts val="0"/>
              </a:spcAft>
              <a:buNone/>
            </a:pPr>
            <a:r>
              <a:rPr lang="en-IE" sz="1400" b="1" dirty="0">
                <a:latin typeface="+mn-lt"/>
                <a:ea typeface="Calibri"/>
                <a:cs typeface="Calibri"/>
                <a:sym typeface="Calibri"/>
              </a:rPr>
              <a:t>Somatic Afferents</a:t>
            </a:r>
            <a:r>
              <a:rPr lang="en-IE" sz="1400" dirty="0">
                <a:latin typeface="+mn-lt"/>
                <a:ea typeface="Calibri"/>
                <a:cs typeface="Calibri"/>
                <a:sym typeface="Calibri"/>
              </a:rPr>
              <a:t>: Only in parietal pleura ∴ pain  is </a:t>
            </a:r>
            <a:r>
              <a:rPr lang="en-IE" sz="1400" i="1" dirty="0">
                <a:latin typeface="+mn-lt"/>
                <a:ea typeface="Calibri"/>
                <a:cs typeface="Calibri"/>
                <a:sym typeface="Calibri"/>
              </a:rPr>
              <a:t>only</a:t>
            </a:r>
            <a:r>
              <a:rPr lang="en-IE" sz="1400" dirty="0">
                <a:latin typeface="+mn-lt"/>
                <a:ea typeface="Calibri"/>
                <a:cs typeface="Calibri"/>
                <a:sym typeface="Calibri"/>
              </a:rPr>
              <a:t> felt in parietal pleura.</a:t>
            </a:r>
          </a:p>
          <a:p>
            <a:pPr marL="0" lvl="0" indent="0" algn="l" rtl="0">
              <a:lnSpc>
                <a:spcPct val="115000"/>
              </a:lnSpc>
              <a:spcBef>
                <a:spcPts val="0"/>
              </a:spcBef>
              <a:spcAft>
                <a:spcPts val="0"/>
              </a:spcAft>
              <a:buNone/>
            </a:pPr>
            <a:endParaRPr lang="en-IE" sz="1200" b="1" dirty="0"/>
          </a:p>
          <a:p>
            <a:pPr marL="0" lvl="0" indent="0" algn="l" rtl="0">
              <a:lnSpc>
                <a:spcPct val="115000"/>
              </a:lnSpc>
              <a:spcBef>
                <a:spcPts val="0"/>
              </a:spcBef>
              <a:spcAft>
                <a:spcPts val="0"/>
              </a:spcAft>
              <a:buNone/>
            </a:pPr>
            <a:r>
              <a:rPr lang="en-IE" sz="1200" b="0" dirty="0" err="1"/>
              <a:t>Hemothorax</a:t>
            </a:r>
            <a:r>
              <a:rPr lang="en-IE" sz="1200" b="0" dirty="0"/>
              <a:t> = blood in pleural space, pneumothorax = air in pleural space, can cause lung to collapse; hemopneumothorax = blood and air</a:t>
            </a:r>
          </a:p>
        </p:txBody>
      </p:sp>
      <p:sp>
        <p:nvSpPr>
          <p:cNvPr id="4" name="Slide Number Placeholder 3"/>
          <p:cNvSpPr>
            <a:spLocks noGrp="1"/>
          </p:cNvSpPr>
          <p:nvPr>
            <p:ph type="sldNum" sz="quarter" idx="5"/>
          </p:nvPr>
        </p:nvSpPr>
        <p:spPr/>
        <p:txBody>
          <a:bodyPr/>
          <a:lstStyle/>
          <a:p>
            <a:fld id="{056211CE-0BBF-934F-918D-72F692FB0FF1}" type="slidenum">
              <a:rPr lang="en-US" smtClean="0"/>
              <a:t>11</a:t>
            </a:fld>
            <a:endParaRPr lang="en-US"/>
          </a:p>
        </p:txBody>
      </p:sp>
    </p:spTree>
    <p:extLst>
      <p:ext uri="{BB962C8B-B14F-4D97-AF65-F5344CB8AC3E}">
        <p14:creationId xmlns:p14="http://schemas.microsoft.com/office/powerpoint/2010/main" val="2650931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E" sz="1200" dirty="0">
                <a:latin typeface="+mn-lt"/>
                <a:ea typeface="Calibri"/>
                <a:cs typeface="Calibri"/>
                <a:sym typeface="Calibri"/>
              </a:rPr>
              <a:t>Would want to insert a needle </a:t>
            </a:r>
            <a:r>
              <a:rPr lang="en-IE" sz="1200" b="1" dirty="0">
                <a:latin typeface="+mn-lt"/>
                <a:ea typeface="Calibri"/>
                <a:cs typeface="Calibri"/>
                <a:sym typeface="Calibri"/>
              </a:rPr>
              <a:t>along the upper margin of the rib </a:t>
            </a:r>
            <a:r>
              <a:rPr lang="en-IE" sz="1200" dirty="0">
                <a:latin typeface="+mn-lt"/>
                <a:ea typeface="Calibri"/>
                <a:cs typeface="Calibri"/>
                <a:sym typeface="Calibri"/>
              </a:rPr>
              <a:t>because of the neurovascular bundle underneath the ribs</a:t>
            </a:r>
          </a:p>
          <a:p>
            <a:pPr marL="0" indent="0">
              <a:buClrTx/>
              <a:buSzTx/>
              <a:buFontTx/>
              <a:buNone/>
            </a:pPr>
            <a:endParaRPr lang="en-IE" sz="1200" dirty="0"/>
          </a:p>
          <a:p>
            <a:pPr marL="0" indent="0">
              <a:buClrTx/>
              <a:buSzTx/>
              <a:buFontTx/>
              <a:buNone/>
            </a:pPr>
            <a:r>
              <a:rPr lang="en-IE" sz="1200" dirty="0"/>
              <a:t>Possible Q: what layers does needle pass through when inserting chest tube?</a:t>
            </a:r>
          </a:p>
          <a:p>
            <a:pPr marL="0" indent="0">
              <a:buClrTx/>
              <a:buSzTx/>
              <a:buFontTx/>
              <a:buNone/>
            </a:pPr>
            <a:endParaRPr lang="en-IE" sz="1200" dirty="0"/>
          </a:p>
          <a:p>
            <a:pPr marL="0" indent="0">
              <a:buClrTx/>
              <a:buSzTx/>
              <a:buNone/>
            </a:pPr>
            <a:r>
              <a:rPr lang="en-IE" sz="1200" dirty="0"/>
              <a:t>External Intercostals elevate the ribs and so increase volume, aiding inspiration</a:t>
            </a:r>
          </a:p>
          <a:p>
            <a:pPr marL="0" indent="0">
              <a:buClrTx/>
              <a:buSzTx/>
              <a:buNone/>
            </a:pPr>
            <a:r>
              <a:rPr lang="en-IE" sz="1200" dirty="0"/>
              <a:t>Internal Intercostals depress the ribs and help expiration</a:t>
            </a:r>
          </a:p>
        </p:txBody>
      </p:sp>
      <p:sp>
        <p:nvSpPr>
          <p:cNvPr id="4" name="Slide Number Placeholder 3"/>
          <p:cNvSpPr>
            <a:spLocks noGrp="1"/>
          </p:cNvSpPr>
          <p:nvPr>
            <p:ph type="sldNum" sz="quarter" idx="5"/>
          </p:nvPr>
        </p:nvSpPr>
        <p:spPr/>
        <p:txBody>
          <a:bodyPr/>
          <a:lstStyle/>
          <a:p>
            <a:fld id="{056211CE-0BBF-934F-918D-72F692FB0FF1}" type="slidenum">
              <a:rPr lang="en-US" smtClean="0"/>
              <a:t>12</a:t>
            </a:fld>
            <a:endParaRPr lang="en-US"/>
          </a:p>
        </p:txBody>
      </p:sp>
    </p:spTree>
    <p:extLst>
      <p:ext uri="{BB962C8B-B14F-4D97-AF65-F5344CB8AC3E}">
        <p14:creationId xmlns:p14="http://schemas.microsoft.com/office/powerpoint/2010/main" val="3938245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Pulmonary arteries (</a:t>
            </a:r>
            <a:r>
              <a:rPr lang="en-US" b="1" dirty="0"/>
              <a:t>A</a:t>
            </a:r>
            <a:r>
              <a:rPr lang="en-US" dirty="0"/>
              <a:t>rteries = </a:t>
            </a:r>
            <a:r>
              <a:rPr lang="en-US" b="1" dirty="0"/>
              <a:t>A</a:t>
            </a:r>
            <a:r>
              <a:rPr lang="en-US" dirty="0"/>
              <a:t>way from heart) </a:t>
            </a:r>
            <a:r>
              <a:rPr lang="en-US" dirty="0">
                <a:sym typeface="Wingdings" pitchFamily="2" charset="2"/>
              </a:rPr>
              <a:t> Surround lung parenchyma  pulmonary veins  Left Atrium</a:t>
            </a:r>
          </a:p>
          <a:p>
            <a:pPr marL="158750" indent="0">
              <a:buNone/>
            </a:pPr>
            <a:endParaRPr lang="en-US" dirty="0">
              <a:sym typeface="Wingdings" pitchFamily="2" charset="2"/>
            </a:endParaRPr>
          </a:p>
          <a:p>
            <a:pPr marL="158750" indent="0">
              <a:buNone/>
            </a:pPr>
            <a:r>
              <a:rPr lang="en-US" dirty="0">
                <a:sym typeface="Wingdings" pitchFamily="2" charset="2"/>
              </a:rPr>
              <a:t>Dual blood supply – pulmonary circuit = from heart brings </a:t>
            </a:r>
            <a:r>
              <a:rPr lang="en-US" dirty="0" err="1">
                <a:sym typeface="Wingdings" pitchFamily="2" charset="2"/>
              </a:rPr>
              <a:t>deox</a:t>
            </a:r>
            <a:r>
              <a:rPr lang="en-US" dirty="0">
                <a:sym typeface="Wingdings" pitchFamily="2" charset="2"/>
              </a:rPr>
              <a:t> blood to lung for gas exchange and brings oxygenated blood back to heart to be redistributed to the rest of body; systemic circuit = oxygenated blood from heart to lung parenchyma that cant be supplied by simple diffusion</a:t>
            </a:r>
          </a:p>
          <a:p>
            <a:endParaRPr lang="en-US" dirty="0">
              <a:sym typeface="Wingdings" pitchFamily="2" charset="2"/>
            </a:endParaRPr>
          </a:p>
          <a:p>
            <a:r>
              <a:rPr lang="en-CA" sz="1100" b="0" i="0" u="none" strike="noStrike" cap="none" dirty="0">
                <a:solidFill>
                  <a:srgbClr val="000000"/>
                </a:solidFill>
                <a:effectLst/>
                <a:latin typeface="Arial"/>
                <a:ea typeface="Arial"/>
                <a:cs typeface="Arial"/>
                <a:sym typeface="Arial"/>
              </a:rPr>
              <a:t>The bronchi, lung roots, visceral pleura and supporting lung tissues require an extra nutritive blood supply. This is delivered by the </a:t>
            </a:r>
            <a:r>
              <a:rPr lang="en-CA" sz="1100" b="1" i="0" u="none" strike="noStrike" cap="none" dirty="0">
                <a:solidFill>
                  <a:srgbClr val="000000"/>
                </a:solidFill>
                <a:effectLst/>
                <a:latin typeface="Arial"/>
                <a:ea typeface="Arial"/>
                <a:cs typeface="Arial"/>
                <a:sym typeface="Arial"/>
              </a:rPr>
              <a:t>bronchial arteries</a:t>
            </a:r>
            <a:r>
              <a:rPr lang="en-CA" sz="1100" b="0" i="0" u="none" strike="noStrike" cap="none" dirty="0">
                <a:solidFill>
                  <a:srgbClr val="000000"/>
                </a:solidFill>
                <a:effectLst/>
                <a:latin typeface="Arial"/>
                <a:ea typeface="Arial"/>
                <a:cs typeface="Arial"/>
                <a:sym typeface="Arial"/>
              </a:rPr>
              <a:t>, which arise from the descending aorta.</a:t>
            </a:r>
          </a:p>
          <a:p>
            <a:r>
              <a:rPr lang="en-CA" sz="1100" b="0" i="0" u="none" strike="noStrike" cap="none" dirty="0">
                <a:solidFill>
                  <a:srgbClr val="000000"/>
                </a:solidFill>
                <a:effectLst/>
                <a:latin typeface="Arial"/>
                <a:ea typeface="Arial"/>
                <a:cs typeface="Arial"/>
                <a:sym typeface="Arial"/>
              </a:rPr>
              <a:t>The bronchial veins provide </a:t>
            </a:r>
            <a:r>
              <a:rPr lang="en-CA" sz="1100" b="1" i="0" u="none" strike="noStrike" cap="none" dirty="0">
                <a:solidFill>
                  <a:srgbClr val="000000"/>
                </a:solidFill>
                <a:effectLst/>
                <a:latin typeface="Arial"/>
                <a:ea typeface="Arial"/>
                <a:cs typeface="Arial"/>
                <a:sym typeface="Arial"/>
              </a:rPr>
              <a:t>venous drainage</a:t>
            </a:r>
            <a:r>
              <a:rPr lang="en-CA" sz="1100" b="0" i="0" u="none" strike="noStrike" cap="none" dirty="0">
                <a:solidFill>
                  <a:srgbClr val="000000"/>
                </a:solidFill>
                <a:effectLst/>
                <a:latin typeface="Arial"/>
                <a:ea typeface="Arial"/>
                <a:cs typeface="Arial"/>
                <a:sym typeface="Arial"/>
              </a:rPr>
              <a:t>. </a:t>
            </a:r>
          </a:p>
          <a:p>
            <a:pPr lvl="1"/>
            <a:r>
              <a:rPr lang="en-CA" sz="1100" b="0" i="0" u="none" strike="noStrike" cap="none" dirty="0">
                <a:solidFill>
                  <a:srgbClr val="000000"/>
                </a:solidFill>
                <a:effectLst/>
                <a:latin typeface="Arial"/>
                <a:ea typeface="Arial"/>
                <a:cs typeface="Arial"/>
                <a:sym typeface="Arial"/>
              </a:rPr>
              <a:t>Deep bronchial veins = receive blood from the intrapulmonary bronchiolar plexuses and therefore drain the larger intrapulmonary bronchi. They form a common trunk which drains into the main pulmonary vein or sometimes directly into the left atrium.</a:t>
            </a:r>
          </a:p>
          <a:p>
            <a:pPr lvl="1"/>
            <a:r>
              <a:rPr lang="en-CA" sz="1100" b="0" i="0" u="none" strike="noStrike" cap="none" dirty="0">
                <a:solidFill>
                  <a:srgbClr val="000000"/>
                </a:solidFill>
                <a:effectLst/>
                <a:latin typeface="Arial"/>
                <a:ea typeface="Arial"/>
                <a:cs typeface="Arial"/>
                <a:sym typeface="Arial"/>
              </a:rPr>
              <a:t>Superficial bronchial veins = The right bronchial vein drains into the azygos vein, whilst the left drains into the accessory hemiazygos vein.</a:t>
            </a:r>
          </a:p>
          <a:p>
            <a:endParaRPr lang="en-US" dirty="0"/>
          </a:p>
          <a:p>
            <a:r>
              <a:rPr lang="en-CA" sz="1100" b="0" i="0" u="none" strike="noStrike" cap="none" dirty="0">
                <a:solidFill>
                  <a:srgbClr val="000000"/>
                </a:solidFill>
                <a:effectLst/>
                <a:latin typeface="Arial"/>
                <a:ea typeface="Arial"/>
                <a:cs typeface="Arial"/>
                <a:sym typeface="Arial"/>
              </a:rPr>
              <a:t>The communication between the bronchial and the pulmonary veins is important physiologically. The pulmonary veins are part of the pulmonary circulation, while the bronchial veins belong to the systemic circulation.</a:t>
            </a:r>
            <a:endParaRPr lang="en-US" dirty="0"/>
          </a:p>
        </p:txBody>
      </p:sp>
    </p:spTree>
    <p:extLst>
      <p:ext uri="{BB962C8B-B14F-4D97-AF65-F5344CB8AC3E}">
        <p14:creationId xmlns:p14="http://schemas.microsoft.com/office/powerpoint/2010/main" val="87252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b="1" dirty="0"/>
              <a:t>RIGHT MAIN BRONCHUS </a:t>
            </a:r>
            <a:r>
              <a:rPr lang="en-CA" dirty="0"/>
              <a:t>is MORE VERTICAL, SHORT &amp; WIDER</a:t>
            </a:r>
          </a:p>
          <a:p>
            <a:pPr lvl="1"/>
            <a:r>
              <a:rPr lang="en-CA" dirty="0"/>
              <a:t>Thus more likely to have aspiration in right bronchus</a:t>
            </a:r>
          </a:p>
          <a:p>
            <a:pPr lvl="1"/>
            <a:r>
              <a:rPr lang="en-CA" dirty="0"/>
              <a:t>For more info on how bronchi and bronchioles are categorized: https://</a:t>
            </a:r>
            <a:r>
              <a:rPr lang="en-CA" dirty="0" err="1"/>
              <a:t>www.ncbi.nlm.nih.gov</a:t>
            </a:r>
            <a:r>
              <a:rPr lang="en-CA" dirty="0"/>
              <a:t>/books/NBK537353/ </a:t>
            </a:r>
          </a:p>
          <a:p>
            <a:pPr lvl="1"/>
            <a:endParaRPr lang="en-CA" dirty="0"/>
          </a:p>
          <a:p>
            <a:endParaRPr lang="en-CA"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CA" b="1" dirty="0"/>
              <a:t>FUN FACT* -&gt; </a:t>
            </a:r>
            <a:r>
              <a:rPr lang="en-CA" b="0" dirty="0"/>
              <a:t>Did you know each Bronchopulmonary segment can be surgically removed without affecting the function of the others!</a:t>
            </a:r>
            <a:endParaRPr lang="en-CA" b="1" dirty="0"/>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CA" b="1"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CA" b="1" dirty="0" err="1"/>
              <a:t>biFOURcate</a:t>
            </a:r>
            <a:r>
              <a:rPr lang="en-CA" b="1" dirty="0"/>
              <a:t> – also works for abdominal aorta at L4!</a:t>
            </a: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endParaRPr lang="en-CA" dirty="0"/>
          </a:p>
          <a:p>
            <a:r>
              <a:rPr lang="en-CA" b="1" dirty="0"/>
              <a:t>Question: </a:t>
            </a:r>
            <a:r>
              <a:rPr lang="en-CA" b="0" dirty="0"/>
              <a:t>Where is needle inserted in management of Tension Pneumothorax?</a:t>
            </a:r>
          </a:p>
          <a:p>
            <a:r>
              <a:rPr lang="en-CA" b="1" dirty="0"/>
              <a:t>Answer: </a:t>
            </a:r>
            <a:r>
              <a:rPr lang="en-CA" b="0" dirty="0"/>
              <a:t>Second Intercostal Space, Midclavicular line </a:t>
            </a:r>
            <a:endParaRPr lang="en-CA" b="1" dirty="0"/>
          </a:p>
          <a:p>
            <a:pPr lvl="1"/>
            <a:endParaRPr lang="en-CA" dirty="0"/>
          </a:p>
        </p:txBody>
      </p:sp>
    </p:spTree>
    <p:extLst>
      <p:ext uri="{BB962C8B-B14F-4D97-AF65-F5344CB8AC3E}">
        <p14:creationId xmlns:p14="http://schemas.microsoft.com/office/powerpoint/2010/main" val="19078600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Bronchial arteries = supply oxygenated blood to the lung conducting zones &amp; visceral pleura</a:t>
            </a:r>
          </a:p>
          <a:p>
            <a:r>
              <a:rPr lang="en-US" dirty="0"/>
              <a:t>Bronchial veins = drain deoxygenated blood from conducting zone, hilum structures &amp; visceral pleura.</a:t>
            </a:r>
          </a:p>
          <a:p>
            <a:r>
              <a:rPr lang="en-US" dirty="0"/>
              <a:t>(</a:t>
            </a:r>
            <a:r>
              <a:rPr lang="en-US" dirty="0" err="1"/>
              <a:t>amboss</a:t>
            </a:r>
            <a:r>
              <a:rPr lang="en-US" dirty="0"/>
              <a:t>)</a:t>
            </a:r>
          </a:p>
          <a:p>
            <a:endParaRPr lang="en-US" dirty="0"/>
          </a:p>
          <a:p>
            <a:pPr marL="158750" indent="0">
              <a:buNone/>
            </a:pPr>
            <a:r>
              <a:rPr lang="en-US" dirty="0"/>
              <a:t>Bronchial vessels = part of systemic circuit </a:t>
            </a:r>
          </a:p>
        </p:txBody>
      </p:sp>
    </p:spTree>
    <p:extLst>
      <p:ext uri="{BB962C8B-B14F-4D97-AF65-F5344CB8AC3E}">
        <p14:creationId xmlns:p14="http://schemas.microsoft.com/office/powerpoint/2010/main" val="10813168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dirty="0"/>
              <a:t>FUN FACT* -&gt; </a:t>
            </a:r>
            <a:r>
              <a:rPr lang="en" b="0" dirty="0"/>
              <a:t>Did you know each Bronchopulmonary segment can be surgically removed without affecting the function of the others!</a:t>
            </a:r>
            <a:endParaRPr b="1" dirty="0"/>
          </a:p>
        </p:txBody>
      </p:sp>
      <p:sp>
        <p:nvSpPr>
          <p:cNvPr id="223" name="Google Shape;223;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Another cool AMBOSS Anatomy Table!</a:t>
            </a:r>
            <a:endParaRPr/>
          </a:p>
          <a:p>
            <a:pPr marL="0" lvl="0" indent="0" algn="l" rtl="0">
              <a:lnSpc>
                <a:spcPct val="100000"/>
              </a:lnSpc>
              <a:spcBef>
                <a:spcPts val="0"/>
              </a:spcBef>
              <a:spcAft>
                <a:spcPts val="0"/>
              </a:spcAft>
              <a:buSzPts val="1100"/>
              <a:buNone/>
            </a:pPr>
            <a:r>
              <a:rPr lang="en"/>
              <a:t>-For your own knowledge -&gt; Would focus more on Characteristics column but good to be aware of anatomy as well </a:t>
            </a:r>
            <a:endParaRPr/>
          </a:p>
        </p:txBody>
      </p:sp>
      <p:sp>
        <p:nvSpPr>
          <p:cNvPr id="236" name="Google Shape;236;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5" name="Google Shape;25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dirty="0"/>
              <a:t>Cells and structures of lungs and airways</a:t>
            </a:r>
            <a:endParaRPr dirty="0"/>
          </a:p>
          <a:p>
            <a:pPr marL="0" lvl="0" indent="0" algn="l" rtl="0">
              <a:lnSpc>
                <a:spcPct val="100000"/>
              </a:lnSpc>
              <a:spcBef>
                <a:spcPts val="0"/>
              </a:spcBef>
              <a:spcAft>
                <a:spcPts val="0"/>
              </a:spcAft>
              <a:buSzPts val="1100"/>
              <a:buNone/>
            </a:pPr>
            <a:r>
              <a:rPr lang="en" dirty="0"/>
              <a:t>Overview of the different types of respiratory epithelium and components of the airway walls</a:t>
            </a:r>
            <a:endParaRPr dirty="0"/>
          </a:p>
          <a:p>
            <a:pPr marL="0" lvl="0" indent="0" algn="l" rtl="0">
              <a:lnSpc>
                <a:spcPct val="100000"/>
              </a:lnSpc>
              <a:spcBef>
                <a:spcPts val="0"/>
              </a:spcBef>
              <a:spcAft>
                <a:spcPts val="0"/>
              </a:spcAft>
              <a:buSzPts val="1100"/>
              <a:buNone/>
            </a:pPr>
            <a:r>
              <a:rPr lang="en" dirty="0"/>
              <a:t>The height of the epithelium decreases steadily from the trachea to the alveolar sacs and the distribution and prevalence of cell types and extracellular components changes throughout the airways.</a:t>
            </a:r>
            <a:endParaRPr dirty="0"/>
          </a:p>
        </p:txBody>
      </p:sp>
      <p:sp>
        <p:nvSpPr>
          <p:cNvPr id="256" name="Google Shape;25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-&gt; Respiratory Tract/tree contains various zones as well cell types </a:t>
            </a:r>
            <a:endParaRPr lang="en-CA" b="1" dirty="0"/>
          </a:p>
          <a:p>
            <a:pPr marL="342900" marR="0">
              <a:spcBef>
                <a:spcPts val="0"/>
              </a:spcBef>
              <a:spcAft>
                <a:spcPts val="0"/>
              </a:spcAft>
            </a:pPr>
            <a:r>
              <a:rPr lang="en-CA" sz="1100" dirty="0">
                <a:effectLst/>
                <a:latin typeface="Times New Roman" panose="02020603050405020304" pitchFamily="18" charset="0"/>
              </a:rPr>
              <a:t>Conducting zone:</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Large airways consist of nose, pharynx, larynx, trachea, and bronchi</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Airway resistance highest in the large- to medium-sized bronchi</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Small airways consist of bronchioles that further divide into terminal bronchioles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Large numbers in parallel -&gt; least airway resistance</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Warms, humidifies, and filters air but does not participate in gas exchange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'anatomic dead space'</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Cartilage and goblet cells extend to the end of the bronchi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Pseudostratified ciliated columnar cells primarily make up epithelium of bronchus and extend to beginning of terminal bronchioles, then transition to cuboidal cells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Clear mucus and debris from lungs (mucociliary escalator)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Airway smooth muscle cells extend to end of terminal bronchioles (sparse beyond this point) </a:t>
            </a:r>
            <a:endParaRPr lang="en-CA" sz="1100" dirty="0">
              <a:effectLst/>
              <a:latin typeface="Calibri" panose="020F0502020204030204" pitchFamily="34" charset="0"/>
            </a:endParaRPr>
          </a:p>
          <a:p>
            <a:pPr marL="44450" marR="0" indent="0">
              <a:spcBef>
                <a:spcPts val="0"/>
              </a:spcBef>
              <a:spcAft>
                <a:spcPts val="0"/>
              </a:spcAft>
              <a:buNone/>
            </a:pPr>
            <a:endParaRPr lang="en-CA" sz="1100" dirty="0">
              <a:effectLst/>
              <a:latin typeface="Times New Roman" panose="02020603050405020304" pitchFamily="18" charset="0"/>
            </a:endParaRPr>
          </a:p>
          <a:p>
            <a:pPr marL="342900" marR="0">
              <a:spcBef>
                <a:spcPts val="0"/>
              </a:spcBef>
              <a:spcAft>
                <a:spcPts val="0"/>
              </a:spcAft>
            </a:pPr>
            <a:r>
              <a:rPr lang="en-CA" sz="1100" dirty="0">
                <a:effectLst/>
                <a:latin typeface="Times New Roman" panose="02020603050405020304" pitchFamily="18" charset="0"/>
              </a:rPr>
              <a:t>Respiratory zone:</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Lung parenchyma</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Consists of respiratory bronchioles, alveolar ducts, and alveoli</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Participates in gas exchange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Mostly cuboidal cells in respiratory bronchioles, then simple squamous cells up to alveoli</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Cilia terminate in respiratory bronchioles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Alveolar macrophages clear debris and participate in immune response </a:t>
            </a:r>
            <a:endParaRPr lang="en-CA" sz="1100" dirty="0">
              <a:effectLst/>
              <a:latin typeface="Calibri" panose="020F0502020204030204" pitchFamily="34" charset="0"/>
            </a:endParaRPr>
          </a:p>
          <a:p>
            <a:pPr marL="158750" indent="0">
              <a:buNone/>
            </a:pPr>
            <a:endParaRPr lang="en-CA" b="1" dirty="0"/>
          </a:p>
          <a:p>
            <a:r>
              <a:rPr lang="en-CA" b="1" dirty="0"/>
              <a:t>ABBREVIATIONS: </a:t>
            </a:r>
          </a:p>
          <a:p>
            <a:r>
              <a:rPr lang="en-CA" b="0" dirty="0"/>
              <a:t>PCCE- Pseudostratified ciliated columnar epithelium </a:t>
            </a:r>
          </a:p>
          <a:p>
            <a:r>
              <a:rPr lang="en-CA" b="0" dirty="0" err="1"/>
              <a:t>ClC</a:t>
            </a:r>
            <a:r>
              <a:rPr lang="en-CA" b="0" dirty="0"/>
              <a:t>- Club cell (secrete glycosaminoglycans to protect the bronchiole lining -&gt; protect the bronchiolar epithelium) </a:t>
            </a:r>
          </a:p>
          <a:p>
            <a:r>
              <a:rPr lang="en-CA" b="0" dirty="0" err="1"/>
              <a:t>SqC</a:t>
            </a:r>
            <a:r>
              <a:rPr lang="en-CA" b="0" dirty="0"/>
              <a:t>- Squamous cell</a:t>
            </a:r>
          </a:p>
          <a:p>
            <a:r>
              <a:rPr lang="en-CA" b="0" dirty="0"/>
              <a:t>GC- Goblet cell (secrete mucus in order to protect the mucus membranes)</a:t>
            </a:r>
          </a:p>
          <a:p>
            <a:r>
              <a:rPr lang="en-CA" b="0" dirty="0"/>
              <a:t>BC- Basal cell (stem cells or progenitors of respiratory epithelium)</a:t>
            </a:r>
          </a:p>
          <a:p>
            <a:r>
              <a:rPr lang="en-CA" b="0" dirty="0"/>
              <a:t>CC-Ciliated cell</a:t>
            </a:r>
          </a:p>
          <a:p>
            <a:r>
              <a:rPr lang="en-CA" b="0" dirty="0"/>
              <a:t>SM- Smooth muscle</a:t>
            </a:r>
          </a:p>
          <a:p>
            <a:r>
              <a:rPr lang="en-CA" b="0" dirty="0" err="1"/>
              <a:t>SCCoE</a:t>
            </a:r>
            <a:r>
              <a:rPr lang="en-CA" b="0" dirty="0"/>
              <a:t>- Simple ciliated columnar epithelium</a:t>
            </a:r>
          </a:p>
          <a:p>
            <a:r>
              <a:rPr lang="en-CA" b="0" dirty="0" err="1"/>
              <a:t>SCCuE</a:t>
            </a:r>
            <a:r>
              <a:rPr lang="en-CA" b="0" dirty="0"/>
              <a:t>- Simple ciliated cuboidal epithelium </a:t>
            </a:r>
          </a:p>
          <a:p>
            <a:r>
              <a:rPr lang="en-CA" b="0" dirty="0" err="1"/>
              <a:t>SCSqE</a:t>
            </a:r>
            <a:r>
              <a:rPr lang="en-CA" b="0" dirty="0"/>
              <a:t>- Simple cuboidal and squamous epithelium</a:t>
            </a:r>
          </a:p>
          <a:p>
            <a:r>
              <a:rPr lang="en-CA" b="0" dirty="0"/>
              <a:t>T1P- Type I pneumocyte</a:t>
            </a:r>
          </a:p>
          <a:p>
            <a:r>
              <a:rPr lang="en-CA" b="0" dirty="0"/>
              <a:t>T2P- Type II pneumocyte</a:t>
            </a:r>
          </a:p>
          <a:p>
            <a:r>
              <a:rPr lang="en-CA" b="0" dirty="0"/>
              <a:t>AM- Alveolar macrophage </a:t>
            </a:r>
          </a:p>
          <a:p>
            <a:endParaRPr lang="en-US" dirty="0"/>
          </a:p>
        </p:txBody>
      </p:sp>
    </p:spTree>
    <p:extLst>
      <p:ext uri="{BB962C8B-B14F-4D97-AF65-F5344CB8AC3E}">
        <p14:creationId xmlns:p14="http://schemas.microsoft.com/office/powerpoint/2010/main" val="40352472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148" name="Google Shape;1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b="0" baseline="0" dirty="0"/>
              <a:t>Surfactant is necessary to ‘break up’ this tension and to equalize the pressure within the alveoli. </a:t>
            </a:r>
            <a:r>
              <a:rPr lang="en-US" b="1" baseline="0" dirty="0"/>
              <a:t>This prevents the alveoli from collapsing upon expiration, which is instrumental in decreasing our work of breathing.</a:t>
            </a:r>
          </a:p>
          <a:p>
            <a:endParaRPr lang="en-US" dirty="0"/>
          </a:p>
        </p:txBody>
      </p:sp>
    </p:spTree>
    <p:extLst>
      <p:ext uri="{BB962C8B-B14F-4D97-AF65-F5344CB8AC3E}">
        <p14:creationId xmlns:p14="http://schemas.microsoft.com/office/powerpoint/2010/main" val="36938540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4" name="Google Shape;264;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dirty="0"/>
              <a:t>TRACHEA</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Photomicrograph of a tracheal biopsy specimen (H&amp;E stain; 400x magnification)</a:t>
            </a:r>
            <a:endParaRPr dirty="0"/>
          </a:p>
          <a:p>
            <a:pPr marL="0" lvl="0" indent="0" algn="l" rtl="0">
              <a:lnSpc>
                <a:spcPct val="100000"/>
              </a:lnSpc>
              <a:spcBef>
                <a:spcPts val="0"/>
              </a:spcBef>
              <a:spcAft>
                <a:spcPts val="0"/>
              </a:spcAft>
              <a:buSzPts val="1100"/>
              <a:buNone/>
            </a:pPr>
            <a:r>
              <a:rPr lang="en" dirty="0"/>
              <a:t>Cell layers (from top to bottom):</a:t>
            </a:r>
            <a:br>
              <a:rPr lang="en" dirty="0"/>
            </a:br>
            <a:r>
              <a:rPr lang="en" dirty="0"/>
              <a:t>– Mucosa: ciliated pseudostratified columnar epithelium with numerous goblet cells, resting on lamina propria, which contains elastic fibers and connective tissue</a:t>
            </a:r>
            <a:br>
              <a:rPr lang="en" dirty="0"/>
            </a:br>
            <a:r>
              <a:rPr lang="en" dirty="0"/>
              <a:t>– Detail: cilia (example indicated by green overlay), nuclei (examples indicated by white arrowheads), goblet cell (examples indicated by orange overlay)</a:t>
            </a:r>
            <a:br>
              <a:rPr lang="en" dirty="0"/>
            </a:br>
            <a:r>
              <a:rPr lang="en" dirty="0"/>
              <a:t>– Submucosa: numerous seromucous glands (black arrow) and smooth muscle cells with lamina propria underneath</a:t>
            </a:r>
            <a:br>
              <a:rPr lang="en" dirty="0"/>
            </a:br>
            <a:r>
              <a:rPr lang="en" dirty="0"/>
              <a:t>– Hyaline cartilage: chondrocytes and lacunae surrounded by an extracellular matrix (grey overlay)</a:t>
            </a:r>
            <a:br>
              <a:rPr lang="en" dirty="0"/>
            </a:br>
            <a:r>
              <a:rPr lang="en" dirty="0"/>
              <a:t>-Adventitia: loose areolar tissue (white band on the bottom right)</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 b="1" i="1" dirty="0"/>
              <a:t>Reference: AMBOSS.com</a:t>
            </a:r>
            <a:endParaRPr dirty="0"/>
          </a:p>
          <a:p>
            <a:pPr marL="0" lvl="0" indent="0" algn="l" rtl="0">
              <a:lnSpc>
                <a:spcPct val="100000"/>
              </a:lnSpc>
              <a:spcBef>
                <a:spcPts val="0"/>
              </a:spcBef>
              <a:spcAft>
                <a:spcPts val="0"/>
              </a:spcAft>
              <a:buSzPts val="1100"/>
              <a:buNone/>
            </a:pPr>
            <a:endParaRPr dirty="0"/>
          </a:p>
        </p:txBody>
      </p:sp>
      <p:sp>
        <p:nvSpPr>
          <p:cNvPr id="265" name="Google Shape;265;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b="1" dirty="0"/>
          </a:p>
          <a:p>
            <a:r>
              <a:rPr lang="en-US" b="1" dirty="0"/>
              <a:t>Conducting Zone </a:t>
            </a:r>
            <a:r>
              <a:rPr lang="en-US" dirty="0"/>
              <a:t>– “Anatomic Dead Space”</a:t>
            </a:r>
          </a:p>
          <a:p>
            <a:r>
              <a:rPr lang="en-US" dirty="0"/>
              <a:t>• Cartilage and goblet cells extend to end of bronchi.</a:t>
            </a:r>
            <a:endParaRPr lang="en-US" dirty="0">
              <a:cs typeface="Calibri"/>
            </a:endParaRPr>
          </a:p>
          <a:p>
            <a:r>
              <a:rPr lang="en-US" dirty="0"/>
              <a:t>• Airway smooth muscle cells extend to end of terminal bronchioles (sparse beyond this point).</a:t>
            </a:r>
            <a:endParaRPr lang="en-US" dirty="0">
              <a:cs typeface="Calibri"/>
            </a:endParaRPr>
          </a:p>
          <a:p>
            <a:r>
              <a:rPr lang="en-US" b="1" dirty="0"/>
              <a:t>Respiratory Zone </a:t>
            </a:r>
            <a:r>
              <a:rPr lang="en-US" dirty="0"/>
              <a:t>– Gas Exchange</a:t>
            </a:r>
            <a:endParaRPr lang="en-US" dirty="0">
              <a:cs typeface="Calibri"/>
            </a:endParaRPr>
          </a:p>
          <a:p>
            <a:endParaRPr lang="en-US" dirty="0"/>
          </a:p>
          <a:p>
            <a:endParaRPr lang="en-US" dirty="0"/>
          </a:p>
          <a:p>
            <a:r>
              <a:rPr lang="en-US" dirty="0"/>
              <a:t>Trachea Bifurcates - Main bronchi to each lung - main bronchi give rise to lobar bronchi (R3, L2) supplying the lobes of the lung - Lobar bronchi give rise to segmental bronchi supplying bronchopulmonary segments. </a:t>
            </a:r>
          </a:p>
          <a:p>
            <a:endParaRPr lang="en-US" dirty="0"/>
          </a:p>
          <a:p>
            <a:r>
              <a:rPr lang="en-US" dirty="0"/>
              <a:t>Segmental bronchi give rise to conducting bronchioles - Terminal bronchioles - Respiratory bronchioles - Alveolar ducts - Alveolar sacs - Alveoli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C848EF-7697-F14C-BF11-A789FA4D50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66847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“C3, 4, 5 Keeps the Diaphragm Alive!”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u="sng"/>
              <a:t>AMBOSS NOTES (Diagram)</a:t>
            </a:r>
            <a:endParaRPr/>
          </a:p>
          <a:p>
            <a:pPr marL="0" lvl="0" indent="0" algn="l" rtl="0">
              <a:lnSpc>
                <a:spcPct val="100000"/>
              </a:lnSpc>
              <a:spcBef>
                <a:spcPts val="0"/>
              </a:spcBef>
              <a:spcAft>
                <a:spcPts val="0"/>
              </a:spcAft>
              <a:buSzPts val="1100"/>
              <a:buNone/>
            </a:pPr>
            <a:r>
              <a:rPr lang="en" b="1"/>
              <a:t>Diaphragm</a:t>
            </a:r>
            <a:endParaRPr/>
          </a:p>
          <a:p>
            <a:pPr marL="0" lvl="0" indent="0" algn="l" rtl="0">
              <a:lnSpc>
                <a:spcPct val="100000"/>
              </a:lnSpc>
              <a:spcBef>
                <a:spcPts val="0"/>
              </a:spcBef>
              <a:spcAft>
                <a:spcPts val="0"/>
              </a:spcAft>
              <a:buSzPts val="1100"/>
              <a:buNone/>
            </a:pPr>
            <a:r>
              <a:rPr lang="en"/>
              <a:t>Frontal view</a:t>
            </a:r>
            <a:endParaRPr/>
          </a:p>
          <a:p>
            <a:pPr marL="0" lvl="0" indent="0" algn="l" rtl="0">
              <a:lnSpc>
                <a:spcPct val="100000"/>
              </a:lnSpc>
              <a:spcBef>
                <a:spcPts val="0"/>
              </a:spcBef>
              <a:spcAft>
                <a:spcPts val="0"/>
              </a:spcAft>
              <a:buSzPts val="1100"/>
              <a:buNone/>
            </a:pPr>
            <a:r>
              <a:rPr lang="en"/>
              <a:t>The diaphragm is a dome-shaped muscular structure that separates the thorax from the abdomen. The two crura of the diaphragm arise from the lumbar vertebrae (L1–L3). The aortic hiatus lies between the two crura anteriorly and the lumbar vertebrae posteriorly, at vertebral level T12. The esophageal hiatus is an elliptical opening in the muscular portion of the posterior diaphragm at vertebral level T10. The caval opening lies on the right side of the central tendon at vertebral level T8.</a:t>
            </a:r>
            <a:endParaRPr/>
          </a:p>
          <a:p>
            <a:pPr marL="0" lvl="0" indent="0" algn="l" rtl="0">
              <a:lnSpc>
                <a:spcPct val="100000"/>
              </a:lnSpc>
              <a:spcBef>
                <a:spcPts val="0"/>
              </a:spcBef>
              <a:spcAft>
                <a:spcPts val="0"/>
              </a:spcAft>
              <a:buSzPts val="1100"/>
              <a:buNone/>
            </a:pPr>
            <a:endParaRPr/>
          </a:p>
        </p:txBody>
      </p:sp>
      <p:sp>
        <p:nvSpPr>
          <p:cNvPr id="277" name="Google Shape;277;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FUN FACT!</a:t>
            </a:r>
            <a:endParaRPr/>
          </a:p>
          <a:p>
            <a:pPr marL="0" lvl="0" indent="0" algn="l" rtl="0">
              <a:lnSpc>
                <a:spcPct val="100000"/>
              </a:lnSpc>
              <a:spcBef>
                <a:spcPts val="0"/>
              </a:spcBef>
              <a:spcAft>
                <a:spcPts val="0"/>
              </a:spcAft>
              <a:buSzPts val="1100"/>
              <a:buNone/>
            </a:pPr>
            <a:r>
              <a:rPr lang="en"/>
              <a:t>-Did you know -&gt; the protrusion of an abdominal structure/organ into the thorax through a lax diaphragmatic esophageal hiatus is referred to as a Hiatal Hernia </a:t>
            </a:r>
            <a:endParaRPr/>
          </a:p>
        </p:txBody>
      </p:sp>
      <p:sp>
        <p:nvSpPr>
          <p:cNvPr id="289" name="Google Shape;289;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7" name="Google Shape;29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dirty="0"/>
              <a:t>Chest X-ray showing diaphragm</a:t>
            </a:r>
            <a:endParaRPr dirty="0"/>
          </a:p>
          <a:p>
            <a:pPr marL="0" lvl="0" indent="0" algn="l" rtl="0">
              <a:lnSpc>
                <a:spcPct val="100000"/>
              </a:lnSpc>
              <a:spcBef>
                <a:spcPts val="0"/>
              </a:spcBef>
              <a:spcAft>
                <a:spcPts val="0"/>
              </a:spcAft>
              <a:buSzPts val="1100"/>
              <a:buNone/>
            </a:pPr>
            <a:r>
              <a:rPr lang="en" dirty="0"/>
              <a:t>Both hemidiaphragms should appear smooth and with clear margins.</a:t>
            </a:r>
            <a:endParaRPr dirty="0"/>
          </a:p>
          <a:p>
            <a:pPr marL="0" lvl="0" indent="0" algn="l" rtl="0">
              <a:lnSpc>
                <a:spcPct val="100000"/>
              </a:lnSpc>
              <a:spcBef>
                <a:spcPts val="0"/>
              </a:spcBef>
              <a:spcAft>
                <a:spcPts val="0"/>
              </a:spcAft>
              <a:buSzPts val="1100"/>
              <a:buNone/>
            </a:pPr>
            <a:r>
              <a:rPr lang="en" dirty="0"/>
              <a:t>Cardiac Ratio/Diaphragm -&gt; ½ (Normal Ratio) </a:t>
            </a:r>
            <a:endParaRPr dirty="0"/>
          </a:p>
          <a:p>
            <a:pPr marL="0" lvl="0" indent="0" algn="l" rtl="0">
              <a:lnSpc>
                <a:spcPct val="100000"/>
              </a:lnSpc>
              <a:spcBef>
                <a:spcPts val="0"/>
              </a:spcBef>
              <a:spcAft>
                <a:spcPts val="0"/>
              </a:spcAft>
              <a:buSzPts val="1100"/>
              <a:buNone/>
            </a:pPr>
            <a:endParaRPr dirty="0"/>
          </a:p>
          <a:p>
            <a:pPr marL="0" marR="0" lvl="0" indent="0" algn="l" rtl="0">
              <a:lnSpc>
                <a:spcPct val="100000"/>
              </a:lnSpc>
              <a:spcBef>
                <a:spcPts val="0"/>
              </a:spcBef>
              <a:spcAft>
                <a:spcPts val="0"/>
              </a:spcAft>
              <a:buClr>
                <a:schemeClr val="dk1"/>
              </a:buClr>
              <a:buSzPts val="1200"/>
              <a:buFont typeface="Calibri"/>
              <a:buNone/>
            </a:pPr>
            <a:r>
              <a:rPr lang="en" b="1" i="1" dirty="0"/>
              <a:t>Reference: </a:t>
            </a:r>
            <a:r>
              <a:rPr lang="en" b="1" i="1" dirty="0" err="1"/>
              <a:t>AMBOSS.com</a:t>
            </a:r>
            <a:endParaRPr lang="en" b="1" i="1" dirty="0"/>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litfl.com</a:t>
            </a:r>
            <a:r>
              <a:rPr lang="en-US" dirty="0"/>
              <a:t>/</a:t>
            </a:r>
            <a:r>
              <a:rPr lang="en-US" dirty="0" err="1"/>
              <a:t>abc</a:t>
            </a:r>
            <a:r>
              <a:rPr lang="en-US" dirty="0"/>
              <a:t>-of-</a:t>
            </a:r>
            <a:r>
              <a:rPr lang="en-US" dirty="0" err="1"/>
              <a:t>cxr</a:t>
            </a:r>
            <a:r>
              <a:rPr lang="en-US" dirty="0"/>
              <a:t>-interpretation/</a:t>
            </a:r>
            <a:endParaRPr dirty="0"/>
          </a:p>
          <a:p>
            <a:pPr marL="0" lvl="0" indent="0" algn="l" rtl="0">
              <a:lnSpc>
                <a:spcPct val="100000"/>
              </a:lnSpc>
              <a:spcBef>
                <a:spcPts val="0"/>
              </a:spcBef>
              <a:spcAft>
                <a:spcPts val="0"/>
              </a:spcAft>
              <a:buSzPts val="1100"/>
              <a:buNone/>
            </a:pPr>
            <a:endParaRPr dirty="0"/>
          </a:p>
        </p:txBody>
      </p:sp>
      <p:sp>
        <p:nvSpPr>
          <p:cNvPr id="298" name="Google Shape;298;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dirty="0"/>
              <a:t>Clinical skills session on chest </a:t>
            </a:r>
            <a:r>
              <a:rPr lang="en-CA" dirty="0" err="1"/>
              <a:t>xrays</a:t>
            </a:r>
            <a:r>
              <a:rPr lang="en-CA" dirty="0"/>
              <a:t> (I think first year session) is amazing resource!!</a:t>
            </a:r>
          </a:p>
        </p:txBody>
      </p:sp>
    </p:spTree>
    <p:extLst>
      <p:ext uri="{BB962C8B-B14F-4D97-AF65-F5344CB8AC3E}">
        <p14:creationId xmlns:p14="http://schemas.microsoft.com/office/powerpoint/2010/main" val="26236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b="0" dirty="0"/>
              <a:t>Approach </a:t>
            </a:r>
            <a:r>
              <a:rPr lang="en-GB" b="0" dirty="0" err="1"/>
              <a:t>systematicallty</a:t>
            </a:r>
            <a:r>
              <a:rPr lang="en-GB" b="0" dirty="0"/>
              <a:t> ABCDE </a:t>
            </a:r>
            <a:r>
              <a:rPr lang="en-GB" b="0" dirty="0" err="1"/>
              <a:t>ect</a:t>
            </a:r>
            <a:endParaRPr lang="en-GB" b="0" dirty="0"/>
          </a:p>
          <a:p>
            <a:pPr marL="0" lvl="0" indent="0" algn="l" rtl="0">
              <a:lnSpc>
                <a:spcPct val="100000"/>
              </a:lnSpc>
              <a:spcBef>
                <a:spcPts val="0"/>
              </a:spcBef>
              <a:spcAft>
                <a:spcPts val="0"/>
              </a:spcAft>
              <a:buSzPts val="1100"/>
              <a:buNone/>
            </a:pPr>
            <a:endParaRPr b="0" dirty="0"/>
          </a:p>
        </p:txBody>
      </p:sp>
      <p:sp>
        <p:nvSpPr>
          <p:cNvPr id="312" name="Google Shape;312;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a:extLst>
            <a:ext uri="{FF2B5EF4-FFF2-40B4-BE49-F238E27FC236}">
              <a16:creationId xmlns:a16="http://schemas.microsoft.com/office/drawing/2014/main" id="{6DABF5AD-358F-9C84-48B6-9E53408961FC}"/>
            </a:ext>
          </a:extLst>
        </p:cNvPr>
        <p:cNvGrpSpPr/>
        <p:nvPr/>
      </p:nvGrpSpPr>
      <p:grpSpPr>
        <a:xfrm>
          <a:off x="0" y="0"/>
          <a:ext cx="0" cy="0"/>
          <a:chOff x="0" y="0"/>
          <a:chExt cx="0" cy="0"/>
        </a:xfrm>
      </p:grpSpPr>
      <p:sp>
        <p:nvSpPr>
          <p:cNvPr id="310" name="Google Shape;310;p18:notes">
            <a:extLst>
              <a:ext uri="{FF2B5EF4-FFF2-40B4-BE49-F238E27FC236}">
                <a16:creationId xmlns:a16="http://schemas.microsoft.com/office/drawing/2014/main" id="{D9B4D38C-2C59-2515-F8A5-90D94155395C}"/>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18:notes">
            <a:extLst>
              <a:ext uri="{FF2B5EF4-FFF2-40B4-BE49-F238E27FC236}">
                <a16:creationId xmlns:a16="http://schemas.microsoft.com/office/drawing/2014/main" id="{83FE7F64-2B34-D1B3-437D-6E8781F58E12}"/>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b="1" u="sng" dirty="0"/>
              <a:t>A trachea midline</a:t>
            </a:r>
          </a:p>
          <a:p>
            <a:pPr marL="0" lvl="0" indent="0" algn="l" rtl="0">
              <a:lnSpc>
                <a:spcPct val="100000"/>
              </a:lnSpc>
              <a:spcBef>
                <a:spcPts val="0"/>
              </a:spcBef>
              <a:spcAft>
                <a:spcPts val="0"/>
              </a:spcAft>
              <a:buSzPts val="1100"/>
              <a:buNone/>
            </a:pPr>
            <a:r>
              <a:rPr lang="en-GB" b="1" u="sng" dirty="0"/>
              <a:t>B lung fields </a:t>
            </a:r>
            <a:r>
              <a:rPr lang="en-GB" b="1" u="sng" dirty="0" err="1"/>
              <a:t>entend</a:t>
            </a:r>
            <a:r>
              <a:rPr lang="en-GB" b="1" u="sng" dirty="0"/>
              <a:t> all the way out bilaterally, consolidation on left upper lobe</a:t>
            </a:r>
          </a:p>
          <a:p>
            <a:pPr marL="0" lvl="0" indent="0" algn="l" rtl="0">
              <a:lnSpc>
                <a:spcPct val="100000"/>
              </a:lnSpc>
              <a:spcBef>
                <a:spcPts val="0"/>
              </a:spcBef>
              <a:spcAft>
                <a:spcPts val="0"/>
              </a:spcAft>
              <a:buSzPts val="1100"/>
              <a:buNone/>
            </a:pPr>
            <a:r>
              <a:rPr lang="en-GB" b="1" u="sng" dirty="0"/>
              <a:t>C cardiac , heart appears normal size, </a:t>
            </a:r>
            <a:r>
              <a:rPr lang="en-GB" b="1" u="sng" dirty="0" err="1"/>
              <a:t>obsured</a:t>
            </a:r>
            <a:r>
              <a:rPr lang="en-GB" b="1" u="sng" dirty="0"/>
              <a:t> by consolidation , aortic notch ok</a:t>
            </a:r>
            <a:br>
              <a:rPr lang="en-GB" b="1" u="sng" dirty="0"/>
            </a:br>
            <a:r>
              <a:rPr lang="en-GB" b="1" u="sng" dirty="0"/>
              <a:t>D diaphragm levels approx. equal, nice costophrenic angles </a:t>
            </a:r>
            <a:br>
              <a:rPr lang="en-GB" b="1" u="sng" dirty="0"/>
            </a:br>
            <a:r>
              <a:rPr lang="en-GB" b="1" u="sng" dirty="0"/>
              <a:t>E everything else -&gt; no wires or tubes visible </a:t>
            </a:r>
            <a:endParaRPr dirty="0"/>
          </a:p>
          <a:p>
            <a:pPr marL="0" lvl="0" indent="0" algn="l" rtl="0">
              <a:lnSpc>
                <a:spcPct val="100000"/>
              </a:lnSpc>
              <a:spcBef>
                <a:spcPts val="0"/>
              </a:spcBef>
              <a:spcAft>
                <a:spcPts val="0"/>
              </a:spcAft>
              <a:buSzPts val="1100"/>
              <a:buNone/>
            </a:pPr>
            <a:endParaRPr b="0" dirty="0"/>
          </a:p>
        </p:txBody>
      </p:sp>
      <p:sp>
        <p:nvSpPr>
          <p:cNvPr id="312" name="Google Shape;312;p18:notes">
            <a:extLst>
              <a:ext uri="{FF2B5EF4-FFF2-40B4-BE49-F238E27FC236}">
                <a16:creationId xmlns:a16="http://schemas.microsoft.com/office/drawing/2014/main" id="{CEEE9CBA-2014-86E7-ABC8-2614FC5F2FBC}"/>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066989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19: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3" name="Google Shape;323;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2. </a:t>
            </a:r>
            <a:r>
              <a:rPr lang="en" b="1"/>
              <a:t>Pseudoglandular</a:t>
            </a:r>
            <a:r>
              <a:rPr lang="en"/>
              <a:t> stage: respiration impossible (incompatible with life)</a:t>
            </a:r>
            <a:endParaRPr/>
          </a:p>
          <a:p>
            <a:pPr marL="0" lvl="0" indent="0" algn="l" rtl="0">
              <a:lnSpc>
                <a:spcPct val="100000"/>
              </a:lnSpc>
              <a:spcBef>
                <a:spcPts val="0"/>
              </a:spcBef>
              <a:spcAft>
                <a:spcPts val="0"/>
              </a:spcAft>
              <a:buSzPts val="1100"/>
              <a:buNone/>
            </a:pPr>
            <a:r>
              <a:rPr lang="en"/>
              <a:t>3. </a:t>
            </a:r>
            <a:r>
              <a:rPr lang="en" b="1"/>
              <a:t>Canalicular</a:t>
            </a:r>
            <a:r>
              <a:rPr lang="en"/>
              <a:t> stage: airways increase in diameter *Respiration capable at 25 weeks</a:t>
            </a:r>
            <a:endParaRPr/>
          </a:p>
          <a:p>
            <a:pPr marL="0" lvl="0" indent="0" algn="l" rtl="0">
              <a:lnSpc>
                <a:spcPct val="100000"/>
              </a:lnSpc>
              <a:spcBef>
                <a:spcPts val="0"/>
              </a:spcBef>
              <a:spcAft>
                <a:spcPts val="0"/>
              </a:spcAft>
              <a:buSzPts val="1100"/>
              <a:buNone/>
            </a:pPr>
            <a:r>
              <a:rPr lang="en"/>
              <a:t>5. </a:t>
            </a:r>
            <a:r>
              <a:rPr lang="en" b="1"/>
              <a:t>Alveolar</a:t>
            </a:r>
            <a:r>
              <a:rPr lang="en"/>
              <a:t> stage: in utero, breathing occurs via aspiration/expulsion of amniotic fluid (INCREASED vascular resistance in lungs)</a:t>
            </a:r>
            <a:endParaRPr/>
          </a:p>
          <a:p>
            <a:pPr marL="0" lvl="0" indent="0" algn="l" rtl="0">
              <a:lnSpc>
                <a:spcPct val="100000"/>
              </a:lnSpc>
              <a:spcBef>
                <a:spcPts val="0"/>
              </a:spcBef>
              <a:spcAft>
                <a:spcPts val="0"/>
              </a:spcAft>
              <a:buSzPts val="1100"/>
              <a:buNone/>
            </a:pPr>
            <a:r>
              <a:rPr lang="en"/>
              <a:t>**</a:t>
            </a:r>
            <a:r>
              <a:rPr lang="en" u="sng"/>
              <a:t>At BIRTH </a:t>
            </a:r>
            <a:r>
              <a:rPr lang="en"/>
              <a:t>-&gt; first breath, fluid replaced with air, and DECREASED pulmonary vascular resistance </a:t>
            </a:r>
            <a:endParaRPr/>
          </a:p>
        </p:txBody>
      </p:sp>
      <p:sp>
        <p:nvSpPr>
          <p:cNvPr id="157" name="Google Shape;157;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33" name="Google Shape;333;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r>
              <a:rPr lang="en-US" dirty="0">
                <a:latin typeface="Calibri"/>
                <a:cs typeface="Calibri"/>
              </a:rPr>
              <a:t>This is only a brief overview of the muscles involved. </a:t>
            </a:r>
            <a:endParaRPr lang="en-US" dirty="0"/>
          </a:p>
        </p:txBody>
      </p:sp>
    </p:spTree>
    <p:extLst>
      <p:ext uri="{BB962C8B-B14F-4D97-AF65-F5344CB8AC3E}">
        <p14:creationId xmlns:p14="http://schemas.microsoft.com/office/powerpoint/2010/main" val="3923349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2" name="Google Shape;34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a:p>
            <a:pPr marL="285750" lvl="0" indent="-285750" algn="l" rtl="0">
              <a:lnSpc>
                <a:spcPct val="100000"/>
              </a:lnSpc>
              <a:spcBef>
                <a:spcPts val="0"/>
              </a:spcBef>
              <a:spcAft>
                <a:spcPts val="0"/>
              </a:spcAft>
              <a:buClr>
                <a:schemeClr val="dk1"/>
              </a:buClr>
              <a:buSzPts val="1200"/>
              <a:buFont typeface="Arial"/>
              <a:buChar char="•"/>
            </a:pPr>
            <a:r>
              <a:rPr lang="en"/>
              <a:t>Normal inspiration is a result of contraction of the diaphragm and the external intercostal muscles with the abdominal wall being pushed outward</a:t>
            </a:r>
            <a:endParaRPr/>
          </a:p>
          <a:p>
            <a:pPr marL="285750" lvl="0" indent="-285750" algn="l" rtl="0">
              <a:lnSpc>
                <a:spcPct val="100000"/>
              </a:lnSpc>
              <a:spcBef>
                <a:spcPts val="0"/>
              </a:spcBef>
              <a:spcAft>
                <a:spcPts val="0"/>
              </a:spcAft>
              <a:buClr>
                <a:schemeClr val="dk1"/>
              </a:buClr>
              <a:buSzPts val="1200"/>
              <a:buFont typeface="Arial"/>
              <a:buChar char="•"/>
            </a:pPr>
            <a:r>
              <a:rPr lang="en"/>
              <a:t>The dome shaped diaphragm flattens downward towards the abdomen, pressing the viscera and pushing the abdominal wall outward</a:t>
            </a:r>
            <a:endParaRPr/>
          </a:p>
          <a:p>
            <a:pPr marL="285750" lvl="0" indent="-285750" algn="l" rtl="0">
              <a:lnSpc>
                <a:spcPct val="100000"/>
              </a:lnSpc>
              <a:spcBef>
                <a:spcPts val="0"/>
              </a:spcBef>
              <a:spcAft>
                <a:spcPts val="0"/>
              </a:spcAft>
              <a:buClr>
                <a:schemeClr val="dk1"/>
              </a:buClr>
              <a:buSzPts val="1200"/>
              <a:buFont typeface="Arial"/>
              <a:buChar char="•"/>
            </a:pPr>
            <a:r>
              <a:rPr lang="en"/>
              <a:t>The intercostals raise the ribs 🡪 increases the volume of the thoracic cavity</a:t>
            </a:r>
            <a:endParaRPr/>
          </a:p>
          <a:p>
            <a:pPr marL="285750" lvl="0" indent="-285750" algn="l" rtl="0">
              <a:lnSpc>
                <a:spcPct val="100000"/>
              </a:lnSpc>
              <a:spcBef>
                <a:spcPts val="0"/>
              </a:spcBef>
              <a:spcAft>
                <a:spcPts val="0"/>
              </a:spcAft>
              <a:buClr>
                <a:schemeClr val="dk1"/>
              </a:buClr>
              <a:buSzPts val="1200"/>
              <a:buFont typeface="Arial"/>
              <a:buChar char="•"/>
            </a:pPr>
            <a:r>
              <a:rPr lang="en"/>
              <a:t>When the diaphragm is paralyzed, contraction of intercostal muscles causes it to be sucked upward and the abdominal wall being drawn inwards</a:t>
            </a:r>
            <a:endParaRPr/>
          </a:p>
          <a:p>
            <a:pPr marL="0" lvl="0" indent="0" algn="l" rtl="0">
              <a:lnSpc>
                <a:spcPct val="100000"/>
              </a:lnSpc>
              <a:spcBef>
                <a:spcPts val="0"/>
              </a:spcBef>
              <a:spcAft>
                <a:spcPts val="0"/>
              </a:spcAft>
              <a:buClr>
                <a:schemeClr val="dk1"/>
              </a:buClr>
              <a:buSzPts val="1200"/>
              <a:buFont typeface="Arial"/>
              <a:buNone/>
            </a:pPr>
            <a:endParaRPr/>
          </a:p>
          <a:p>
            <a:pPr marL="0" lvl="0" indent="0" algn="l" rtl="0">
              <a:lnSpc>
                <a:spcPct val="100000"/>
              </a:lnSpc>
              <a:spcBef>
                <a:spcPts val="0"/>
              </a:spcBef>
              <a:spcAft>
                <a:spcPts val="0"/>
              </a:spcAft>
              <a:buClr>
                <a:schemeClr val="dk1"/>
              </a:buClr>
              <a:buSzPts val="1200"/>
              <a:buFont typeface="Arial"/>
              <a:buNone/>
            </a:pPr>
            <a:r>
              <a:rPr lang="en" b="1" i="1"/>
              <a:t>Reference: Michael Pollock- Doctorials presentation 2018/19</a:t>
            </a:r>
            <a:endParaRPr/>
          </a:p>
          <a:p>
            <a:pPr marL="0" lvl="0" indent="0" algn="l" rtl="0">
              <a:lnSpc>
                <a:spcPct val="100000"/>
              </a:lnSpc>
              <a:spcBef>
                <a:spcPts val="0"/>
              </a:spcBef>
              <a:spcAft>
                <a:spcPts val="0"/>
              </a:spcAft>
              <a:buSzPts val="1100"/>
              <a:buNone/>
            </a:pPr>
            <a:endParaRPr/>
          </a:p>
        </p:txBody>
      </p:sp>
      <p:sp>
        <p:nvSpPr>
          <p:cNvPr id="343" name="Google Shape;34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dirty="0"/>
              <a:t>Pressure = 2 X Surface Tension / Radius of alveolus </a:t>
            </a:r>
            <a:endParaRPr dirty="0"/>
          </a:p>
          <a:p>
            <a:pPr marL="0" lvl="0" indent="0" algn="l" rtl="0">
              <a:lnSpc>
                <a:spcPct val="100000"/>
              </a:lnSpc>
              <a:spcBef>
                <a:spcPts val="0"/>
              </a:spcBef>
              <a:spcAft>
                <a:spcPts val="0"/>
              </a:spcAft>
              <a:buSzPts val="1100"/>
              <a:buNone/>
            </a:pPr>
            <a:r>
              <a:rPr lang="en" dirty="0"/>
              <a:t>The </a:t>
            </a:r>
            <a:r>
              <a:rPr lang="en" b="1" dirty="0"/>
              <a:t>Law</a:t>
            </a:r>
            <a:r>
              <a:rPr lang="en" dirty="0"/>
              <a:t> of </a:t>
            </a:r>
            <a:r>
              <a:rPr lang="en" b="1" dirty="0"/>
              <a:t>Laplace</a:t>
            </a:r>
            <a:r>
              <a:rPr lang="en" dirty="0"/>
              <a:t> essentially states that the tension within the wall of a sphere filled to a particular pressure depends on the thickness of the sphere. Consequently, even at a constant pressure, the tension within a filled sphere can be decreased simply by increasing the thickness of the sphere's wall</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u="sng" dirty="0"/>
              <a:t>Emily’s Notes</a:t>
            </a:r>
            <a:endParaRPr dirty="0"/>
          </a:p>
          <a:p>
            <a:pPr marL="0" lvl="0" indent="0" algn="l" rtl="0">
              <a:lnSpc>
                <a:spcPct val="100000"/>
              </a:lnSpc>
              <a:spcBef>
                <a:spcPts val="0"/>
              </a:spcBef>
              <a:spcAft>
                <a:spcPts val="0"/>
              </a:spcAft>
              <a:buSzPts val="1100"/>
              <a:buNone/>
            </a:pPr>
            <a:r>
              <a:rPr lang="en" b="1" dirty="0"/>
              <a:t>Collapsing pressure</a:t>
            </a:r>
            <a:r>
              <a:rPr lang="en" b="0" dirty="0"/>
              <a:t> reflects the lung’s natural tendency to collapse inwards. It is the pressure of the alveoli ‘wanting’ to collapse.</a:t>
            </a:r>
            <a:endParaRPr dirty="0"/>
          </a:p>
          <a:p>
            <a:pPr marL="0" lvl="0" indent="0" algn="l" rtl="0">
              <a:lnSpc>
                <a:spcPct val="100000"/>
              </a:lnSpc>
              <a:spcBef>
                <a:spcPts val="0"/>
              </a:spcBef>
              <a:spcAft>
                <a:spcPts val="0"/>
              </a:spcAft>
              <a:buSzPts val="1100"/>
              <a:buNone/>
            </a:pPr>
            <a:r>
              <a:rPr lang="en" b="0" dirty="0"/>
              <a:t>THE LAW OF LAPLACE IS SO IMPORTANT. KNOW IT OFF BY HEART AND UNDERSTAND IT. Is commonly examined in the context of the lungs, the heart, and even surgery.</a:t>
            </a:r>
            <a:endParaRPr dirty="0"/>
          </a:p>
          <a:p>
            <a:pPr marL="0" lvl="0" indent="0" algn="l" rtl="0">
              <a:lnSpc>
                <a:spcPct val="100000"/>
              </a:lnSpc>
              <a:spcBef>
                <a:spcPts val="0"/>
              </a:spcBef>
              <a:spcAft>
                <a:spcPts val="0"/>
              </a:spcAft>
              <a:buSzPts val="1100"/>
              <a:buNone/>
            </a:pPr>
            <a:r>
              <a:rPr lang="en" b="0" dirty="0"/>
              <a:t>The larger the radius: the </a:t>
            </a:r>
            <a:r>
              <a:rPr lang="en" b="1" dirty="0"/>
              <a:t>larger the tension</a:t>
            </a:r>
            <a:r>
              <a:rPr lang="en" b="0" dirty="0"/>
              <a:t> but the </a:t>
            </a:r>
            <a:r>
              <a:rPr lang="en" b="1" dirty="0"/>
              <a:t>smaller the pressure</a:t>
            </a:r>
            <a:endParaRPr b="0" dirty="0"/>
          </a:p>
          <a:p>
            <a:pPr marL="0" lvl="0" indent="0" algn="l" rtl="0">
              <a:lnSpc>
                <a:spcPct val="100000"/>
              </a:lnSpc>
              <a:spcBef>
                <a:spcPts val="0"/>
              </a:spcBef>
              <a:spcAft>
                <a:spcPts val="0"/>
              </a:spcAft>
              <a:buSzPts val="1100"/>
              <a:buNone/>
            </a:pPr>
            <a:r>
              <a:rPr lang="en" b="0" dirty="0"/>
              <a:t>The smaller the radius: the </a:t>
            </a:r>
            <a:r>
              <a:rPr lang="en" b="1" dirty="0"/>
              <a:t>smaller the tension</a:t>
            </a:r>
            <a:r>
              <a:rPr lang="en" b="0" dirty="0"/>
              <a:t> but the </a:t>
            </a:r>
            <a:r>
              <a:rPr lang="en" b="1" dirty="0"/>
              <a:t>larger the pressure</a:t>
            </a:r>
            <a:endParaRPr b="0" dirty="0"/>
          </a:p>
          <a:p>
            <a:pPr marL="0" lvl="0" indent="0" algn="l" rtl="0">
              <a:lnSpc>
                <a:spcPct val="100000"/>
              </a:lnSpc>
              <a:spcBef>
                <a:spcPts val="0"/>
              </a:spcBef>
              <a:spcAft>
                <a:spcPts val="0"/>
              </a:spcAft>
              <a:buSzPts val="1100"/>
              <a:buNone/>
            </a:pPr>
            <a:r>
              <a:rPr lang="en" b="0" dirty="0"/>
              <a:t>(To explain why tension is increased the larger the radius becomes, it is helpful to think of a tightrope walker: If a tightrope walker walks a short rope (smaller radius), then less ‘taughtness’ (tension) in the rope is needed to hold their weight. If a tightrope walker walks a long rope (larger radius), then </a:t>
            </a:r>
            <a:r>
              <a:rPr lang="en" b="1" dirty="0"/>
              <a:t>more</a:t>
            </a:r>
            <a:r>
              <a:rPr lang="en" b="0" dirty="0"/>
              <a:t> ‘taughtness’ (tension) in the rope is needed to hold their weight and prevent the rope from sagging). </a:t>
            </a:r>
            <a:endParaRPr dirty="0"/>
          </a:p>
          <a:p>
            <a:pPr marL="0" lvl="0" indent="0" algn="l" rtl="0">
              <a:lnSpc>
                <a:spcPct val="100000"/>
              </a:lnSpc>
              <a:spcBef>
                <a:spcPts val="0"/>
              </a:spcBef>
              <a:spcAft>
                <a:spcPts val="0"/>
              </a:spcAft>
              <a:buSzPts val="1100"/>
              <a:buNone/>
            </a:pPr>
            <a:r>
              <a:rPr lang="en" b="0" dirty="0"/>
              <a:t>Thus, collapsing pressure is </a:t>
            </a:r>
            <a:r>
              <a:rPr lang="en" b="1" dirty="0"/>
              <a:t>greatest in small alveoli</a:t>
            </a:r>
            <a:r>
              <a:rPr lang="en" b="0" dirty="0"/>
              <a:t>.</a:t>
            </a:r>
            <a:endParaRPr dirty="0"/>
          </a:p>
          <a:p>
            <a:pPr marL="0" lvl="0" indent="0" algn="l" rtl="0">
              <a:lnSpc>
                <a:spcPct val="100000"/>
              </a:lnSpc>
              <a:spcBef>
                <a:spcPts val="0"/>
              </a:spcBef>
              <a:spcAft>
                <a:spcPts val="0"/>
              </a:spcAft>
              <a:buSzPts val="1100"/>
              <a:buNone/>
            </a:pPr>
            <a:r>
              <a:rPr lang="en" b="0" dirty="0"/>
              <a:t>Surfactant is necessary to ‘break up’ this tension and to equalize the pressure within the alveoli. </a:t>
            </a:r>
            <a:r>
              <a:rPr lang="en" b="1" dirty="0"/>
              <a:t>This prevents the alveoli from collapsing upon expiration, which is instrumental in decreasing our work of breathing.</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 dirty="0"/>
              <a:t>Babies begin to produce surfactant between </a:t>
            </a:r>
            <a:r>
              <a:rPr lang="en" b="1" dirty="0"/>
              <a:t>24 – 28</a:t>
            </a:r>
            <a:r>
              <a:rPr lang="en" b="0" dirty="0"/>
              <a:t> </a:t>
            </a:r>
            <a:r>
              <a:rPr lang="en" b="1" dirty="0"/>
              <a:t>weeks gestation</a:t>
            </a:r>
            <a:r>
              <a:rPr lang="en" b="0" dirty="0"/>
              <a:t>. This is completed around week 35.</a:t>
            </a:r>
            <a:endParaRPr dirty="0"/>
          </a:p>
          <a:p>
            <a:pPr marL="0" lvl="0" indent="0" algn="l" rtl="0">
              <a:lnSpc>
                <a:spcPct val="100000"/>
              </a:lnSpc>
              <a:spcBef>
                <a:spcPts val="0"/>
              </a:spcBef>
              <a:spcAft>
                <a:spcPts val="0"/>
              </a:spcAft>
              <a:buSzPts val="1100"/>
              <a:buNone/>
            </a:pPr>
            <a:r>
              <a:rPr lang="en" b="0" dirty="0"/>
              <a:t>When a baby is born premature, they will be deficient in surfactant. Without surfactant, the alveoli </a:t>
            </a:r>
            <a:r>
              <a:rPr lang="en" b="1" dirty="0"/>
              <a:t>collapse</a:t>
            </a:r>
            <a:r>
              <a:rPr lang="en" b="0" dirty="0"/>
              <a:t> with each and every breath, and it takes tremendous </a:t>
            </a:r>
            <a:r>
              <a:rPr lang="en" b="1" dirty="0"/>
              <a:t>work of breathing</a:t>
            </a:r>
            <a:r>
              <a:rPr lang="en" b="0" dirty="0"/>
              <a:t> for the baby to re-expand their lungs. This is known as Neonatal Respiratory Distress Syndrome.</a:t>
            </a:r>
            <a:endParaRPr dirty="0"/>
          </a:p>
          <a:p>
            <a:pPr marL="0" lvl="0" indent="0" algn="l" rtl="0">
              <a:lnSpc>
                <a:spcPct val="100000"/>
              </a:lnSpc>
              <a:spcBef>
                <a:spcPts val="0"/>
              </a:spcBef>
              <a:spcAft>
                <a:spcPts val="0"/>
              </a:spcAft>
              <a:buSzPts val="1100"/>
              <a:buNone/>
            </a:pPr>
            <a:r>
              <a:rPr lang="en" b="1" dirty="0"/>
              <a:t>Fetal lung maturity</a:t>
            </a:r>
            <a:r>
              <a:rPr lang="en" b="0" dirty="0"/>
              <a:t> can be measured with the </a:t>
            </a:r>
            <a:r>
              <a:rPr lang="en" b="1" dirty="0"/>
              <a:t>lecithin-sphingomyelin (L/S) ratio</a:t>
            </a:r>
            <a:r>
              <a:rPr lang="en" b="0" dirty="0"/>
              <a:t> in amniotic fluid. A </a:t>
            </a:r>
            <a:r>
              <a:rPr lang="en" b="1" dirty="0"/>
              <a:t>low</a:t>
            </a:r>
            <a:r>
              <a:rPr lang="en" b="0" dirty="0"/>
              <a:t> ratio indicates</a:t>
            </a:r>
            <a:r>
              <a:rPr lang="en" b="1" dirty="0"/>
              <a:t> less </a:t>
            </a:r>
            <a:r>
              <a:rPr lang="en" b="0" dirty="0"/>
              <a:t>fetal lung maturity (&gt;2 is healthy).</a:t>
            </a:r>
            <a:endParaRPr dirty="0"/>
          </a:p>
          <a:p>
            <a:pPr marL="0" lvl="0" indent="0" algn="l" rtl="0">
              <a:lnSpc>
                <a:spcPct val="100000"/>
              </a:lnSpc>
              <a:spcBef>
                <a:spcPts val="0"/>
              </a:spcBef>
              <a:spcAft>
                <a:spcPts val="0"/>
              </a:spcAft>
              <a:buSzPts val="1100"/>
              <a:buNone/>
            </a:pPr>
            <a:r>
              <a:rPr lang="en" b="0" dirty="0"/>
              <a:t>To better understand how much more the work of breathing is in collapsed alveoli, such as in neonates with RDS, recall a time when you ‘got the wind knocked out of you’. That feeling immediately afterwards where you are gasping for air and really working to catch a breath is how these babies feel with every single breath. In fact, ‘getting the wind knocked out of you’ is a physical external force collapsing some of your alveoli!</a:t>
            </a:r>
            <a:endParaRPr dirty="0"/>
          </a:p>
          <a:p>
            <a:pPr marL="0" lvl="0" indent="0" algn="l" rtl="0">
              <a:lnSpc>
                <a:spcPct val="100000"/>
              </a:lnSpc>
              <a:spcBef>
                <a:spcPts val="0"/>
              </a:spcBef>
              <a:spcAft>
                <a:spcPts val="0"/>
              </a:spcAft>
              <a:buSzPts val="1100"/>
              <a:buNone/>
            </a:pPr>
            <a:endParaRPr b="0" dirty="0"/>
          </a:p>
          <a:p>
            <a:pPr marL="0" lvl="0" indent="0" algn="l" rtl="0">
              <a:lnSpc>
                <a:spcPct val="100000"/>
              </a:lnSpc>
              <a:spcBef>
                <a:spcPts val="0"/>
              </a:spcBef>
              <a:spcAft>
                <a:spcPts val="0"/>
              </a:spcAft>
              <a:buSzPts val="1100"/>
              <a:buNone/>
            </a:pPr>
            <a:r>
              <a:rPr lang="en" b="1" i="1" dirty="0"/>
              <a:t>Reference: Emily’s Doctorials (2017)</a:t>
            </a:r>
            <a:endParaRPr dirty="0"/>
          </a:p>
          <a:p>
            <a:pPr marL="0" lvl="0" indent="0" algn="l" rtl="0">
              <a:lnSpc>
                <a:spcPct val="100000"/>
              </a:lnSpc>
              <a:spcBef>
                <a:spcPts val="0"/>
              </a:spcBef>
              <a:spcAft>
                <a:spcPts val="0"/>
              </a:spcAft>
              <a:buSzPts val="1100"/>
              <a:buNone/>
            </a:pPr>
            <a:endParaRPr dirty="0"/>
          </a:p>
        </p:txBody>
      </p:sp>
      <p:sp>
        <p:nvSpPr>
          <p:cNvPr id="352" name="Google Shape;352;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Risk Factors for Development of NRDS</a:t>
            </a:r>
            <a:endParaRPr/>
          </a:p>
          <a:p>
            <a:pPr marL="0" lvl="0" indent="0" algn="l" rtl="0">
              <a:lnSpc>
                <a:spcPct val="100000"/>
              </a:lnSpc>
              <a:spcBef>
                <a:spcPts val="0"/>
              </a:spcBef>
              <a:spcAft>
                <a:spcPts val="0"/>
              </a:spcAft>
              <a:buSzPts val="1100"/>
              <a:buNone/>
            </a:pPr>
            <a:r>
              <a:rPr lang="en"/>
              <a:t>-Prematurity (if less than 24 weeks)</a:t>
            </a:r>
            <a:endParaRPr/>
          </a:p>
          <a:p>
            <a:pPr marL="0" lvl="0" indent="0" algn="l" rtl="0">
              <a:lnSpc>
                <a:spcPct val="100000"/>
              </a:lnSpc>
              <a:spcBef>
                <a:spcPts val="0"/>
              </a:spcBef>
              <a:spcAft>
                <a:spcPts val="0"/>
              </a:spcAft>
              <a:buSzPts val="1100"/>
              <a:buNone/>
            </a:pPr>
            <a:r>
              <a:rPr lang="en"/>
              <a:t>-Maternal diabetes (due to increased fetal insulin)</a:t>
            </a:r>
            <a:endParaRPr/>
          </a:p>
          <a:p>
            <a:pPr marL="0" lvl="0" indent="0" algn="l" rtl="0">
              <a:lnSpc>
                <a:spcPct val="100000"/>
              </a:lnSpc>
              <a:spcBef>
                <a:spcPts val="0"/>
              </a:spcBef>
              <a:spcAft>
                <a:spcPts val="0"/>
              </a:spcAft>
              <a:buSzPts val="1100"/>
              <a:buNone/>
            </a:pPr>
            <a:r>
              <a:rPr lang="en"/>
              <a:t>-C-section delivery (decreased release of fetal glucocorticoids)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u="sng"/>
              <a:t>TREATMENT</a:t>
            </a:r>
            <a:endParaRPr/>
          </a:p>
          <a:p>
            <a:pPr marL="0" lvl="0" indent="0" algn="l" rtl="0">
              <a:lnSpc>
                <a:spcPct val="100000"/>
              </a:lnSpc>
              <a:spcBef>
                <a:spcPts val="0"/>
              </a:spcBef>
              <a:spcAft>
                <a:spcPts val="0"/>
              </a:spcAft>
              <a:buSzPts val="1100"/>
              <a:buNone/>
            </a:pPr>
            <a:r>
              <a:rPr lang="en" b="0" u="none"/>
              <a:t>-maternal steroids before birth </a:t>
            </a:r>
            <a:endParaRPr/>
          </a:p>
          <a:p>
            <a:pPr marL="0" lvl="0" indent="0" algn="l" rtl="0">
              <a:lnSpc>
                <a:spcPct val="100000"/>
              </a:lnSpc>
              <a:spcBef>
                <a:spcPts val="0"/>
              </a:spcBef>
              <a:spcAft>
                <a:spcPts val="0"/>
              </a:spcAft>
              <a:buSzPts val="1100"/>
              <a:buNone/>
            </a:pPr>
            <a:r>
              <a:rPr lang="en"/>
              <a:t>-&gt; Corticosteroids ↑ surfactant production by accelerating maturation of type II pneumocytes 🡪 give mother dexamethasone or betamethasone to prevent NRDS</a:t>
            </a:r>
            <a:endParaRPr b="0" u="none"/>
          </a:p>
          <a:p>
            <a:pPr marL="0" lvl="0" indent="0" algn="l" rtl="0">
              <a:lnSpc>
                <a:spcPct val="100000"/>
              </a:lnSpc>
              <a:spcBef>
                <a:spcPts val="0"/>
              </a:spcBef>
              <a:spcAft>
                <a:spcPts val="0"/>
              </a:spcAft>
              <a:buSzPts val="1100"/>
              <a:buNone/>
            </a:pPr>
            <a:r>
              <a:rPr lang="en" b="0" u="none"/>
              <a:t>-exogenous surfactant for infant </a:t>
            </a:r>
            <a:endParaRPr/>
          </a:p>
        </p:txBody>
      </p:sp>
      <p:sp>
        <p:nvSpPr>
          <p:cNvPr id="362" name="Google Shape;362;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dirty="0"/>
              <a:t>FRC- Functional Residual Capacity </a:t>
            </a:r>
            <a:endParaRPr dirty="0"/>
          </a:p>
          <a:p>
            <a:pPr marL="0" lvl="0" indent="0" algn="l" rtl="0">
              <a:lnSpc>
                <a:spcPct val="100000"/>
              </a:lnSpc>
              <a:spcBef>
                <a:spcPts val="0"/>
              </a:spcBef>
              <a:spcAft>
                <a:spcPts val="0"/>
              </a:spcAft>
              <a:buSzPts val="1100"/>
              <a:buNone/>
            </a:pPr>
            <a:r>
              <a:rPr lang="en" b="1" u="sng" dirty="0"/>
              <a:t>Increased Lung Compliance</a:t>
            </a:r>
            <a:endParaRPr dirty="0"/>
          </a:p>
          <a:p>
            <a:pPr marL="0" lvl="0" indent="0" algn="l" rtl="0">
              <a:lnSpc>
                <a:spcPct val="100000"/>
              </a:lnSpc>
              <a:spcBef>
                <a:spcPts val="0"/>
              </a:spcBef>
              <a:spcAft>
                <a:spcPts val="0"/>
              </a:spcAft>
              <a:buSzPts val="1100"/>
              <a:buNone/>
            </a:pPr>
            <a:r>
              <a:rPr lang="en" b="0" u="none" dirty="0"/>
              <a:t>-Emphysema (lung fill easier due to decreased elastance)</a:t>
            </a:r>
            <a:endParaRPr dirty="0"/>
          </a:p>
          <a:p>
            <a:pPr marL="0" lvl="0" indent="0" algn="l" rtl="0">
              <a:lnSpc>
                <a:spcPct val="100000"/>
              </a:lnSpc>
              <a:spcBef>
                <a:spcPts val="0"/>
              </a:spcBef>
              <a:spcAft>
                <a:spcPts val="0"/>
              </a:spcAft>
              <a:buSzPts val="1100"/>
              <a:buNone/>
            </a:pPr>
            <a:r>
              <a:rPr lang="en" b="0" u="none" dirty="0"/>
              <a:t>-Aging </a:t>
            </a:r>
            <a:endParaRPr dirty="0"/>
          </a:p>
          <a:p>
            <a:pPr marL="0" lvl="0" indent="0" algn="l" rtl="0">
              <a:lnSpc>
                <a:spcPct val="100000"/>
              </a:lnSpc>
              <a:spcBef>
                <a:spcPts val="0"/>
              </a:spcBef>
              <a:spcAft>
                <a:spcPts val="0"/>
              </a:spcAft>
              <a:buSzPts val="1100"/>
              <a:buNone/>
            </a:pPr>
            <a:r>
              <a:rPr lang="en" b="1" u="sng" dirty="0"/>
              <a:t>Decreased Lung Compliance </a:t>
            </a:r>
            <a:endParaRPr dirty="0"/>
          </a:p>
          <a:p>
            <a:pPr marL="0" lvl="0" indent="0" algn="l" rtl="0">
              <a:lnSpc>
                <a:spcPct val="100000"/>
              </a:lnSpc>
              <a:spcBef>
                <a:spcPts val="0"/>
              </a:spcBef>
              <a:spcAft>
                <a:spcPts val="0"/>
              </a:spcAft>
              <a:buSzPts val="1100"/>
              <a:buNone/>
            </a:pPr>
            <a:r>
              <a:rPr lang="en" b="0" u="none" dirty="0"/>
              <a:t>-conditions with increased lung stiffness (eg: pulmonary fibrosis, pulmonary edema, ARDS, pneumonia)</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r>
              <a:rPr lang="en" dirty="0"/>
              <a:t>Inspiration is an </a:t>
            </a:r>
            <a:r>
              <a:rPr lang="en" b="1" dirty="0"/>
              <a:t>active</a:t>
            </a:r>
            <a:r>
              <a:rPr lang="en" b="0" dirty="0"/>
              <a:t> process. The diaphragm contracts, allowing for a </a:t>
            </a:r>
            <a:r>
              <a:rPr lang="en" b="1" dirty="0"/>
              <a:t>negative pressure</a:t>
            </a:r>
            <a:r>
              <a:rPr lang="en" b="0" dirty="0"/>
              <a:t> to be created, which brings air into the lungs.</a:t>
            </a:r>
            <a:endParaRPr dirty="0"/>
          </a:p>
          <a:p>
            <a:pPr marL="0" lvl="0" indent="0" algn="l" rtl="0">
              <a:lnSpc>
                <a:spcPct val="100000"/>
              </a:lnSpc>
              <a:spcBef>
                <a:spcPts val="0"/>
              </a:spcBef>
              <a:spcAft>
                <a:spcPts val="0"/>
              </a:spcAft>
              <a:buSzPts val="1100"/>
              <a:buNone/>
            </a:pPr>
            <a:r>
              <a:rPr lang="en" b="0" dirty="0"/>
              <a:t>Expiration is a </a:t>
            </a:r>
            <a:r>
              <a:rPr lang="en" b="1" dirty="0"/>
              <a:t>passive</a:t>
            </a:r>
            <a:r>
              <a:rPr lang="en" b="0" dirty="0"/>
              <a:t> process. Muscles should not contract in non-distressed breathing. Expiration is accomplished by </a:t>
            </a:r>
            <a:r>
              <a:rPr lang="en" b="1" dirty="0"/>
              <a:t>elastic recoil </a:t>
            </a:r>
            <a:r>
              <a:rPr lang="en" b="0" dirty="0"/>
              <a:t>of the lungs.</a:t>
            </a:r>
            <a:endParaRPr dirty="0"/>
          </a:p>
          <a:p>
            <a:pPr marL="0" lvl="0" indent="0" algn="l" rtl="0">
              <a:lnSpc>
                <a:spcPct val="100000"/>
              </a:lnSpc>
              <a:spcBef>
                <a:spcPts val="0"/>
              </a:spcBef>
              <a:spcAft>
                <a:spcPts val="0"/>
              </a:spcAft>
              <a:buSzPts val="1100"/>
              <a:buNone/>
            </a:pPr>
            <a:endParaRPr lang="en" b="0" dirty="0"/>
          </a:p>
          <a:p>
            <a:pPr marL="0" lvl="0" indent="0" algn="l" rtl="0">
              <a:lnSpc>
                <a:spcPct val="100000"/>
              </a:lnSpc>
              <a:spcBef>
                <a:spcPts val="0"/>
              </a:spcBef>
              <a:spcAft>
                <a:spcPts val="0"/>
              </a:spcAft>
              <a:buSzPts val="1100"/>
              <a:buNone/>
            </a:pPr>
            <a:r>
              <a:rPr lang="en" b="0" dirty="0"/>
              <a:t>Compliance is the ability of the lungs to stretch and expand. Elasticity is the ability of the lungs to resume their original position after being compressed = elastic recoil. The more elasticity there is in a tissue, the harder it is to stretch is (decreased compliance), but the larger the elastic recoil. This can be thought of as pulling a rubber band: Pulling one rubber band is easy to do, but there isn’t too much recoil. Pulling 10 rubber bands at once is harder to do, but the recoil is greater. When lung compliance is increased, such as in COPD, the elasticity of the lungs is </a:t>
            </a:r>
            <a:r>
              <a:rPr lang="en" b="1" dirty="0"/>
              <a:t>decreased</a:t>
            </a:r>
            <a:r>
              <a:rPr lang="en" b="0" dirty="0"/>
              <a:t>, meaning that </a:t>
            </a:r>
            <a:r>
              <a:rPr lang="en" b="1" dirty="0"/>
              <a:t>expiration</a:t>
            </a:r>
            <a:r>
              <a:rPr lang="en" b="0" dirty="0"/>
              <a:t> is more difficult to accomplish.</a:t>
            </a:r>
            <a:endParaRPr dirty="0"/>
          </a:p>
          <a:p>
            <a:pPr marL="0" lvl="0" indent="0" algn="l" rtl="0">
              <a:lnSpc>
                <a:spcPct val="100000"/>
              </a:lnSpc>
              <a:spcBef>
                <a:spcPts val="0"/>
              </a:spcBef>
              <a:spcAft>
                <a:spcPts val="0"/>
              </a:spcAft>
              <a:buSzPts val="1100"/>
              <a:buNone/>
            </a:pPr>
            <a:r>
              <a:rPr lang="en" b="0" dirty="0"/>
              <a:t>The natural tendency of the chest wall is to </a:t>
            </a:r>
            <a:r>
              <a:rPr lang="en" b="1" dirty="0"/>
              <a:t>spring outwards</a:t>
            </a:r>
            <a:r>
              <a:rPr lang="en" b="0" dirty="0"/>
              <a:t>. The natural tendency of the lungs is to </a:t>
            </a:r>
            <a:r>
              <a:rPr lang="en" b="1" dirty="0"/>
              <a:t>collapse</a:t>
            </a:r>
            <a:r>
              <a:rPr lang="en" b="0" dirty="0"/>
              <a:t> (see next slide ). The pleural fluid acts like </a:t>
            </a:r>
            <a:r>
              <a:rPr lang="en" b="1" dirty="0"/>
              <a:t>glue</a:t>
            </a:r>
            <a:r>
              <a:rPr lang="en" b="0" dirty="0"/>
              <a:t> to hold the opposing forces of the chest wall and the lung together, so that they move as a single unit. You can visualize how pleural fluid acts like a glue, while still remaining a lubricant, by thinking of a cold glass of water on a table in a hot day: Condensation accumulates around the glass and pools underneath the glass, creating a </a:t>
            </a:r>
            <a:r>
              <a:rPr lang="en" b="1" dirty="0"/>
              <a:t>film</a:t>
            </a:r>
            <a:r>
              <a:rPr lang="en" b="0" dirty="0"/>
              <a:t> between the glass and the table. When you go to take your next drink, the glass becomes difficult to lift off the table because of the surface tension created by the water underneath it.</a:t>
            </a:r>
            <a:endParaRPr dirty="0"/>
          </a:p>
          <a:p>
            <a:pPr marL="0" lvl="0" indent="0" algn="l" rtl="0">
              <a:lnSpc>
                <a:spcPct val="100000"/>
              </a:lnSpc>
              <a:spcBef>
                <a:spcPts val="0"/>
              </a:spcBef>
              <a:spcAft>
                <a:spcPts val="0"/>
              </a:spcAft>
              <a:buSzPts val="1100"/>
              <a:buNone/>
            </a:pPr>
            <a:endParaRPr b="0" i="0" u="none" dirty="0"/>
          </a:p>
          <a:p>
            <a:pPr marL="0" lvl="0" indent="0" algn="l" rtl="0">
              <a:lnSpc>
                <a:spcPct val="100000"/>
              </a:lnSpc>
              <a:spcBef>
                <a:spcPts val="0"/>
              </a:spcBef>
              <a:spcAft>
                <a:spcPts val="0"/>
              </a:spcAft>
              <a:buSzPts val="1100"/>
              <a:buNone/>
            </a:pPr>
            <a:r>
              <a:rPr lang="en" b="1" i="1" u="none" dirty="0"/>
              <a:t>Reference: Emily Doctorials 2017</a:t>
            </a:r>
            <a:endParaRPr dirty="0"/>
          </a:p>
          <a:p>
            <a:pPr marL="0" lvl="0" indent="0" algn="l" rtl="0">
              <a:lnSpc>
                <a:spcPct val="100000"/>
              </a:lnSpc>
              <a:spcBef>
                <a:spcPts val="0"/>
              </a:spcBef>
              <a:spcAft>
                <a:spcPts val="0"/>
              </a:spcAft>
              <a:buSzPts val="1100"/>
              <a:buNone/>
            </a:pPr>
            <a:endParaRPr b="0" u="none" dirty="0"/>
          </a:p>
        </p:txBody>
      </p:sp>
      <p:sp>
        <p:nvSpPr>
          <p:cNvPr id="376" name="Google Shape;376;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7800" lvl="0" indent="-171450" algn="l" rtl="0">
              <a:lnSpc>
                <a:spcPct val="90000"/>
              </a:lnSpc>
              <a:spcBef>
                <a:spcPts val="800"/>
              </a:spcBef>
              <a:spcAft>
                <a:spcPts val="0"/>
              </a:spcAft>
              <a:buClr>
                <a:srgbClr val="262626"/>
              </a:buClr>
              <a:buSzPts val="1500"/>
              <a:buChar char="•"/>
            </a:pPr>
            <a:r>
              <a:rPr lang="en-US" sz="1100" b="1" u="sng" dirty="0"/>
              <a:t>Residual Volume</a:t>
            </a:r>
            <a:endParaRPr lang="en-US" sz="1100" dirty="0"/>
          </a:p>
          <a:p>
            <a:pPr marL="177800" lvl="0" indent="-171450" algn="l" rtl="0">
              <a:lnSpc>
                <a:spcPct val="90000"/>
              </a:lnSpc>
              <a:spcBef>
                <a:spcPts val="800"/>
              </a:spcBef>
              <a:spcAft>
                <a:spcPts val="0"/>
              </a:spcAft>
              <a:buClr>
                <a:srgbClr val="262626"/>
              </a:buClr>
              <a:buSzPts val="1500"/>
              <a:buChar char="•"/>
            </a:pPr>
            <a:r>
              <a:rPr lang="en-US" sz="1100" dirty="0"/>
              <a:t>The amount of air left in the lungs after forced </a:t>
            </a:r>
          </a:p>
          <a:p>
            <a:pPr marL="0" lvl="0" indent="0" algn="l" rtl="0">
              <a:lnSpc>
                <a:spcPct val="90000"/>
              </a:lnSpc>
              <a:spcBef>
                <a:spcPts val="800"/>
              </a:spcBef>
              <a:spcAft>
                <a:spcPts val="0"/>
              </a:spcAft>
              <a:buClr>
                <a:srgbClr val="262626"/>
              </a:buClr>
              <a:buSzPts val="1500"/>
              <a:buNone/>
            </a:pPr>
            <a:r>
              <a:rPr lang="en-US" sz="1100" dirty="0"/>
              <a:t>    expiration</a:t>
            </a:r>
          </a:p>
          <a:p>
            <a:pPr marL="177800" lvl="0" indent="-171450" algn="l" rtl="0">
              <a:lnSpc>
                <a:spcPct val="90000"/>
              </a:lnSpc>
              <a:spcBef>
                <a:spcPts val="800"/>
              </a:spcBef>
              <a:spcAft>
                <a:spcPts val="0"/>
              </a:spcAft>
              <a:buClr>
                <a:srgbClr val="262626"/>
              </a:buClr>
              <a:buSzPts val="1500"/>
              <a:buChar char="•"/>
            </a:pPr>
            <a:r>
              <a:rPr lang="en-US" sz="1100" b="1" u="sng" dirty="0"/>
              <a:t>Tidal Volume</a:t>
            </a:r>
            <a:endParaRPr lang="en-US" sz="1100" dirty="0"/>
          </a:p>
          <a:p>
            <a:pPr marL="177800" lvl="0" indent="-171450" algn="l" rtl="0">
              <a:lnSpc>
                <a:spcPct val="90000"/>
              </a:lnSpc>
              <a:spcBef>
                <a:spcPts val="800"/>
              </a:spcBef>
              <a:spcAft>
                <a:spcPts val="0"/>
              </a:spcAft>
              <a:buClr>
                <a:srgbClr val="262626"/>
              </a:buClr>
              <a:buSzPts val="1500"/>
              <a:buChar char="•"/>
            </a:pPr>
            <a:r>
              <a:rPr lang="en-US" sz="1100" dirty="0"/>
              <a:t>The amount of air that moves into the lung</a:t>
            </a:r>
          </a:p>
          <a:p>
            <a:pPr marL="0" lvl="0" indent="0" algn="l" rtl="0">
              <a:lnSpc>
                <a:spcPct val="90000"/>
              </a:lnSpc>
              <a:spcBef>
                <a:spcPts val="800"/>
              </a:spcBef>
              <a:spcAft>
                <a:spcPts val="0"/>
              </a:spcAft>
              <a:buClr>
                <a:srgbClr val="262626"/>
              </a:buClr>
              <a:buSzPts val="1500"/>
              <a:buNone/>
            </a:pPr>
            <a:r>
              <a:rPr lang="en-US" sz="1100" dirty="0"/>
              <a:t>    with each quiet respiration +/-500ml</a:t>
            </a:r>
          </a:p>
          <a:p>
            <a:pPr marL="0" lvl="0" indent="0" algn="l" rtl="0">
              <a:lnSpc>
                <a:spcPct val="90000"/>
              </a:lnSpc>
              <a:spcBef>
                <a:spcPts val="800"/>
              </a:spcBef>
              <a:spcAft>
                <a:spcPts val="0"/>
              </a:spcAft>
              <a:buClr>
                <a:srgbClr val="262626"/>
              </a:buClr>
              <a:buSzPts val="1500"/>
              <a:buNone/>
            </a:pPr>
            <a:endParaRPr lang="en-US" sz="1100" dirty="0"/>
          </a:p>
          <a:p>
            <a:pPr marL="0" lvl="0" indent="0" algn="l" rtl="0">
              <a:lnSpc>
                <a:spcPct val="90000"/>
              </a:lnSpc>
              <a:spcBef>
                <a:spcPts val="800"/>
              </a:spcBef>
              <a:spcAft>
                <a:spcPts val="0"/>
              </a:spcAft>
              <a:buClr>
                <a:srgbClr val="FF0000"/>
              </a:buClr>
              <a:buSzPts val="1400"/>
              <a:buNone/>
            </a:pPr>
            <a:r>
              <a:rPr lang="en-US" sz="1400" b="1" dirty="0">
                <a:solidFill>
                  <a:srgbClr val="FF0000"/>
                </a:solidFill>
              </a:rPr>
              <a:t>Q: </a:t>
            </a:r>
            <a:r>
              <a:rPr lang="en-US" sz="1400" b="1" dirty="0"/>
              <a:t>In what condition is Residual Volume increased?</a:t>
            </a:r>
            <a:endParaRPr lang="en-CA" sz="1400" b="1" dirty="0"/>
          </a:p>
          <a:p>
            <a:pPr marL="0" lvl="0" indent="0" algn="l" rtl="0">
              <a:lnSpc>
                <a:spcPct val="90000"/>
              </a:lnSpc>
              <a:spcBef>
                <a:spcPts val="800"/>
              </a:spcBef>
              <a:spcAft>
                <a:spcPts val="0"/>
              </a:spcAft>
              <a:buClr>
                <a:srgbClr val="FF0000"/>
              </a:buClr>
              <a:buSzPts val="1400"/>
              <a:buNone/>
            </a:pPr>
            <a:endParaRPr lang="en-CA" sz="1400" b="1" dirty="0"/>
          </a:p>
          <a:p>
            <a:pPr marL="0" lvl="0" indent="0" algn="l" rtl="0">
              <a:lnSpc>
                <a:spcPct val="100000"/>
              </a:lnSpc>
              <a:spcBef>
                <a:spcPts val="0"/>
              </a:spcBef>
              <a:spcAft>
                <a:spcPts val="0"/>
              </a:spcAft>
              <a:buSzPts val="1100"/>
              <a:buNone/>
            </a:pPr>
            <a:r>
              <a:rPr lang="en-US" b="1" u="sng" dirty="0"/>
              <a:t>Answer:</a:t>
            </a:r>
            <a:r>
              <a:rPr lang="en-US" b="0" u="none" dirty="0"/>
              <a:t> In Severe Obstructive Lung Disease -&gt; air becomes trapped in the lungs, thus RV increases</a:t>
            </a:r>
            <a:endParaRPr lang="en-US" dirty="0"/>
          </a:p>
          <a:p>
            <a:pPr marL="0" lvl="0" indent="0" algn="l" rtl="0">
              <a:lnSpc>
                <a:spcPct val="100000"/>
              </a:lnSpc>
              <a:spcBef>
                <a:spcPts val="0"/>
              </a:spcBef>
              <a:spcAft>
                <a:spcPts val="0"/>
              </a:spcAft>
              <a:buSzPts val="1100"/>
              <a:buNone/>
            </a:pPr>
            <a:r>
              <a:rPr lang="en-US" b="0" u="none" dirty="0"/>
              <a:t>-and Total Lung Capacity also increases </a:t>
            </a:r>
            <a:endParaRPr lang="en-US" b="1" u="sng" dirty="0"/>
          </a:p>
          <a:p>
            <a:pPr marL="0" lvl="0" indent="0" algn="l" rtl="0">
              <a:lnSpc>
                <a:spcPct val="100000"/>
              </a:lnSpc>
              <a:spcBef>
                <a:spcPts val="0"/>
              </a:spcBef>
              <a:spcAft>
                <a:spcPts val="0"/>
              </a:spcAft>
              <a:buSzPts val="1100"/>
              <a:buNone/>
            </a:pPr>
            <a:endParaRPr lang="en-US" b="1" u="sng" dirty="0"/>
          </a:p>
          <a:p>
            <a:pPr marL="0" lvl="0" indent="0" algn="l" rtl="0">
              <a:lnSpc>
                <a:spcPct val="100000"/>
              </a:lnSpc>
              <a:spcBef>
                <a:spcPts val="0"/>
              </a:spcBef>
              <a:spcAft>
                <a:spcPts val="0"/>
              </a:spcAft>
              <a:buSzPts val="1100"/>
              <a:buNone/>
            </a:pPr>
            <a:r>
              <a:rPr lang="en-US" b="1" u="sng" dirty="0"/>
              <a:t>Physiological lung volumes</a:t>
            </a:r>
            <a:endParaRPr lang="en-US" dirty="0"/>
          </a:p>
          <a:p>
            <a:pPr marL="0" lvl="0" indent="0" algn="l" rtl="0">
              <a:lnSpc>
                <a:spcPct val="100000"/>
              </a:lnSpc>
              <a:spcBef>
                <a:spcPts val="0"/>
              </a:spcBef>
              <a:spcAft>
                <a:spcPts val="0"/>
              </a:spcAft>
              <a:buSzPts val="1100"/>
              <a:buNone/>
            </a:pPr>
            <a:r>
              <a:rPr lang="en-US" dirty="0"/>
              <a:t>(TLC) Total lung capacity</a:t>
            </a:r>
            <a:br>
              <a:rPr lang="en-US" dirty="0"/>
            </a:br>
            <a:r>
              <a:rPr lang="en-US" dirty="0"/>
              <a:t>(IRV) Inspiratory reserve volume</a:t>
            </a:r>
            <a:br>
              <a:rPr lang="en-US" dirty="0"/>
            </a:br>
            <a:r>
              <a:rPr lang="en-US" dirty="0"/>
              <a:t>(</a:t>
            </a:r>
            <a:r>
              <a:rPr lang="en-US" dirty="0" err="1"/>
              <a:t>FRC</a:t>
            </a:r>
            <a:r>
              <a:rPr lang="en-US" dirty="0"/>
              <a:t>) Functional residual capacity</a:t>
            </a:r>
            <a:br>
              <a:rPr lang="en-US" dirty="0"/>
            </a:br>
            <a:r>
              <a:rPr lang="en-US" dirty="0"/>
              <a:t>(IRC) Inspiratory reserve capacity</a:t>
            </a:r>
            <a:br>
              <a:rPr lang="en-US" dirty="0"/>
            </a:br>
            <a:r>
              <a:rPr lang="en-US" dirty="0"/>
              <a:t>(</a:t>
            </a:r>
            <a:r>
              <a:rPr lang="en-US" dirty="0" err="1"/>
              <a:t>ERV</a:t>
            </a:r>
            <a:r>
              <a:rPr lang="en-US" dirty="0"/>
              <a:t>) Expiratory reserve volumes</a:t>
            </a:r>
            <a:br>
              <a:rPr lang="en-US" dirty="0"/>
            </a:br>
            <a:r>
              <a:rPr lang="en-US" dirty="0"/>
              <a:t>(RV) Residual volume</a:t>
            </a:r>
            <a:br>
              <a:rPr lang="en-US" dirty="0"/>
            </a:br>
            <a:r>
              <a:rPr lang="en-US" dirty="0"/>
              <a:t>(VC) Vital capacity</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b="1" i="1" dirty="0"/>
              <a:t>Reference: AMBOSS.com</a:t>
            </a:r>
            <a:endParaRPr lang="en-US" dirty="0"/>
          </a:p>
          <a:p>
            <a:pPr marL="0" lvl="0" indent="0" algn="l" rtl="0">
              <a:lnSpc>
                <a:spcPct val="100000"/>
              </a:lnSpc>
              <a:spcBef>
                <a:spcPts val="0"/>
              </a:spcBef>
              <a:spcAft>
                <a:spcPts val="0"/>
              </a:spcAft>
              <a:buSzPts val="1100"/>
              <a:buNone/>
            </a:pPr>
            <a:endParaRPr lang="en-US" b="1" i="1" dirty="0"/>
          </a:p>
          <a:p>
            <a:pPr marL="0" marR="0" lvl="0" indent="0" algn="l" rtl="0">
              <a:lnSpc>
                <a:spcPct val="100000"/>
              </a:lnSpc>
              <a:spcBef>
                <a:spcPts val="0"/>
              </a:spcBef>
              <a:spcAft>
                <a:spcPts val="0"/>
              </a:spcAft>
              <a:buClr>
                <a:schemeClr val="dk1"/>
              </a:buClr>
              <a:buSzPts val="1200"/>
              <a:buFont typeface="Calibri"/>
              <a:buNone/>
            </a:pPr>
            <a:r>
              <a:rPr lang="en-US" dirty="0"/>
              <a:t>1)What is RV? -&gt; RV is the amount of air left in the lungs at the end of forced expiration</a:t>
            </a:r>
          </a:p>
          <a:p>
            <a:pPr marL="0" lvl="0" indent="0" algn="l" rtl="0">
              <a:lnSpc>
                <a:spcPct val="100000"/>
              </a:lnSpc>
              <a:spcBef>
                <a:spcPts val="0"/>
              </a:spcBef>
              <a:spcAft>
                <a:spcPts val="0"/>
              </a:spcAft>
              <a:buSzPts val="1100"/>
              <a:buNone/>
            </a:pPr>
            <a:endParaRPr lang="en-US" sz="1400" dirty="0"/>
          </a:p>
          <a:p>
            <a:pPr marL="0" lvl="0" indent="0" algn="l" rtl="0">
              <a:lnSpc>
                <a:spcPct val="100000"/>
              </a:lnSpc>
              <a:spcBef>
                <a:spcPts val="0"/>
              </a:spcBef>
              <a:spcAft>
                <a:spcPts val="0"/>
              </a:spcAft>
              <a:buSzPts val="1100"/>
              <a:buNone/>
            </a:pPr>
            <a:r>
              <a:rPr lang="en-US" sz="1400" dirty="0"/>
              <a:t>2) When can RV change in a pt? -&gt; RV should not change, unless there is pathology (ex. Air trapping)</a:t>
            </a:r>
          </a:p>
          <a:p>
            <a:pPr marL="0" lvl="0" indent="0" algn="l" rtl="0">
              <a:lnSpc>
                <a:spcPct val="100000"/>
              </a:lnSpc>
              <a:spcBef>
                <a:spcPts val="0"/>
              </a:spcBef>
              <a:spcAft>
                <a:spcPts val="0"/>
              </a:spcAft>
              <a:buSzPts val="1100"/>
              <a:buNone/>
            </a:pPr>
            <a:r>
              <a:rPr lang="en-US" sz="1400" dirty="0"/>
              <a:t>	Air trapping 🡪 increased RV and increased TLC</a:t>
            </a:r>
            <a:endParaRPr lang="en-US" dirty="0"/>
          </a:p>
          <a:p>
            <a:pPr marL="0" lvl="0" indent="0" algn="l" rtl="0">
              <a:lnSpc>
                <a:spcPct val="100000"/>
              </a:lnSpc>
              <a:spcBef>
                <a:spcPts val="0"/>
              </a:spcBef>
              <a:spcAft>
                <a:spcPts val="0"/>
              </a:spcAft>
              <a:buSzPts val="1100"/>
              <a:buNone/>
            </a:pPr>
            <a:r>
              <a:rPr lang="en-US" sz="1400" dirty="0"/>
              <a:t>	</a:t>
            </a:r>
            <a:r>
              <a:rPr lang="en-US" dirty="0"/>
              <a:t>TLC, </a:t>
            </a:r>
            <a:r>
              <a:rPr lang="en-US" dirty="0" err="1"/>
              <a:t>FRC</a:t>
            </a:r>
            <a:r>
              <a:rPr lang="en-US" dirty="0"/>
              <a:t>, and RV are often increased in emphysematous lungs of patients with long-term history of cigarette smoking</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3) What technique can be used to measure RV in clinic? -&gt; Helium dilution technique is used to measure residual volume and functional residual capacity</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4) What can decrease </a:t>
            </a:r>
            <a:r>
              <a:rPr lang="en-US" dirty="0" err="1"/>
              <a:t>ERV</a:t>
            </a:r>
            <a:r>
              <a:rPr lang="en-US" dirty="0"/>
              <a:t>? -&gt; Morbid obesity decreases </a:t>
            </a:r>
            <a:r>
              <a:rPr lang="en-US" dirty="0" err="1"/>
              <a:t>ERV</a:t>
            </a:r>
            <a:endParaRPr lang="en-US" sz="1100" dirty="0"/>
          </a:p>
        </p:txBody>
      </p:sp>
    </p:spTree>
    <p:extLst>
      <p:ext uri="{BB962C8B-B14F-4D97-AF65-F5344CB8AC3E}">
        <p14:creationId xmlns:p14="http://schemas.microsoft.com/office/powerpoint/2010/main" val="4046289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6" name="Google Shape;396;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Residual volume CANNOT be measured by spirometry</a:t>
            </a:r>
            <a:endParaRPr/>
          </a:p>
          <a:p>
            <a:pPr marL="0" lvl="0" indent="0" algn="l" rtl="0">
              <a:lnSpc>
                <a:spcPct val="100000"/>
              </a:lnSpc>
              <a:spcBef>
                <a:spcPts val="0"/>
              </a:spcBef>
              <a:spcAft>
                <a:spcPts val="0"/>
              </a:spcAft>
              <a:buSzPts val="1100"/>
              <a:buNone/>
            </a:pPr>
            <a:r>
              <a:rPr lang="en"/>
              <a:t>-&gt; Use full-body plethysmography or a gas dilution test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Elastic Recoil in Aging -&gt; in old age, lung compliance increases due to loss of elastic recoil, while chest wall compliance decreases because the chest wall stiffnes </a:t>
            </a:r>
            <a:endParaRPr/>
          </a:p>
        </p:txBody>
      </p:sp>
      <p:sp>
        <p:nvSpPr>
          <p:cNvPr id="397" name="Google Shape;397;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Dead space = tidal volume x fraction of CO2 remaining after expiration</a:t>
            </a:r>
            <a:endParaRPr sz="1200">
              <a:solidFill>
                <a:schemeClr val="dk1"/>
              </a:solidFill>
              <a:latin typeface="Calibri"/>
              <a:ea typeface="Calibri"/>
              <a:cs typeface="Calibri"/>
              <a:sym typeface="Calibri"/>
            </a:endParaRPr>
          </a:p>
          <a:p>
            <a:pPr marL="457200" lvl="1"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How would dead space change in PE? ↑ alveolar dead space</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100"/>
              <a:buNone/>
            </a:pPr>
            <a:r>
              <a:rPr lang="en" sz="1200">
                <a:solidFill>
                  <a:schemeClr val="dk1"/>
                </a:solidFill>
                <a:latin typeface="Calibri"/>
                <a:ea typeface="Calibri"/>
                <a:cs typeface="Calibri"/>
                <a:sym typeface="Calibri"/>
              </a:rPr>
              <a:t>	How would pneumonia change the dead space? ↑ alveolar dead space</a:t>
            </a:r>
            <a:r>
              <a:rPr lang="en"/>
              <a:t> </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
              <a:t>Conducting Zone of resp tree warms, humidifies and filters air, but does not participate in gas exchange 🡪 “anatomic dead space”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411" name="Google Shape;411;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9" name="Google Shape;41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dirty="0"/>
              <a:t>Some Pathology Examples</a:t>
            </a:r>
            <a:endParaRPr dirty="0"/>
          </a:p>
          <a:p>
            <a:pPr marL="0" lvl="0" indent="0" algn="l" rtl="0">
              <a:lnSpc>
                <a:spcPct val="100000"/>
              </a:lnSpc>
              <a:spcBef>
                <a:spcPts val="0"/>
              </a:spcBef>
              <a:spcAft>
                <a:spcPts val="0"/>
              </a:spcAft>
              <a:buSzPts val="1100"/>
              <a:buNone/>
            </a:pPr>
            <a:r>
              <a:rPr lang="en" b="0" u="none" dirty="0"/>
              <a:t>-Decreased diffusion capacity can occur when: </a:t>
            </a:r>
            <a:endParaRPr dirty="0"/>
          </a:p>
          <a:p>
            <a:pPr marL="0" lvl="0" indent="0" algn="l" rtl="0">
              <a:lnSpc>
                <a:spcPct val="100000"/>
              </a:lnSpc>
              <a:spcBef>
                <a:spcPts val="0"/>
              </a:spcBef>
              <a:spcAft>
                <a:spcPts val="0"/>
              </a:spcAft>
              <a:buSzPts val="1100"/>
              <a:buNone/>
            </a:pPr>
            <a:r>
              <a:rPr lang="en" b="0" u="none" dirty="0"/>
              <a:t>-the surface area of the blood-air barrier is reduced (eg: Emphysema)</a:t>
            </a:r>
            <a:endParaRPr dirty="0"/>
          </a:p>
          <a:p>
            <a:pPr marL="0" lvl="0" indent="0" algn="l" rtl="0">
              <a:lnSpc>
                <a:spcPct val="100000"/>
              </a:lnSpc>
              <a:spcBef>
                <a:spcPts val="0"/>
              </a:spcBef>
              <a:spcAft>
                <a:spcPts val="0"/>
              </a:spcAft>
              <a:buSzPts val="1100"/>
              <a:buNone/>
            </a:pPr>
            <a:r>
              <a:rPr lang="en" b="0" u="none" dirty="0"/>
              <a:t>-the diffusion distance is increased (eg: interstitial lung disease, pulmonary fibrosis, pulmonary edema) or </a:t>
            </a:r>
            <a:endParaRPr dirty="0"/>
          </a:p>
          <a:p>
            <a:pPr marL="0" lvl="0" indent="0" algn="l" rtl="0">
              <a:lnSpc>
                <a:spcPct val="100000"/>
              </a:lnSpc>
              <a:spcBef>
                <a:spcPts val="0"/>
              </a:spcBef>
              <a:spcAft>
                <a:spcPts val="0"/>
              </a:spcAft>
              <a:buSzPts val="1100"/>
              <a:buNone/>
            </a:pPr>
            <a:r>
              <a:rPr lang="en" b="0" u="none" dirty="0"/>
              <a:t>-the capacity to transport gases in blood is reduced (eg: anemia) </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r>
              <a:rPr lang="en" b="1" i="1" u="none" dirty="0"/>
              <a:t>Reference: AMBOSS.com </a:t>
            </a:r>
            <a:endParaRPr dirty="0"/>
          </a:p>
        </p:txBody>
      </p:sp>
      <p:sp>
        <p:nvSpPr>
          <p:cNvPr id="420" name="Google Shape;42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dirty="0"/>
              <a:t>-Remember* </a:t>
            </a:r>
            <a:r>
              <a:rPr lang="en" b="1" dirty="0"/>
              <a:t>E</a:t>
            </a:r>
            <a:r>
              <a:rPr lang="en" b="0" dirty="0"/>
              <a:t>very </a:t>
            </a:r>
            <a:r>
              <a:rPr lang="en" b="1" dirty="0"/>
              <a:t>P</a:t>
            </a:r>
            <a:r>
              <a:rPr lang="en" b="0" dirty="0"/>
              <a:t>ulmonologist </a:t>
            </a:r>
            <a:r>
              <a:rPr lang="en" b="1" dirty="0"/>
              <a:t>C</a:t>
            </a:r>
            <a:r>
              <a:rPr lang="en" b="0" dirty="0"/>
              <a:t>an </a:t>
            </a:r>
            <a:r>
              <a:rPr lang="en" b="1" dirty="0"/>
              <a:t>S</a:t>
            </a:r>
            <a:r>
              <a:rPr lang="en" b="0" dirty="0"/>
              <a:t>ee </a:t>
            </a:r>
            <a:r>
              <a:rPr lang="en" b="1" dirty="0"/>
              <a:t>A</a:t>
            </a:r>
            <a:r>
              <a:rPr lang="en" b="0" dirty="0"/>
              <a:t>lveoli </a:t>
            </a:r>
            <a:endParaRPr dirty="0"/>
          </a:p>
          <a:p>
            <a:pPr marL="0" lvl="0" indent="0" algn="l" rtl="0">
              <a:lnSpc>
                <a:spcPct val="100000"/>
              </a:lnSpc>
              <a:spcBef>
                <a:spcPts val="0"/>
              </a:spcBef>
              <a:spcAft>
                <a:spcPts val="0"/>
              </a:spcAft>
              <a:buSzPts val="1100"/>
              <a:buNone/>
            </a:pPr>
            <a:r>
              <a:rPr lang="en" dirty="0"/>
              <a:t>Some *NB Developmental Errors:</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 dirty="0"/>
              <a:t>Embryonic Stage -&gt; errors lead to tracheoesophageal fistula (or pulmonary sequestration IE: segmental lung that has no connection with bronchial tree/pulmonary arteries)</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 dirty="0"/>
              <a:t>Pseudoglandular Stage -&gt; errors lead to bronchogenic cyst (ie: abnormal budding of foregut and dilation of terminal or large bronchi)</a:t>
            </a:r>
            <a:endParaRPr dirty="0"/>
          </a:p>
          <a:p>
            <a:pPr marL="228600" lvl="0" indent="-228600" algn="l" rtl="0">
              <a:lnSpc>
                <a:spcPct val="100000"/>
              </a:lnSpc>
              <a:spcBef>
                <a:spcPts val="0"/>
              </a:spcBef>
              <a:spcAft>
                <a:spcPts val="0"/>
              </a:spcAft>
              <a:buClr>
                <a:schemeClr val="dk1"/>
              </a:buClr>
              <a:buSzPts val="1200"/>
              <a:buFont typeface="Calibri"/>
              <a:buAutoNum type="arabicPeriod"/>
            </a:pPr>
            <a:r>
              <a:rPr lang="en" dirty="0"/>
              <a:t>Canalicular Stage -&gt; errors lead to RDS and hypoplasia (poorly developed bronchial tree with abnormal histology)</a:t>
            </a:r>
            <a:endParaRPr dirty="0"/>
          </a:p>
          <a:p>
            <a:pPr marL="0" lvl="0" indent="0" algn="l" rtl="0">
              <a:lnSpc>
                <a:spcPct val="100000"/>
              </a:lnSpc>
              <a:spcBef>
                <a:spcPts val="0"/>
              </a:spcBef>
              <a:spcAft>
                <a:spcPts val="0"/>
              </a:spcAft>
              <a:buClr>
                <a:schemeClr val="dk1"/>
              </a:buClr>
              <a:buSzPts val="1200"/>
              <a:buFont typeface="Calibri"/>
              <a:buNone/>
            </a:pPr>
            <a:endParaRPr dirty="0"/>
          </a:p>
          <a:p>
            <a:pPr marL="0" lvl="0" indent="0" algn="l" rtl="0">
              <a:lnSpc>
                <a:spcPct val="100000"/>
              </a:lnSpc>
              <a:spcBef>
                <a:spcPts val="0"/>
              </a:spcBef>
              <a:spcAft>
                <a:spcPts val="0"/>
              </a:spcAft>
              <a:buClr>
                <a:schemeClr val="dk1"/>
              </a:buClr>
              <a:buSzPts val="1200"/>
              <a:buFont typeface="Calibri"/>
              <a:buNone/>
            </a:pPr>
            <a:r>
              <a:rPr lang="en" dirty="0"/>
              <a:t>*Fetus can survive outside the uterus at about 25 weeks gestation (with ICU assistance)- </a:t>
            </a:r>
            <a:r>
              <a:rPr lang="en" b="1" dirty="0"/>
              <a:t>Canalicular Stage</a:t>
            </a:r>
            <a:endParaRPr dirty="0"/>
          </a:p>
          <a:p>
            <a:pPr marL="0" lvl="0" indent="0" algn="l" rtl="0">
              <a:lnSpc>
                <a:spcPct val="100000"/>
              </a:lnSpc>
              <a:spcBef>
                <a:spcPts val="0"/>
              </a:spcBef>
              <a:spcAft>
                <a:spcPts val="0"/>
              </a:spcAft>
              <a:buClr>
                <a:schemeClr val="dk1"/>
              </a:buClr>
              <a:buSzPts val="1200"/>
              <a:buFont typeface="Calibri"/>
              <a:buNone/>
            </a:pPr>
            <a:r>
              <a:rPr lang="en" b="0" dirty="0"/>
              <a:t>-With age, Alveoli increase in Number (but not in size); from approx. 150 million (birth) to 300 million (adults) </a:t>
            </a:r>
            <a:endParaRPr dirty="0"/>
          </a:p>
        </p:txBody>
      </p:sp>
      <p:sp>
        <p:nvSpPr>
          <p:cNvPr id="167" name="Google Shape;167;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a:t>Henry’s Law </a:t>
            </a:r>
            <a:r>
              <a:rPr lang="en"/>
              <a:t>-&gt; [CO2] in blood = partial pressure X solubility of CO2</a:t>
            </a:r>
            <a:endParaRPr/>
          </a:p>
          <a:p>
            <a:pPr marL="0" lvl="0" indent="0" algn="l" rtl="0">
              <a:lnSpc>
                <a:spcPct val="100000"/>
              </a:lnSpc>
              <a:spcBef>
                <a:spcPts val="0"/>
              </a:spcBef>
              <a:spcAft>
                <a:spcPts val="0"/>
              </a:spcAft>
              <a:buSzPts val="1100"/>
              <a:buNone/>
            </a:pPr>
            <a:r>
              <a:rPr lang="en"/>
              <a:t>-solubility of CO2 = 0.07 ml CO2/100ml blood per mmHg</a:t>
            </a:r>
            <a:endParaRPr/>
          </a:p>
          <a:p>
            <a:pPr marL="0" lvl="0" indent="0" algn="l" rtl="0">
              <a:lnSpc>
                <a:spcPct val="100000"/>
              </a:lnSpc>
              <a:spcBef>
                <a:spcPts val="0"/>
              </a:spcBef>
              <a:spcAft>
                <a:spcPts val="0"/>
              </a:spcAft>
              <a:buSzPts val="1100"/>
              <a:buNone/>
            </a:pPr>
            <a:r>
              <a:rPr lang="en"/>
              <a:t>Thus -&gt; concentration of dissolved CO2 in arterial blood is: </a:t>
            </a:r>
            <a:endParaRPr/>
          </a:p>
          <a:p>
            <a:pPr marL="0" lvl="0" indent="0" algn="l" rtl="0">
              <a:lnSpc>
                <a:spcPct val="100000"/>
              </a:lnSpc>
              <a:spcBef>
                <a:spcPts val="0"/>
              </a:spcBef>
              <a:spcAft>
                <a:spcPts val="0"/>
              </a:spcAft>
              <a:buSzPts val="1100"/>
              <a:buNone/>
            </a:pPr>
            <a:r>
              <a:rPr lang="en"/>
              <a:t>2.8 ml/CO2/100 mL blood (40 mmHg X 0.07 ml/CO2/100 mL blood per mmHg)</a:t>
            </a:r>
            <a:endParaRPr/>
          </a:p>
          <a:p>
            <a:pPr marL="0" lvl="0" indent="0" algn="l" rtl="0">
              <a:lnSpc>
                <a:spcPct val="100000"/>
              </a:lnSpc>
              <a:spcBef>
                <a:spcPts val="0"/>
              </a:spcBef>
              <a:spcAft>
                <a:spcPts val="0"/>
              </a:spcAft>
              <a:buSzPts val="1100"/>
              <a:buNone/>
            </a:pPr>
            <a:r>
              <a:rPr lang="en"/>
              <a:t>= approx. </a:t>
            </a:r>
            <a:r>
              <a:rPr lang="en" b="1"/>
              <a:t>5% of the total CO2 content of blood </a:t>
            </a:r>
            <a:endParaRPr/>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i="1"/>
              <a:t>Reference: Physiology text (Costanzo) 2018 p. 223-225</a:t>
            </a:r>
            <a:endParaRPr i="1"/>
          </a:p>
          <a:p>
            <a:pPr marL="0" lvl="0" indent="0" algn="l" rtl="0">
              <a:lnSpc>
                <a:spcPct val="100000"/>
              </a:lnSpc>
              <a:spcBef>
                <a:spcPts val="0"/>
              </a:spcBef>
              <a:spcAft>
                <a:spcPts val="0"/>
              </a:spcAft>
              <a:buSzPts val="1100"/>
              <a:buNone/>
            </a:pPr>
            <a:endParaRPr b="1"/>
          </a:p>
          <a:p>
            <a:pPr marL="0" lvl="0" indent="0" algn="l" rtl="0">
              <a:lnSpc>
                <a:spcPct val="100000"/>
              </a:lnSpc>
              <a:spcBef>
                <a:spcPts val="0"/>
              </a:spcBef>
              <a:spcAft>
                <a:spcPts val="0"/>
              </a:spcAft>
              <a:buSzPts val="1100"/>
              <a:buNone/>
            </a:pPr>
            <a:r>
              <a:rPr lang="en" b="1"/>
              <a:t>What is the Chloride shift?</a:t>
            </a:r>
            <a:endParaRPr/>
          </a:p>
          <a:p>
            <a:pPr marL="0" marR="0" lvl="0" indent="0" algn="l" rtl="0">
              <a:lnSpc>
                <a:spcPct val="100000"/>
              </a:lnSpc>
              <a:spcBef>
                <a:spcPts val="0"/>
              </a:spcBef>
              <a:spcAft>
                <a:spcPts val="0"/>
              </a:spcAft>
              <a:buClr>
                <a:schemeClr val="dk1"/>
              </a:buClr>
              <a:buSzPts val="1200"/>
              <a:buFont typeface="Calibri"/>
              <a:buNone/>
            </a:pPr>
            <a:r>
              <a:rPr lang="en"/>
              <a:t>Chloride shift: CO2 easily diffuses into the RBC, which has abundant amounts of carbonic anhydrase. CA converts CO2 into HCO3- and this is pumped out of the RBC into the plasma where it is carried in this form back to the lungs. In exchange for pumping this negative HCO3- ion into the plasma, another negative ion, Cl- is pumped into the RBC to maintain electrical neutrality. (Emily Doctorials, 2017)</a:t>
            </a:r>
            <a:endParaRPr/>
          </a:p>
          <a:p>
            <a:pPr marL="0" lvl="0" indent="0" algn="l" rtl="0">
              <a:lnSpc>
                <a:spcPct val="100000"/>
              </a:lnSpc>
              <a:spcBef>
                <a:spcPts val="0"/>
              </a:spcBef>
              <a:spcAft>
                <a:spcPts val="0"/>
              </a:spcAft>
              <a:buSzPts val="1100"/>
              <a:buNone/>
            </a:pPr>
            <a:endParaRPr b="0"/>
          </a:p>
        </p:txBody>
      </p:sp>
      <p:sp>
        <p:nvSpPr>
          <p:cNvPr id="432" name="Google Shape;432;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1" name="Google Shape;44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dirty="0"/>
              <a:t>Bohr effect</a:t>
            </a:r>
            <a:endParaRPr dirty="0"/>
          </a:p>
          <a:p>
            <a:pPr marL="0" lvl="0" indent="0" algn="l" rtl="0">
              <a:lnSpc>
                <a:spcPct val="100000"/>
              </a:lnSpc>
              <a:spcBef>
                <a:spcPts val="0"/>
              </a:spcBef>
              <a:spcAft>
                <a:spcPts val="0"/>
              </a:spcAft>
              <a:buClr>
                <a:schemeClr val="dk1"/>
              </a:buClr>
              <a:buSzPts val="1200"/>
              <a:buFont typeface="Arial"/>
              <a:buChar char="•"/>
            </a:pPr>
            <a:r>
              <a:rPr lang="en" dirty="0"/>
              <a:t>High CO</a:t>
            </a:r>
            <a:r>
              <a:rPr lang="en" baseline="-25000" dirty="0"/>
              <a:t>2</a:t>
            </a:r>
            <a:r>
              <a:rPr lang="en" dirty="0"/>
              <a:t> and H</a:t>
            </a:r>
            <a:r>
              <a:rPr lang="en" baseline="30000" dirty="0"/>
              <a:t>+</a:t>
            </a:r>
            <a:r>
              <a:rPr lang="en" dirty="0"/>
              <a:t> concentrations (from tissue metabolism) cause decreased affinity for O</a:t>
            </a:r>
            <a:r>
              <a:rPr lang="en" baseline="-25000" dirty="0"/>
              <a:t>2</a:t>
            </a:r>
            <a:r>
              <a:rPr lang="en" dirty="0"/>
              <a:t>. → O</a:t>
            </a:r>
            <a:r>
              <a:rPr lang="en" baseline="-25000" dirty="0"/>
              <a:t>2</a:t>
            </a:r>
            <a:r>
              <a:rPr lang="en" dirty="0"/>
              <a:t> that is bound to </a:t>
            </a:r>
            <a:r>
              <a:rPr lang="en" u="sng" dirty="0">
                <a:solidFill>
                  <a:schemeClr val="hlink"/>
                </a:solidFill>
                <a:hlinkClick r:id="rId3"/>
              </a:rPr>
              <a:t>Hb</a:t>
            </a:r>
            <a:r>
              <a:rPr lang="en" dirty="0"/>
              <a:t> is released to tissue (the </a:t>
            </a:r>
            <a:r>
              <a:rPr lang="en" u="sng" dirty="0">
                <a:solidFill>
                  <a:schemeClr val="hlink"/>
                </a:solidFill>
                <a:hlinkClick r:id="rId4"/>
              </a:rPr>
              <a:t>O</a:t>
            </a:r>
            <a:r>
              <a:rPr lang="en" u="sng" baseline="-25000" dirty="0">
                <a:solidFill>
                  <a:schemeClr val="hlink"/>
                </a:solidFill>
                <a:hlinkClick r:id="rId4"/>
              </a:rPr>
              <a:t>2</a:t>
            </a:r>
            <a:r>
              <a:rPr lang="en" u="sng" dirty="0">
                <a:solidFill>
                  <a:schemeClr val="hlink"/>
                </a:solidFill>
                <a:hlinkClick r:id="rId4"/>
              </a:rPr>
              <a:t>-Hb dissociation curve</a:t>
            </a:r>
            <a:r>
              <a:rPr lang="en" dirty="0"/>
              <a:t> is shifted to the right). </a:t>
            </a:r>
            <a:endParaRPr dirty="0"/>
          </a:p>
          <a:p>
            <a:pPr marL="742950" lvl="1" indent="-285750" algn="l" rtl="0">
              <a:lnSpc>
                <a:spcPct val="100000"/>
              </a:lnSpc>
              <a:spcBef>
                <a:spcPts val="0"/>
              </a:spcBef>
              <a:spcAft>
                <a:spcPts val="0"/>
              </a:spcAft>
              <a:buClr>
                <a:schemeClr val="dk1"/>
              </a:buClr>
              <a:buSzPts val="1200"/>
              <a:buFont typeface="Arial"/>
              <a:buChar char="•"/>
            </a:pPr>
            <a:r>
              <a:rPr lang="en" dirty="0"/>
              <a:t>HbO</a:t>
            </a:r>
            <a:r>
              <a:rPr lang="en" baseline="-25000" dirty="0"/>
              <a:t>2</a:t>
            </a:r>
            <a:r>
              <a:rPr lang="en" dirty="0"/>
              <a:t> + H</a:t>
            </a:r>
            <a:r>
              <a:rPr lang="en" baseline="30000" dirty="0"/>
              <a:t>+</a:t>
            </a:r>
            <a:r>
              <a:rPr lang="en" dirty="0"/>
              <a:t> ⇄ H</a:t>
            </a:r>
            <a:r>
              <a:rPr lang="en" baseline="30000" dirty="0"/>
              <a:t>+</a:t>
            </a:r>
            <a:r>
              <a:rPr lang="en" u="sng" dirty="0">
                <a:solidFill>
                  <a:schemeClr val="hlink"/>
                </a:solidFill>
                <a:hlinkClick r:id="rId3"/>
              </a:rPr>
              <a:t>Hb</a:t>
            </a:r>
            <a:r>
              <a:rPr lang="en" dirty="0"/>
              <a:t> + O</a:t>
            </a:r>
            <a:r>
              <a:rPr lang="en" baseline="-25000" dirty="0"/>
              <a:t>2 </a:t>
            </a:r>
            <a:endParaRPr dirty="0"/>
          </a:p>
          <a:p>
            <a:pPr marL="742950" lvl="1" indent="-285750" algn="l" rtl="0">
              <a:lnSpc>
                <a:spcPct val="100000"/>
              </a:lnSpc>
              <a:spcBef>
                <a:spcPts val="0"/>
              </a:spcBef>
              <a:spcAft>
                <a:spcPts val="0"/>
              </a:spcAft>
              <a:buClr>
                <a:schemeClr val="dk1"/>
              </a:buClr>
              <a:buSzPts val="1200"/>
              <a:buFont typeface="Arial"/>
              <a:buChar char="•"/>
            </a:pPr>
            <a:r>
              <a:rPr lang="en" dirty="0"/>
              <a:t>HbO</a:t>
            </a:r>
            <a:r>
              <a:rPr lang="en" baseline="-25000" dirty="0"/>
              <a:t>2</a:t>
            </a:r>
            <a:r>
              <a:rPr lang="en" dirty="0"/>
              <a:t> + CO</a:t>
            </a:r>
            <a:r>
              <a:rPr lang="en" baseline="-25000" dirty="0"/>
              <a:t>2</a:t>
            </a:r>
            <a:r>
              <a:rPr lang="en" dirty="0"/>
              <a:t> ⇄ </a:t>
            </a:r>
            <a:r>
              <a:rPr lang="en" u="sng" dirty="0">
                <a:solidFill>
                  <a:schemeClr val="hlink"/>
                </a:solidFill>
                <a:hlinkClick r:id="rId3"/>
              </a:rPr>
              <a:t>Hb</a:t>
            </a:r>
            <a:r>
              <a:rPr lang="en" dirty="0"/>
              <a:t>-COO</a:t>
            </a:r>
            <a:r>
              <a:rPr lang="en" baseline="30000" dirty="0"/>
              <a:t>-</a:t>
            </a:r>
            <a:r>
              <a:rPr lang="en" dirty="0"/>
              <a:t> + H</a:t>
            </a:r>
            <a:r>
              <a:rPr lang="en" baseline="30000" dirty="0"/>
              <a:t>+</a:t>
            </a:r>
            <a:r>
              <a:rPr lang="en" dirty="0"/>
              <a:t> + O</a:t>
            </a:r>
            <a:r>
              <a:rPr lang="en" baseline="-25000" dirty="0"/>
              <a:t>2</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b="1" i="1" dirty="0"/>
              <a:t>Reference: AMBOSS.com (Erythrocyte morphology &amp; Hemoglobin) </a:t>
            </a:r>
            <a:endParaRPr dirty="0"/>
          </a:p>
        </p:txBody>
      </p:sp>
      <p:sp>
        <p:nvSpPr>
          <p:cNvPr id="442" name="Google Shape;44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2" name="Google Shape;452;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dirty="0"/>
              <a:t>Answer:</a:t>
            </a:r>
            <a:r>
              <a:rPr lang="en" b="0" u="none" dirty="0"/>
              <a:t> Sigmoidal shape due to POSITIVE COOPERATIVITY (ie: tetrameric Hb molecule can bind 4 O2 molecules and has higher affinity for each subsequent O2 molecule bound)</a:t>
            </a:r>
            <a:endParaRPr dirty="0"/>
          </a:p>
          <a:p>
            <a:pPr marL="0" lvl="0" indent="0" algn="l" rtl="0">
              <a:lnSpc>
                <a:spcPct val="100000"/>
              </a:lnSpc>
              <a:spcBef>
                <a:spcPts val="0"/>
              </a:spcBef>
              <a:spcAft>
                <a:spcPts val="0"/>
              </a:spcAft>
              <a:buSzPts val="1100"/>
              <a:buNone/>
            </a:pPr>
            <a:r>
              <a:rPr lang="en" b="0" u="none" dirty="0"/>
              <a:t>Q: How does this compare to Myoglobin??</a:t>
            </a:r>
            <a:endParaRPr dirty="0"/>
          </a:p>
          <a:p>
            <a:pPr marL="0" lvl="0" indent="0" algn="l" rtl="0">
              <a:lnSpc>
                <a:spcPct val="100000"/>
              </a:lnSpc>
              <a:spcBef>
                <a:spcPts val="0"/>
              </a:spcBef>
              <a:spcAft>
                <a:spcPts val="0"/>
              </a:spcAft>
              <a:buSzPts val="1100"/>
              <a:buNone/>
            </a:pPr>
            <a:r>
              <a:rPr lang="en" b="0" u="none" dirty="0"/>
              <a:t>*See Extra slides at end of ppt for answer</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r>
              <a:rPr lang="en" b="0" u="none" dirty="0"/>
              <a:t>**REMEMBER** “CADETS shift Right”</a:t>
            </a:r>
          </a:p>
          <a:p>
            <a:pPr marL="342900" marR="0">
              <a:spcBef>
                <a:spcPts val="0"/>
              </a:spcBef>
              <a:spcAft>
                <a:spcPts val="0"/>
              </a:spcAft>
            </a:pPr>
            <a:r>
              <a:rPr lang="en-CA" sz="1100" dirty="0">
                <a:effectLst/>
                <a:latin typeface="Times New Roman" panose="02020603050405020304" pitchFamily="18" charset="0"/>
              </a:rPr>
              <a:t>OXY-HEMOGLOBIN DISSOCIATION CURVE = measures oxygen's affinity for hemoglobin depending on PO2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X axis = arterial partial pressure of O2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Y axis = percent saturation of hemoglobin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Curve is sigmoid shape, demonstrating binding affinity of hemoglobin for oxygen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Sigmoid (S) shaped due to positive cooperative binding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Binding one molecule of oxygen to hemoglobin increases affinity for oxygen which facilitates binding of more oxygen</a:t>
            </a:r>
            <a:endParaRPr lang="en-CA" sz="1100" dirty="0">
              <a:effectLst/>
              <a:latin typeface="Calibri" panose="020F0502020204030204" pitchFamily="34" charset="0"/>
            </a:endParaRPr>
          </a:p>
          <a:p>
            <a:pPr marL="342900" marR="0">
              <a:spcBef>
                <a:spcPts val="0"/>
              </a:spcBef>
              <a:spcAft>
                <a:spcPts val="0"/>
              </a:spcAft>
            </a:pPr>
            <a:r>
              <a:rPr lang="en-CA" sz="1100" dirty="0">
                <a:effectLst/>
                <a:latin typeface="Times New Roman" panose="02020603050405020304" pitchFamily="18" charset="0"/>
              </a:rPr>
              <a:t> </a:t>
            </a:r>
          </a:p>
          <a:p>
            <a:pPr marL="342900" marR="0">
              <a:spcBef>
                <a:spcPts val="0"/>
              </a:spcBef>
              <a:spcAft>
                <a:spcPts val="0"/>
              </a:spcAft>
            </a:pPr>
            <a:r>
              <a:rPr lang="en-CA" sz="1100" dirty="0">
                <a:effectLst/>
                <a:latin typeface="Times New Roman" panose="02020603050405020304" pitchFamily="18" charset="0"/>
              </a:rPr>
              <a:t>Factors that influence oxyhemoglobin curve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CO2</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H+ (acidity)</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Temperature</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2,3-BPG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Right shift = increase any of the above things, decrease oxygen affinity, easier to offload oxygen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CO2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Accumulates during exercise, want to shift right so tissues can more easily get oxygen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H+</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Accumulates during exercise, can unload oxygen easier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NOTE Bohr effect =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Temperature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When exercise get hot, oxygen released at tissues more easily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2,3-BPG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Released by RBCs as they break down glucose for energy, released when O2 levels low, decreases affinity of hemoglobin for oxygen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OVERALL exercise causes a right shift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Left shift = decrease in any of above things, increase affinity for oxygen, hold oxygen more tightly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CO2</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At altitude have low blood CO2 which increases pH and shifts curve left so can hold oxygen more tightly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Temperature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When hypothermic oxygen held more tightly</a:t>
            </a:r>
            <a:endParaRPr lang="en-CA" sz="1100" dirty="0">
              <a:effectLst/>
              <a:latin typeface="Calibri" panose="020F0502020204030204" pitchFamily="34" charset="0"/>
            </a:endParaRPr>
          </a:p>
          <a:p>
            <a:pPr marL="0" lvl="0" indent="0" algn="l" rtl="0">
              <a:lnSpc>
                <a:spcPct val="100000"/>
              </a:lnSpc>
              <a:spcBef>
                <a:spcPts val="0"/>
              </a:spcBef>
              <a:spcAft>
                <a:spcPts val="0"/>
              </a:spcAft>
              <a:buSzPts val="1100"/>
              <a:buNone/>
            </a:pPr>
            <a:endParaRPr b="1" u="sng" dirty="0"/>
          </a:p>
          <a:p>
            <a:pPr marL="0" lvl="0" indent="0" algn="l" rtl="0">
              <a:lnSpc>
                <a:spcPct val="100000"/>
              </a:lnSpc>
              <a:spcBef>
                <a:spcPts val="0"/>
              </a:spcBef>
              <a:spcAft>
                <a:spcPts val="0"/>
              </a:spcAft>
              <a:buSzPts val="1100"/>
              <a:buNone/>
            </a:pPr>
            <a:endParaRPr b="1" u="sng" dirty="0"/>
          </a:p>
          <a:p>
            <a:pPr marL="0" lvl="0" indent="0" algn="l" rtl="0">
              <a:lnSpc>
                <a:spcPct val="100000"/>
              </a:lnSpc>
              <a:spcBef>
                <a:spcPts val="0"/>
              </a:spcBef>
              <a:spcAft>
                <a:spcPts val="0"/>
              </a:spcAft>
              <a:buSzPts val="1100"/>
              <a:buNone/>
            </a:pPr>
            <a:endParaRPr dirty="0"/>
          </a:p>
        </p:txBody>
      </p:sp>
      <p:sp>
        <p:nvSpPr>
          <p:cNvPr id="453" name="Google Shape;453;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dirty="0"/>
              <a:t>See EXTRA slides </a:t>
            </a:r>
            <a:r>
              <a:rPr lang="en" b="1" u="none" dirty="0"/>
              <a:t>for answer to Resp adaptation in Elderly population</a:t>
            </a:r>
            <a:endParaRPr dirty="0"/>
          </a:p>
          <a:p>
            <a:pPr marL="0" lvl="0" indent="0" algn="l" rtl="0">
              <a:lnSpc>
                <a:spcPct val="100000"/>
              </a:lnSpc>
              <a:spcBef>
                <a:spcPts val="0"/>
              </a:spcBef>
              <a:spcAft>
                <a:spcPts val="0"/>
              </a:spcAft>
              <a:buSzPts val="1100"/>
              <a:buNone/>
            </a:pPr>
            <a:endParaRPr b="1" u="sng" dirty="0"/>
          </a:p>
          <a:p>
            <a:pPr marL="0" lvl="0" indent="0" algn="l" rtl="0">
              <a:lnSpc>
                <a:spcPct val="100000"/>
              </a:lnSpc>
              <a:spcBef>
                <a:spcPts val="0"/>
              </a:spcBef>
              <a:spcAft>
                <a:spcPts val="0"/>
              </a:spcAft>
              <a:buSzPts val="1100"/>
              <a:buNone/>
            </a:pPr>
            <a:r>
              <a:rPr lang="en" b="1" u="sng" dirty="0"/>
              <a:t>Exercise</a:t>
            </a:r>
            <a:r>
              <a:rPr lang="en" b="0" u="none" dirty="0"/>
              <a:t>: Hyperventilation </a:t>
            </a:r>
            <a:endParaRPr dirty="0"/>
          </a:p>
          <a:p>
            <a:pPr marL="0" lvl="0" indent="0" algn="l" rtl="0">
              <a:lnSpc>
                <a:spcPct val="100000"/>
              </a:lnSpc>
              <a:spcBef>
                <a:spcPts val="0"/>
              </a:spcBef>
              <a:spcAft>
                <a:spcPts val="0"/>
              </a:spcAft>
              <a:buSzPts val="1100"/>
              <a:buNone/>
            </a:pPr>
            <a:r>
              <a:rPr lang="en" b="0" u="none" dirty="0"/>
              <a:t>-&gt; PaCO2 and PaO2 remain NORMAL despite hyperventilation </a:t>
            </a:r>
            <a:endParaRPr dirty="0"/>
          </a:p>
          <a:p>
            <a:pPr marL="0" lvl="0" indent="0" algn="l" rtl="0">
              <a:lnSpc>
                <a:spcPct val="100000"/>
              </a:lnSpc>
              <a:spcBef>
                <a:spcPts val="0"/>
              </a:spcBef>
              <a:spcAft>
                <a:spcPts val="0"/>
              </a:spcAft>
              <a:buSzPts val="1100"/>
              <a:buNone/>
            </a:pPr>
            <a:r>
              <a:rPr lang="en" b="0" u="none" dirty="0"/>
              <a:t>-&gt; increased venous CO2 and decreased venous O2</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r>
              <a:rPr lang="en" b="1" u="sng" dirty="0"/>
              <a:t>High Altitude</a:t>
            </a:r>
            <a:endParaRPr dirty="0"/>
          </a:p>
          <a:p>
            <a:pPr marL="0" lvl="0" indent="0" algn="l" rtl="0">
              <a:lnSpc>
                <a:spcPct val="100000"/>
              </a:lnSpc>
              <a:spcBef>
                <a:spcPts val="0"/>
              </a:spcBef>
              <a:spcAft>
                <a:spcPts val="0"/>
              </a:spcAft>
              <a:buSzPts val="1100"/>
              <a:buNone/>
            </a:pPr>
            <a:r>
              <a:rPr lang="en" b="0" u="none" dirty="0"/>
              <a:t>-decreased PaO2 leads to decreased PaCO2, increased arterial pH = RESP ALKALOSIS </a:t>
            </a:r>
            <a:endParaRPr dirty="0"/>
          </a:p>
          <a:p>
            <a:pPr marL="0" lvl="0" indent="0" algn="l" rtl="0">
              <a:lnSpc>
                <a:spcPct val="100000"/>
              </a:lnSpc>
              <a:spcBef>
                <a:spcPts val="0"/>
              </a:spcBef>
              <a:spcAft>
                <a:spcPts val="0"/>
              </a:spcAft>
              <a:buSzPts val="1100"/>
              <a:buNone/>
            </a:pPr>
            <a:r>
              <a:rPr lang="en" b="0" u="none" dirty="0"/>
              <a:t>-increased Pulmonary vascular resistance -&gt; chronic Hypoxia -&gt; pulmonary vasoconstriction -&gt; pulmonary HTN -&gt; right ventricular hypertrophy </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r>
              <a:rPr lang="en" b="1" u="none" dirty="0"/>
              <a:t>Q: What drug can be given for altitude sickness? Why?</a:t>
            </a:r>
            <a:endParaRPr dirty="0"/>
          </a:p>
          <a:p>
            <a:pPr marL="0" marR="0" lvl="0" indent="0" algn="l" rtl="0">
              <a:lnSpc>
                <a:spcPct val="100000"/>
              </a:lnSpc>
              <a:spcBef>
                <a:spcPts val="0"/>
              </a:spcBef>
              <a:spcAft>
                <a:spcPts val="0"/>
              </a:spcAft>
              <a:buClr>
                <a:schemeClr val="dk1"/>
              </a:buClr>
              <a:buSzPts val="1200"/>
              <a:buFont typeface="Calibri"/>
              <a:buNone/>
            </a:pPr>
            <a:r>
              <a:rPr lang="en" dirty="0"/>
              <a:t>-carbonic anhydrase inhibitors (e.g., acetazolamide) → ↑ renal HCO3- excretion and create a metabolic acidosis, which can be used to "acclimate" someone going to a higher altitude because they will naturally increase ventilation to compensate for metabolic acidosis</a:t>
            </a:r>
            <a:endParaRPr dirty="0"/>
          </a:p>
          <a:p>
            <a:pPr marL="0" marR="0" lvl="0" indent="0" algn="l" rtl="0">
              <a:lnSpc>
                <a:spcPct val="100000"/>
              </a:lnSpc>
              <a:spcBef>
                <a:spcPts val="0"/>
              </a:spcBef>
              <a:spcAft>
                <a:spcPts val="0"/>
              </a:spcAft>
              <a:buClr>
                <a:schemeClr val="dk1"/>
              </a:buClr>
              <a:buSzPts val="1200"/>
              <a:buFont typeface="Calibri"/>
              <a:buNone/>
            </a:pPr>
            <a:r>
              <a:rPr lang="en" dirty="0"/>
              <a:t>(M. Pollock Doctorials 2018-19)</a:t>
            </a:r>
            <a:endParaRPr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endParaRPr b="0" u="none" dirty="0"/>
          </a:p>
          <a:p>
            <a:pPr marL="0" lvl="0" indent="0" algn="l" rtl="0">
              <a:lnSpc>
                <a:spcPct val="100000"/>
              </a:lnSpc>
              <a:spcBef>
                <a:spcPts val="0"/>
              </a:spcBef>
              <a:spcAft>
                <a:spcPts val="0"/>
              </a:spcAft>
              <a:buSzPts val="1100"/>
              <a:buNone/>
            </a:pPr>
            <a:endParaRPr b="0" u="none" dirty="0"/>
          </a:p>
        </p:txBody>
      </p:sp>
      <p:sp>
        <p:nvSpPr>
          <p:cNvPr id="471" name="Google Shape;471;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1" name="Google Shape;481;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Where in the lung are there higher O2 partial pressures?</a:t>
            </a:r>
            <a:endParaRPr/>
          </a:p>
          <a:p>
            <a:pPr marL="0" lvl="0" indent="0" algn="l" rtl="0">
              <a:lnSpc>
                <a:spcPct val="100000"/>
              </a:lnSpc>
              <a:spcBef>
                <a:spcPts val="0"/>
              </a:spcBef>
              <a:spcAft>
                <a:spcPts val="0"/>
              </a:spcAft>
              <a:buSzPts val="1100"/>
              <a:buNone/>
            </a:pPr>
            <a:r>
              <a:rPr lang="en" b="0" u="none"/>
              <a:t>-&gt; the APICES of the lung -&gt; because the perfusion in these lung segments is lower than the ventilation and thus less O2 diffuses from the alveoli into the bloodstream</a:t>
            </a:r>
            <a:endParaRPr/>
          </a:p>
          <a:p>
            <a:pPr marL="0" lvl="0" indent="0" algn="l" rtl="0">
              <a:lnSpc>
                <a:spcPct val="100000"/>
              </a:lnSpc>
              <a:spcBef>
                <a:spcPts val="0"/>
              </a:spcBef>
              <a:spcAft>
                <a:spcPts val="0"/>
              </a:spcAft>
              <a:buSzPts val="1100"/>
              <a:buNone/>
            </a:pPr>
            <a:r>
              <a:rPr lang="en" b="0" u="none"/>
              <a:t>**Some micoorganisms (eg: M. tuberculosis) favor </a:t>
            </a:r>
            <a:r>
              <a:rPr lang="en" b="0" i="1" u="none"/>
              <a:t>APICAL LUNG </a:t>
            </a:r>
            <a:r>
              <a:rPr lang="en" b="0" i="0" u="none"/>
              <a:t>segments due to higher O2 content </a:t>
            </a:r>
            <a:endParaRPr b="0" u="none"/>
          </a:p>
          <a:p>
            <a:pPr marL="0" lvl="0" indent="0" algn="l" rtl="0">
              <a:lnSpc>
                <a:spcPct val="100000"/>
              </a:lnSpc>
              <a:spcBef>
                <a:spcPts val="0"/>
              </a:spcBef>
              <a:spcAft>
                <a:spcPts val="0"/>
              </a:spcAft>
              <a:buSzPts val="1100"/>
              <a:buNone/>
            </a:pPr>
            <a:endParaRPr b="1" u="sng"/>
          </a:p>
          <a:p>
            <a:pPr marL="0" lvl="0" indent="0" algn="l" rtl="0">
              <a:lnSpc>
                <a:spcPct val="100000"/>
              </a:lnSpc>
              <a:spcBef>
                <a:spcPts val="0"/>
              </a:spcBef>
              <a:spcAft>
                <a:spcPts val="0"/>
              </a:spcAft>
              <a:buSzPts val="1100"/>
              <a:buNone/>
            </a:pPr>
            <a:r>
              <a:rPr lang="en" b="1" u="sng"/>
              <a:t>Minute ventilation (V</a:t>
            </a:r>
            <a:r>
              <a:rPr lang="en" b="1" u="sng" baseline="-25000"/>
              <a:t>E</a:t>
            </a:r>
            <a:r>
              <a:rPr lang="en" b="1" u="sng"/>
              <a:t>): </a:t>
            </a:r>
            <a:r>
              <a:rPr lang="en"/>
              <a:t>volume of air that a person breathes per minute (i.e., the product of </a:t>
            </a:r>
            <a:r>
              <a:rPr lang="en" u="sng">
                <a:solidFill>
                  <a:schemeClr val="hlink"/>
                </a:solidFill>
                <a:hlinkClick r:id="rId3"/>
              </a:rPr>
              <a:t>tidal volume</a:t>
            </a:r>
            <a:r>
              <a:rPr lang="en"/>
              <a:t> and </a:t>
            </a:r>
            <a:r>
              <a:rPr lang="en" u="sng">
                <a:solidFill>
                  <a:schemeClr val="hlink"/>
                </a:solidFill>
                <a:hlinkClick r:id="rId4"/>
              </a:rPr>
              <a:t>respiratory rate</a:t>
            </a:r>
            <a:r>
              <a:rPr lang="en"/>
              <a:t>; V</a:t>
            </a:r>
            <a:r>
              <a:rPr lang="en" baseline="-25000"/>
              <a:t>E</a:t>
            </a:r>
            <a:r>
              <a:rPr lang="en"/>
              <a:t> = V</a:t>
            </a:r>
            <a:r>
              <a:rPr lang="en" baseline="-25000"/>
              <a:t>T</a:t>
            </a:r>
            <a:r>
              <a:rPr lang="en"/>
              <a:t> x RR)</a:t>
            </a:r>
            <a:endParaRPr/>
          </a:p>
          <a:p>
            <a:pPr marL="0" lvl="0" indent="0" algn="l" rtl="0">
              <a:lnSpc>
                <a:spcPct val="100000"/>
              </a:lnSpc>
              <a:spcBef>
                <a:spcPts val="0"/>
              </a:spcBef>
              <a:spcAft>
                <a:spcPts val="0"/>
              </a:spcAft>
              <a:buSzPts val="1100"/>
              <a:buNone/>
            </a:pPr>
            <a:endParaRPr b="1" u="sng"/>
          </a:p>
          <a:p>
            <a:pPr marL="0" lvl="0" indent="0" algn="l" rtl="0">
              <a:lnSpc>
                <a:spcPct val="100000"/>
              </a:lnSpc>
              <a:spcBef>
                <a:spcPts val="0"/>
              </a:spcBef>
              <a:spcAft>
                <a:spcPts val="0"/>
              </a:spcAft>
              <a:buSzPts val="1100"/>
              <a:buNone/>
            </a:pPr>
            <a:r>
              <a:rPr lang="en" b="1" u="sng"/>
              <a:t>Dead Space:</a:t>
            </a:r>
            <a:r>
              <a:rPr lang="en" b="0" u="none"/>
              <a:t> Part of the Resp system that conducts air but does NOT participate in gas exchange (includes the nose, pharynx, trachea and bronchioles) </a:t>
            </a:r>
            <a:endParaRPr b="1" u="sng"/>
          </a:p>
          <a:p>
            <a:pPr marL="0" lvl="0" indent="0" algn="l" rtl="0">
              <a:lnSpc>
                <a:spcPct val="100000"/>
              </a:lnSpc>
              <a:spcBef>
                <a:spcPts val="0"/>
              </a:spcBef>
              <a:spcAft>
                <a:spcPts val="0"/>
              </a:spcAft>
              <a:buSzPts val="1100"/>
              <a:buNone/>
            </a:pPr>
            <a:endParaRPr b="1" u="sng"/>
          </a:p>
          <a:p>
            <a:pPr marL="0" lvl="0" indent="0" algn="l" rtl="0">
              <a:lnSpc>
                <a:spcPct val="100000"/>
              </a:lnSpc>
              <a:spcBef>
                <a:spcPts val="0"/>
              </a:spcBef>
              <a:spcAft>
                <a:spcPts val="0"/>
              </a:spcAft>
              <a:buSzPts val="1100"/>
              <a:buNone/>
            </a:pPr>
            <a:r>
              <a:rPr lang="en"/>
              <a:t>Ventilation is the </a:t>
            </a:r>
            <a:r>
              <a:rPr lang="en" b="1"/>
              <a:t>movement </a:t>
            </a:r>
            <a:r>
              <a:rPr lang="en" b="0"/>
              <a:t>of air into and out of the lungs (volume per minute). Some air with each breath never reaches the alveoli, or gas exchange areas = </a:t>
            </a:r>
            <a:r>
              <a:rPr lang="en" b="1"/>
              <a:t>dead space</a:t>
            </a:r>
            <a:r>
              <a:rPr lang="en" b="0"/>
              <a:t>. The ventilatory volume that renews the air within the alveoli = </a:t>
            </a:r>
            <a:r>
              <a:rPr lang="en" b="1"/>
              <a:t>alveolar ventilation.</a:t>
            </a:r>
            <a:endParaRPr/>
          </a:p>
          <a:p>
            <a:pPr marL="0" lvl="0" indent="0" algn="l" rtl="0">
              <a:lnSpc>
                <a:spcPct val="100000"/>
              </a:lnSpc>
              <a:spcBef>
                <a:spcPts val="0"/>
              </a:spcBef>
              <a:spcAft>
                <a:spcPts val="0"/>
              </a:spcAft>
              <a:buSzPts val="1100"/>
              <a:buNone/>
            </a:pPr>
            <a:r>
              <a:rPr lang="en" b="0"/>
              <a:t>Alveolar ventilation is an important determining factor of the concentrations of O2 and CO2 in the alveoli, and thus the blood. Increased ventilation 🡪 increased PAO2 (oxygen in alveoli) 🡪 increased rates of gas exchange 🡪 increased CO2 expelled. Net effect = increased O2 and decreased CO2 in alveoli. Similarly, decreased ventilation 🡪 decreased O2 🡪 decreased gas exchange 🡪 decreased CO2 expelled. Net effect = decreased O2 and increased CO2 in alveoli. </a:t>
            </a:r>
            <a:r>
              <a:rPr lang="en" b="1"/>
              <a:t>Alveolar ventilation is proportional to the rate of CO2 exhaled, and inversely proportional to PaCO2 (arterial CO2). Doubling the rate of alveolar ventilation halves the PaCO2 and vice versa. Thus, modulation of alveolar ventilation powerfully affects PaCO2 (and pH!)</a:t>
            </a:r>
            <a:endParaRPr/>
          </a:p>
          <a:p>
            <a:pPr marL="0" lvl="0" indent="0" algn="l" rtl="0">
              <a:lnSpc>
                <a:spcPct val="100000"/>
              </a:lnSpc>
              <a:spcBef>
                <a:spcPts val="0"/>
              </a:spcBef>
              <a:spcAft>
                <a:spcPts val="0"/>
              </a:spcAft>
              <a:buSzPts val="1100"/>
              <a:buNone/>
            </a:pPr>
            <a:r>
              <a:rPr lang="en" b="0"/>
              <a:t>Dead space can be anatomical = air within the conducting airways, not participating in gas exchange, or physiologic = alveoli that are not perfused, but are still ventilated.</a:t>
            </a:r>
            <a:endParaRPr/>
          </a:p>
          <a:p>
            <a:pPr marL="0" lvl="0" indent="0" algn="l" rtl="0">
              <a:lnSpc>
                <a:spcPct val="100000"/>
              </a:lnSpc>
              <a:spcBef>
                <a:spcPts val="0"/>
              </a:spcBef>
              <a:spcAft>
                <a:spcPts val="0"/>
              </a:spcAft>
              <a:buSzPts val="1100"/>
              <a:buNone/>
            </a:pPr>
            <a:r>
              <a:rPr lang="en" b="1" i="1" u="none"/>
              <a:t>(Reference: Emily Doctorials, 2017)</a:t>
            </a:r>
            <a:endParaRPr/>
          </a:p>
          <a:p>
            <a:pPr marL="0" lvl="0" indent="0" algn="l" rtl="0">
              <a:lnSpc>
                <a:spcPct val="100000"/>
              </a:lnSpc>
              <a:spcBef>
                <a:spcPts val="0"/>
              </a:spcBef>
              <a:spcAft>
                <a:spcPts val="0"/>
              </a:spcAft>
              <a:buSzPts val="1100"/>
              <a:buNone/>
            </a:pPr>
            <a:endParaRPr b="1" i="1" u="none"/>
          </a:p>
          <a:p>
            <a:pPr marL="0" lvl="0" indent="0" algn="l" rtl="0">
              <a:lnSpc>
                <a:spcPct val="100000"/>
              </a:lnSpc>
              <a:spcBef>
                <a:spcPts val="0"/>
              </a:spcBef>
              <a:spcAft>
                <a:spcPts val="0"/>
              </a:spcAft>
              <a:buSzPts val="1100"/>
              <a:buNone/>
            </a:pPr>
            <a:r>
              <a:rPr lang="en" u="sng"/>
              <a:t>Normal ventilation/perfusion ratio (normal V/Q ratio)</a:t>
            </a:r>
            <a:endParaRPr/>
          </a:p>
          <a:p>
            <a:pPr marL="0" lvl="0" indent="0" algn="l" rtl="0">
              <a:lnSpc>
                <a:spcPct val="100000"/>
              </a:lnSpc>
              <a:spcBef>
                <a:spcPts val="0"/>
              </a:spcBef>
              <a:spcAft>
                <a:spcPts val="0"/>
              </a:spcAft>
              <a:buSzPts val="1100"/>
              <a:buNone/>
            </a:pPr>
            <a:r>
              <a:rPr lang="en"/>
              <a:t>The V/Q ratio is higher at the lung apex (V/Q ≈ 3) and lower at the lung base (V/Q ≈ 0.6) in comparison to the middle portions of the lung (V/Q ≈ 1, approx. at the height of the 3rd rib.) in an upright position. The average V/Q ratio is 0.8.</a:t>
            </a:r>
            <a:endParaRPr/>
          </a:p>
          <a:p>
            <a:pPr marL="0" lvl="0" indent="0" algn="l" rtl="0">
              <a:lnSpc>
                <a:spcPct val="100000"/>
              </a:lnSpc>
              <a:spcBef>
                <a:spcPts val="0"/>
              </a:spcBef>
              <a:spcAft>
                <a:spcPts val="0"/>
              </a:spcAft>
              <a:buSzPts val="1100"/>
              <a:buNone/>
            </a:pPr>
            <a:r>
              <a:rPr lang="en"/>
              <a:t>The ideal V/Q ratio is 1 (meaning same amount of airflow and blood flow), whereas V/Q ratios greater or smaller than 1 represent a V/Q mismatch, which is seen physiologically in the described lung areas (mainly due to gravity). Also, V/Q changes can occur in all lung areas due to pathologic lung conditions.</a:t>
            </a:r>
            <a:endParaRPr/>
          </a:p>
          <a:p>
            <a:pPr marL="0" lvl="0" indent="0" algn="l" rtl="0">
              <a:lnSpc>
                <a:spcPct val="100000"/>
              </a:lnSpc>
              <a:spcBef>
                <a:spcPts val="0"/>
              </a:spcBef>
              <a:spcAft>
                <a:spcPts val="0"/>
              </a:spcAft>
              <a:buSzPts val="1100"/>
              <a:buNone/>
            </a:pPr>
            <a:r>
              <a:rPr lang="en"/>
              <a:t>In general, airflow and blood flow increase from the lung apex towards the lung base. However, the rate of blood flow increases stronger (due to gravity, circulation is highest in the lung base) than the rate of airflow, which leads to a decreased V/Q ratio (more perfusion than ventilation) at the lung base.</a:t>
            </a:r>
            <a:endParaRPr/>
          </a:p>
          <a:p>
            <a:pPr marL="0" lvl="0" indent="0" algn="l" rtl="0">
              <a:lnSpc>
                <a:spcPct val="100000"/>
              </a:lnSpc>
              <a:spcBef>
                <a:spcPts val="0"/>
              </a:spcBef>
              <a:spcAft>
                <a:spcPts val="0"/>
              </a:spcAft>
              <a:buSzPts val="1100"/>
              <a:buNone/>
            </a:pPr>
            <a:r>
              <a:rPr lang="en"/>
              <a:t>At the lung apex the airflow is higher in relation to the blood flow causing an increased V/Q ratio (more ventilation than perfusion).</a:t>
            </a:r>
            <a:endParaRPr/>
          </a:p>
          <a:p>
            <a:pPr marL="0" lvl="0" indent="0" algn="l" rtl="0">
              <a:lnSpc>
                <a:spcPct val="100000"/>
              </a:lnSpc>
              <a:spcBef>
                <a:spcPts val="0"/>
              </a:spcBef>
              <a:spcAft>
                <a:spcPts val="0"/>
              </a:spcAft>
              <a:buSzPts val="1100"/>
              <a:buNone/>
            </a:pPr>
            <a:r>
              <a:rPr lang="en" b="1" i="1"/>
              <a:t>Reference: AMBOSS.com</a:t>
            </a:r>
            <a:endParaRPr/>
          </a:p>
          <a:p>
            <a:pPr marL="0" lvl="0" indent="0" algn="l" rtl="0">
              <a:lnSpc>
                <a:spcPct val="100000"/>
              </a:lnSpc>
              <a:spcBef>
                <a:spcPts val="0"/>
              </a:spcBef>
              <a:spcAft>
                <a:spcPts val="0"/>
              </a:spcAft>
              <a:buSzPts val="1100"/>
              <a:buNone/>
            </a:pPr>
            <a:endParaRPr b="1" i="1" u="none"/>
          </a:p>
        </p:txBody>
      </p:sp>
      <p:sp>
        <p:nvSpPr>
          <p:cNvPr id="482" name="Google Shape;482;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Normal V/Q Ratio</a:t>
            </a:r>
            <a:r>
              <a:rPr lang="en" b="1" u="none"/>
              <a:t> (Nb to Know)</a:t>
            </a:r>
            <a:endParaRPr/>
          </a:p>
          <a:p>
            <a:pPr marL="0" lvl="0" indent="0" algn="l" rtl="0">
              <a:lnSpc>
                <a:spcPct val="100000"/>
              </a:lnSpc>
              <a:spcBef>
                <a:spcPts val="0"/>
              </a:spcBef>
              <a:spcAft>
                <a:spcPts val="0"/>
              </a:spcAft>
              <a:buClr>
                <a:schemeClr val="dk1"/>
              </a:buClr>
              <a:buSzPts val="1200"/>
              <a:buFont typeface="Arial"/>
              <a:buChar char="•"/>
            </a:pPr>
            <a:r>
              <a:rPr lang="en"/>
              <a:t>Ideal is a </a:t>
            </a:r>
            <a:r>
              <a:rPr lang="en" u="sng">
                <a:solidFill>
                  <a:schemeClr val="hlink"/>
                </a:solidFill>
                <a:hlinkClick r:id="rId3"/>
              </a:rPr>
              <a:t>V/Q ratio</a:t>
            </a:r>
            <a:r>
              <a:rPr lang="en"/>
              <a:t> = 1</a:t>
            </a:r>
            <a:endParaRPr/>
          </a:p>
          <a:p>
            <a:pPr marL="0" lvl="0" indent="0" algn="l" rtl="0">
              <a:lnSpc>
                <a:spcPct val="100000"/>
              </a:lnSpc>
              <a:spcBef>
                <a:spcPts val="0"/>
              </a:spcBef>
              <a:spcAft>
                <a:spcPts val="0"/>
              </a:spcAft>
              <a:buClr>
                <a:schemeClr val="dk1"/>
              </a:buClr>
              <a:buSzPts val="1200"/>
              <a:buFont typeface="Arial"/>
              <a:buChar char="•"/>
            </a:pPr>
            <a:r>
              <a:rPr lang="en"/>
              <a:t>Average </a:t>
            </a:r>
            <a:r>
              <a:rPr lang="en" u="sng">
                <a:solidFill>
                  <a:schemeClr val="hlink"/>
                </a:solidFill>
                <a:hlinkClick r:id="rId3"/>
              </a:rPr>
              <a:t>V/Q ratio</a:t>
            </a:r>
            <a:r>
              <a:rPr lang="en"/>
              <a:t>: 0.8 (ranges from 3 at the apex (V &gt; Q) to 0.6 at the base (Q &gt; V) since </a:t>
            </a:r>
            <a:r>
              <a:rPr lang="en" u="sng">
                <a:solidFill>
                  <a:schemeClr val="hlink"/>
                </a:solidFill>
                <a:hlinkClick r:id="rId4"/>
              </a:rPr>
              <a:t>lung</a:t>
            </a:r>
            <a:r>
              <a:rPr lang="en"/>
              <a:t> bases are better ventilated and perfused than the apices in an upright position)</a:t>
            </a:r>
            <a:endParaRPr/>
          </a:p>
          <a:p>
            <a:pPr marL="0" lvl="0" indent="0" algn="l" rtl="0">
              <a:lnSpc>
                <a:spcPct val="100000"/>
              </a:lnSpc>
              <a:spcBef>
                <a:spcPts val="0"/>
              </a:spcBef>
              <a:spcAft>
                <a:spcPts val="0"/>
              </a:spcAft>
              <a:buSzPts val="1100"/>
              <a:buNone/>
            </a:pPr>
            <a:endParaRPr b="0" u="sng"/>
          </a:p>
          <a:p>
            <a:pPr marL="0" lvl="0" indent="0" algn="l" rtl="0">
              <a:lnSpc>
                <a:spcPct val="100000"/>
              </a:lnSpc>
              <a:spcBef>
                <a:spcPts val="0"/>
              </a:spcBef>
              <a:spcAft>
                <a:spcPts val="0"/>
              </a:spcAft>
              <a:buSzPts val="1100"/>
              <a:buNone/>
            </a:pPr>
            <a:endParaRPr b="1" u="sng"/>
          </a:p>
          <a:p>
            <a:pPr marL="0" lvl="0" indent="0" algn="l" rtl="0">
              <a:lnSpc>
                <a:spcPct val="100000"/>
              </a:lnSpc>
              <a:spcBef>
                <a:spcPts val="0"/>
              </a:spcBef>
              <a:spcAft>
                <a:spcPts val="0"/>
              </a:spcAft>
              <a:buSzPts val="1100"/>
              <a:buNone/>
            </a:pPr>
            <a:r>
              <a:rPr lang="en" b="1" u="sng"/>
              <a:t>Ventilation/perfusion mismatch (V/Q mismatch)</a:t>
            </a:r>
            <a:endParaRPr/>
          </a:p>
          <a:p>
            <a:pPr marL="0" lvl="0" indent="0" algn="l" rtl="0">
              <a:lnSpc>
                <a:spcPct val="100000"/>
              </a:lnSpc>
              <a:spcBef>
                <a:spcPts val="0"/>
              </a:spcBef>
              <a:spcAft>
                <a:spcPts val="0"/>
              </a:spcAft>
              <a:buSzPts val="1100"/>
              <a:buNone/>
            </a:pPr>
            <a:r>
              <a:rPr lang="en"/>
              <a:t>Pathologic lung conditions can alter V/Q ratios.</a:t>
            </a:r>
            <a:endParaRPr/>
          </a:p>
          <a:p>
            <a:pPr marL="0" lvl="0" indent="0" algn="l" rtl="0">
              <a:lnSpc>
                <a:spcPct val="100000"/>
              </a:lnSpc>
              <a:spcBef>
                <a:spcPts val="0"/>
              </a:spcBef>
              <a:spcAft>
                <a:spcPts val="0"/>
              </a:spcAft>
              <a:buSzPts val="1100"/>
              <a:buNone/>
            </a:pPr>
            <a:r>
              <a:rPr lang="en"/>
              <a:t>Decreased ventilation leads to shunt perfusion (wasted perfusion) and a low V/Q ratio. In lung areas with no ventilation left (V = 0), V/Q ratio equals zero.</a:t>
            </a:r>
            <a:endParaRPr/>
          </a:p>
          <a:p>
            <a:pPr marL="0" lvl="0" indent="0" algn="l" rtl="0">
              <a:lnSpc>
                <a:spcPct val="100000"/>
              </a:lnSpc>
              <a:spcBef>
                <a:spcPts val="0"/>
              </a:spcBef>
              <a:spcAft>
                <a:spcPts val="0"/>
              </a:spcAft>
              <a:buSzPts val="1100"/>
              <a:buNone/>
            </a:pPr>
            <a:r>
              <a:rPr lang="en"/>
              <a:t>Decreased perfusion leads to dead space ventilation (wasted ventilation) and a high V/Q ratio. In lung areas with no perfusion left (Q = 0), V/Q ratio equals infinity.</a:t>
            </a:r>
            <a:endParaRPr/>
          </a:p>
          <a:p>
            <a:pPr marL="0" lvl="0" indent="0" algn="l" rtl="0">
              <a:lnSpc>
                <a:spcPct val="100000"/>
              </a:lnSpc>
              <a:spcBef>
                <a:spcPts val="0"/>
              </a:spcBef>
              <a:spcAft>
                <a:spcPts val="0"/>
              </a:spcAft>
              <a:buSzPts val="1100"/>
              <a:buNone/>
            </a:pPr>
            <a:r>
              <a:rPr lang="en" b="1" i="1"/>
              <a:t>Reference: AMBOSS.com (Resp physiology)</a:t>
            </a:r>
            <a:endParaRPr/>
          </a:p>
          <a:p>
            <a:pPr marL="0" lvl="0" indent="0" algn="l" rtl="0">
              <a:lnSpc>
                <a:spcPct val="100000"/>
              </a:lnSpc>
              <a:spcBef>
                <a:spcPts val="0"/>
              </a:spcBef>
              <a:spcAft>
                <a:spcPts val="0"/>
              </a:spcAft>
              <a:buSzPts val="1100"/>
              <a:buNone/>
            </a:pPr>
            <a:endParaRPr/>
          </a:p>
        </p:txBody>
      </p:sp>
      <p:sp>
        <p:nvSpPr>
          <p:cNvPr id="493" name="Google Shape;493;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3" name="Google Shape;503;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An increased A-a gradient may occur in hypoxemia due to shunting, ventilation-perfusion mismatch, or impaired gas diffusion across the alveoli due to fibrosis or edema </a:t>
            </a:r>
            <a:endParaRPr/>
          </a:p>
          <a:p>
            <a:pPr marL="0" lvl="0" indent="0" algn="l" rtl="0">
              <a:lnSpc>
                <a:spcPct val="100000"/>
              </a:lnSpc>
              <a:spcBef>
                <a:spcPts val="0"/>
              </a:spcBef>
              <a:spcAft>
                <a:spcPts val="0"/>
              </a:spcAft>
              <a:buSzPts val="1100"/>
              <a:buNone/>
            </a:pPr>
            <a:r>
              <a:rPr lang="en"/>
              <a:t>-The A-a gradient remains normal with hypoventilation due to CNS and neuromuscular disorders (no diffusion defect) and in high altitude (despite a lower fraction of inhaled O2)</a:t>
            </a:r>
            <a:endParaRPr/>
          </a:p>
          <a:p>
            <a:pPr marL="0" lvl="0" indent="0" algn="l" rtl="0">
              <a:lnSpc>
                <a:spcPct val="100000"/>
              </a:lnSpc>
              <a:spcBef>
                <a:spcPts val="0"/>
              </a:spcBef>
              <a:spcAft>
                <a:spcPts val="0"/>
              </a:spcAft>
              <a:buSzPts val="1100"/>
              <a:buNone/>
            </a:pPr>
            <a:r>
              <a:rPr lang="en"/>
              <a:t>-Patients with hypoventilation (eg: due to a drug overdose) usually present with increased CO2</a:t>
            </a:r>
            <a:endParaRPr/>
          </a:p>
        </p:txBody>
      </p:sp>
      <p:sp>
        <p:nvSpPr>
          <p:cNvPr id="504" name="Google Shape;504;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4" name="Google Shape;514;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Answer:</a:t>
            </a:r>
            <a:r>
              <a:rPr lang="en" b="0" u="none"/>
              <a:t> Poor gas exchange </a:t>
            </a:r>
            <a:endParaRPr b="1" u="sng"/>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Hypoxia = lack of oxygen to the tissues</a:t>
            </a:r>
            <a:endParaRPr/>
          </a:p>
          <a:p>
            <a:pPr marL="0" lvl="0" indent="0" algn="l" rtl="0">
              <a:lnSpc>
                <a:spcPct val="100000"/>
              </a:lnSpc>
              <a:spcBef>
                <a:spcPts val="0"/>
              </a:spcBef>
              <a:spcAft>
                <a:spcPts val="0"/>
              </a:spcAft>
              <a:buSzPts val="1100"/>
              <a:buNone/>
            </a:pPr>
            <a:r>
              <a:rPr lang="en"/>
              <a:t>Hypoxemia = lack of oxygenation (of the blood)</a:t>
            </a:r>
            <a:endParaRPr/>
          </a:p>
          <a:p>
            <a:pPr marL="0" lvl="0" indent="0" algn="l" rtl="0">
              <a:lnSpc>
                <a:spcPct val="100000"/>
              </a:lnSpc>
              <a:spcBef>
                <a:spcPts val="0"/>
              </a:spcBef>
              <a:spcAft>
                <a:spcPts val="0"/>
              </a:spcAft>
              <a:buSzPts val="1100"/>
              <a:buNone/>
            </a:pPr>
            <a:r>
              <a:rPr lang="en"/>
              <a:t>Hypoxemia can be a cause of hypoxia, but there are also other causes of hypoxia!</a:t>
            </a:r>
            <a:endParaRPr/>
          </a:p>
          <a:p>
            <a:pPr marL="0" lvl="0" indent="0" algn="l" rtl="0">
              <a:lnSpc>
                <a:spcPct val="100000"/>
              </a:lnSpc>
              <a:spcBef>
                <a:spcPts val="0"/>
              </a:spcBef>
              <a:spcAft>
                <a:spcPts val="0"/>
              </a:spcAft>
              <a:buSzPts val="1100"/>
              <a:buNone/>
            </a:pPr>
            <a:r>
              <a:rPr lang="en"/>
              <a:t>A-a gradient = PAO2 (partial pressure of O2 in alveoli) – PaO2 (partial pressure of O2 in pulmonary capillaries), reflects the level of the gradient needed for diffusion/ gas exchange of O2, thus it </a:t>
            </a:r>
            <a:r>
              <a:rPr lang="en" b="1"/>
              <a:t>reflects the level of hypoxia</a:t>
            </a:r>
            <a:r>
              <a:rPr lang="en"/>
              <a:t>. </a:t>
            </a:r>
            <a:r>
              <a:rPr lang="en" b="1"/>
              <a:t>An increased A-a gradient indicates poor gas exchange</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
              <a:t>Hypoxemia secondary to thickened diffusion barrier is rarely seen at rest. This is because the blood flow (perfusion) is slow enough at rest that full amounts of O2 can diffuse into the blood. In exercise, CO increases and so does the speed at which this blood flows through the pulmonary vasculature. There is </a:t>
            </a:r>
            <a:r>
              <a:rPr lang="en" b="1"/>
              <a:t>not enough time for enough O2 to diffuse into the blood stream flowing at this increased pace</a:t>
            </a:r>
            <a:r>
              <a:rPr lang="en" b="0"/>
              <a:t>. </a:t>
            </a:r>
            <a:endParaRPr/>
          </a:p>
          <a:p>
            <a:pPr marL="0" lvl="0" indent="0" algn="l" rtl="0">
              <a:lnSpc>
                <a:spcPct val="100000"/>
              </a:lnSpc>
              <a:spcBef>
                <a:spcPts val="0"/>
              </a:spcBef>
              <a:spcAft>
                <a:spcPts val="0"/>
              </a:spcAft>
              <a:buSzPts val="1100"/>
              <a:buNone/>
            </a:pPr>
            <a:r>
              <a:rPr lang="en" b="1" i="1"/>
              <a:t>Reference: </a:t>
            </a:r>
            <a:r>
              <a:rPr lang="en" b="1" i="0"/>
              <a:t>Doctorials, 2017</a:t>
            </a:r>
            <a:endParaRPr b="1" i="1"/>
          </a:p>
        </p:txBody>
      </p:sp>
      <p:sp>
        <p:nvSpPr>
          <p:cNvPr id="515" name="Google Shape;515;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In hypoventilation, hypoxemia occurs because the rate at which fresh air is being brought into the lungs is too low to maintain blood oxygenation. </a:t>
            </a:r>
            <a:r>
              <a:rPr lang="en" b="1"/>
              <a:t>The process of gas exchange itself is not affected, thus the A-a gradient is unchanged</a:t>
            </a:r>
            <a:r>
              <a:rPr lang="en" b="0"/>
              <a:t>.</a:t>
            </a:r>
            <a:endParaRPr/>
          </a:p>
          <a:p>
            <a:pPr marL="0" lvl="0" indent="0" algn="l" rtl="0">
              <a:lnSpc>
                <a:spcPct val="100000"/>
              </a:lnSpc>
              <a:spcBef>
                <a:spcPts val="0"/>
              </a:spcBef>
              <a:spcAft>
                <a:spcPts val="0"/>
              </a:spcAft>
              <a:buSzPts val="1100"/>
              <a:buNone/>
            </a:pPr>
            <a:r>
              <a:rPr lang="en" b="1"/>
              <a:t>Type 1 respiratory failure</a:t>
            </a:r>
            <a:r>
              <a:rPr lang="en" b="0"/>
              <a:t> is decreased O2 and hypoxemia. </a:t>
            </a:r>
            <a:r>
              <a:rPr lang="en" b="1"/>
              <a:t>Type 2 respiratory failure</a:t>
            </a:r>
            <a:r>
              <a:rPr lang="en" b="0"/>
              <a:t> is decreased O2/ hypoxemia </a:t>
            </a:r>
            <a:r>
              <a:rPr lang="en" b="1"/>
              <a:t>plus</a:t>
            </a:r>
            <a:r>
              <a:rPr lang="en" b="0"/>
              <a:t> increased PaCO2 (means worsening disease and impending total respiratory failure).</a:t>
            </a:r>
            <a:endParaRPr b="1"/>
          </a:p>
          <a:p>
            <a:pPr marL="0" lvl="0" indent="0" algn="l" rtl="0">
              <a:lnSpc>
                <a:spcPct val="100000"/>
              </a:lnSpc>
              <a:spcBef>
                <a:spcPts val="0"/>
              </a:spcBef>
              <a:spcAft>
                <a:spcPts val="0"/>
              </a:spcAft>
              <a:buSzPts val="1100"/>
              <a:buNone/>
            </a:pPr>
            <a:r>
              <a:rPr lang="en" b="1" i="1"/>
              <a:t>(Reference: Doctorials 2018)</a:t>
            </a:r>
            <a:endParaRPr/>
          </a:p>
        </p:txBody>
      </p:sp>
      <p:sp>
        <p:nvSpPr>
          <p:cNvPr id="525" name="Google Shape;525;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A sneak peak of what’s to come…</a:t>
            </a:r>
          </a:p>
          <a:p>
            <a:pPr marL="0" marR="0" lvl="0" indent="0" algn="l" rtl="0">
              <a:lnSpc>
                <a:spcPct val="100000"/>
              </a:lnSpc>
              <a:spcBef>
                <a:spcPts val="0"/>
              </a:spcBef>
              <a:spcAft>
                <a:spcPts val="0"/>
              </a:spcAft>
              <a:buClr>
                <a:schemeClr val="dk1"/>
              </a:buClr>
              <a:buSzPts val="1200"/>
              <a:buFont typeface="Calibri"/>
              <a:buNone/>
            </a:pPr>
            <a:r>
              <a:rPr lang="en-CA" dirty="0"/>
              <a:t>C</a:t>
            </a:r>
            <a:r>
              <a:rPr lang="en" dirty="0"/>
              <a:t>linical skills session and geeky medics good for ABG interpretation! </a:t>
            </a:r>
            <a:r>
              <a:rPr lang="en-CA" dirty="0"/>
              <a:t>W</a:t>
            </a:r>
            <a:r>
              <a:rPr lang="en" dirty="0"/>
              <a:t>ill be on data interp exam in </a:t>
            </a:r>
            <a:r>
              <a:rPr lang="en-US" dirty="0"/>
              <a:t>J</a:t>
            </a:r>
            <a:r>
              <a:rPr lang="en" dirty="0" err="1"/>
              <a:t>une</a:t>
            </a:r>
            <a:endParaRPr lang="en" dirty="0"/>
          </a:p>
          <a:p>
            <a:pPr marL="0" marR="0" lvl="0" indent="0" algn="l" rtl="0">
              <a:lnSpc>
                <a:spcPct val="100000"/>
              </a:lnSpc>
              <a:spcBef>
                <a:spcPts val="0"/>
              </a:spcBef>
              <a:spcAft>
                <a:spcPts val="0"/>
              </a:spcAft>
              <a:buClr>
                <a:schemeClr val="dk1"/>
              </a:buClr>
              <a:buSzPts val="1200"/>
              <a:buFont typeface="Calibri"/>
              <a:buNone/>
            </a:pPr>
            <a:endParaRPr lang="en" dirty="0"/>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geekymedics.com</a:t>
            </a:r>
            <a:r>
              <a:rPr lang="en-US" dirty="0"/>
              <a:t>/</a:t>
            </a:r>
            <a:r>
              <a:rPr lang="en-US" dirty="0" err="1"/>
              <a:t>abg</a:t>
            </a:r>
            <a:r>
              <a:rPr lang="en-US" dirty="0"/>
              <a:t>-interpretation/</a:t>
            </a:r>
            <a:endParaRPr dirty="0"/>
          </a:p>
          <a:p>
            <a:pPr marL="0" lvl="0" indent="0" algn="l" rtl="0">
              <a:lnSpc>
                <a:spcPct val="100000"/>
              </a:lnSpc>
              <a:spcBef>
                <a:spcPts val="0"/>
              </a:spcBef>
              <a:spcAft>
                <a:spcPts val="0"/>
              </a:spcAft>
              <a:buSzPts val="1100"/>
              <a:buNone/>
            </a:pPr>
            <a:endParaRPr dirty="0"/>
          </a:p>
        </p:txBody>
      </p:sp>
      <p:sp>
        <p:nvSpPr>
          <p:cNvPr id="535" name="Google Shape;535;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9" name="Google Shape;17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dirty="0"/>
              <a:t>Oligohydramnios leads to </a:t>
            </a:r>
            <a:r>
              <a:rPr lang="en" b="1" i="1" dirty="0"/>
              <a:t>compression of developing fetus </a:t>
            </a:r>
            <a:r>
              <a:rPr lang="en" b="0" i="0" dirty="0"/>
              <a:t>*(Congenital Diaphragmatic Hernia- most common cause is </a:t>
            </a:r>
            <a:r>
              <a:rPr lang="en" b="1" i="0" dirty="0"/>
              <a:t>Bochdalek hernia </a:t>
            </a:r>
            <a:r>
              <a:rPr lang="en" b="0" i="0" dirty="0"/>
              <a:t>-&gt; hole in postero-lateral corner of the diaphragm) </a:t>
            </a:r>
            <a:endParaRPr b="1" i="1" dirty="0"/>
          </a:p>
          <a:p>
            <a:pPr marL="0" lvl="0" indent="0" algn="l" rtl="0">
              <a:lnSpc>
                <a:spcPct val="100000"/>
              </a:lnSpc>
              <a:spcBef>
                <a:spcPts val="0"/>
              </a:spcBef>
              <a:spcAft>
                <a:spcPts val="0"/>
              </a:spcAft>
              <a:buSzPts val="1100"/>
              <a:buNone/>
            </a:pPr>
            <a:r>
              <a:rPr lang="en" u="sng" dirty="0"/>
              <a:t>Results in: </a:t>
            </a:r>
            <a:endParaRPr dirty="0"/>
          </a:p>
          <a:p>
            <a:pPr marL="0" lvl="0" indent="0" algn="l" rtl="0">
              <a:lnSpc>
                <a:spcPct val="100000"/>
              </a:lnSpc>
              <a:spcBef>
                <a:spcPts val="0"/>
              </a:spcBef>
              <a:spcAft>
                <a:spcPts val="0"/>
              </a:spcAft>
              <a:buSzPts val="1100"/>
              <a:buNone/>
            </a:pPr>
            <a:r>
              <a:rPr lang="en" dirty="0"/>
              <a:t>-limb deformities</a:t>
            </a:r>
            <a:endParaRPr dirty="0"/>
          </a:p>
          <a:p>
            <a:pPr marL="0" lvl="0" indent="0" algn="l" rtl="0">
              <a:lnSpc>
                <a:spcPct val="100000"/>
              </a:lnSpc>
              <a:spcBef>
                <a:spcPts val="0"/>
              </a:spcBef>
              <a:spcAft>
                <a:spcPts val="0"/>
              </a:spcAft>
              <a:buSzPts val="1100"/>
              <a:buNone/>
            </a:pPr>
            <a:r>
              <a:rPr lang="en" dirty="0"/>
              <a:t>-facial anomalies (eg: low-set ears, retrognathia, flattened nose)</a:t>
            </a:r>
            <a:endParaRPr dirty="0"/>
          </a:p>
          <a:p>
            <a:pPr marL="0" lvl="0" indent="0" algn="l" rtl="0">
              <a:lnSpc>
                <a:spcPct val="100000"/>
              </a:lnSpc>
              <a:spcBef>
                <a:spcPts val="0"/>
              </a:spcBef>
              <a:spcAft>
                <a:spcPts val="0"/>
              </a:spcAft>
              <a:buSzPts val="1100"/>
              <a:buNone/>
            </a:pPr>
            <a:r>
              <a:rPr lang="en" dirty="0"/>
              <a:t>-compression of chest (lack of amniotic fluid aspiration)</a:t>
            </a:r>
            <a:endParaRPr dirty="0"/>
          </a:p>
          <a:p>
            <a:pPr marL="0" lvl="0" indent="0" algn="l" rtl="0">
              <a:lnSpc>
                <a:spcPct val="100000"/>
              </a:lnSpc>
              <a:spcBef>
                <a:spcPts val="0"/>
              </a:spcBef>
              <a:spcAft>
                <a:spcPts val="0"/>
              </a:spcAft>
              <a:buSzPts val="1100"/>
              <a:buNone/>
            </a:pPr>
            <a:endParaRPr dirty="0"/>
          </a:p>
          <a:p>
            <a:pPr marL="0" lvl="0" indent="0" algn="l" rtl="0">
              <a:lnSpc>
                <a:spcPct val="100000"/>
              </a:lnSpc>
              <a:spcBef>
                <a:spcPts val="0"/>
              </a:spcBef>
              <a:spcAft>
                <a:spcPts val="0"/>
              </a:spcAft>
              <a:buSzPts val="1100"/>
              <a:buNone/>
            </a:pPr>
            <a:r>
              <a:rPr lang="en" dirty="0"/>
              <a:t>*</a:t>
            </a:r>
            <a:r>
              <a:rPr lang="en" b="1" dirty="0"/>
              <a:t>CAUTION</a:t>
            </a:r>
            <a:r>
              <a:rPr lang="en" dirty="0"/>
              <a:t>: another possible cause is </a:t>
            </a:r>
            <a:r>
              <a:rPr lang="en" b="1" dirty="0"/>
              <a:t>Maternal use of ACE inhibitors or ARB’s -&gt; </a:t>
            </a:r>
            <a:r>
              <a:rPr lang="en" b="0" dirty="0"/>
              <a:t>leads to fetal renal maldevelopment </a:t>
            </a:r>
            <a:endParaRPr dirty="0"/>
          </a:p>
        </p:txBody>
      </p:sp>
      <p:sp>
        <p:nvSpPr>
          <p:cNvPr id="180" name="Google Shape;18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a:extLst>
            <a:ext uri="{FF2B5EF4-FFF2-40B4-BE49-F238E27FC236}">
              <a16:creationId xmlns:a16="http://schemas.microsoft.com/office/drawing/2014/main" id="{A7BDB401-B014-3D48-898D-BE59E11A74E0}"/>
            </a:ext>
          </a:extLst>
        </p:cNvPr>
        <p:cNvGrpSpPr/>
        <p:nvPr/>
      </p:nvGrpSpPr>
      <p:grpSpPr>
        <a:xfrm>
          <a:off x="0" y="0"/>
          <a:ext cx="0" cy="0"/>
          <a:chOff x="0" y="0"/>
          <a:chExt cx="0" cy="0"/>
        </a:xfrm>
      </p:grpSpPr>
      <p:sp>
        <p:nvSpPr>
          <p:cNvPr id="533" name="Google Shape;533;p39:notes">
            <a:extLst>
              <a:ext uri="{FF2B5EF4-FFF2-40B4-BE49-F238E27FC236}">
                <a16:creationId xmlns:a16="http://schemas.microsoft.com/office/drawing/2014/main" id="{8D3AA79C-5223-ACAF-5CBD-C62E51BAD1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9:notes">
            <a:extLst>
              <a:ext uri="{FF2B5EF4-FFF2-40B4-BE49-F238E27FC236}">
                <a16:creationId xmlns:a16="http://schemas.microsoft.com/office/drawing/2014/main" id="{B8AE2901-C3D4-BEA0-FCD3-3A11121E0188}"/>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A</a:t>
            </a:r>
            <a:r>
              <a:rPr lang="en" dirty="0"/>
              <a:t> little “hack” to </a:t>
            </a:r>
            <a:r>
              <a:rPr lang="en" dirty="0" err="1"/>
              <a:t>analyse</a:t>
            </a:r>
            <a:r>
              <a:rPr lang="en" dirty="0"/>
              <a:t> ABG’s, Respiratory Opposites, Metabolic Equal, meaning if pH and HCO3 go in opposite directions, its likely to be a respiratory cause. </a:t>
            </a:r>
            <a:r>
              <a:rPr lang="en-US" dirty="0"/>
              <a:t>I</a:t>
            </a:r>
            <a:r>
              <a:rPr lang="en" dirty="0"/>
              <a:t>f they go same direction likely to be metabolic</a:t>
            </a:r>
          </a:p>
          <a:p>
            <a:pPr marL="0" marR="0" lvl="0" indent="0" algn="l" rtl="0">
              <a:lnSpc>
                <a:spcPct val="100000"/>
              </a:lnSpc>
              <a:spcBef>
                <a:spcPts val="0"/>
              </a:spcBef>
              <a:spcAft>
                <a:spcPts val="0"/>
              </a:spcAft>
              <a:buClr>
                <a:schemeClr val="dk1"/>
              </a:buClr>
              <a:buSzPts val="1200"/>
              <a:buFont typeface="Calibri"/>
              <a:buNone/>
            </a:pPr>
            <a:r>
              <a:rPr lang="en-US" dirty="0"/>
              <a:t>Q</a:t>
            </a:r>
            <a:r>
              <a:rPr lang="en" dirty="0" err="1"/>
              <a:t>uick</a:t>
            </a:r>
            <a:r>
              <a:rPr lang="en" dirty="0"/>
              <a:t> thing about HCO3, its called </a:t>
            </a:r>
            <a:r>
              <a:rPr lang="en" dirty="0" err="1"/>
              <a:t>bicarp</a:t>
            </a:r>
            <a:r>
              <a:rPr lang="en" dirty="0"/>
              <a:t>, if this is out of range this implies at the very least partial compensation. Then you look at the pH and if this is in range that means its full compensation.</a:t>
            </a:r>
          </a:p>
          <a:p>
            <a:pPr marL="0" marR="0" lvl="0" indent="0" algn="l" rtl="0">
              <a:lnSpc>
                <a:spcPct val="100000"/>
              </a:lnSpc>
              <a:spcBef>
                <a:spcPts val="0"/>
              </a:spcBef>
              <a:spcAft>
                <a:spcPts val="0"/>
              </a:spcAft>
              <a:buClr>
                <a:schemeClr val="dk1"/>
              </a:buClr>
              <a:buSzPts val="1200"/>
              <a:buFont typeface="Calibri"/>
              <a:buNone/>
            </a:pPr>
            <a:r>
              <a:rPr lang="en-US" dirty="0"/>
              <a:t>W</a:t>
            </a:r>
            <a:r>
              <a:rPr lang="en" dirty="0" err="1"/>
              <a:t>hy</a:t>
            </a:r>
            <a:r>
              <a:rPr lang="en" dirty="0"/>
              <a:t> this matter is, Acute acidosis / </a:t>
            </a:r>
            <a:r>
              <a:rPr lang="en" dirty="0" err="1"/>
              <a:t>alkoslysis</a:t>
            </a:r>
            <a:r>
              <a:rPr lang="en" dirty="0"/>
              <a:t> is usually buffered by resp system, increasing or decreasing resp rate / volume. However </a:t>
            </a:r>
            <a:r>
              <a:rPr lang="en" dirty="0" err="1"/>
              <a:t>chonic</a:t>
            </a:r>
            <a:r>
              <a:rPr lang="en" dirty="0"/>
              <a:t> change in pH is buffered by the kidneys </a:t>
            </a:r>
            <a:r>
              <a:rPr lang="en-US" dirty="0"/>
              <a:t>I</a:t>
            </a:r>
            <a:r>
              <a:rPr lang="en" dirty="0"/>
              <a:t>n the form of Bicarb (chemical reaction between CO2 + water forming HCO3-) </a:t>
            </a:r>
          </a:p>
          <a:p>
            <a:pPr marL="0" marR="0" lvl="0" indent="0" algn="l" rtl="0">
              <a:lnSpc>
                <a:spcPct val="100000"/>
              </a:lnSpc>
              <a:spcBef>
                <a:spcPts val="0"/>
              </a:spcBef>
              <a:spcAft>
                <a:spcPts val="0"/>
              </a:spcAft>
              <a:buClr>
                <a:schemeClr val="dk1"/>
              </a:buClr>
              <a:buSzPts val="1200"/>
              <a:buFont typeface="Calibri"/>
              <a:buNone/>
            </a:pPr>
            <a:endParaRPr lang="en" dirty="0"/>
          </a:p>
          <a:p>
            <a:pPr marL="0" marR="0" lvl="0" indent="0" algn="l" rtl="0">
              <a:lnSpc>
                <a:spcPct val="100000"/>
              </a:lnSpc>
              <a:spcBef>
                <a:spcPts val="0"/>
              </a:spcBef>
              <a:spcAft>
                <a:spcPts val="0"/>
              </a:spcAft>
              <a:buClr>
                <a:schemeClr val="dk1"/>
              </a:buClr>
              <a:buSzPts val="1200"/>
              <a:buFont typeface="Calibri"/>
              <a:buNone/>
            </a:pPr>
            <a:r>
              <a:rPr lang="en" dirty="0"/>
              <a:t>There are further slides on this later, or you can visit </a:t>
            </a:r>
            <a:r>
              <a:rPr lang="en" dirty="0" err="1"/>
              <a:t>geekymedics</a:t>
            </a:r>
            <a:r>
              <a:rPr lang="en" dirty="0"/>
              <a:t> in your own time</a:t>
            </a:r>
          </a:p>
          <a:p>
            <a:pPr marL="0" marR="0" lvl="0" indent="0" algn="l" rtl="0">
              <a:lnSpc>
                <a:spcPct val="100000"/>
              </a:lnSpc>
              <a:spcBef>
                <a:spcPts val="0"/>
              </a:spcBef>
              <a:spcAft>
                <a:spcPts val="0"/>
              </a:spcAft>
              <a:buClr>
                <a:schemeClr val="dk1"/>
              </a:buClr>
              <a:buSzPts val="1200"/>
              <a:buFont typeface="Calibri"/>
              <a:buNone/>
            </a:pPr>
            <a:endParaRPr lang="en" dirty="0"/>
          </a:p>
          <a:p>
            <a:pPr marL="0" marR="0" lvl="0" indent="0" algn="l" rtl="0">
              <a:lnSpc>
                <a:spcPct val="100000"/>
              </a:lnSpc>
              <a:spcBef>
                <a:spcPts val="0"/>
              </a:spcBef>
              <a:spcAft>
                <a:spcPts val="0"/>
              </a:spcAft>
              <a:buClr>
                <a:schemeClr val="dk1"/>
              </a:buClr>
              <a:buSzPts val="1200"/>
              <a:buFont typeface="Calibri"/>
              <a:buNone/>
            </a:pPr>
            <a:r>
              <a:rPr lang="en-US" dirty="0"/>
              <a:t>https://</a:t>
            </a:r>
            <a:r>
              <a:rPr lang="en-US" dirty="0" err="1"/>
              <a:t>geekymedics.com</a:t>
            </a:r>
            <a:r>
              <a:rPr lang="en-US" dirty="0"/>
              <a:t>/</a:t>
            </a:r>
            <a:r>
              <a:rPr lang="en-US" dirty="0" err="1"/>
              <a:t>abg</a:t>
            </a:r>
            <a:r>
              <a:rPr lang="en-US" dirty="0"/>
              <a:t>-interpretation/</a:t>
            </a:r>
            <a:endParaRPr dirty="0"/>
          </a:p>
          <a:p>
            <a:pPr marL="0" lvl="0" indent="0" algn="l" rtl="0">
              <a:lnSpc>
                <a:spcPct val="100000"/>
              </a:lnSpc>
              <a:spcBef>
                <a:spcPts val="0"/>
              </a:spcBef>
              <a:spcAft>
                <a:spcPts val="0"/>
              </a:spcAft>
              <a:buSzPts val="1100"/>
              <a:buNone/>
            </a:pPr>
            <a:endParaRPr dirty="0"/>
          </a:p>
        </p:txBody>
      </p:sp>
      <p:sp>
        <p:nvSpPr>
          <p:cNvPr id="535" name="Google Shape;535;p39:notes">
            <a:extLst>
              <a:ext uri="{FF2B5EF4-FFF2-40B4-BE49-F238E27FC236}">
                <a16:creationId xmlns:a16="http://schemas.microsoft.com/office/drawing/2014/main" id="{9325DA4F-0487-5EFC-B3B2-1BC3491A80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50</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6496972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a:extLst>
            <a:ext uri="{FF2B5EF4-FFF2-40B4-BE49-F238E27FC236}">
              <a16:creationId xmlns:a16="http://schemas.microsoft.com/office/drawing/2014/main" id="{F314DC6D-34AE-4652-468E-97ABB6C1DE4E}"/>
            </a:ext>
          </a:extLst>
        </p:cNvPr>
        <p:cNvGrpSpPr/>
        <p:nvPr/>
      </p:nvGrpSpPr>
      <p:grpSpPr>
        <a:xfrm>
          <a:off x="0" y="0"/>
          <a:ext cx="0" cy="0"/>
          <a:chOff x="0" y="0"/>
          <a:chExt cx="0" cy="0"/>
        </a:xfrm>
      </p:grpSpPr>
      <p:sp>
        <p:nvSpPr>
          <p:cNvPr id="533" name="Google Shape;533;p39:notes">
            <a:extLst>
              <a:ext uri="{FF2B5EF4-FFF2-40B4-BE49-F238E27FC236}">
                <a16:creationId xmlns:a16="http://schemas.microsoft.com/office/drawing/2014/main" id="{38B4521B-3898-2BB1-B337-607932A9A3D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9:notes">
            <a:extLst>
              <a:ext uri="{FF2B5EF4-FFF2-40B4-BE49-F238E27FC236}">
                <a16:creationId xmlns:a16="http://schemas.microsoft.com/office/drawing/2014/main" id="{40EEE7AB-DC5F-75A0-A3C9-083F0955853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dirty="0"/>
          </a:p>
        </p:txBody>
      </p:sp>
      <p:sp>
        <p:nvSpPr>
          <p:cNvPr id="535" name="Google Shape;535;p39:notes">
            <a:extLst>
              <a:ext uri="{FF2B5EF4-FFF2-40B4-BE49-F238E27FC236}">
                <a16:creationId xmlns:a16="http://schemas.microsoft.com/office/drawing/2014/main" id="{9E55EEEF-A8D0-039D-9729-751AC030B94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911180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a:extLst>
            <a:ext uri="{FF2B5EF4-FFF2-40B4-BE49-F238E27FC236}">
              <a16:creationId xmlns:a16="http://schemas.microsoft.com/office/drawing/2014/main" id="{BEC10078-5A65-E20C-C5C5-C41255B71CC3}"/>
            </a:ext>
          </a:extLst>
        </p:cNvPr>
        <p:cNvGrpSpPr/>
        <p:nvPr/>
      </p:nvGrpSpPr>
      <p:grpSpPr>
        <a:xfrm>
          <a:off x="0" y="0"/>
          <a:ext cx="0" cy="0"/>
          <a:chOff x="0" y="0"/>
          <a:chExt cx="0" cy="0"/>
        </a:xfrm>
      </p:grpSpPr>
      <p:sp>
        <p:nvSpPr>
          <p:cNvPr id="533" name="Google Shape;533;p39:notes">
            <a:extLst>
              <a:ext uri="{FF2B5EF4-FFF2-40B4-BE49-F238E27FC236}">
                <a16:creationId xmlns:a16="http://schemas.microsoft.com/office/drawing/2014/main" id="{CCB61F4E-565B-92C8-C4C8-FF07F6C7865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p39:notes">
            <a:extLst>
              <a:ext uri="{FF2B5EF4-FFF2-40B4-BE49-F238E27FC236}">
                <a16:creationId xmlns:a16="http://schemas.microsoft.com/office/drawing/2014/main" id="{6089B2EA-4F94-3594-9B9B-684E25DAE52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GB" dirty="0"/>
              <a:t>Answer respiratory alkalosis , due to pH being 7.49 (high), PaCO2 being low, being opposites, this indicated respiratory. Lastly HCO2 within range tells us no metabolic compensation</a:t>
            </a:r>
            <a:endParaRPr dirty="0"/>
          </a:p>
        </p:txBody>
      </p:sp>
      <p:sp>
        <p:nvSpPr>
          <p:cNvPr id="535" name="Google Shape;535;p39:notes">
            <a:extLst>
              <a:ext uri="{FF2B5EF4-FFF2-40B4-BE49-F238E27FC236}">
                <a16:creationId xmlns:a16="http://schemas.microsoft.com/office/drawing/2014/main" id="{B934B5FD-84D4-C1E7-E26F-A6FD66AA99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54124181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 name="Google Shape;553;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dirty="0"/>
              <a:t>Advice for 2</a:t>
            </a:r>
            <a:r>
              <a:rPr lang="en-GB" baseline="30000" dirty="0"/>
              <a:t>nd</a:t>
            </a:r>
            <a:r>
              <a:rPr lang="en-GB" dirty="0"/>
              <a:t> years </a:t>
            </a:r>
          </a:p>
          <a:p>
            <a:pPr marL="0" lvl="0" indent="0" algn="l" rtl="0">
              <a:lnSpc>
                <a:spcPct val="100000"/>
              </a:lnSpc>
              <a:spcBef>
                <a:spcPts val="0"/>
              </a:spcBef>
              <a:spcAft>
                <a:spcPts val="0"/>
              </a:spcAft>
              <a:buSzPts val="1100"/>
              <a:buNone/>
            </a:pPr>
            <a:endParaRPr lang="en-GB" dirty="0"/>
          </a:p>
          <a:p>
            <a:pPr marL="0" lvl="0" indent="0" algn="l" rtl="0">
              <a:lnSpc>
                <a:spcPct val="100000"/>
              </a:lnSpc>
              <a:spcBef>
                <a:spcPts val="0"/>
              </a:spcBef>
              <a:spcAft>
                <a:spcPts val="0"/>
              </a:spcAft>
              <a:buSzPts val="1100"/>
              <a:buNone/>
            </a:pPr>
            <a:r>
              <a:rPr lang="en-GB" dirty="0"/>
              <a:t>Practise ABG interpretation and chest </a:t>
            </a:r>
            <a:r>
              <a:rPr lang="en-GB" dirty="0" err="1"/>
              <a:t>xray</a:t>
            </a:r>
            <a:r>
              <a:rPr lang="en-GB" dirty="0"/>
              <a:t> interpretations. You are examined on this in data </a:t>
            </a:r>
            <a:r>
              <a:rPr lang="en-GB" dirty="0" err="1"/>
              <a:t>interp</a:t>
            </a:r>
            <a:r>
              <a:rPr lang="en-GB" dirty="0"/>
              <a:t> but also on clinical placements in clinical years. </a:t>
            </a:r>
          </a:p>
          <a:p>
            <a:pPr marL="0" lvl="0" indent="0" algn="l" rtl="0">
              <a:lnSpc>
                <a:spcPct val="100000"/>
              </a:lnSpc>
              <a:spcBef>
                <a:spcPts val="0"/>
              </a:spcBef>
              <a:spcAft>
                <a:spcPts val="0"/>
              </a:spcAft>
              <a:buSzPts val="1100"/>
              <a:buNone/>
            </a:pPr>
            <a:r>
              <a:rPr lang="en-GB" dirty="0"/>
              <a:t>You will never be faulted on clinical placements for getting the answer incorrect as long as you approach it systematically </a:t>
            </a:r>
            <a:endParaRPr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54</a:t>
            </a:fld>
            <a:endParaRPr lang="en-CA"/>
          </a:p>
        </p:txBody>
      </p:sp>
    </p:spTree>
    <p:extLst>
      <p:ext uri="{BB962C8B-B14F-4D97-AF65-F5344CB8AC3E}">
        <p14:creationId xmlns:p14="http://schemas.microsoft.com/office/powerpoint/2010/main" val="71767807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4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69" name="Google Shape;569;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9" name="Google Shape;57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Decrease, Increase or Unchanged?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Answer: TLC = Unchanged</a:t>
            </a:r>
            <a:endParaRPr/>
          </a:p>
          <a:p>
            <a:pPr marL="0" lvl="0" indent="0" algn="l" rtl="0">
              <a:lnSpc>
                <a:spcPct val="100000"/>
              </a:lnSpc>
              <a:spcBef>
                <a:spcPts val="0"/>
              </a:spcBef>
              <a:spcAft>
                <a:spcPts val="0"/>
              </a:spcAft>
              <a:buSzPts val="1100"/>
              <a:buNone/>
            </a:pPr>
            <a:r>
              <a:rPr lang="en"/>
              <a:t>FVC = Decrease</a:t>
            </a:r>
            <a:endParaRPr/>
          </a:p>
          <a:p>
            <a:pPr marL="0" lvl="0" indent="0" algn="l" rtl="0">
              <a:lnSpc>
                <a:spcPct val="100000"/>
              </a:lnSpc>
              <a:spcBef>
                <a:spcPts val="0"/>
              </a:spcBef>
              <a:spcAft>
                <a:spcPts val="0"/>
              </a:spcAft>
              <a:buSzPts val="1100"/>
              <a:buNone/>
            </a:pPr>
            <a:r>
              <a:rPr lang="en"/>
              <a:t>RV = Increase </a:t>
            </a:r>
            <a:endParaRPr/>
          </a:p>
        </p:txBody>
      </p:sp>
      <p:sp>
        <p:nvSpPr>
          <p:cNvPr id="580" name="Google Shape;58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57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89" name="Google Shape;589;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98" name="Google Shape;598;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47: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07" name="Google Shape;607;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0" name="Google Shape;190;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a:t>1. Canalicular Stage (weeks 16-25)</a:t>
            </a:r>
            <a:endParaRPr/>
          </a:p>
          <a:p>
            <a:pPr marL="0" lvl="0" indent="0" algn="l" rtl="0">
              <a:lnSpc>
                <a:spcPct val="100000"/>
              </a:lnSpc>
              <a:spcBef>
                <a:spcPts val="0"/>
              </a:spcBef>
              <a:spcAft>
                <a:spcPts val="0"/>
              </a:spcAft>
              <a:buSzPts val="1100"/>
              <a:buNone/>
            </a:pPr>
            <a:r>
              <a:rPr lang="en"/>
              <a:t>2. Fetal respirations cannot occur independently until about 24-25 weeks (also has to do with Surfactant -&gt; we will discuss this later)</a:t>
            </a:r>
            <a:endParaRPr/>
          </a:p>
          <a:p>
            <a:pPr marL="0" lvl="0" indent="0" algn="l" rtl="0">
              <a:lnSpc>
                <a:spcPct val="100000"/>
              </a:lnSpc>
              <a:spcBef>
                <a:spcPts val="0"/>
              </a:spcBef>
              <a:spcAft>
                <a:spcPts val="0"/>
              </a:spcAft>
              <a:buSzPts val="1100"/>
              <a:buNone/>
            </a:pPr>
            <a:r>
              <a:rPr lang="en"/>
              <a:t>3. Another cause is CDH, intra uterine infections, premature rupture of membrane, Drugs (COXi, ACEi); POTTER -&gt; Pulmonary hypoplasia, Oligohydramnios, Twisted skin, Twisted face, Extremity Deformities, Renal Agenesis </a:t>
            </a:r>
            <a:endParaRPr/>
          </a:p>
          <a:p>
            <a:pPr marL="0" lvl="0" indent="0" algn="l" rtl="0">
              <a:lnSpc>
                <a:spcPct val="100000"/>
              </a:lnSpc>
              <a:spcBef>
                <a:spcPts val="0"/>
              </a:spcBef>
              <a:spcAft>
                <a:spcPts val="0"/>
              </a:spcAft>
              <a:buSzPts val="1100"/>
              <a:buNone/>
            </a:pPr>
            <a:r>
              <a:rPr lang="en"/>
              <a:t>4. We are born with approx. 150 million alveoli (Adults 300-500 million alveoli) </a:t>
            </a:r>
            <a:endParaRPr/>
          </a:p>
        </p:txBody>
      </p:sp>
      <p:sp>
        <p:nvSpPr>
          <p:cNvPr id="191" name="Google Shape;191;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6" name="Google Shape;61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a:t>Diaphragm (cranial view)</a:t>
            </a:r>
            <a:endParaRPr/>
          </a:p>
          <a:p>
            <a:pPr marL="0" lvl="0" indent="0" algn="l" rtl="0">
              <a:lnSpc>
                <a:spcPct val="100000"/>
              </a:lnSpc>
              <a:spcBef>
                <a:spcPts val="0"/>
              </a:spcBef>
              <a:spcAft>
                <a:spcPts val="0"/>
              </a:spcAft>
              <a:buSzPts val="1100"/>
              <a:buNone/>
            </a:pPr>
            <a:r>
              <a:rPr lang="en"/>
              <a:t>Peripheral muscular region (pink) has the following parts:</a:t>
            </a:r>
            <a:br>
              <a:rPr lang="en"/>
            </a:br>
            <a:r>
              <a:rPr lang="en"/>
              <a:t>– Sternal part: originates from the posterior surface of the sternum</a:t>
            </a:r>
            <a:br>
              <a:rPr lang="en"/>
            </a:br>
            <a:r>
              <a:rPr lang="en"/>
              <a:t>– Costal part: originates from the inner surface of the 7</a:t>
            </a:r>
            <a:r>
              <a:rPr lang="en" baseline="30000"/>
              <a:t>th</a:t>
            </a:r>
            <a:r>
              <a:rPr lang="en"/>
              <a:t>–12</a:t>
            </a:r>
            <a:r>
              <a:rPr lang="en" baseline="30000"/>
              <a:t>th</a:t>
            </a:r>
            <a:r>
              <a:rPr lang="en"/>
              <a:t> ribs</a:t>
            </a:r>
            <a:br>
              <a:rPr lang="en"/>
            </a:br>
            <a:r>
              <a:rPr lang="en"/>
              <a:t>– Lumbar part: originates from L1–L3 vertebrae and the fascia over the quadratus lumborum and psoas major muscles</a:t>
            </a:r>
            <a:endParaRPr/>
          </a:p>
          <a:p>
            <a:pPr marL="0" lvl="0" indent="0" algn="l" rtl="0">
              <a:lnSpc>
                <a:spcPct val="100000"/>
              </a:lnSpc>
              <a:spcBef>
                <a:spcPts val="0"/>
              </a:spcBef>
              <a:spcAft>
                <a:spcPts val="0"/>
              </a:spcAft>
              <a:buSzPts val="1100"/>
              <a:buNone/>
            </a:pPr>
            <a:r>
              <a:rPr lang="en"/>
              <a:t>Central tendinous region (white) has the following openings:</a:t>
            </a:r>
            <a:br>
              <a:rPr lang="en"/>
            </a:br>
            <a:r>
              <a:rPr lang="en"/>
              <a:t>– Caval hiatus (anterior): serves the inferior vena cava and the right phrenic nerve</a:t>
            </a:r>
            <a:br>
              <a:rPr lang="en"/>
            </a:br>
            <a:r>
              <a:rPr lang="en"/>
              <a:t>– Esophageal hiatus (middle): serves the esophagus and the vagus nerve</a:t>
            </a:r>
            <a:br>
              <a:rPr lang="en"/>
            </a:br>
            <a:r>
              <a:rPr lang="en"/>
              <a:t>– Aortic hiatus (posterior): serves the aorta, azygos vein, and the thoracic duct</a:t>
            </a:r>
            <a:br>
              <a:rPr lang="en"/>
            </a:br>
            <a:r>
              <a:rPr lang="en"/>
              <a:t>– Sternocostal triangles (foramina of Morgagni; anterior, between the sternal and costal diaphragmatic origins): serve the internal thoracic vessels</a:t>
            </a:r>
            <a:br>
              <a:rPr lang="en"/>
            </a:br>
            <a:r>
              <a:rPr lang="en"/>
              <a:t>– Lumbocostal triangles (Bochdalek foramina; posterior, between the lumbar and costal diaphragmatic origins): normally closed in adults</a:t>
            </a:r>
            <a:endParaRPr/>
          </a:p>
          <a:p>
            <a:pPr marL="0" lvl="0" indent="0" algn="l" rtl="0">
              <a:lnSpc>
                <a:spcPct val="100000"/>
              </a:lnSpc>
              <a:spcBef>
                <a:spcPts val="0"/>
              </a:spcBef>
              <a:spcAft>
                <a:spcPts val="0"/>
              </a:spcAft>
              <a:buSzPts val="1100"/>
              <a:buNone/>
            </a:pPr>
            <a:endParaRPr/>
          </a:p>
          <a:p>
            <a:pPr marL="0" marR="0" lvl="0" indent="0" algn="l" rtl="0">
              <a:lnSpc>
                <a:spcPct val="100000"/>
              </a:lnSpc>
              <a:spcBef>
                <a:spcPts val="0"/>
              </a:spcBef>
              <a:spcAft>
                <a:spcPts val="0"/>
              </a:spcAft>
              <a:buClr>
                <a:schemeClr val="dk1"/>
              </a:buClr>
              <a:buSzPts val="1200"/>
              <a:buFont typeface="Calibri"/>
              <a:buNone/>
            </a:pPr>
            <a:r>
              <a:rPr lang="en" b="1" i="1"/>
              <a:t>Reference: AMBOSS.com</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617" name="Google Shape;61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5" name="Google Shape;62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i="1"/>
              <a:t>Reference: AMBOSS.com</a:t>
            </a:r>
            <a:endParaRPr/>
          </a:p>
        </p:txBody>
      </p:sp>
      <p:sp>
        <p:nvSpPr>
          <p:cNvPr id="626" name="Google Shape;62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Bohr and Haldane effects</a:t>
            </a:r>
            <a:endParaRPr/>
          </a:p>
          <a:p>
            <a:pPr marL="0" lvl="0" indent="0" algn="l" rtl="0">
              <a:lnSpc>
                <a:spcPct val="100000"/>
              </a:lnSpc>
              <a:spcBef>
                <a:spcPts val="0"/>
              </a:spcBef>
              <a:spcAft>
                <a:spcPts val="0"/>
              </a:spcAft>
              <a:buSzPts val="1100"/>
              <a:buNone/>
            </a:pPr>
            <a:r>
              <a:rPr lang="en"/>
              <a:t>The Bohr and Haldane effects are essential for CO</a:t>
            </a:r>
            <a:r>
              <a:rPr lang="en" baseline="-25000"/>
              <a:t>2</a:t>
            </a:r>
            <a:r>
              <a:rPr lang="en"/>
              <a:t> and O</a:t>
            </a:r>
            <a:r>
              <a:rPr lang="en" baseline="-25000"/>
              <a:t>2</a:t>
            </a:r>
            <a:r>
              <a:rPr lang="en"/>
              <a:t> transport within the blood and the appropriate exchange of these gases in the lungs and peripheral tissues. The key mechanism of both effects is the fact that Hb affinity to O</a:t>
            </a:r>
            <a:r>
              <a:rPr lang="en" baseline="-25000"/>
              <a:t>2</a:t>
            </a:r>
            <a:r>
              <a:rPr lang="en"/>
              <a:t> changes depending on the environment.</a:t>
            </a:r>
            <a:endParaRPr/>
          </a:p>
          <a:p>
            <a:pPr marL="0" lvl="0" indent="0" algn="l" rtl="0">
              <a:lnSpc>
                <a:spcPct val="100000"/>
              </a:lnSpc>
              <a:spcBef>
                <a:spcPts val="0"/>
              </a:spcBef>
              <a:spcAft>
                <a:spcPts val="0"/>
              </a:spcAft>
              <a:buSzPts val="1100"/>
              <a:buNone/>
            </a:pPr>
            <a:r>
              <a:rPr lang="en"/>
              <a:t>Bohr effect: The affinity of Hb for O</a:t>
            </a:r>
            <a:r>
              <a:rPr lang="en" baseline="-25000"/>
              <a:t>2</a:t>
            </a:r>
            <a:r>
              <a:rPr lang="en"/>
              <a:t> decreases as concentrations of CO</a:t>
            </a:r>
            <a:r>
              <a:rPr lang="en" baseline="-25000"/>
              <a:t>2</a:t>
            </a:r>
            <a:r>
              <a:rPr lang="en"/>
              <a:t> and/or H</a:t>
            </a:r>
            <a:r>
              <a:rPr lang="en" baseline="30000"/>
              <a:t>+</a:t>
            </a:r>
            <a:r>
              <a:rPr lang="en"/>
              <a:t> increase. This typically occurs in peripheral tissues and allows O</a:t>
            </a:r>
            <a:r>
              <a:rPr lang="en" baseline="-25000"/>
              <a:t>2 </a:t>
            </a:r>
            <a:r>
              <a:rPr lang="en"/>
              <a:t>to be supplied more easily to the tissue (since O</a:t>
            </a:r>
            <a:r>
              <a:rPr lang="en" baseline="-25000"/>
              <a:t>2</a:t>
            </a:r>
            <a:r>
              <a:rPr lang="en"/>
              <a:t> is more readily released from Hb).</a:t>
            </a:r>
            <a:endParaRPr/>
          </a:p>
          <a:p>
            <a:pPr marL="0" lvl="0" indent="0" algn="l" rtl="0">
              <a:lnSpc>
                <a:spcPct val="100000"/>
              </a:lnSpc>
              <a:spcBef>
                <a:spcPts val="0"/>
              </a:spcBef>
              <a:spcAft>
                <a:spcPts val="0"/>
              </a:spcAft>
              <a:buSzPts val="1100"/>
              <a:buNone/>
            </a:pPr>
            <a:r>
              <a:rPr lang="en"/>
              <a:t>Haldane effect: Deoxygenated Hb has a higher affinity for CO</a:t>
            </a:r>
            <a:r>
              <a:rPr lang="en" baseline="-25000"/>
              <a:t>2</a:t>
            </a:r>
            <a:r>
              <a:rPr lang="en"/>
              <a:t> than oxygenated Hb. Since deoxygenated Hb is typically present in peripheral tissue (rather than in the lungs, where pO</a:t>
            </a:r>
            <a:r>
              <a:rPr lang="en" baseline="-25000"/>
              <a:t>2</a:t>
            </a:r>
            <a:r>
              <a:rPr lang="en"/>
              <a:t> is high), uptake of CO</a:t>
            </a:r>
            <a:r>
              <a:rPr lang="en" baseline="-25000"/>
              <a:t>2</a:t>
            </a:r>
            <a:r>
              <a:rPr lang="en"/>
              <a:t> is facilitated there. CO</a:t>
            </a:r>
            <a:r>
              <a:rPr lang="en" baseline="-25000"/>
              <a:t>2</a:t>
            </a:r>
            <a:r>
              <a:rPr lang="en"/>
              <a:t> is then transported to the lungs, where it easily dissociates from Hb and is exhaled.</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i="1"/>
              <a:t>Reference: AMBOSS.com</a:t>
            </a:r>
            <a:endParaRPr/>
          </a:p>
        </p:txBody>
      </p:sp>
      <p:sp>
        <p:nvSpPr>
          <p:cNvPr id="635" name="Google Shape;635;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p5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43" name="Google Shape;643;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r>
              <a:rPr lang="en" b="1" u="sng"/>
              <a:t>Oxygen dissociation curves for hemoglobin and myoglobin</a:t>
            </a:r>
            <a:endParaRPr/>
          </a:p>
          <a:p>
            <a:pPr marL="0" lvl="0" indent="0" algn="l" rtl="0">
              <a:lnSpc>
                <a:spcPct val="100000"/>
              </a:lnSpc>
              <a:spcBef>
                <a:spcPts val="0"/>
              </a:spcBef>
              <a:spcAft>
                <a:spcPts val="0"/>
              </a:spcAft>
              <a:buSzPts val="1100"/>
              <a:buNone/>
            </a:pPr>
            <a:r>
              <a:rPr lang="en"/>
              <a:t>The oxygen dissociation curves of hemoglobin and myoglobin show different affinities for O</a:t>
            </a:r>
            <a:r>
              <a:rPr lang="en" baseline="-25000"/>
              <a:t>2</a:t>
            </a:r>
            <a:r>
              <a:rPr lang="en"/>
              <a:t> in venous blood from peripheral tissues. Increasing partial oxygen pressure (pO2) corresponds with a sharp increase in the O</a:t>
            </a:r>
            <a:r>
              <a:rPr lang="en" baseline="-25000"/>
              <a:t>2 </a:t>
            </a:r>
            <a:r>
              <a:rPr lang="en"/>
              <a:t>affinity of myoglobin (red curve)</a:t>
            </a:r>
            <a:r>
              <a:rPr lang="en" baseline="-25000"/>
              <a:t>.</a:t>
            </a:r>
            <a:r>
              <a:rPr lang="en"/>
              <a:t> The increase then levels off. In venous blood from peripheral tissue, myoglobin O</a:t>
            </a:r>
            <a:r>
              <a:rPr lang="en" baseline="-25000"/>
              <a:t>2</a:t>
            </a:r>
            <a:r>
              <a:rPr lang="en"/>
              <a:t> affinity is high. While the oxygen affinity for myoglobin sharply increases at low partial oxygen pressure levels, the hemoglobin curve (green curve) has a sigmoidal shape (s shape). At low partial oxygen pressure levels, the curve increases gradually, whereas it is significantly steeper at higher partial oxygen pressure levels, as in venous blood from peripheral tissue. The hemoglobin oxygen dissociation curve then reaches a plateau at higher partial oxygen pressure levels. In arterial blood from the lungs, the partial oxygen pressure level is rather high, which corresponds to a high oxygen affinity in both myoglobin and hemoglobin.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b="1" i="1"/>
              <a:t>Reference: AMBOSS.com (Erythrocyte morphology and Hemoglobin)</a:t>
            </a:r>
            <a:endParaRPr/>
          </a:p>
        </p:txBody>
      </p:sp>
      <p:sp>
        <p:nvSpPr>
          <p:cNvPr id="652" name="Google Shape;65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p53: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0" name="Google Shape;660;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4: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8" name="Google Shape;668;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5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76" name="Google Shape;676;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5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85" name="Google Shape;685;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CA" sz="1100" b="1" i="0" u="none" strike="noStrike" cap="none" dirty="0">
                <a:solidFill>
                  <a:schemeClr val="tx1"/>
                </a:solidFill>
                <a:effectLst/>
                <a:latin typeface="Calibri" panose="020F0502020204030204" pitchFamily="34" charset="0"/>
                <a:ea typeface="Arial"/>
                <a:cs typeface="Calibri" panose="020F0502020204030204" pitchFamily="34" charset="0"/>
                <a:sym typeface="Arial"/>
              </a:rPr>
              <a:t>Upper respiratory tract</a:t>
            </a:r>
            <a:endPar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endParaRPr>
          </a:p>
          <a:p>
            <a:pPr lvl="1"/>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Nasopharynx</a:t>
            </a:r>
          </a:p>
          <a:p>
            <a:pPr lvl="1"/>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larynx</a:t>
            </a:r>
          </a:p>
          <a:p>
            <a:r>
              <a:rPr lang="en-CA" sz="1100" b="1" i="0" u="none" strike="noStrike" cap="none" dirty="0">
                <a:solidFill>
                  <a:schemeClr val="tx1"/>
                </a:solidFill>
                <a:effectLst/>
                <a:latin typeface="Calibri" panose="020F0502020204030204" pitchFamily="34" charset="0"/>
                <a:ea typeface="Arial"/>
                <a:cs typeface="Calibri" panose="020F0502020204030204" pitchFamily="34" charset="0"/>
                <a:sym typeface="Arial"/>
              </a:rPr>
              <a:t>Lower respiratory tract</a:t>
            </a:r>
          </a:p>
          <a:p>
            <a:pPr lvl="1"/>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Trachea</a:t>
            </a:r>
          </a:p>
          <a:p>
            <a:pPr lvl="1"/>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Bronchi, bronchioles</a:t>
            </a:r>
          </a:p>
          <a:p>
            <a:pPr lvl="1"/>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Lungs: located in the thoracic cavity (protected by the rib cage) </a:t>
            </a:r>
          </a:p>
          <a:p>
            <a:pPr lvl="2"/>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Between the lungs: inferior mediastinum  (including  heart, large vessels, tracheal bifurcation, esophagus)</a:t>
            </a:r>
          </a:p>
          <a:p>
            <a:pPr lvl="2"/>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Superior to the lungs: superior mediastinum</a:t>
            </a:r>
          </a:p>
          <a:p>
            <a:pPr lvl="2"/>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Inferior to the lungs: diaphragm</a:t>
            </a:r>
          </a:p>
          <a:p>
            <a:pPr lvl="2"/>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Anterior to the lungs: ribs</a:t>
            </a:r>
          </a:p>
          <a:p>
            <a:pPr lvl="2"/>
            <a:r>
              <a:rPr lang="en-CA" sz="1100" b="0" i="0" u="none" strike="noStrike" cap="none" dirty="0">
                <a:solidFill>
                  <a:schemeClr val="tx1"/>
                </a:solidFill>
                <a:effectLst/>
                <a:latin typeface="Calibri" panose="020F0502020204030204" pitchFamily="34" charset="0"/>
                <a:ea typeface="Arial"/>
                <a:cs typeface="Calibri" panose="020F0502020204030204" pitchFamily="34" charset="0"/>
                <a:sym typeface="Arial"/>
              </a:rPr>
              <a:t>Posterior to the lungs: vertebral column, ribs</a:t>
            </a:r>
          </a:p>
          <a:p>
            <a:endParaRPr lang="en-US" dirty="0"/>
          </a:p>
        </p:txBody>
      </p:sp>
    </p:spTree>
    <p:extLst>
      <p:ext uri="{BB962C8B-B14F-4D97-AF65-F5344CB8AC3E}">
        <p14:creationId xmlns:p14="http://schemas.microsoft.com/office/powerpoint/2010/main" val="2004791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lnSpc>
                <a:spcPct val="100000"/>
              </a:lnSpc>
              <a:spcBef>
                <a:spcPts val="400"/>
              </a:spcBef>
              <a:spcAft>
                <a:spcPts val="0"/>
              </a:spcAft>
              <a:buNone/>
            </a:pPr>
            <a:r>
              <a:rPr lang="en-CA" sz="1100" dirty="0"/>
              <a:t>-</a:t>
            </a:r>
            <a:r>
              <a:rPr lang="en-CA" sz="1100" b="1" dirty="0"/>
              <a:t>Oblique fissures (RIGHT ONLY)</a:t>
            </a:r>
            <a:r>
              <a:rPr lang="en-CA" sz="1100" dirty="0"/>
              <a:t>: 6th CC (ant) -&gt; 5th rib (mid-axillary line) -&gt; 4th rib post</a:t>
            </a:r>
          </a:p>
          <a:p>
            <a:pPr marL="0" lvl="0" indent="0" algn="l" rtl="0">
              <a:lnSpc>
                <a:spcPct val="100000"/>
              </a:lnSpc>
              <a:spcBef>
                <a:spcPts val="400"/>
              </a:spcBef>
              <a:spcAft>
                <a:spcPts val="0"/>
              </a:spcAft>
              <a:buNone/>
            </a:pPr>
            <a:r>
              <a:rPr lang="en-CA" sz="1100" dirty="0"/>
              <a:t>-</a:t>
            </a:r>
            <a:r>
              <a:rPr lang="en-CA" sz="1100" b="1" dirty="0"/>
              <a:t>Horizontal fissure</a:t>
            </a:r>
            <a:r>
              <a:rPr lang="en-CA" sz="1100" dirty="0"/>
              <a:t>: 4th CC (ant) -&gt; 5th rib (mid-axillary line) - Not post</a:t>
            </a:r>
          </a:p>
          <a:p>
            <a:pPr marL="0" lvl="0" indent="0" algn="l" rtl="0">
              <a:lnSpc>
                <a:spcPct val="100000"/>
              </a:lnSpc>
              <a:spcBef>
                <a:spcPts val="400"/>
              </a:spcBef>
              <a:spcAft>
                <a:spcPts val="0"/>
              </a:spcAft>
              <a:buNone/>
            </a:pPr>
            <a:r>
              <a:rPr lang="en-CA" sz="1100" dirty="0"/>
              <a:t>NOTE – common </a:t>
            </a:r>
            <a:r>
              <a:rPr lang="en-CA" sz="1100" dirty="0" err="1"/>
              <a:t>qs</a:t>
            </a:r>
            <a:r>
              <a:rPr lang="en-CA" sz="1100" dirty="0"/>
              <a:t> on spotter/</a:t>
            </a:r>
            <a:r>
              <a:rPr lang="en-CA" sz="1100" dirty="0" err="1"/>
              <a:t>emq</a:t>
            </a:r>
            <a:r>
              <a:rPr lang="en-CA" sz="1100" dirty="0"/>
              <a:t> about surface markings of fissures**</a:t>
            </a:r>
          </a:p>
          <a:p>
            <a:pPr marL="0" marR="0" lvl="0" indent="0" algn="l" defTabSz="914400" rtl="0" eaLnBrk="1" fontAlgn="auto" latinLnBrk="0" hangingPunct="1">
              <a:lnSpc>
                <a:spcPct val="100000"/>
              </a:lnSpc>
              <a:spcBef>
                <a:spcPts val="400"/>
              </a:spcBef>
              <a:spcAft>
                <a:spcPts val="0"/>
              </a:spcAft>
              <a:buClr>
                <a:srgbClr val="000000"/>
              </a:buClr>
              <a:buSzPts val="1100"/>
              <a:buFont typeface="Arial"/>
              <a:buNone/>
              <a:tabLst/>
              <a:defRPr/>
            </a:pPr>
            <a:r>
              <a:rPr lang="en-US" b="1" dirty="0"/>
              <a:t>FUN FACT* -&gt; </a:t>
            </a:r>
            <a:r>
              <a:rPr lang="en-US" b="0" dirty="0"/>
              <a:t>Did you know each Bronchopulmonary segment can be surgically removed without affecting the function of the others!</a:t>
            </a:r>
            <a:endParaRPr lang="en-US" b="1" dirty="0"/>
          </a:p>
          <a:p>
            <a:pPr marL="0" lvl="0" indent="0" algn="l" rtl="0">
              <a:lnSpc>
                <a:spcPct val="100000"/>
              </a:lnSpc>
              <a:spcBef>
                <a:spcPts val="400"/>
              </a:spcBef>
              <a:spcAft>
                <a:spcPts val="0"/>
              </a:spcAft>
              <a:buNone/>
            </a:pPr>
            <a:endParaRPr lang="en-CA" sz="1100" dirty="0"/>
          </a:p>
          <a:p>
            <a:endParaRPr lang="en-US" dirty="0"/>
          </a:p>
        </p:txBody>
      </p:sp>
    </p:spTree>
    <p:extLst>
      <p:ext uri="{BB962C8B-B14F-4D97-AF65-F5344CB8AC3E}">
        <p14:creationId xmlns:p14="http://schemas.microsoft.com/office/powerpoint/2010/main" val="94864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CC = costal cartilage (rib)</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Please double check with what the UL guide specifically recommends! (:</a:t>
            </a:r>
          </a:p>
        </p:txBody>
      </p:sp>
    </p:spTree>
    <p:extLst>
      <p:ext uri="{BB962C8B-B14F-4D97-AF65-F5344CB8AC3E}">
        <p14:creationId xmlns:p14="http://schemas.microsoft.com/office/powerpoint/2010/main" val="3454247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
        <p:cNvGrpSpPr/>
        <p:nvPr/>
      </p:nvGrpSpPr>
      <p:grpSpPr>
        <a:xfrm>
          <a:off x="0" y="0"/>
          <a:ext cx="0" cy="0"/>
          <a:chOff x="0" y="0"/>
          <a:chExt cx="0" cy="0"/>
        </a:xfrm>
      </p:grpSpPr>
      <p:sp>
        <p:nvSpPr>
          <p:cNvPr id="11" name="Google Shape;11;p2"/>
          <p:cNvSpPr txBox="1">
            <a:spLocks noGrp="1"/>
          </p:cNvSpPr>
          <p:nvPr>
            <p:ph type="ctrTitle"/>
          </p:nvPr>
        </p:nvSpPr>
        <p:spPr>
          <a:xfrm>
            <a:off x="1143000" y="1413272"/>
            <a:ext cx="68580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262626"/>
              </a:buClr>
              <a:buSzPts val="4900"/>
              <a:buFont typeface="Calibri"/>
              <a:buNone/>
              <a:defRPr sz="4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 name="Google Shape;12;p2"/>
          <p:cNvSpPr txBox="1">
            <a:spLocks noGrp="1"/>
          </p:cNvSpPr>
          <p:nvPr>
            <p:ph type="subTitle" idx="1"/>
          </p:nvPr>
        </p:nvSpPr>
        <p:spPr>
          <a:xfrm>
            <a:off x="1143000" y="3292078"/>
            <a:ext cx="6858000" cy="1241821"/>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rgbClr val="3F3F3F"/>
              </a:buClr>
              <a:buSzPts val="1500"/>
              <a:buNone/>
              <a:defRPr sz="1500">
                <a:solidFill>
                  <a:srgbClr val="3F3F3F"/>
                </a:solidFill>
                <a:latin typeface="Calibri"/>
                <a:ea typeface="Calibri"/>
                <a:cs typeface="Calibri"/>
                <a:sym typeface="Calibri"/>
              </a:defRPr>
            </a:lvl1pPr>
            <a:lvl2pPr lvl="1" algn="ctr">
              <a:lnSpc>
                <a:spcPct val="90000"/>
              </a:lnSpc>
              <a:spcBef>
                <a:spcPts val="400"/>
              </a:spcBef>
              <a:spcAft>
                <a:spcPts val="0"/>
              </a:spcAft>
              <a:buClr>
                <a:srgbClr val="262626"/>
              </a:buClr>
              <a:buSzPts val="1500"/>
              <a:buNone/>
              <a:defRPr sz="1500"/>
            </a:lvl2pPr>
            <a:lvl3pPr lvl="2" algn="ctr">
              <a:lnSpc>
                <a:spcPct val="90000"/>
              </a:lnSpc>
              <a:spcBef>
                <a:spcPts val="400"/>
              </a:spcBef>
              <a:spcAft>
                <a:spcPts val="0"/>
              </a:spcAft>
              <a:buClr>
                <a:srgbClr val="262626"/>
              </a:buClr>
              <a:buSzPts val="1400"/>
              <a:buNone/>
              <a:defRPr sz="1400"/>
            </a:lvl3pPr>
            <a:lvl4pPr lvl="3" algn="ctr">
              <a:lnSpc>
                <a:spcPct val="90000"/>
              </a:lnSpc>
              <a:spcBef>
                <a:spcPts val="400"/>
              </a:spcBef>
              <a:spcAft>
                <a:spcPts val="0"/>
              </a:spcAft>
              <a:buClr>
                <a:srgbClr val="262626"/>
              </a:buClr>
              <a:buSzPts val="1200"/>
              <a:buNone/>
              <a:defRPr sz="1200"/>
            </a:lvl4pPr>
            <a:lvl5pPr lvl="4" algn="ctr">
              <a:lnSpc>
                <a:spcPct val="90000"/>
              </a:lnSpc>
              <a:spcBef>
                <a:spcPts val="400"/>
              </a:spcBef>
              <a:spcAft>
                <a:spcPts val="0"/>
              </a:spcAft>
              <a:buClr>
                <a:srgbClr val="262626"/>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13" name="Google Shape;13;p2"/>
          <p:cNvPicPr preferRelativeResize="0"/>
          <p:nvPr/>
        </p:nvPicPr>
        <p:blipFill rotWithShape="1">
          <a:blip r:embed="rId2">
            <a:alphaModFix/>
          </a:blip>
          <a:srcRect/>
          <a:stretch/>
        </p:blipFill>
        <p:spPr>
          <a:xfrm>
            <a:off x="86932" y="96946"/>
            <a:ext cx="881844" cy="944535"/>
          </a:xfrm>
          <a:prstGeom prst="rect">
            <a:avLst/>
          </a:prstGeom>
          <a:noFill/>
          <a:ln>
            <a:noFill/>
          </a:ln>
        </p:spPr>
      </p:pic>
      <p:cxnSp>
        <p:nvCxnSpPr>
          <p:cNvPr id="14" name="Google Shape;14;p2"/>
          <p:cNvCxnSpPr/>
          <p:nvPr/>
        </p:nvCxnSpPr>
        <p:spPr>
          <a:xfrm>
            <a:off x="1143000" y="3203972"/>
            <a:ext cx="6858000" cy="0"/>
          </a:xfrm>
          <a:prstGeom prst="straightConnector1">
            <a:avLst/>
          </a:prstGeom>
          <a:noFill/>
          <a:ln w="28575" cap="flat" cmpd="sng">
            <a:solidFill>
              <a:srgbClr val="3F3F3F"/>
            </a:solidFill>
            <a:prstDash val="solid"/>
            <a:miter lim="800000"/>
            <a:headEnd type="none" w="sm" len="sm"/>
            <a:tailEnd type="none" w="sm" len="sm"/>
          </a:ln>
        </p:spPr>
      </p:cxnSp>
      <p:sp>
        <p:nvSpPr>
          <p:cNvPr id="15" name="Google Shape;15;p2"/>
          <p:cNvSpPr txBox="1">
            <a:spLocks noGrp="1"/>
          </p:cNvSpPr>
          <p:nvPr>
            <p:ph type="body" idx="2"/>
          </p:nvPr>
        </p:nvSpPr>
        <p:spPr>
          <a:xfrm>
            <a:off x="6200775" y="4895850"/>
            <a:ext cx="2943225" cy="24765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4" name="Google Shape;74;p11"/>
          <p:cNvSpPr txBox="1">
            <a:spLocks noGrp="1"/>
          </p:cNvSpPr>
          <p:nvPr>
            <p:ph type="body" idx="1"/>
          </p:nvPr>
        </p:nvSpPr>
        <p:spPr>
          <a:xfrm rot="5400000">
            <a:off x="2736652" y="-1145976"/>
            <a:ext cx="3670697" cy="78867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75" name="Google Shape;75;p11"/>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76" name="Google Shape;76;p11"/>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7" name="Google Shape;77;p11"/>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78" name="Google Shape;78;p11"/>
          <p:cNvCxnSpPr/>
          <p:nvPr/>
        </p:nvCxnSpPr>
        <p:spPr>
          <a:xfrm>
            <a:off x="628650" y="838200"/>
            <a:ext cx="7429500" cy="0"/>
          </a:xfrm>
          <a:prstGeom prst="straightConnector1">
            <a:avLst/>
          </a:prstGeom>
          <a:noFill/>
          <a:ln w="28575" cap="flat" cmpd="sng">
            <a:solidFill>
              <a:srgbClr val="3F3F3F"/>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79"/>
        <p:cNvGrpSpPr/>
        <p:nvPr/>
      </p:nvGrpSpPr>
      <p:grpSpPr>
        <a:xfrm>
          <a:off x="0" y="0"/>
          <a:ext cx="0" cy="0"/>
          <a:chOff x="0" y="0"/>
          <a:chExt cx="0" cy="0"/>
        </a:xfrm>
      </p:grpSpPr>
      <p:sp>
        <p:nvSpPr>
          <p:cNvPr id="80" name="Google Shape;80;p12"/>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2"/>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82" name="Google Shape;82;p12"/>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83" name="Google Shape;83;p12"/>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84" name="Google Shape;84;p12"/>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1_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4867037"/>
            <a:ext cx="9144000" cy="276701"/>
          </a:xfrm>
          <a:custGeom>
            <a:avLst/>
            <a:gdLst/>
            <a:ahLst/>
            <a:cxnLst/>
            <a:rect l="l" t="t" r="r" b="b"/>
            <a:pathLst>
              <a:path w="12192000" h="368934">
                <a:moveTo>
                  <a:pt x="0" y="368617"/>
                </a:moveTo>
                <a:lnTo>
                  <a:pt x="12192000" y="368617"/>
                </a:lnTo>
                <a:lnTo>
                  <a:pt x="12192000" y="0"/>
                </a:lnTo>
                <a:lnTo>
                  <a:pt x="0" y="0"/>
                </a:lnTo>
                <a:lnTo>
                  <a:pt x="0" y="368617"/>
                </a:lnTo>
                <a:close/>
              </a:path>
            </a:pathLst>
          </a:custGeom>
          <a:solidFill>
            <a:srgbClr val="CE1719"/>
          </a:solidFill>
        </p:spPr>
        <p:txBody>
          <a:bodyPr wrap="square" lIns="0" tIns="0" rIns="0" bIns="0" rtlCol="0"/>
          <a:lstStyle/>
          <a:p>
            <a:endParaRPr sz="1050"/>
          </a:p>
        </p:txBody>
      </p:sp>
      <p:sp>
        <p:nvSpPr>
          <p:cNvPr id="17" name="bk object 17"/>
          <p:cNvSpPr/>
          <p:nvPr/>
        </p:nvSpPr>
        <p:spPr>
          <a:xfrm>
            <a:off x="0" y="4781550"/>
            <a:ext cx="9144000" cy="85725"/>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sz="1050"/>
          </a:p>
        </p:txBody>
      </p:sp>
      <p:sp>
        <p:nvSpPr>
          <p:cNvPr id="18" name="bk object 18"/>
          <p:cNvSpPr/>
          <p:nvPr/>
        </p:nvSpPr>
        <p:spPr>
          <a:xfrm>
            <a:off x="8238036" y="31426"/>
            <a:ext cx="881845" cy="944536"/>
          </a:xfrm>
          <a:prstGeom prst="rect">
            <a:avLst/>
          </a:prstGeom>
          <a:blipFill>
            <a:blip r:embed="rId2" cstate="print"/>
            <a:stretch>
              <a:fillRect/>
            </a:stretch>
          </a:blipFill>
        </p:spPr>
        <p:txBody>
          <a:bodyPr wrap="square" lIns="0" tIns="0" rIns="0" bIns="0" rtlCol="0"/>
          <a:lstStyle/>
          <a:p>
            <a:endParaRPr sz="1050"/>
          </a:p>
        </p:txBody>
      </p:sp>
      <p:sp>
        <p:nvSpPr>
          <p:cNvPr id="19" name="bk object 19"/>
          <p:cNvSpPr/>
          <p:nvPr/>
        </p:nvSpPr>
        <p:spPr>
          <a:xfrm>
            <a:off x="628650" y="838200"/>
            <a:ext cx="74295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sz="1050"/>
          </a:p>
        </p:txBody>
      </p:sp>
      <p:sp>
        <p:nvSpPr>
          <p:cNvPr id="2" name="Holder 2"/>
          <p:cNvSpPr>
            <a:spLocks noGrp="1"/>
          </p:cNvSpPr>
          <p:nvPr>
            <p:ph type="title"/>
          </p:nvPr>
        </p:nvSpPr>
        <p:spPr/>
        <p:txBody>
          <a:bodyPr lIns="0" tIns="0" rIns="0" bIns="0"/>
          <a:lstStyle>
            <a:lvl1pPr>
              <a:defRPr sz="3300" b="0" i="0">
                <a:solidFill>
                  <a:srgbClr val="262626"/>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27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350" b="0" i="0">
                <a:solidFill>
                  <a:schemeClr val="bg1"/>
                </a:solidFill>
                <a:latin typeface="Calibri"/>
                <a:cs typeface="Calibri"/>
              </a:defRPr>
            </a:lvl1pPr>
          </a:lstStyle>
          <a:p>
            <a:pPr marL="9525">
              <a:spcBef>
                <a:spcPts val="8"/>
              </a:spcBef>
            </a:pPr>
            <a:r>
              <a:rPr lang="en-CA" spc="-8"/>
              <a:t>Bradley Ross, </a:t>
            </a:r>
            <a:r>
              <a:rPr lang="en-CA" spc="-4"/>
              <a:t>Doctorials</a:t>
            </a:r>
            <a:r>
              <a:rPr lang="en-CA" spc="-30"/>
              <a:t> </a:t>
            </a:r>
            <a:r>
              <a:rPr lang="en-CA"/>
              <a:t>2019/20</a:t>
            </a:r>
            <a:endParaRPr lang="en-CA"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10/5/24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379128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p:txBody>
          <a:bodyPr/>
          <a:lstStyle/>
          <a:p>
            <a:fld id="{3C04E684-10F4-4CC3-A0B9-F03AA7BE37CF}" type="datetimeFigureOut">
              <a:rPr lang="en-US" smtClean="0"/>
              <a:t>10/5/24</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805466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F49236CE-C965-6D4B-A9A6-534D3C249D3C}" type="datetimeFigureOut">
              <a:rPr lang="en-US" smtClean="0"/>
              <a:t>10/5/24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45FDF0D-5D65-0248-8C17-D8D577A16A09}" type="slidenum">
              <a:rPr lang="en-US" smtClean="0"/>
              <a:t>‹#›</a:t>
            </a:fld>
            <a:endParaRPr lang="en-US"/>
          </a:p>
        </p:txBody>
      </p:sp>
    </p:spTree>
    <p:extLst>
      <p:ext uri="{BB962C8B-B14F-4D97-AF65-F5344CB8AC3E}">
        <p14:creationId xmlns:p14="http://schemas.microsoft.com/office/powerpoint/2010/main" val="495197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16"/>
        <p:cNvGrpSpPr/>
        <p:nvPr/>
      </p:nvGrpSpPr>
      <p:grpSpPr>
        <a:xfrm>
          <a:off x="0" y="0"/>
          <a:ext cx="0" cy="0"/>
          <a:chOff x="0" y="0"/>
          <a:chExt cx="0" cy="0"/>
        </a:xfrm>
      </p:grpSpPr>
      <p:pic>
        <p:nvPicPr>
          <p:cNvPr id="17" name="Google Shape;17;p3"/>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18" name="Google Shape;18;p3"/>
          <p:cNvSpPr txBox="1">
            <a:spLocks noGrp="1"/>
          </p:cNvSpPr>
          <p:nvPr>
            <p:ph type="body" idx="1"/>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9" name="Google Shape;19;p3"/>
          <p:cNvSpPr txBox="1">
            <a:spLocks noGrp="1"/>
          </p:cNvSpPr>
          <p:nvPr>
            <p:ph type="body" idx="2"/>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20"/>
        <p:cNvGrpSpPr/>
        <p:nvPr/>
      </p:nvGrpSpPr>
      <p:grpSpPr>
        <a:xfrm>
          <a:off x="0" y="0"/>
          <a:ext cx="0" cy="0"/>
          <a:chOff x="0" y="0"/>
          <a:chExt cx="0" cy="0"/>
        </a:xfrm>
      </p:grpSpPr>
      <p:sp>
        <p:nvSpPr>
          <p:cNvPr id="21" name="Google Shape;21;p4"/>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2" name="Google Shape;22;p4"/>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23" name="Google Shape;23;p4"/>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24" name="Google Shape;24;p4"/>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5" name="Google Shape;25;p4"/>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26" name="Google Shape;26;p4"/>
          <p:cNvCxnSpPr/>
          <p:nvPr/>
        </p:nvCxnSpPr>
        <p:spPr>
          <a:xfrm>
            <a:off x="628650" y="838200"/>
            <a:ext cx="7429500" cy="0"/>
          </a:xfrm>
          <a:prstGeom prst="straightConnector1">
            <a:avLst/>
          </a:prstGeom>
          <a:noFill/>
          <a:ln w="28575" cap="flat" cmpd="sng">
            <a:solidFill>
              <a:srgbClr val="3F3F3F"/>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ctrTitle"/>
          </p:nvPr>
        </p:nvSpPr>
        <p:spPr>
          <a:xfrm>
            <a:off x="1143000" y="1413272"/>
            <a:ext cx="6858000" cy="179070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262626"/>
              </a:buClr>
              <a:buSzPts val="4900"/>
              <a:buFont typeface="Calibri"/>
              <a:buNone/>
              <a:defRPr sz="4900">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29" name="Google Shape;29;p5"/>
          <p:cNvSpPr txBox="1">
            <a:spLocks noGrp="1"/>
          </p:cNvSpPr>
          <p:nvPr>
            <p:ph type="subTitle" idx="1"/>
          </p:nvPr>
        </p:nvSpPr>
        <p:spPr>
          <a:xfrm>
            <a:off x="1143000" y="3292078"/>
            <a:ext cx="6858000" cy="1241821"/>
          </a:xfrm>
          <a:prstGeom prst="rect">
            <a:avLst/>
          </a:prstGeom>
          <a:noFill/>
          <a:ln>
            <a:noFill/>
          </a:ln>
        </p:spPr>
        <p:txBody>
          <a:bodyPr spcFirstLastPara="1" wrap="square" lIns="68575" tIns="34275" rIns="68575" bIns="34275" anchor="t" anchorCtr="0">
            <a:normAutofit/>
          </a:bodyPr>
          <a:lstStyle>
            <a:lvl1pPr lvl="0" algn="l">
              <a:lnSpc>
                <a:spcPct val="90000"/>
              </a:lnSpc>
              <a:spcBef>
                <a:spcPts val="800"/>
              </a:spcBef>
              <a:spcAft>
                <a:spcPts val="0"/>
              </a:spcAft>
              <a:buClr>
                <a:srgbClr val="3F3F3F"/>
              </a:buClr>
              <a:buSzPts val="1500"/>
              <a:buNone/>
              <a:defRPr sz="1500">
                <a:solidFill>
                  <a:srgbClr val="3F3F3F"/>
                </a:solidFill>
                <a:latin typeface="Calibri"/>
                <a:ea typeface="Calibri"/>
                <a:cs typeface="Calibri"/>
                <a:sym typeface="Calibri"/>
              </a:defRPr>
            </a:lvl1pPr>
            <a:lvl2pPr lvl="1" algn="ctr">
              <a:lnSpc>
                <a:spcPct val="90000"/>
              </a:lnSpc>
              <a:spcBef>
                <a:spcPts val="400"/>
              </a:spcBef>
              <a:spcAft>
                <a:spcPts val="0"/>
              </a:spcAft>
              <a:buClr>
                <a:srgbClr val="262626"/>
              </a:buClr>
              <a:buSzPts val="1500"/>
              <a:buNone/>
              <a:defRPr sz="1500"/>
            </a:lvl2pPr>
            <a:lvl3pPr lvl="2" algn="ctr">
              <a:lnSpc>
                <a:spcPct val="90000"/>
              </a:lnSpc>
              <a:spcBef>
                <a:spcPts val="400"/>
              </a:spcBef>
              <a:spcAft>
                <a:spcPts val="0"/>
              </a:spcAft>
              <a:buClr>
                <a:srgbClr val="262626"/>
              </a:buClr>
              <a:buSzPts val="1400"/>
              <a:buNone/>
              <a:defRPr sz="1400"/>
            </a:lvl3pPr>
            <a:lvl4pPr lvl="3" algn="ctr">
              <a:lnSpc>
                <a:spcPct val="90000"/>
              </a:lnSpc>
              <a:spcBef>
                <a:spcPts val="400"/>
              </a:spcBef>
              <a:spcAft>
                <a:spcPts val="0"/>
              </a:spcAft>
              <a:buClr>
                <a:srgbClr val="262626"/>
              </a:buClr>
              <a:buSzPts val="1200"/>
              <a:buNone/>
              <a:defRPr sz="1200"/>
            </a:lvl4pPr>
            <a:lvl5pPr lvl="4" algn="ctr">
              <a:lnSpc>
                <a:spcPct val="90000"/>
              </a:lnSpc>
              <a:spcBef>
                <a:spcPts val="400"/>
              </a:spcBef>
              <a:spcAft>
                <a:spcPts val="0"/>
              </a:spcAft>
              <a:buClr>
                <a:srgbClr val="262626"/>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pic>
        <p:nvPicPr>
          <p:cNvPr id="30" name="Google Shape;30;p5"/>
          <p:cNvPicPr preferRelativeResize="0"/>
          <p:nvPr/>
        </p:nvPicPr>
        <p:blipFill rotWithShape="1">
          <a:blip r:embed="rId2">
            <a:alphaModFix/>
          </a:blip>
          <a:srcRect/>
          <a:stretch/>
        </p:blipFill>
        <p:spPr>
          <a:xfrm>
            <a:off x="86932" y="96946"/>
            <a:ext cx="881844" cy="944535"/>
          </a:xfrm>
          <a:prstGeom prst="rect">
            <a:avLst/>
          </a:prstGeom>
          <a:noFill/>
          <a:ln>
            <a:noFill/>
          </a:ln>
        </p:spPr>
      </p:pic>
      <p:cxnSp>
        <p:nvCxnSpPr>
          <p:cNvPr id="31" name="Google Shape;31;p5"/>
          <p:cNvCxnSpPr/>
          <p:nvPr/>
        </p:nvCxnSpPr>
        <p:spPr>
          <a:xfrm>
            <a:off x="1143000" y="3203972"/>
            <a:ext cx="6858000" cy="0"/>
          </a:xfrm>
          <a:prstGeom prst="straightConnector1">
            <a:avLst/>
          </a:prstGeom>
          <a:noFill/>
          <a:ln w="28575" cap="flat" cmpd="sng">
            <a:solidFill>
              <a:srgbClr val="3F3F3F"/>
            </a:solidFill>
            <a:prstDash val="solid"/>
            <a:miter lim="800000"/>
            <a:headEnd type="none" w="sm" len="sm"/>
            <a:tailEnd type="none" w="sm" len="sm"/>
          </a:ln>
        </p:spPr>
      </p:cxnSp>
      <p:sp>
        <p:nvSpPr>
          <p:cNvPr id="32" name="Google Shape;32;p5"/>
          <p:cNvSpPr txBox="1">
            <a:spLocks noGrp="1"/>
          </p:cNvSpPr>
          <p:nvPr>
            <p:ph type="body" idx="2"/>
          </p:nvPr>
        </p:nvSpPr>
        <p:spPr>
          <a:xfrm>
            <a:off x="6200775" y="4895850"/>
            <a:ext cx="2943225" cy="247650"/>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3300"/>
              <a:buFont typeface="Calibri"/>
              <a:buNone/>
              <a:defRPr>
                <a:solidFill>
                  <a:srgbClr val="26262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5" name="Google Shape;35;p6"/>
          <p:cNvSpPr txBox="1">
            <a:spLocks noGrp="1"/>
          </p:cNvSpPr>
          <p:nvPr>
            <p:ph type="body" idx="1"/>
          </p:nvPr>
        </p:nvSpPr>
        <p:spPr>
          <a:xfrm>
            <a:off x="619125" y="975962"/>
            <a:ext cx="3895725" cy="365676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6" name="Google Shape;36;p6"/>
          <p:cNvSpPr txBox="1">
            <a:spLocks noGrp="1"/>
          </p:cNvSpPr>
          <p:nvPr>
            <p:ph type="body" idx="2"/>
          </p:nvPr>
        </p:nvSpPr>
        <p:spPr>
          <a:xfrm>
            <a:off x="4619625" y="975962"/>
            <a:ext cx="3895725" cy="3656761"/>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7" name="Google Shape;37;p6"/>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38" name="Google Shape;38;p6"/>
          <p:cNvSpPr txBox="1">
            <a:spLocks noGrp="1"/>
          </p:cNvSpPr>
          <p:nvPr>
            <p:ph type="body" idx="3"/>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39" name="Google Shape;39;p6"/>
          <p:cNvSpPr txBox="1">
            <a:spLocks noGrp="1"/>
          </p:cNvSpPr>
          <p:nvPr>
            <p:ph type="body" idx="4"/>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40" name="Google Shape;40;p6"/>
          <p:cNvCxnSpPr/>
          <p:nvPr/>
        </p:nvCxnSpPr>
        <p:spPr>
          <a:xfrm>
            <a:off x="628650" y="838200"/>
            <a:ext cx="7429500" cy="0"/>
          </a:xfrm>
          <a:prstGeom prst="straightConnector1">
            <a:avLst/>
          </a:prstGeom>
          <a:noFill/>
          <a:ln w="28575" cap="flat" cmpd="sng">
            <a:solidFill>
              <a:srgbClr val="3F3F3F"/>
            </a:solidFill>
            <a:prstDash val="solid"/>
            <a:miter lim="800000"/>
            <a:headEnd type="none" w="sm" len="sm"/>
            <a:tailEnd type="none" w="sm" len="sm"/>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629841" y="126138"/>
            <a:ext cx="7886700" cy="702118"/>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43" name="Google Shape;43;p7"/>
          <p:cNvSpPr txBox="1">
            <a:spLocks noGrp="1"/>
          </p:cNvSpPr>
          <p:nvPr>
            <p:ph type="body" idx="1"/>
          </p:nvPr>
        </p:nvSpPr>
        <p:spPr>
          <a:xfrm>
            <a:off x="629841" y="994769"/>
            <a:ext cx="3868340"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262626"/>
              </a:buClr>
              <a:buSzPts val="1800"/>
              <a:buNone/>
              <a:defRPr sz="1800" b="1"/>
            </a:lvl1pPr>
            <a:lvl2pPr marL="914400" lvl="1" indent="-228600" algn="l">
              <a:lnSpc>
                <a:spcPct val="90000"/>
              </a:lnSpc>
              <a:spcBef>
                <a:spcPts val="400"/>
              </a:spcBef>
              <a:spcAft>
                <a:spcPts val="0"/>
              </a:spcAft>
              <a:buClr>
                <a:srgbClr val="262626"/>
              </a:buClr>
              <a:buSzPts val="1500"/>
              <a:buNone/>
              <a:defRPr sz="1500" b="1"/>
            </a:lvl2pPr>
            <a:lvl3pPr marL="1371600" lvl="2" indent="-228600" algn="l">
              <a:lnSpc>
                <a:spcPct val="90000"/>
              </a:lnSpc>
              <a:spcBef>
                <a:spcPts val="400"/>
              </a:spcBef>
              <a:spcAft>
                <a:spcPts val="0"/>
              </a:spcAft>
              <a:buClr>
                <a:srgbClr val="262626"/>
              </a:buClr>
              <a:buSzPts val="1400"/>
              <a:buNone/>
              <a:defRPr sz="1400" b="1"/>
            </a:lvl3pPr>
            <a:lvl4pPr marL="1828800" lvl="3" indent="-228600" algn="l">
              <a:lnSpc>
                <a:spcPct val="90000"/>
              </a:lnSpc>
              <a:spcBef>
                <a:spcPts val="400"/>
              </a:spcBef>
              <a:spcAft>
                <a:spcPts val="0"/>
              </a:spcAft>
              <a:buClr>
                <a:srgbClr val="262626"/>
              </a:buClr>
              <a:buSzPts val="1200"/>
              <a:buNone/>
              <a:defRPr sz="1200" b="1"/>
            </a:lvl4pPr>
            <a:lvl5pPr marL="2286000" lvl="4" indent="-228600" algn="l">
              <a:lnSpc>
                <a:spcPct val="90000"/>
              </a:lnSpc>
              <a:spcBef>
                <a:spcPts val="400"/>
              </a:spcBef>
              <a:spcAft>
                <a:spcPts val="0"/>
              </a:spcAft>
              <a:buClr>
                <a:srgbClr val="262626"/>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4" name="Google Shape;44;p7"/>
          <p:cNvSpPr txBox="1">
            <a:spLocks noGrp="1"/>
          </p:cNvSpPr>
          <p:nvPr>
            <p:ph type="body" idx="2"/>
          </p:nvPr>
        </p:nvSpPr>
        <p:spPr>
          <a:xfrm>
            <a:off x="629841" y="1612702"/>
            <a:ext cx="3868340" cy="302954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5" name="Google Shape;45;p7"/>
          <p:cNvSpPr txBox="1">
            <a:spLocks noGrp="1"/>
          </p:cNvSpPr>
          <p:nvPr>
            <p:ph type="body" idx="3"/>
          </p:nvPr>
        </p:nvSpPr>
        <p:spPr>
          <a:xfrm>
            <a:off x="4629150" y="994769"/>
            <a:ext cx="3887391" cy="617934"/>
          </a:xfrm>
          <a:prstGeom prst="rect">
            <a:avLst/>
          </a:prstGeom>
          <a:noFill/>
          <a:ln>
            <a:noFill/>
          </a:ln>
        </p:spPr>
        <p:txBody>
          <a:bodyPr spcFirstLastPara="1" wrap="square" lIns="68575" tIns="34275" rIns="68575" bIns="34275" anchor="b" anchorCtr="0">
            <a:normAutofit/>
          </a:bodyPr>
          <a:lstStyle>
            <a:lvl1pPr marL="457200" lvl="0" indent="-228600" algn="l">
              <a:lnSpc>
                <a:spcPct val="90000"/>
              </a:lnSpc>
              <a:spcBef>
                <a:spcPts val="800"/>
              </a:spcBef>
              <a:spcAft>
                <a:spcPts val="0"/>
              </a:spcAft>
              <a:buClr>
                <a:srgbClr val="262626"/>
              </a:buClr>
              <a:buSzPts val="1800"/>
              <a:buNone/>
              <a:defRPr sz="1800" b="1"/>
            </a:lvl1pPr>
            <a:lvl2pPr marL="914400" lvl="1" indent="-228600" algn="l">
              <a:lnSpc>
                <a:spcPct val="90000"/>
              </a:lnSpc>
              <a:spcBef>
                <a:spcPts val="400"/>
              </a:spcBef>
              <a:spcAft>
                <a:spcPts val="0"/>
              </a:spcAft>
              <a:buClr>
                <a:srgbClr val="262626"/>
              </a:buClr>
              <a:buSzPts val="1500"/>
              <a:buNone/>
              <a:defRPr sz="1500" b="1"/>
            </a:lvl2pPr>
            <a:lvl3pPr marL="1371600" lvl="2" indent="-228600" algn="l">
              <a:lnSpc>
                <a:spcPct val="90000"/>
              </a:lnSpc>
              <a:spcBef>
                <a:spcPts val="400"/>
              </a:spcBef>
              <a:spcAft>
                <a:spcPts val="0"/>
              </a:spcAft>
              <a:buClr>
                <a:srgbClr val="262626"/>
              </a:buClr>
              <a:buSzPts val="1400"/>
              <a:buNone/>
              <a:defRPr sz="1400" b="1"/>
            </a:lvl3pPr>
            <a:lvl4pPr marL="1828800" lvl="3" indent="-228600" algn="l">
              <a:lnSpc>
                <a:spcPct val="90000"/>
              </a:lnSpc>
              <a:spcBef>
                <a:spcPts val="400"/>
              </a:spcBef>
              <a:spcAft>
                <a:spcPts val="0"/>
              </a:spcAft>
              <a:buClr>
                <a:srgbClr val="262626"/>
              </a:buClr>
              <a:buSzPts val="1200"/>
              <a:buNone/>
              <a:defRPr sz="1200" b="1"/>
            </a:lvl4pPr>
            <a:lvl5pPr marL="2286000" lvl="4" indent="-228600" algn="l">
              <a:lnSpc>
                <a:spcPct val="90000"/>
              </a:lnSpc>
              <a:spcBef>
                <a:spcPts val="400"/>
              </a:spcBef>
              <a:spcAft>
                <a:spcPts val="0"/>
              </a:spcAft>
              <a:buClr>
                <a:srgbClr val="262626"/>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46" name="Google Shape;46;p7"/>
          <p:cNvSpPr txBox="1">
            <a:spLocks noGrp="1"/>
          </p:cNvSpPr>
          <p:nvPr>
            <p:ph type="body" idx="4"/>
          </p:nvPr>
        </p:nvSpPr>
        <p:spPr>
          <a:xfrm>
            <a:off x="4629150" y="1612702"/>
            <a:ext cx="3887391" cy="3029545"/>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262626"/>
              </a:buClr>
              <a:buSzPts val="1400"/>
              <a:buChar char="•"/>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47" name="Google Shape;47;p7"/>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48" name="Google Shape;48;p7"/>
          <p:cNvSpPr txBox="1">
            <a:spLocks noGrp="1"/>
          </p:cNvSpPr>
          <p:nvPr>
            <p:ph type="body" idx="5"/>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49" name="Google Shape;49;p7"/>
          <p:cNvSpPr txBox="1">
            <a:spLocks noGrp="1"/>
          </p:cNvSpPr>
          <p:nvPr>
            <p:ph type="body" idx="6"/>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50" name="Google Shape;50;p7"/>
          <p:cNvCxnSpPr/>
          <p:nvPr/>
        </p:nvCxnSpPr>
        <p:spPr>
          <a:xfrm>
            <a:off x="628650" y="838200"/>
            <a:ext cx="7429500" cy="0"/>
          </a:xfrm>
          <a:prstGeom prst="straightConnector1">
            <a:avLst/>
          </a:prstGeom>
          <a:noFill/>
          <a:ln w="28575" cap="flat" cmpd="sng">
            <a:solidFill>
              <a:srgbClr val="3F3F3F"/>
            </a:solidFill>
            <a:prstDash val="solid"/>
            <a:miter lim="800000"/>
            <a:headEnd type="none" w="sm" len="sm"/>
            <a:tailEnd type="none" w="sm" len="sm"/>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51"/>
        <p:cNvGrpSpPr/>
        <p:nvPr/>
      </p:nvGrpSpPr>
      <p:grpSpPr>
        <a:xfrm>
          <a:off x="0" y="0"/>
          <a:ext cx="0" cy="0"/>
          <a:chOff x="0" y="0"/>
          <a:chExt cx="0" cy="0"/>
        </a:xfrm>
      </p:grpSpPr>
      <p:sp>
        <p:nvSpPr>
          <p:cNvPr id="52" name="Google Shape;52;p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262626"/>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pic>
        <p:nvPicPr>
          <p:cNvPr id="53" name="Google Shape;53;p8"/>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54" name="Google Shape;54;p8"/>
          <p:cNvSpPr txBox="1">
            <a:spLocks noGrp="1"/>
          </p:cNvSpPr>
          <p:nvPr>
            <p:ph type="body" idx="1"/>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55" name="Google Shape;55;p8"/>
          <p:cNvSpPr txBox="1">
            <a:spLocks noGrp="1"/>
          </p:cNvSpPr>
          <p:nvPr>
            <p:ph type="body" idx="2"/>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cxnSp>
        <p:nvCxnSpPr>
          <p:cNvPr id="56" name="Google Shape;56;p8"/>
          <p:cNvCxnSpPr/>
          <p:nvPr/>
        </p:nvCxnSpPr>
        <p:spPr>
          <a:xfrm>
            <a:off x="628650" y="838200"/>
            <a:ext cx="7429500" cy="0"/>
          </a:xfrm>
          <a:prstGeom prst="straightConnector1">
            <a:avLst/>
          </a:prstGeom>
          <a:noFill/>
          <a:ln w="28575" cap="flat" cmpd="sng">
            <a:solidFill>
              <a:srgbClr val="3F3F3F"/>
            </a:solidFill>
            <a:prstDash val="solid"/>
            <a:miter lim="800000"/>
            <a:headEnd type="none" w="sm" len="sm"/>
            <a:tailEnd type="none" w="sm" len="sm"/>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57"/>
        <p:cNvGrpSpPr/>
        <p:nvPr/>
      </p:nvGrpSpPr>
      <p:grpSpPr>
        <a:xfrm>
          <a:off x="0" y="0"/>
          <a:ext cx="0" cy="0"/>
          <a:chOff x="0" y="0"/>
          <a:chExt cx="0" cy="0"/>
        </a:xfrm>
      </p:grpSpPr>
      <p:sp>
        <p:nvSpPr>
          <p:cNvPr id="58" name="Google Shape;58;p9"/>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262626"/>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59" name="Google Shape;59;p9"/>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normAutofit/>
          </a:bodyPr>
          <a:lstStyle>
            <a:lvl1pPr marL="457200" lvl="0" indent="-381000" algn="l">
              <a:lnSpc>
                <a:spcPct val="90000"/>
              </a:lnSpc>
              <a:spcBef>
                <a:spcPts val="800"/>
              </a:spcBef>
              <a:spcAft>
                <a:spcPts val="0"/>
              </a:spcAft>
              <a:buClr>
                <a:srgbClr val="262626"/>
              </a:buClr>
              <a:buSzPts val="2400"/>
              <a:buChar char="•"/>
              <a:defRPr sz="2400"/>
            </a:lvl1pPr>
            <a:lvl2pPr marL="914400" lvl="1" indent="-361950" algn="l">
              <a:lnSpc>
                <a:spcPct val="90000"/>
              </a:lnSpc>
              <a:spcBef>
                <a:spcPts val="400"/>
              </a:spcBef>
              <a:spcAft>
                <a:spcPts val="0"/>
              </a:spcAft>
              <a:buClr>
                <a:srgbClr val="262626"/>
              </a:buClr>
              <a:buSzPts val="2100"/>
              <a:buChar char="•"/>
              <a:defRPr sz="2100"/>
            </a:lvl2pPr>
            <a:lvl3pPr marL="1371600" lvl="2" indent="-342900" algn="l">
              <a:lnSpc>
                <a:spcPct val="90000"/>
              </a:lnSpc>
              <a:spcBef>
                <a:spcPts val="400"/>
              </a:spcBef>
              <a:spcAft>
                <a:spcPts val="0"/>
              </a:spcAft>
              <a:buClr>
                <a:srgbClr val="262626"/>
              </a:buClr>
              <a:buSzPts val="1800"/>
              <a:buChar char="•"/>
              <a:defRPr sz="1800"/>
            </a:lvl3pPr>
            <a:lvl4pPr marL="1828800" lvl="3" indent="-323850" algn="l">
              <a:lnSpc>
                <a:spcPct val="90000"/>
              </a:lnSpc>
              <a:spcBef>
                <a:spcPts val="400"/>
              </a:spcBef>
              <a:spcAft>
                <a:spcPts val="0"/>
              </a:spcAft>
              <a:buClr>
                <a:srgbClr val="262626"/>
              </a:buClr>
              <a:buSzPts val="1500"/>
              <a:buChar char="•"/>
              <a:defRPr sz="1500"/>
            </a:lvl4pPr>
            <a:lvl5pPr marL="2286000" lvl="4" indent="-323850" algn="l">
              <a:lnSpc>
                <a:spcPct val="90000"/>
              </a:lnSpc>
              <a:spcBef>
                <a:spcPts val="400"/>
              </a:spcBef>
              <a:spcAft>
                <a:spcPts val="0"/>
              </a:spcAft>
              <a:buClr>
                <a:srgbClr val="262626"/>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60" name="Google Shape;60;p9"/>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262626"/>
              </a:buClr>
              <a:buSzPts val="1200"/>
              <a:buNone/>
              <a:defRPr sz="1200"/>
            </a:lvl1pPr>
            <a:lvl2pPr marL="914400" lvl="1" indent="-228600" algn="l">
              <a:lnSpc>
                <a:spcPct val="90000"/>
              </a:lnSpc>
              <a:spcBef>
                <a:spcPts val="400"/>
              </a:spcBef>
              <a:spcAft>
                <a:spcPts val="0"/>
              </a:spcAft>
              <a:buClr>
                <a:srgbClr val="262626"/>
              </a:buClr>
              <a:buSzPts val="1100"/>
              <a:buNone/>
              <a:defRPr sz="1100"/>
            </a:lvl2pPr>
            <a:lvl3pPr marL="1371600" lvl="2" indent="-228600" algn="l">
              <a:lnSpc>
                <a:spcPct val="90000"/>
              </a:lnSpc>
              <a:spcBef>
                <a:spcPts val="400"/>
              </a:spcBef>
              <a:spcAft>
                <a:spcPts val="0"/>
              </a:spcAft>
              <a:buClr>
                <a:srgbClr val="262626"/>
              </a:buClr>
              <a:buSzPts val="900"/>
              <a:buNone/>
              <a:defRPr sz="900"/>
            </a:lvl3pPr>
            <a:lvl4pPr marL="1828800" lvl="3" indent="-228600" algn="l">
              <a:lnSpc>
                <a:spcPct val="90000"/>
              </a:lnSpc>
              <a:spcBef>
                <a:spcPts val="400"/>
              </a:spcBef>
              <a:spcAft>
                <a:spcPts val="0"/>
              </a:spcAft>
              <a:buClr>
                <a:srgbClr val="262626"/>
              </a:buClr>
              <a:buSzPts val="800"/>
              <a:buNone/>
              <a:defRPr sz="800"/>
            </a:lvl4pPr>
            <a:lvl5pPr marL="2286000" lvl="4" indent="-228600" algn="l">
              <a:lnSpc>
                <a:spcPct val="90000"/>
              </a:lnSpc>
              <a:spcBef>
                <a:spcPts val="400"/>
              </a:spcBef>
              <a:spcAft>
                <a:spcPts val="0"/>
              </a:spcAft>
              <a:buClr>
                <a:srgbClr val="262626"/>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61" name="Google Shape;61;p9"/>
          <p:cNvPicPr preferRelativeResize="0"/>
          <p:nvPr/>
        </p:nvPicPr>
        <p:blipFill rotWithShape="1">
          <a:blip r:embed="rId2">
            <a:alphaModFix/>
          </a:blip>
          <a:srcRect/>
          <a:stretch/>
        </p:blipFill>
        <p:spPr>
          <a:xfrm>
            <a:off x="8238037" y="31426"/>
            <a:ext cx="881845" cy="944536"/>
          </a:xfrm>
          <a:prstGeom prst="rect">
            <a:avLst/>
          </a:prstGeom>
          <a:noFill/>
          <a:ln>
            <a:noFill/>
          </a:ln>
        </p:spPr>
      </p:pic>
      <p:pic>
        <p:nvPicPr>
          <p:cNvPr id="62" name="Google Shape;62;p9"/>
          <p:cNvPicPr preferRelativeResize="0"/>
          <p:nvPr/>
        </p:nvPicPr>
        <p:blipFill rotWithShape="1">
          <a:blip r:embed="rId2">
            <a:alphaModFix/>
          </a:blip>
          <a:srcRect/>
          <a:stretch/>
        </p:blipFill>
        <p:spPr>
          <a:xfrm>
            <a:off x="8352337" y="145726"/>
            <a:ext cx="881845" cy="944536"/>
          </a:xfrm>
          <a:prstGeom prst="rect">
            <a:avLst/>
          </a:prstGeom>
          <a:noFill/>
          <a:ln>
            <a:noFill/>
          </a:ln>
        </p:spPr>
      </p:pic>
      <p:sp>
        <p:nvSpPr>
          <p:cNvPr id="63" name="Google Shape;63;p9"/>
          <p:cNvSpPr txBox="1">
            <a:spLocks noGrp="1"/>
          </p:cNvSpPr>
          <p:nvPr>
            <p:ph type="body" idx="3"/>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64" name="Google Shape;64;p9"/>
          <p:cNvSpPr txBox="1">
            <a:spLocks noGrp="1"/>
          </p:cNvSpPr>
          <p:nvPr>
            <p:ph type="body" idx="4"/>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normAutofit/>
          </a:bodyPr>
          <a:lstStyle>
            <a:lvl1pPr lvl="0" algn="l">
              <a:lnSpc>
                <a:spcPct val="90000"/>
              </a:lnSpc>
              <a:spcBef>
                <a:spcPts val="0"/>
              </a:spcBef>
              <a:spcAft>
                <a:spcPts val="0"/>
              </a:spcAft>
              <a:buClr>
                <a:srgbClr val="262626"/>
              </a:buClr>
              <a:buSzPts val="2400"/>
              <a:buFont typeface="Calibri"/>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67" name="Google Shape;67;p10"/>
          <p:cNvSpPr>
            <a:spLocks noGrp="1"/>
          </p:cNvSpPr>
          <p:nvPr>
            <p:ph type="pic" idx="2"/>
          </p:nvPr>
        </p:nvSpPr>
        <p:spPr>
          <a:xfrm>
            <a:off x="3887391" y="740569"/>
            <a:ext cx="4629150" cy="3655219"/>
          </a:xfrm>
          <a:prstGeom prst="rect">
            <a:avLst/>
          </a:prstGeom>
          <a:noFill/>
          <a:ln>
            <a:noFill/>
          </a:ln>
        </p:spPr>
      </p:sp>
      <p:sp>
        <p:nvSpPr>
          <p:cNvPr id="68" name="Google Shape;68;p10"/>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rgbClr val="262626"/>
              </a:buClr>
              <a:buSzPts val="1200"/>
              <a:buNone/>
              <a:defRPr sz="1200"/>
            </a:lvl1pPr>
            <a:lvl2pPr marL="914400" lvl="1" indent="-228600" algn="l">
              <a:lnSpc>
                <a:spcPct val="90000"/>
              </a:lnSpc>
              <a:spcBef>
                <a:spcPts val="400"/>
              </a:spcBef>
              <a:spcAft>
                <a:spcPts val="0"/>
              </a:spcAft>
              <a:buClr>
                <a:srgbClr val="262626"/>
              </a:buClr>
              <a:buSzPts val="1100"/>
              <a:buNone/>
              <a:defRPr sz="1100"/>
            </a:lvl2pPr>
            <a:lvl3pPr marL="1371600" lvl="2" indent="-228600" algn="l">
              <a:lnSpc>
                <a:spcPct val="90000"/>
              </a:lnSpc>
              <a:spcBef>
                <a:spcPts val="400"/>
              </a:spcBef>
              <a:spcAft>
                <a:spcPts val="0"/>
              </a:spcAft>
              <a:buClr>
                <a:srgbClr val="262626"/>
              </a:buClr>
              <a:buSzPts val="900"/>
              <a:buNone/>
              <a:defRPr sz="900"/>
            </a:lvl3pPr>
            <a:lvl4pPr marL="1828800" lvl="3" indent="-228600" algn="l">
              <a:lnSpc>
                <a:spcPct val="90000"/>
              </a:lnSpc>
              <a:spcBef>
                <a:spcPts val="400"/>
              </a:spcBef>
              <a:spcAft>
                <a:spcPts val="0"/>
              </a:spcAft>
              <a:buClr>
                <a:srgbClr val="262626"/>
              </a:buClr>
              <a:buSzPts val="800"/>
              <a:buNone/>
              <a:defRPr sz="800"/>
            </a:lvl4pPr>
            <a:lvl5pPr marL="2286000" lvl="4" indent="-228600" algn="l">
              <a:lnSpc>
                <a:spcPct val="90000"/>
              </a:lnSpc>
              <a:spcBef>
                <a:spcPts val="400"/>
              </a:spcBef>
              <a:spcAft>
                <a:spcPts val="0"/>
              </a:spcAft>
              <a:buClr>
                <a:srgbClr val="262626"/>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pic>
        <p:nvPicPr>
          <p:cNvPr id="69" name="Google Shape;69;p10"/>
          <p:cNvPicPr preferRelativeResize="0"/>
          <p:nvPr/>
        </p:nvPicPr>
        <p:blipFill rotWithShape="1">
          <a:blip r:embed="rId2">
            <a:alphaModFix/>
          </a:blip>
          <a:srcRect/>
          <a:stretch/>
        </p:blipFill>
        <p:spPr>
          <a:xfrm>
            <a:off x="8238037" y="31426"/>
            <a:ext cx="881845" cy="944536"/>
          </a:xfrm>
          <a:prstGeom prst="rect">
            <a:avLst/>
          </a:prstGeom>
          <a:noFill/>
          <a:ln>
            <a:noFill/>
          </a:ln>
        </p:spPr>
      </p:pic>
      <p:sp>
        <p:nvSpPr>
          <p:cNvPr id="70" name="Google Shape;70;p10"/>
          <p:cNvSpPr txBox="1">
            <a:spLocks noGrp="1"/>
          </p:cNvSpPr>
          <p:nvPr>
            <p:ph type="body" idx="3"/>
          </p:nvPr>
        </p:nvSpPr>
        <p:spPr>
          <a:xfrm>
            <a:off x="0" y="4895850"/>
            <a:ext cx="2886075" cy="247650"/>
          </a:xfrm>
          <a:prstGeom prst="rect">
            <a:avLst/>
          </a:prstGeom>
          <a:noFill/>
          <a:ln>
            <a:noFill/>
          </a:ln>
        </p:spPr>
        <p:txBody>
          <a:bodyPr spcFirstLastPara="1" wrap="square" lIns="68575" tIns="34275" rIns="68575" bIns="34275" anchor="t" anchorCtr="0">
            <a:normAutofit/>
          </a:bodyPr>
          <a:lstStyle>
            <a:lvl1pPr marL="457200" lvl="0" indent="-228600" algn="l">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1" name="Google Shape;71;p10"/>
          <p:cNvSpPr txBox="1">
            <a:spLocks noGrp="1"/>
          </p:cNvSpPr>
          <p:nvPr>
            <p:ph type="body" idx="4"/>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lvl1pPr marL="457200" lvl="0" indent="-228600" algn="r">
              <a:lnSpc>
                <a:spcPct val="90000"/>
              </a:lnSpc>
              <a:spcBef>
                <a:spcPts val="800"/>
              </a:spcBef>
              <a:spcAft>
                <a:spcPts val="0"/>
              </a:spcAft>
              <a:buClr>
                <a:schemeClr val="lt1"/>
              </a:buClr>
              <a:buSzPts val="1400"/>
              <a:buNone/>
              <a:defRPr sz="1400">
                <a:solidFill>
                  <a:schemeClr val="lt1"/>
                </a:solidFill>
              </a:defRPr>
            </a:lvl1pPr>
            <a:lvl2pPr marL="914400" lvl="1" indent="-317500" algn="l">
              <a:lnSpc>
                <a:spcPct val="90000"/>
              </a:lnSpc>
              <a:spcBef>
                <a:spcPts val="400"/>
              </a:spcBef>
              <a:spcAft>
                <a:spcPts val="0"/>
              </a:spcAft>
              <a:buClr>
                <a:srgbClr val="262626"/>
              </a:buClr>
              <a:buSzPts val="1400"/>
              <a:buChar char="•"/>
              <a:defRPr/>
            </a:lvl2pPr>
            <a:lvl3pPr marL="1371600" lvl="2" indent="-317500" algn="l">
              <a:lnSpc>
                <a:spcPct val="90000"/>
              </a:lnSpc>
              <a:spcBef>
                <a:spcPts val="400"/>
              </a:spcBef>
              <a:spcAft>
                <a:spcPts val="0"/>
              </a:spcAft>
              <a:buClr>
                <a:srgbClr val="262626"/>
              </a:buClr>
              <a:buSzPts val="1400"/>
              <a:buChar char="•"/>
              <a:defRPr/>
            </a:lvl3pPr>
            <a:lvl4pPr marL="1828800" lvl="3" indent="-317500" algn="l">
              <a:lnSpc>
                <a:spcPct val="90000"/>
              </a:lnSpc>
              <a:spcBef>
                <a:spcPts val="400"/>
              </a:spcBef>
              <a:spcAft>
                <a:spcPts val="0"/>
              </a:spcAft>
              <a:buClr>
                <a:srgbClr val="262626"/>
              </a:buClr>
              <a:buSzPts val="1400"/>
              <a:buChar char="•"/>
              <a:defRPr/>
            </a:lvl4pPr>
            <a:lvl5pPr marL="2286000" lvl="4" indent="-317500" algn="l">
              <a:lnSpc>
                <a:spcPct val="90000"/>
              </a:lnSpc>
              <a:spcBef>
                <a:spcPts val="400"/>
              </a:spcBef>
              <a:spcAft>
                <a:spcPts val="0"/>
              </a:spcAft>
              <a:buClr>
                <a:srgbClr val="262626"/>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262626"/>
              </a:buClr>
              <a:buSzPts val="3300"/>
              <a:buFont typeface="Calibri"/>
              <a:buNone/>
              <a:defRPr sz="3300" b="0" i="0" u="none" strike="noStrike" cap="none">
                <a:solidFill>
                  <a:srgbClr val="262626"/>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lvl1pPr marL="457200" marR="0" lvl="0" indent="-323850" algn="l" rtl="0">
              <a:lnSpc>
                <a:spcPct val="90000"/>
              </a:lnSpc>
              <a:spcBef>
                <a:spcPts val="800"/>
              </a:spcBef>
              <a:spcAft>
                <a:spcPts val="0"/>
              </a:spcAft>
              <a:buClr>
                <a:srgbClr val="262626"/>
              </a:buClr>
              <a:buSzPts val="1500"/>
              <a:buFont typeface="Arial"/>
              <a:buChar char="•"/>
              <a:defRPr sz="1500" b="0" i="0" u="none" strike="noStrike" cap="none">
                <a:solidFill>
                  <a:srgbClr val="262626"/>
                </a:solidFill>
                <a:latin typeface="Calibri"/>
                <a:ea typeface="Calibri"/>
                <a:cs typeface="Calibri"/>
                <a:sym typeface="Calibri"/>
              </a:defRPr>
            </a:lvl1pPr>
            <a:lvl2pPr marL="914400" marR="0" lvl="1" indent="-317500" algn="l" rtl="0">
              <a:lnSpc>
                <a:spcPct val="90000"/>
              </a:lnSpc>
              <a:spcBef>
                <a:spcPts val="400"/>
              </a:spcBef>
              <a:spcAft>
                <a:spcPts val="0"/>
              </a:spcAft>
              <a:buClr>
                <a:srgbClr val="262626"/>
              </a:buClr>
              <a:buSzPts val="1400"/>
              <a:buFont typeface="Arial"/>
              <a:buChar char="•"/>
              <a:defRPr sz="1400" b="0" i="0" u="none" strike="noStrike" cap="none">
                <a:solidFill>
                  <a:srgbClr val="262626"/>
                </a:solidFill>
                <a:latin typeface="Calibri"/>
                <a:ea typeface="Calibri"/>
                <a:cs typeface="Calibri"/>
                <a:sym typeface="Calibri"/>
              </a:defRPr>
            </a:lvl2pPr>
            <a:lvl3pPr marL="1371600" marR="0" lvl="2"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3pPr>
            <a:lvl4pPr marL="1828800" marR="0" lvl="3"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4pPr>
            <a:lvl5pPr marL="2286000" marR="0" lvl="4" indent="-304800" algn="l" rtl="0">
              <a:lnSpc>
                <a:spcPct val="90000"/>
              </a:lnSpc>
              <a:spcBef>
                <a:spcPts val="400"/>
              </a:spcBef>
              <a:spcAft>
                <a:spcPts val="0"/>
              </a:spcAft>
              <a:buClr>
                <a:srgbClr val="262626"/>
              </a:buClr>
              <a:buSzPts val="1200"/>
              <a:buFont typeface="Arial"/>
              <a:buChar char="•"/>
              <a:defRPr sz="1200" b="0" i="0" u="none" strike="noStrike" cap="none">
                <a:solidFill>
                  <a:srgbClr val="262626"/>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Google Shape;8;p1"/>
          <p:cNvSpPr/>
          <p:nvPr/>
        </p:nvSpPr>
        <p:spPr>
          <a:xfrm>
            <a:off x="0" y="4781550"/>
            <a:ext cx="9144000" cy="371475"/>
          </a:xfrm>
          <a:prstGeom prst="rect">
            <a:avLst/>
          </a:prstGeom>
          <a:solidFill>
            <a:srgbClr val="CE1719"/>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9" name="Google Shape;9;p1"/>
          <p:cNvSpPr/>
          <p:nvPr/>
        </p:nvSpPr>
        <p:spPr>
          <a:xfrm>
            <a:off x="0" y="4781551"/>
            <a:ext cx="9144000" cy="85487"/>
          </a:xfrm>
          <a:prstGeom prst="rect">
            <a:avLst/>
          </a:prstGeom>
          <a:solidFill>
            <a:srgbClr val="E87D00"/>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72" r:id="rId12"/>
    <p:sldLayoutId id="2147483673" r:id="rId13"/>
    <p:sldLayoutId id="214748367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3.xml"/><Relationship Id="rId4" Type="http://schemas.openxmlformats.org/officeDocument/2006/relationships/image" Target="../media/image37.gif"/></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40.png"/><Relationship Id="rId4" Type="http://schemas.openxmlformats.org/officeDocument/2006/relationships/customXml" Target="../ink/ink1.xml"/></Relationships>
</file>

<file path=ppt/slides/_rels/slide2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hyperlink" Target="https://next.amboss.com/us/article/ln0vtg#Z79ddb9a0dd4dbd469d90aef3521a5f94" TargetMode="External"/><Relationship Id="rId2" Type="http://schemas.openxmlformats.org/officeDocument/2006/relationships/notesSlide" Target="../notesSlides/notesSlide63.xml"/><Relationship Id="rId1" Type="http://schemas.openxmlformats.org/officeDocument/2006/relationships/slideLayout" Target="../slideLayouts/slideLayout3.xml"/><Relationship Id="rId6" Type="http://schemas.openxmlformats.org/officeDocument/2006/relationships/hyperlink" Target="https://next.amboss.com/us/article/zL0rZS#Z6e4d6d46a60235899a065dd0e173a5f4" TargetMode="External"/><Relationship Id="rId5" Type="http://schemas.openxmlformats.org/officeDocument/2006/relationships/hyperlink" Target="https://next.amboss.com/us/article/zL0rZS#Z6eef0821bbe4379821cf30009d0d754c" TargetMode="External"/><Relationship Id="rId4" Type="http://schemas.openxmlformats.org/officeDocument/2006/relationships/hyperlink" Target="https://next.amboss.com/us/article/WS0PA2#Z738a6f94bb5557be0e2d50ae4c2e704c"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8" Type="http://schemas.openxmlformats.org/officeDocument/2006/relationships/hyperlink" Target="https://next.amboss.com/us/article/mh0Vef#Z351264651d762713a247d997f6eae551" TargetMode="External"/><Relationship Id="rId3" Type="http://schemas.openxmlformats.org/officeDocument/2006/relationships/hyperlink" Target="https://next.amboss.com/us/article/ZI0ZYh#Z014a7c1e09422db8d2cee7ba3c753fd8" TargetMode="External"/><Relationship Id="rId7" Type="http://schemas.openxmlformats.org/officeDocument/2006/relationships/hyperlink" Target="https://next.amboss.com/us/article/Fl0gAT#Z0bad46eee9fd25f040ce3b0e6482e486" TargetMode="External"/><Relationship Id="rId2" Type="http://schemas.openxmlformats.org/officeDocument/2006/relationships/notesSlide" Target="../notesSlides/notesSlide66.xml"/><Relationship Id="rId1" Type="http://schemas.openxmlformats.org/officeDocument/2006/relationships/slideLayout" Target="../slideLayouts/slideLayout3.xml"/><Relationship Id="rId6" Type="http://schemas.openxmlformats.org/officeDocument/2006/relationships/hyperlink" Target="https://next.amboss.com/us/article/ZI0ZYh#Zd3d7b333583e7a674db39373b5207621" TargetMode="External"/><Relationship Id="rId5" Type="http://schemas.openxmlformats.org/officeDocument/2006/relationships/hyperlink" Target="https://next.amboss.com/us/article/ZI0ZYh#Z94cc52cfbff45bec7e7f8b8afa6c259f" TargetMode="External"/><Relationship Id="rId4" Type="http://schemas.openxmlformats.org/officeDocument/2006/relationships/hyperlink" Target="https://next.amboss.com/us/article/8l0OAT#Zf44c72dd69dce1077ddae33a8f80aae9" TargetMode="External"/><Relationship Id="rId9" Type="http://schemas.openxmlformats.org/officeDocument/2006/relationships/hyperlink" Target="https://next.amboss.com/us/article/hp0c6S#Zd385deb85c90754d2196173bedf6ec9f"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8" Type="http://schemas.openxmlformats.org/officeDocument/2006/relationships/hyperlink" Target="https://next.amboss.com/us/article/ap0QLS#Z5a964768554f93e7967999032fda236f" TargetMode="External"/><Relationship Id="rId3" Type="http://schemas.openxmlformats.org/officeDocument/2006/relationships/hyperlink" Target="https://next.amboss.com/us/article/ZI0ZYh#Z14da9f63ffe89102250dbfa9fdf86cbb" TargetMode="External"/><Relationship Id="rId7" Type="http://schemas.openxmlformats.org/officeDocument/2006/relationships/hyperlink" Target="https://next.amboss.com/us/article/ZI0ZYh#Zd1bec7631c84b7c8c4dbc36ec5ed8e36" TargetMode="External"/><Relationship Id="rId2" Type="http://schemas.openxmlformats.org/officeDocument/2006/relationships/notesSlide" Target="../notesSlides/notesSlide68.xml"/><Relationship Id="rId1" Type="http://schemas.openxmlformats.org/officeDocument/2006/relationships/slideLayout" Target="../slideLayouts/slideLayout3.xml"/><Relationship Id="rId6" Type="http://schemas.openxmlformats.org/officeDocument/2006/relationships/hyperlink" Target="https://next.amboss.com/us/article/ZK0ZUS#Zccc525184d694d883090fca453c06718" TargetMode="External"/><Relationship Id="rId5" Type="http://schemas.openxmlformats.org/officeDocument/2006/relationships/hyperlink" Target="https://next.amboss.com/us/article/jJ0_FS#Zf05e00f71f01ff4001a32538eb9efb38" TargetMode="External"/><Relationship Id="rId4" Type="http://schemas.openxmlformats.org/officeDocument/2006/relationships/hyperlink" Target="https://next.amboss.com/us/article/zo0reS#Zab83c3f7ab622f1436e7b43d83195005" TargetMode="External"/><Relationship Id="rId9" Type="http://schemas.openxmlformats.org/officeDocument/2006/relationships/hyperlink" Target="https://next.amboss.com/us/article/VP0GdT#Z70dfabba08528a90fe4bf54bc1322d76"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25"/>
          <p:cNvSpPr txBox="1">
            <a:spLocks noGrp="1"/>
          </p:cNvSpPr>
          <p:nvPr>
            <p:ph type="ctrTitle"/>
          </p:nvPr>
        </p:nvSpPr>
        <p:spPr>
          <a:xfrm>
            <a:off x="1143000" y="1869282"/>
            <a:ext cx="6858000" cy="1241821"/>
          </a:xfrm>
          <a:prstGeom prst="rect">
            <a:avLst/>
          </a:prstGeom>
          <a:noFill/>
          <a:ln>
            <a:noFill/>
          </a:ln>
        </p:spPr>
        <p:txBody>
          <a:bodyPr spcFirstLastPara="1" wrap="square" lIns="68575" tIns="34275" rIns="68575" bIns="34275" anchor="b" anchorCtr="0">
            <a:normAutofit/>
          </a:bodyPr>
          <a:lstStyle/>
          <a:p>
            <a:pPr marL="0" lvl="0" indent="0" algn="l" rtl="0">
              <a:lnSpc>
                <a:spcPct val="90000"/>
              </a:lnSpc>
              <a:spcBef>
                <a:spcPts val="0"/>
              </a:spcBef>
              <a:spcAft>
                <a:spcPts val="0"/>
              </a:spcAft>
              <a:buClr>
                <a:srgbClr val="262626"/>
              </a:buClr>
              <a:buSzPts val="4900"/>
              <a:buFont typeface="Calibri"/>
              <a:buNone/>
            </a:pPr>
            <a:r>
              <a:rPr lang="en" sz="4200"/>
              <a:t>Respirology Part I</a:t>
            </a:r>
            <a:endParaRPr sz="4200"/>
          </a:p>
        </p:txBody>
      </p:sp>
      <p:sp>
        <p:nvSpPr>
          <p:cNvPr id="135" name="Google Shape;135;p25"/>
          <p:cNvSpPr txBox="1">
            <a:spLocks noGrp="1"/>
          </p:cNvSpPr>
          <p:nvPr>
            <p:ph type="subTitle" idx="1"/>
          </p:nvPr>
        </p:nvSpPr>
        <p:spPr>
          <a:xfrm>
            <a:off x="1143000" y="3292078"/>
            <a:ext cx="6858000" cy="1241821"/>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3F3F3F"/>
              </a:buClr>
              <a:buSzPts val="1700"/>
              <a:buNone/>
            </a:pPr>
            <a:r>
              <a:rPr lang="en" sz="1700" b="1" dirty="0"/>
              <a:t>The Basics- Embryology, Anatomy &amp; Physiology</a:t>
            </a:r>
            <a:endParaRPr sz="1100" dirty="0"/>
          </a:p>
        </p:txBody>
      </p:sp>
      <p:sp>
        <p:nvSpPr>
          <p:cNvPr id="136" name="Google Shape;136;p25"/>
          <p:cNvSpPr txBox="1">
            <a:spLocks noGrp="1"/>
          </p:cNvSpPr>
          <p:nvPr>
            <p:ph type="body" idx="2"/>
          </p:nvPr>
        </p:nvSpPr>
        <p:spPr>
          <a:xfrm>
            <a:off x="6200775" y="4895850"/>
            <a:ext cx="2943225" cy="247650"/>
          </a:xfrm>
          <a:prstGeom prst="rect">
            <a:avLst/>
          </a:prstGeom>
          <a:noFill/>
          <a:ln>
            <a:noFill/>
          </a:ln>
        </p:spPr>
        <p:txBody>
          <a:bodyPr spcFirstLastPara="1" wrap="square" lIns="68575" tIns="34275" rIns="68575" bIns="34275" anchor="t" anchorCtr="0">
            <a:normAutofit fontScale="85000" lnSpcReduction="10000"/>
          </a:bodyPr>
          <a:lstStyle/>
          <a:p>
            <a:pPr marL="0" lvl="0" indent="0" algn="r" rtl="0">
              <a:lnSpc>
                <a:spcPct val="90000"/>
              </a:lnSpc>
              <a:spcBef>
                <a:spcPts val="0"/>
              </a:spcBef>
              <a:spcAft>
                <a:spcPts val="0"/>
              </a:spcAft>
              <a:buClr>
                <a:schemeClr val="lt1"/>
              </a:buClr>
              <a:buSzPts val="1400"/>
              <a:buNone/>
            </a:pPr>
            <a:r>
              <a:rPr lang="en" sz="1100" dirty="0"/>
              <a:t>Kieran Moloney, 21150427@studentmail.ul.ie, 2024/25</a:t>
            </a:r>
            <a:endParaRPr sz="1100" dirty="0"/>
          </a:p>
        </p:txBody>
      </p:sp>
      <p:pic>
        <p:nvPicPr>
          <p:cNvPr id="137" name="Google Shape;137;p25" descr="A picture containing drawing&#10;&#10;Description automatically generated"/>
          <p:cNvPicPr preferRelativeResize="0"/>
          <p:nvPr/>
        </p:nvPicPr>
        <p:blipFill rotWithShape="1">
          <a:blip r:embed="rId3">
            <a:alphaModFix/>
          </a:blip>
          <a:srcRect l="13035" t="16916" r="15025" b="16219"/>
          <a:stretch/>
        </p:blipFill>
        <p:spPr>
          <a:xfrm>
            <a:off x="5741016" y="1583204"/>
            <a:ext cx="2259984" cy="151120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E5171C6-D169-477B-95F3-AE5E3ED7B0A7}"/>
              </a:ext>
            </a:extLst>
          </p:cNvPr>
          <p:cNvSpPr>
            <a:spLocks noGrp="1"/>
          </p:cNvSpPr>
          <p:nvPr>
            <p:ph type="body" idx="1"/>
          </p:nvPr>
        </p:nvSpPr>
        <p:spPr/>
        <p:txBody>
          <a:bodyPr>
            <a:normAutofit fontScale="47500" lnSpcReduction="20000"/>
          </a:bodyPr>
          <a:lstStyle/>
          <a:p>
            <a:endParaRPr lang="en-CA"/>
          </a:p>
        </p:txBody>
      </p:sp>
      <p:sp>
        <p:nvSpPr>
          <p:cNvPr id="9" name="Text Placeholder 8">
            <a:extLst>
              <a:ext uri="{FF2B5EF4-FFF2-40B4-BE49-F238E27FC236}">
                <a16:creationId xmlns:a16="http://schemas.microsoft.com/office/drawing/2014/main" id="{21E975DC-94F6-4065-D0BA-AB98DBB31D70}"/>
              </a:ext>
            </a:extLst>
          </p:cNvPr>
          <p:cNvSpPr>
            <a:spLocks noGrp="1"/>
          </p:cNvSpPr>
          <p:nvPr>
            <p:ph type="body" idx="2"/>
          </p:nvPr>
        </p:nvSpPr>
        <p:spPr/>
        <p:txBody>
          <a:bodyPr>
            <a:normAutofit fontScale="25000" lnSpcReduction="20000"/>
          </a:bodyPr>
          <a:lstStyle/>
          <a:p>
            <a:endParaRPr lang="en-CA"/>
          </a:p>
        </p:txBody>
      </p:sp>
      <p:sp>
        <p:nvSpPr>
          <p:cNvPr id="2" name="Slide Number Placeholder 1">
            <a:extLst>
              <a:ext uri="{FF2B5EF4-FFF2-40B4-BE49-F238E27FC236}">
                <a16:creationId xmlns:a16="http://schemas.microsoft.com/office/drawing/2014/main" id="{7EACD593-30B8-214D-AAEC-4FD1EB05AD74}"/>
              </a:ext>
            </a:extLst>
          </p:cNvPr>
          <p:cNvSpPr>
            <a:spLocks noGrp="1"/>
          </p:cNvSpPr>
          <p:nvPr>
            <p:ph type="sldNum" sz="quarter" idx="4294967295"/>
          </p:nvPr>
        </p:nvSpPr>
        <p:spPr>
          <a:xfrm>
            <a:off x="0" y="0"/>
            <a:ext cx="0" cy="0"/>
          </a:xfrm>
        </p:spPr>
        <p:txBody>
          <a:bodyPr/>
          <a:lstStyle/>
          <a:p>
            <a:fld id="{51845F5A-061D-4825-9AE9-D7794091C6CF}" type="slidenum">
              <a:rPr lang="en-US" smtClean="0"/>
              <a:t>10</a:t>
            </a:fld>
            <a:endParaRPr lang="en-US"/>
          </a:p>
        </p:txBody>
      </p:sp>
      <p:pic>
        <p:nvPicPr>
          <p:cNvPr id="3" name="Google Shape;68;p14">
            <a:extLst>
              <a:ext uri="{FF2B5EF4-FFF2-40B4-BE49-F238E27FC236}">
                <a16:creationId xmlns:a16="http://schemas.microsoft.com/office/drawing/2014/main" id="{130CF29E-DBF3-3B4E-9880-2A0E1422033C}"/>
              </a:ext>
            </a:extLst>
          </p:cNvPr>
          <p:cNvPicPr preferRelativeResize="0"/>
          <p:nvPr/>
        </p:nvPicPr>
        <p:blipFill>
          <a:blip r:embed="rId3">
            <a:alphaModFix/>
          </a:blip>
          <a:stretch>
            <a:fillRect/>
          </a:stretch>
        </p:blipFill>
        <p:spPr>
          <a:xfrm>
            <a:off x="2797859" y="1970314"/>
            <a:ext cx="3221709" cy="2535699"/>
          </a:xfrm>
          <a:prstGeom prst="rect">
            <a:avLst/>
          </a:prstGeom>
          <a:noFill/>
          <a:ln>
            <a:noFill/>
          </a:ln>
        </p:spPr>
      </p:pic>
      <p:sp>
        <p:nvSpPr>
          <p:cNvPr id="4" name="Google Shape;65;p14">
            <a:extLst>
              <a:ext uri="{FF2B5EF4-FFF2-40B4-BE49-F238E27FC236}">
                <a16:creationId xmlns:a16="http://schemas.microsoft.com/office/drawing/2014/main" id="{E4DB9776-EE5B-BF40-83E5-160A5EBF6DCF}"/>
              </a:ext>
            </a:extLst>
          </p:cNvPr>
          <p:cNvSpPr txBox="1">
            <a:spLocks/>
          </p:cNvSpPr>
          <p:nvPr/>
        </p:nvSpPr>
        <p:spPr>
          <a:xfrm>
            <a:off x="200733" y="169395"/>
            <a:ext cx="8520600" cy="626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r>
              <a:rPr lang="en-CA" b="1" dirty="0">
                <a:latin typeface="Calibri" panose="020F0502020204030204" pitchFamily="34" charset="0"/>
                <a:cs typeface="Calibri" panose="020F0502020204030204" pitchFamily="34" charset="0"/>
              </a:rPr>
              <a:t>Surface Anatomy of the Lungs</a:t>
            </a:r>
          </a:p>
        </p:txBody>
      </p:sp>
      <p:sp>
        <p:nvSpPr>
          <p:cNvPr id="5" name="Google Shape;66;p14">
            <a:extLst>
              <a:ext uri="{FF2B5EF4-FFF2-40B4-BE49-F238E27FC236}">
                <a16:creationId xmlns:a16="http://schemas.microsoft.com/office/drawing/2014/main" id="{1D4C1CFC-4D89-3F41-9ADF-0D5B33EC866B}"/>
              </a:ext>
            </a:extLst>
          </p:cNvPr>
          <p:cNvSpPr txBox="1">
            <a:spLocks/>
          </p:cNvSpPr>
          <p:nvPr/>
        </p:nvSpPr>
        <p:spPr>
          <a:xfrm>
            <a:off x="88200" y="637487"/>
            <a:ext cx="4320514" cy="3541347"/>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pPr>
            <a:r>
              <a:rPr lang="en-CA" sz="1300" b="1" dirty="0">
                <a:highlight>
                  <a:srgbClr val="00FF00"/>
                </a:highlight>
                <a:latin typeface="Calibri" panose="020F0502020204030204" pitchFamily="34" charset="0"/>
                <a:cs typeface="Calibri" panose="020F0502020204030204" pitchFamily="34" charset="0"/>
              </a:rPr>
              <a:t>RIGHT LUNG:</a:t>
            </a:r>
          </a:p>
          <a:p>
            <a:pPr marL="152396">
              <a:lnSpc>
                <a:spcPct val="115000"/>
              </a:lnSpc>
              <a:buClr>
                <a:srgbClr val="434343"/>
              </a:buClr>
              <a:buSzPts val="1200"/>
            </a:pPr>
            <a:r>
              <a:rPr lang="en-CA" sz="1300" b="1" dirty="0">
                <a:latin typeface="Calibri" panose="020F0502020204030204" pitchFamily="34" charset="0"/>
                <a:cs typeface="Calibri" panose="020F0502020204030204" pitchFamily="34" charset="0"/>
              </a:rPr>
              <a:t>Anterior Auscultation:</a:t>
            </a:r>
          </a:p>
          <a:p>
            <a:pPr marL="914378" lvl="1" indent="-304793">
              <a:lnSpc>
                <a:spcPct val="115000"/>
              </a:lnSpc>
              <a:buClr>
                <a:srgbClr val="434343"/>
              </a:buClr>
              <a:buSzPts val="1200"/>
              <a:buFont typeface="Arial"/>
              <a:buChar char="○"/>
            </a:pPr>
            <a:r>
              <a:rPr lang="en-CA" sz="1300" dirty="0">
                <a:latin typeface="Calibri" panose="020F0502020204030204" pitchFamily="34" charset="0"/>
                <a:cs typeface="Calibri" panose="020F0502020204030204" pitchFamily="34" charset="0"/>
              </a:rPr>
              <a:t>Upper Lobe: Above 4th CC (horizontal fissure)</a:t>
            </a:r>
          </a:p>
          <a:p>
            <a:pPr marL="914378" lvl="1" indent="-304793">
              <a:lnSpc>
                <a:spcPct val="115000"/>
              </a:lnSpc>
              <a:buClr>
                <a:srgbClr val="434343"/>
              </a:buClr>
              <a:buSzPts val="1200"/>
              <a:buFont typeface="Arial"/>
              <a:buChar char="○"/>
            </a:pPr>
            <a:r>
              <a:rPr lang="en-CA" sz="1300" dirty="0">
                <a:latin typeface="Calibri" panose="020F0502020204030204" pitchFamily="34" charset="0"/>
                <a:cs typeface="Calibri" panose="020F0502020204030204" pitchFamily="34" charset="0"/>
              </a:rPr>
              <a:t>Middle Lobe: Between 4th and 6th CC</a:t>
            </a:r>
          </a:p>
          <a:p>
            <a:pPr marL="914378" lvl="1" indent="-304793">
              <a:lnSpc>
                <a:spcPct val="115000"/>
              </a:lnSpc>
              <a:buClr>
                <a:srgbClr val="434343"/>
              </a:buClr>
              <a:buSzPts val="1200"/>
              <a:buFont typeface="Arial"/>
              <a:buChar char="○"/>
            </a:pPr>
            <a:r>
              <a:rPr lang="en-CA" sz="1300" dirty="0">
                <a:latin typeface="Calibri" panose="020F0502020204030204" pitchFamily="34" charset="0"/>
                <a:cs typeface="Calibri" panose="020F0502020204030204" pitchFamily="34" charset="0"/>
              </a:rPr>
              <a:t>Lower Lobe: Below the 6th CC (oblique fissure)</a:t>
            </a:r>
          </a:p>
          <a:p>
            <a:pPr marL="457189" indent="-304793">
              <a:lnSpc>
                <a:spcPct val="115000"/>
              </a:lnSpc>
              <a:buClr>
                <a:srgbClr val="434343"/>
              </a:buClr>
              <a:buSzPts val="1200"/>
              <a:buFont typeface="Arial"/>
              <a:buChar char="●"/>
            </a:pPr>
            <a:r>
              <a:rPr lang="en-CA" sz="1300" b="1" dirty="0">
                <a:latin typeface="Calibri" panose="020F0502020204030204" pitchFamily="34" charset="0"/>
                <a:cs typeface="Calibri" panose="020F0502020204030204" pitchFamily="34" charset="0"/>
              </a:rPr>
              <a:t>Posterior Auscultation:</a:t>
            </a:r>
          </a:p>
          <a:p>
            <a:pPr marL="914378" lvl="1" indent="-304793">
              <a:lnSpc>
                <a:spcPct val="115000"/>
              </a:lnSpc>
              <a:buClr>
                <a:srgbClr val="434343"/>
              </a:buClr>
              <a:buSzPts val="1200"/>
              <a:buFont typeface="Arial"/>
              <a:buChar char="○"/>
            </a:pPr>
            <a:r>
              <a:rPr lang="en-CA" sz="1300" dirty="0">
                <a:latin typeface="Calibri" panose="020F0502020204030204" pitchFamily="34" charset="0"/>
                <a:cs typeface="Calibri" panose="020F0502020204030204" pitchFamily="34" charset="0"/>
              </a:rPr>
              <a:t>Upper Lobe: Above 4th CC</a:t>
            </a:r>
          </a:p>
          <a:p>
            <a:pPr marL="914378" lvl="1" indent="-304793">
              <a:lnSpc>
                <a:spcPct val="115000"/>
              </a:lnSpc>
              <a:buClr>
                <a:srgbClr val="434343"/>
              </a:buClr>
              <a:buSzPts val="1200"/>
              <a:buFont typeface="Arial"/>
              <a:buChar char="○"/>
            </a:pPr>
            <a:r>
              <a:rPr lang="en-CA" sz="1300" dirty="0">
                <a:latin typeface="Calibri" panose="020F0502020204030204" pitchFamily="34" charset="0"/>
                <a:cs typeface="Calibri" panose="020F0502020204030204" pitchFamily="34" charset="0"/>
              </a:rPr>
              <a:t>Lower Lobe: Below 4th CC</a:t>
            </a:r>
          </a:p>
          <a:p>
            <a:pPr>
              <a:spcAft>
                <a:spcPts val="1600"/>
              </a:spcAft>
            </a:pPr>
            <a:endParaRPr lang="en-CA" sz="13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EB16B56-7594-A44C-9EF9-99A56469E903}"/>
              </a:ext>
            </a:extLst>
          </p:cNvPr>
          <p:cNvSpPr/>
          <p:nvPr/>
        </p:nvSpPr>
        <p:spPr>
          <a:xfrm>
            <a:off x="5318517" y="795495"/>
            <a:ext cx="3515349" cy="1689245"/>
          </a:xfrm>
          <a:prstGeom prst="rect">
            <a:avLst/>
          </a:prstGeom>
        </p:spPr>
        <p:txBody>
          <a:bodyPr wrap="square">
            <a:spAutoFit/>
          </a:bodyPr>
          <a:lstStyle/>
          <a:p>
            <a:pPr marL="0" indent="0">
              <a:lnSpc>
                <a:spcPct val="115000"/>
              </a:lnSpc>
              <a:spcBef>
                <a:spcPts val="1600"/>
              </a:spcBef>
              <a:buNone/>
            </a:pPr>
            <a:r>
              <a:rPr lang="en-CA" sz="1300" b="1" dirty="0">
                <a:highlight>
                  <a:srgbClr val="FFFF00"/>
                </a:highlight>
                <a:latin typeface="Calibri" panose="020F0502020204030204" pitchFamily="34" charset="0"/>
                <a:cs typeface="Calibri" panose="020F0502020204030204" pitchFamily="34" charset="0"/>
              </a:rPr>
              <a:t>LEFT LUNG:</a:t>
            </a:r>
          </a:p>
          <a:p>
            <a:pPr marL="457189" indent="-304793">
              <a:lnSpc>
                <a:spcPct val="115000"/>
              </a:lnSpc>
              <a:buClr>
                <a:srgbClr val="434343"/>
              </a:buClr>
              <a:buSzPts val="1200"/>
              <a:buChar char="●"/>
            </a:pPr>
            <a:r>
              <a:rPr lang="en-CA" sz="1300" b="1" dirty="0">
                <a:latin typeface="Calibri" panose="020F0502020204030204" pitchFamily="34" charset="0"/>
                <a:cs typeface="Calibri" panose="020F0502020204030204" pitchFamily="34" charset="0"/>
              </a:rPr>
              <a:t>Anterior Auscultation:</a:t>
            </a:r>
          </a:p>
          <a:p>
            <a:pPr marL="914378" lvl="1" indent="-304793">
              <a:lnSpc>
                <a:spcPct val="115000"/>
              </a:lnSpc>
              <a:buClr>
                <a:srgbClr val="434343"/>
              </a:buClr>
              <a:buSzPts val="1200"/>
              <a:buChar char="○"/>
            </a:pPr>
            <a:r>
              <a:rPr lang="en-CA" sz="1300" dirty="0">
                <a:latin typeface="Calibri" panose="020F0502020204030204" pitchFamily="34" charset="0"/>
                <a:cs typeface="Calibri" panose="020F0502020204030204" pitchFamily="34" charset="0"/>
              </a:rPr>
              <a:t>Upper Lobe: Above 6th CC</a:t>
            </a:r>
          </a:p>
          <a:p>
            <a:pPr marL="914378" lvl="1" indent="-304793">
              <a:lnSpc>
                <a:spcPct val="115000"/>
              </a:lnSpc>
              <a:buClr>
                <a:srgbClr val="434343"/>
              </a:buClr>
              <a:buSzPts val="1200"/>
              <a:buChar char="○"/>
            </a:pPr>
            <a:r>
              <a:rPr lang="en-CA" sz="1300" dirty="0">
                <a:latin typeface="Calibri" panose="020F0502020204030204" pitchFamily="34" charset="0"/>
                <a:cs typeface="Calibri" panose="020F0502020204030204" pitchFamily="34" charset="0"/>
              </a:rPr>
              <a:t>Lower Lobe: Below 6th CC</a:t>
            </a:r>
          </a:p>
          <a:p>
            <a:pPr marL="457189" indent="-304793">
              <a:lnSpc>
                <a:spcPct val="115000"/>
              </a:lnSpc>
              <a:buClr>
                <a:srgbClr val="434343"/>
              </a:buClr>
              <a:buSzPts val="1200"/>
              <a:buChar char="●"/>
            </a:pPr>
            <a:r>
              <a:rPr lang="en-CA" sz="1300" b="1" dirty="0">
                <a:latin typeface="Calibri" panose="020F0502020204030204" pitchFamily="34" charset="0"/>
                <a:cs typeface="Calibri" panose="020F0502020204030204" pitchFamily="34" charset="0"/>
              </a:rPr>
              <a:t>Posterior Auscultation:</a:t>
            </a:r>
          </a:p>
          <a:p>
            <a:pPr marL="914378" lvl="1" indent="-304793">
              <a:lnSpc>
                <a:spcPct val="115000"/>
              </a:lnSpc>
              <a:buClr>
                <a:srgbClr val="434343"/>
              </a:buClr>
              <a:buSzPts val="1200"/>
              <a:buChar char="○"/>
            </a:pPr>
            <a:r>
              <a:rPr lang="en-CA" sz="1300" dirty="0">
                <a:latin typeface="Calibri" panose="020F0502020204030204" pitchFamily="34" charset="0"/>
                <a:cs typeface="Calibri" panose="020F0502020204030204" pitchFamily="34" charset="0"/>
              </a:rPr>
              <a:t>Upper Lobe: Above 4th CC</a:t>
            </a:r>
          </a:p>
          <a:p>
            <a:pPr marL="914378" lvl="1" indent="-304793">
              <a:lnSpc>
                <a:spcPct val="115000"/>
              </a:lnSpc>
              <a:buClr>
                <a:srgbClr val="434343"/>
              </a:buClr>
              <a:buSzPts val="1200"/>
              <a:buChar char="○"/>
            </a:pPr>
            <a:r>
              <a:rPr lang="en-CA" sz="1300" dirty="0">
                <a:latin typeface="Calibri" panose="020F0502020204030204" pitchFamily="34" charset="0"/>
                <a:cs typeface="Calibri" panose="020F0502020204030204" pitchFamily="34" charset="0"/>
              </a:rPr>
              <a:t>Lower Lobe: Below 4th CC</a:t>
            </a:r>
          </a:p>
        </p:txBody>
      </p:sp>
    </p:spTree>
    <p:extLst>
      <p:ext uri="{BB962C8B-B14F-4D97-AF65-F5344CB8AC3E}">
        <p14:creationId xmlns:p14="http://schemas.microsoft.com/office/powerpoint/2010/main" val="34913401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DE9781-D8EE-5646-8D60-9EA09ABE5405}"/>
              </a:ext>
            </a:extLst>
          </p:cNvPr>
          <p:cNvSpPr>
            <a:spLocks noGrp="1"/>
          </p:cNvSpPr>
          <p:nvPr>
            <p:ph type="title"/>
          </p:nvPr>
        </p:nvSpPr>
        <p:spPr>
          <a:xfrm>
            <a:off x="264576" y="433430"/>
            <a:ext cx="8008093" cy="990600"/>
          </a:xfrm>
        </p:spPr>
        <p:txBody>
          <a:bodyPr anchor="t">
            <a:normAutofit/>
          </a:bodyPr>
          <a:lstStyle/>
          <a:p>
            <a:r>
              <a:rPr lang="en-US" sz="2500" b="1" dirty="0">
                <a:latin typeface="Calibri" panose="020F0502020204030204" pitchFamily="34" charset="0"/>
                <a:cs typeface="Calibri" panose="020F0502020204030204" pitchFamily="34" charset="0"/>
              </a:rPr>
              <a:t>Pleura</a:t>
            </a:r>
            <a:r>
              <a:rPr lang="en-US" sz="1600" dirty="0">
                <a:latin typeface="Calibri" panose="020F0502020204030204" pitchFamily="34" charset="0"/>
                <a:cs typeface="Calibri" panose="020F0502020204030204" pitchFamily="34" charset="0"/>
              </a:rPr>
              <a:t> = </a:t>
            </a:r>
            <a:r>
              <a:rPr lang="en" sz="1600" dirty="0">
                <a:latin typeface="Calibri" panose="020F0502020204030204" pitchFamily="34" charset="0"/>
                <a:cs typeface="Calibri" panose="020F0502020204030204" pitchFamily="34" charset="0"/>
              </a:rPr>
              <a:t>a s</a:t>
            </a:r>
            <a:r>
              <a:rPr lang="en" sz="1600" dirty="0">
                <a:highlight>
                  <a:srgbClr val="FFFFFF"/>
                </a:highlight>
                <a:latin typeface="Calibri" panose="020F0502020204030204" pitchFamily="34" charset="0"/>
                <a:cs typeface="Calibri" panose="020F0502020204030204" pitchFamily="34" charset="0"/>
              </a:rPr>
              <a:t>erous membrane lining the thoracic cavity which folds back onto itself to form a two-layered membranous pleural sac, enveloping the lungs</a:t>
            </a:r>
            <a:r>
              <a:rPr lang="en-US" sz="1600" dirty="0">
                <a:latin typeface="Calibri" panose="020F0502020204030204" pitchFamily="34" charset="0"/>
                <a:cs typeface="Calibri" panose="020F0502020204030204" pitchFamily="34" charset="0"/>
              </a:rPr>
              <a:t> </a:t>
            </a:r>
          </a:p>
        </p:txBody>
      </p:sp>
      <p:sp>
        <p:nvSpPr>
          <p:cNvPr id="3" name="Content Placeholder 2">
            <a:extLst>
              <a:ext uri="{FF2B5EF4-FFF2-40B4-BE49-F238E27FC236}">
                <a16:creationId xmlns:a16="http://schemas.microsoft.com/office/drawing/2014/main" id="{E484CFC2-840A-E341-8DA5-95C3CE2082D7}"/>
              </a:ext>
            </a:extLst>
          </p:cNvPr>
          <p:cNvSpPr>
            <a:spLocks noGrp="1"/>
          </p:cNvSpPr>
          <p:nvPr>
            <p:ph idx="1"/>
          </p:nvPr>
        </p:nvSpPr>
        <p:spPr>
          <a:xfrm>
            <a:off x="4815425" y="1447800"/>
            <a:ext cx="3700669" cy="2741428"/>
          </a:xfrm>
        </p:spPr>
        <p:txBody>
          <a:bodyPr>
            <a:normAutofit fontScale="92500" lnSpcReduction="20000"/>
          </a:bodyPr>
          <a:lstStyle/>
          <a:p>
            <a:pPr>
              <a:lnSpc>
                <a:spcPct val="114000"/>
              </a:lnSpc>
              <a:spcBef>
                <a:spcPts val="0"/>
              </a:spcBef>
              <a:spcAft>
                <a:spcPts val="450"/>
              </a:spcAft>
            </a:pPr>
            <a:r>
              <a:rPr lang="en-US" sz="1400" b="1" dirty="0">
                <a:solidFill>
                  <a:schemeClr val="accent5">
                    <a:lumMod val="75000"/>
                  </a:schemeClr>
                </a:solidFill>
                <a:latin typeface="Calibri" panose="020F0502020204030204" pitchFamily="34" charset="0"/>
                <a:cs typeface="Calibri" panose="020F0502020204030204" pitchFamily="34" charset="0"/>
              </a:rPr>
              <a:t>Parietal pleura:</a:t>
            </a:r>
            <a:r>
              <a:rPr lang="en-US" sz="1400" dirty="0">
                <a:solidFill>
                  <a:schemeClr val="accent5">
                    <a:lumMod val="75000"/>
                  </a:schemeClr>
                </a:solidFill>
                <a:latin typeface="Calibri" panose="020F0502020204030204" pitchFamily="34" charset="0"/>
                <a:cs typeface="Calibri" panose="020F0502020204030204" pitchFamily="34" charset="0"/>
              </a:rPr>
              <a:t> </a:t>
            </a:r>
          </a:p>
          <a:p>
            <a:pPr lvl="1">
              <a:lnSpc>
                <a:spcPct val="114000"/>
              </a:lnSpc>
              <a:spcAft>
                <a:spcPts val="450"/>
              </a:spcAft>
            </a:pPr>
            <a:r>
              <a:rPr lang="en-US" sz="1400" dirty="0">
                <a:latin typeface="Calibri" panose="020F0502020204030204" pitchFamily="34" charset="0"/>
                <a:cs typeface="Calibri" panose="020F0502020204030204" pitchFamily="34" charset="0"/>
              </a:rPr>
              <a:t>Costal</a:t>
            </a:r>
          </a:p>
          <a:p>
            <a:pPr lvl="1">
              <a:lnSpc>
                <a:spcPct val="114000"/>
              </a:lnSpc>
              <a:spcAft>
                <a:spcPts val="450"/>
              </a:spcAft>
            </a:pPr>
            <a:r>
              <a:rPr lang="en-US" sz="1400" dirty="0">
                <a:latin typeface="Calibri" panose="020F0502020204030204" pitchFamily="34" charset="0"/>
                <a:cs typeface="Calibri" panose="020F0502020204030204" pitchFamily="34" charset="0"/>
              </a:rPr>
              <a:t>Diaphragmatic</a:t>
            </a:r>
          </a:p>
          <a:p>
            <a:pPr lvl="1">
              <a:lnSpc>
                <a:spcPct val="114000"/>
              </a:lnSpc>
              <a:spcAft>
                <a:spcPts val="450"/>
              </a:spcAft>
            </a:pPr>
            <a:r>
              <a:rPr lang="en-US" sz="1400" dirty="0">
                <a:latin typeface="Calibri" panose="020F0502020204030204" pitchFamily="34" charset="0"/>
                <a:cs typeface="Calibri" panose="020F0502020204030204" pitchFamily="34" charset="0"/>
              </a:rPr>
              <a:t>mediastinal </a:t>
            </a:r>
          </a:p>
          <a:p>
            <a:pPr lvl="1">
              <a:lnSpc>
                <a:spcPct val="114000"/>
              </a:lnSpc>
              <a:spcAft>
                <a:spcPts val="450"/>
              </a:spcAft>
            </a:pPr>
            <a:endParaRPr lang="en-US" sz="1400" dirty="0">
              <a:latin typeface="Calibri" panose="020F0502020204030204" pitchFamily="34" charset="0"/>
              <a:cs typeface="Calibri" panose="020F0502020204030204" pitchFamily="34" charset="0"/>
            </a:endParaRPr>
          </a:p>
          <a:p>
            <a:pPr>
              <a:lnSpc>
                <a:spcPct val="114000"/>
              </a:lnSpc>
              <a:spcBef>
                <a:spcPts val="0"/>
              </a:spcBef>
              <a:spcAft>
                <a:spcPts val="450"/>
              </a:spcAft>
            </a:pPr>
            <a:r>
              <a:rPr lang="en-US" sz="1400" b="1" dirty="0">
                <a:solidFill>
                  <a:schemeClr val="accent2">
                    <a:lumMod val="75000"/>
                  </a:schemeClr>
                </a:solidFill>
                <a:latin typeface="Calibri" panose="020F0502020204030204" pitchFamily="34" charset="0"/>
                <a:cs typeface="Calibri" panose="020F0502020204030204" pitchFamily="34" charset="0"/>
              </a:rPr>
              <a:t>Visceral pleura:</a:t>
            </a:r>
            <a:r>
              <a:rPr lang="en-US" sz="1400" dirty="0">
                <a:solidFill>
                  <a:schemeClr val="accent2">
                    <a:lumMod val="75000"/>
                  </a:schemeClr>
                </a:solidFill>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Covers lungs, lines fissures, continuous with parietal pleura at hilum where it is reflected back</a:t>
            </a:r>
          </a:p>
          <a:p>
            <a:pPr>
              <a:lnSpc>
                <a:spcPct val="114000"/>
              </a:lnSpc>
              <a:spcBef>
                <a:spcPts val="0"/>
              </a:spcBef>
              <a:spcAft>
                <a:spcPts val="450"/>
              </a:spcAft>
            </a:pPr>
            <a:r>
              <a:rPr lang="en-US" sz="1400" b="1" dirty="0">
                <a:solidFill>
                  <a:schemeClr val="tx1"/>
                </a:solidFill>
                <a:latin typeface="Calibri" panose="020F0502020204030204" pitchFamily="34" charset="0"/>
                <a:cs typeface="Calibri" panose="020F0502020204030204" pitchFamily="34" charset="0"/>
              </a:rPr>
              <a:t>Pleural cavity</a:t>
            </a:r>
            <a:r>
              <a:rPr lang="en-US" sz="1400" b="1" dirty="0">
                <a:solidFill>
                  <a:schemeClr val="accent6"/>
                </a:solidFill>
                <a:latin typeface="Calibri" panose="020F0502020204030204" pitchFamily="34" charset="0"/>
                <a:cs typeface="Calibri" panose="020F0502020204030204" pitchFamily="34" charset="0"/>
              </a:rPr>
              <a:t>:</a:t>
            </a:r>
            <a:r>
              <a:rPr lang="en-US" sz="1400" dirty="0">
                <a:latin typeface="Calibri" panose="020F0502020204030204" pitchFamily="34" charset="0"/>
                <a:cs typeface="Calibri" panose="020F0502020204030204" pitchFamily="34" charset="0"/>
              </a:rPr>
              <a:t> Potential space between the pleura that contains 5-10mL of fluid to facilitate frictionless movement</a:t>
            </a:r>
          </a:p>
          <a:p>
            <a:pPr>
              <a:lnSpc>
                <a:spcPct val="90000"/>
              </a:lnSpc>
            </a:pPr>
            <a:endParaRPr lang="en-US" sz="1400"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2257B39C-6318-4041-B534-ABC8182ED1D1}"/>
              </a:ext>
            </a:extLst>
          </p:cNvPr>
          <p:cNvPicPr>
            <a:picLocks noChangeAspect="1"/>
          </p:cNvPicPr>
          <p:nvPr/>
        </p:nvPicPr>
        <p:blipFill rotWithShape="1">
          <a:blip r:embed="rId3"/>
          <a:srcRect t="-6410" b="-6410"/>
          <a:stretch/>
        </p:blipFill>
        <p:spPr>
          <a:xfrm>
            <a:off x="264576" y="1144713"/>
            <a:ext cx="4307424" cy="3337799"/>
          </a:xfrm>
          <a:prstGeom prst="rect">
            <a:avLst/>
          </a:prstGeom>
        </p:spPr>
      </p:pic>
      <p:sp>
        <p:nvSpPr>
          <p:cNvPr id="5" name="Rectangle 4">
            <a:extLst>
              <a:ext uri="{FF2B5EF4-FFF2-40B4-BE49-F238E27FC236}">
                <a16:creationId xmlns:a16="http://schemas.microsoft.com/office/drawing/2014/main" id="{FAB8F351-8712-AD4E-BA69-EB51E042A019}"/>
              </a:ext>
            </a:extLst>
          </p:cNvPr>
          <p:cNvSpPr/>
          <p:nvPr/>
        </p:nvSpPr>
        <p:spPr>
          <a:xfrm>
            <a:off x="508001" y="4482512"/>
            <a:ext cx="7296835" cy="318998"/>
          </a:xfrm>
          <a:prstGeom prst="rect">
            <a:avLst/>
          </a:prstGeom>
        </p:spPr>
        <p:txBody>
          <a:bodyPr wrap="square">
            <a:spAutoFit/>
          </a:bodyPr>
          <a:lstStyle/>
          <a:p>
            <a:pPr lvl="0">
              <a:lnSpc>
                <a:spcPct val="115000"/>
              </a:lnSpc>
            </a:pPr>
            <a:r>
              <a:rPr lang="en-IE" b="1" dirty="0">
                <a:solidFill>
                  <a:schemeClr val="tx1"/>
                </a:solidFill>
                <a:latin typeface="Arial" panose="020B0604020202020204" pitchFamily="34" charset="0"/>
                <a:cs typeface="Arial" panose="020B0604020202020204" pitchFamily="34" charset="0"/>
              </a:rPr>
              <a:t>What are the different parts of the lungs innervated by?</a:t>
            </a:r>
          </a:p>
        </p:txBody>
      </p:sp>
    </p:spTree>
    <p:extLst>
      <p:ext uri="{BB962C8B-B14F-4D97-AF65-F5344CB8AC3E}">
        <p14:creationId xmlns:p14="http://schemas.microsoft.com/office/powerpoint/2010/main" val="160756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635B-AC0E-4F44-AA70-44E6A16FB584}"/>
              </a:ext>
            </a:extLst>
          </p:cNvPr>
          <p:cNvSpPr>
            <a:spLocks noGrp="1"/>
          </p:cNvSpPr>
          <p:nvPr>
            <p:ph type="title"/>
          </p:nvPr>
        </p:nvSpPr>
        <p:spPr>
          <a:xfrm>
            <a:off x="499312" y="-13336"/>
            <a:ext cx="6034500" cy="744300"/>
          </a:xfrm>
        </p:spPr>
        <p:txBody>
          <a:bodyPr>
            <a:normAutofit/>
          </a:bodyPr>
          <a:lstStyle/>
          <a:p>
            <a:r>
              <a:rPr lang="en-US" sz="2500" b="1" dirty="0">
                <a:latin typeface="Calibri" panose="020F0502020204030204" pitchFamily="34" charset="0"/>
                <a:cs typeface="Calibri" panose="020F0502020204030204" pitchFamily="34" charset="0"/>
              </a:rPr>
              <a:t>Intercostal Spaces</a:t>
            </a:r>
          </a:p>
        </p:txBody>
      </p:sp>
      <p:sp>
        <p:nvSpPr>
          <p:cNvPr id="3" name="Content Placeholder 2">
            <a:extLst>
              <a:ext uri="{FF2B5EF4-FFF2-40B4-BE49-F238E27FC236}">
                <a16:creationId xmlns:a16="http://schemas.microsoft.com/office/drawing/2014/main" id="{6A726B8A-D5DE-EA46-B7E9-59812C80EF0D}"/>
              </a:ext>
            </a:extLst>
          </p:cNvPr>
          <p:cNvSpPr>
            <a:spLocks noGrp="1"/>
          </p:cNvSpPr>
          <p:nvPr>
            <p:ph idx="1"/>
          </p:nvPr>
        </p:nvSpPr>
        <p:spPr>
          <a:xfrm>
            <a:off x="228600" y="845293"/>
            <a:ext cx="6305212" cy="3971004"/>
          </a:xfrm>
        </p:spPr>
        <p:txBody>
          <a:bodyPr>
            <a:noAutofit/>
          </a:bodyPr>
          <a:lstStyle/>
          <a:p>
            <a:pPr marL="76200" indent="0">
              <a:lnSpc>
                <a:spcPct val="100000"/>
              </a:lnSpc>
              <a:spcBef>
                <a:spcPts val="0"/>
              </a:spcBef>
              <a:spcAft>
                <a:spcPts val="450"/>
              </a:spcAft>
              <a:buNone/>
            </a:pPr>
            <a:r>
              <a:rPr lang="en-US" sz="1400" b="1" dirty="0">
                <a:solidFill>
                  <a:schemeClr val="tx1"/>
                </a:solidFill>
                <a:latin typeface="Calibri"/>
                <a:cs typeface="Calibri"/>
              </a:rPr>
              <a:t>Layers: (image on right)</a:t>
            </a:r>
            <a:endParaRPr lang="en-US" sz="1400" b="1" dirty="0">
              <a:solidFill>
                <a:schemeClr val="tx1"/>
              </a:solidFill>
              <a:latin typeface="Calibri" panose="020F0502020204030204" pitchFamily="34" charset="0"/>
              <a:cs typeface="Calibri" panose="020F0502020204030204" pitchFamily="34" charset="0"/>
            </a:endParaRPr>
          </a:p>
          <a:p>
            <a:pPr lvl="1">
              <a:lnSpc>
                <a:spcPct val="100000"/>
              </a:lnSpc>
              <a:spcAft>
                <a:spcPts val="450"/>
              </a:spcAft>
            </a:pPr>
            <a:r>
              <a:rPr lang="en-US" sz="1400" dirty="0">
                <a:latin typeface="Calibri" panose="020F0502020204030204" pitchFamily="34" charset="0"/>
                <a:cs typeface="Calibri" panose="020F0502020204030204" pitchFamily="34" charset="0"/>
              </a:rPr>
              <a:t>1. Skin</a:t>
            </a:r>
          </a:p>
          <a:p>
            <a:pPr lvl="1">
              <a:lnSpc>
                <a:spcPct val="100000"/>
              </a:lnSpc>
              <a:spcAft>
                <a:spcPts val="450"/>
              </a:spcAft>
            </a:pPr>
            <a:r>
              <a:rPr lang="en-US" sz="1400" dirty="0">
                <a:latin typeface="Calibri" panose="020F0502020204030204" pitchFamily="34" charset="0"/>
                <a:cs typeface="Calibri" panose="020F0502020204030204" pitchFamily="34" charset="0"/>
              </a:rPr>
              <a:t>2. Fascia</a:t>
            </a:r>
          </a:p>
          <a:p>
            <a:pPr lvl="1">
              <a:lnSpc>
                <a:spcPct val="100000"/>
              </a:lnSpc>
              <a:spcAft>
                <a:spcPts val="450"/>
              </a:spcAft>
            </a:pPr>
            <a:r>
              <a:rPr lang="en-US" sz="1400" dirty="0">
                <a:latin typeface="Calibri"/>
                <a:cs typeface="Calibri"/>
              </a:rPr>
              <a:t>3. </a:t>
            </a:r>
            <a:r>
              <a:rPr lang="en-US" sz="1400" b="1" dirty="0">
                <a:latin typeface="Calibri"/>
                <a:cs typeface="Calibri"/>
              </a:rPr>
              <a:t>Ext</a:t>
            </a:r>
            <a:r>
              <a:rPr lang="en-US" sz="1400" dirty="0">
                <a:latin typeface="Calibri"/>
                <a:cs typeface="Calibri"/>
              </a:rPr>
              <a:t>ernal intercostal muscle (</a:t>
            </a:r>
            <a:r>
              <a:rPr lang="en-US" sz="1400" b="1" dirty="0">
                <a:latin typeface="Calibri"/>
                <a:cs typeface="Calibri"/>
              </a:rPr>
              <a:t>In</a:t>
            </a:r>
            <a:r>
              <a:rPr lang="en-US" sz="1400" dirty="0">
                <a:latin typeface="Calibri"/>
                <a:cs typeface="Calibri"/>
              </a:rPr>
              <a:t>halation)</a:t>
            </a:r>
          </a:p>
          <a:p>
            <a:pPr lvl="1">
              <a:lnSpc>
                <a:spcPct val="100000"/>
              </a:lnSpc>
              <a:spcAft>
                <a:spcPts val="450"/>
              </a:spcAft>
            </a:pPr>
            <a:r>
              <a:rPr lang="en-US" sz="1400" dirty="0">
                <a:latin typeface="Calibri"/>
                <a:cs typeface="Calibri"/>
              </a:rPr>
              <a:t>4. </a:t>
            </a:r>
            <a:r>
              <a:rPr lang="en-US" sz="1400" b="1" dirty="0">
                <a:latin typeface="Calibri"/>
                <a:cs typeface="Calibri"/>
              </a:rPr>
              <a:t>Int</a:t>
            </a:r>
            <a:r>
              <a:rPr lang="en-US" sz="1400" dirty="0">
                <a:latin typeface="Calibri"/>
                <a:cs typeface="Calibri"/>
              </a:rPr>
              <a:t>ernal intercostal muscle (</a:t>
            </a:r>
            <a:r>
              <a:rPr lang="en-US" sz="1400" b="1" dirty="0">
                <a:latin typeface="Calibri"/>
                <a:cs typeface="Calibri"/>
              </a:rPr>
              <a:t>Ex</a:t>
            </a:r>
            <a:r>
              <a:rPr lang="en-US" sz="1400" dirty="0">
                <a:latin typeface="Calibri"/>
                <a:cs typeface="Calibri"/>
              </a:rPr>
              <a:t>halation)</a:t>
            </a:r>
          </a:p>
          <a:p>
            <a:pPr lvl="1">
              <a:lnSpc>
                <a:spcPct val="100000"/>
              </a:lnSpc>
              <a:spcAft>
                <a:spcPts val="450"/>
              </a:spcAft>
            </a:pPr>
            <a:r>
              <a:rPr lang="en-US" sz="1400" dirty="0">
                <a:latin typeface="Calibri" panose="020F0502020204030204" pitchFamily="34" charset="0"/>
                <a:cs typeface="Calibri" panose="020F0502020204030204" pitchFamily="34" charset="0"/>
              </a:rPr>
              <a:t>5. Innermost intercostal muscle</a:t>
            </a:r>
          </a:p>
          <a:p>
            <a:pPr lvl="1">
              <a:lnSpc>
                <a:spcPct val="100000"/>
              </a:lnSpc>
              <a:spcAft>
                <a:spcPts val="450"/>
              </a:spcAft>
            </a:pPr>
            <a:r>
              <a:rPr lang="en-US" sz="1400" dirty="0">
                <a:latin typeface="Calibri" panose="020F0502020204030204" pitchFamily="34" charset="0"/>
                <a:cs typeface="Calibri" panose="020F0502020204030204" pitchFamily="34" charset="0"/>
              </a:rPr>
              <a:t>7. Endothoracic fascia </a:t>
            </a:r>
          </a:p>
          <a:p>
            <a:pPr lvl="1">
              <a:lnSpc>
                <a:spcPct val="100000"/>
              </a:lnSpc>
              <a:spcAft>
                <a:spcPts val="450"/>
              </a:spcAft>
            </a:pPr>
            <a:r>
              <a:rPr lang="en-US" sz="1400" dirty="0">
                <a:latin typeface="Calibri" panose="020F0502020204030204" pitchFamily="34" charset="0"/>
                <a:cs typeface="Calibri" panose="020F0502020204030204" pitchFamily="34" charset="0"/>
              </a:rPr>
              <a:t>8. Parietal pleura </a:t>
            </a:r>
          </a:p>
          <a:p>
            <a:pPr marL="76200" indent="0">
              <a:lnSpc>
                <a:spcPct val="100000"/>
              </a:lnSpc>
              <a:spcBef>
                <a:spcPts val="0"/>
              </a:spcBef>
              <a:spcAft>
                <a:spcPts val="450"/>
              </a:spcAft>
              <a:buNone/>
            </a:pPr>
            <a:r>
              <a:rPr lang="en-US" sz="1400" b="1" dirty="0">
                <a:solidFill>
                  <a:schemeClr val="tx1"/>
                </a:solidFill>
                <a:latin typeface="Calibri" panose="020F0502020204030204" pitchFamily="34" charset="0"/>
                <a:cs typeface="Calibri" panose="020F0502020204030204" pitchFamily="34" charset="0"/>
              </a:rPr>
              <a:t>Neurovascular bundle</a:t>
            </a:r>
          </a:p>
          <a:p>
            <a:pPr lvl="1">
              <a:lnSpc>
                <a:spcPct val="100000"/>
              </a:lnSpc>
              <a:spcAft>
                <a:spcPts val="450"/>
              </a:spcAft>
            </a:pPr>
            <a:r>
              <a:rPr lang="en-US" sz="1400" dirty="0">
                <a:latin typeface="Calibri" panose="020F0502020204030204" pitchFamily="34" charset="0"/>
                <a:cs typeface="Calibri" panose="020F0502020204030204" pitchFamily="34" charset="0"/>
              </a:rPr>
              <a:t>Runs between middle and innermost layers of intercostal muscles</a:t>
            </a:r>
          </a:p>
          <a:p>
            <a:pPr lvl="1">
              <a:lnSpc>
                <a:spcPct val="100000"/>
              </a:lnSpc>
              <a:spcAft>
                <a:spcPts val="450"/>
              </a:spcAft>
            </a:pPr>
            <a:r>
              <a:rPr lang="en-US" sz="1400" dirty="0">
                <a:latin typeface="Calibri" panose="020F0502020204030204" pitchFamily="34" charset="0"/>
                <a:cs typeface="Calibri" panose="020F0502020204030204" pitchFamily="34" charset="0"/>
              </a:rPr>
              <a:t>Along the lower margin of the rib</a:t>
            </a:r>
          </a:p>
          <a:p>
            <a:pPr lvl="1">
              <a:lnSpc>
                <a:spcPct val="100000"/>
              </a:lnSpc>
              <a:spcAft>
                <a:spcPts val="450"/>
              </a:spcAft>
            </a:pPr>
            <a:r>
              <a:rPr lang="en-US" sz="1400" dirty="0">
                <a:latin typeface="Calibri" panose="020F0502020204030204" pitchFamily="34" charset="0"/>
                <a:cs typeface="Calibri" panose="020F0502020204030204" pitchFamily="34" charset="0"/>
              </a:rPr>
              <a:t>Where to insert a chest tube to relieve a pneumo- or </a:t>
            </a:r>
            <a:r>
              <a:rPr lang="en-US" sz="1400" dirty="0" err="1">
                <a:latin typeface="Calibri" panose="020F0502020204030204" pitchFamily="34" charset="0"/>
                <a:cs typeface="Calibri" panose="020F0502020204030204" pitchFamily="34" charset="0"/>
              </a:rPr>
              <a:t>hemo</a:t>
            </a:r>
            <a:r>
              <a:rPr lang="en-US" sz="1400" dirty="0">
                <a:latin typeface="Calibri" panose="020F0502020204030204" pitchFamily="34" charset="0"/>
                <a:cs typeface="Calibri" panose="020F0502020204030204" pitchFamily="34" charset="0"/>
              </a:rPr>
              <a:t>-thorax or pleural effusion?</a:t>
            </a:r>
          </a:p>
        </p:txBody>
      </p:sp>
      <p:pic>
        <p:nvPicPr>
          <p:cNvPr id="5" name="Google Shape;106;p19">
            <a:extLst>
              <a:ext uri="{FF2B5EF4-FFF2-40B4-BE49-F238E27FC236}">
                <a16:creationId xmlns:a16="http://schemas.microsoft.com/office/drawing/2014/main" id="{DBF2ED09-E539-9044-89D9-7CDA2187364D}"/>
              </a:ext>
            </a:extLst>
          </p:cNvPr>
          <p:cNvPicPr preferRelativeResize="0"/>
          <p:nvPr/>
        </p:nvPicPr>
        <p:blipFill>
          <a:blip r:embed="rId3">
            <a:alphaModFix/>
          </a:blip>
          <a:stretch>
            <a:fillRect/>
          </a:stretch>
        </p:blipFill>
        <p:spPr>
          <a:xfrm>
            <a:off x="6135750" y="2331749"/>
            <a:ext cx="3008250" cy="1966458"/>
          </a:xfrm>
          <a:prstGeom prst="rect">
            <a:avLst/>
          </a:prstGeom>
          <a:noFill/>
          <a:ln>
            <a:noFill/>
          </a:ln>
        </p:spPr>
      </p:pic>
      <p:sp>
        <p:nvSpPr>
          <p:cNvPr id="6" name="TextBox 5">
            <a:extLst>
              <a:ext uri="{FF2B5EF4-FFF2-40B4-BE49-F238E27FC236}">
                <a16:creationId xmlns:a16="http://schemas.microsoft.com/office/drawing/2014/main" id="{FC4540F6-6EBC-B74B-8525-3CD0C18311CF}"/>
              </a:ext>
            </a:extLst>
          </p:cNvPr>
          <p:cNvSpPr txBox="1"/>
          <p:nvPr/>
        </p:nvSpPr>
        <p:spPr>
          <a:xfrm>
            <a:off x="6296623" y="4279887"/>
            <a:ext cx="2618777" cy="738664"/>
          </a:xfrm>
          <a:prstGeom prst="rect">
            <a:avLst/>
          </a:prstGeom>
          <a:noFill/>
        </p:spPr>
        <p:txBody>
          <a:bodyPr wrap="square" rtlCol="0">
            <a:spAutoFit/>
          </a:bodyPr>
          <a:lstStyle/>
          <a:p>
            <a:pPr algn="ctr"/>
            <a:r>
              <a:rPr lang="en-US" b="1" dirty="0">
                <a:solidFill>
                  <a:srgbClr val="C00000"/>
                </a:solidFill>
                <a:latin typeface="Calibri" panose="020F0502020204030204" pitchFamily="34" charset="0"/>
                <a:cs typeface="Calibri" panose="020F0502020204030204" pitchFamily="34" charset="0"/>
              </a:rPr>
              <a:t>Where would you want to insert the needle?</a:t>
            </a:r>
          </a:p>
          <a:p>
            <a:pPr algn="ctr"/>
            <a:endParaRPr lang="en-US" b="1" dirty="0">
              <a:solidFill>
                <a:srgbClr val="C00000"/>
              </a:solidFill>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FAE6DBB-02DE-354C-BA7B-2151065BF9D5}"/>
              </a:ext>
            </a:extLst>
          </p:cNvPr>
          <p:cNvPicPr>
            <a:picLocks noChangeAspect="1"/>
          </p:cNvPicPr>
          <p:nvPr/>
        </p:nvPicPr>
        <p:blipFill>
          <a:blip r:embed="rId4"/>
          <a:stretch>
            <a:fillRect/>
          </a:stretch>
        </p:blipFill>
        <p:spPr>
          <a:xfrm>
            <a:off x="5473147" y="0"/>
            <a:ext cx="2794000" cy="2463800"/>
          </a:xfrm>
          <a:prstGeom prst="rect">
            <a:avLst/>
          </a:prstGeom>
        </p:spPr>
      </p:pic>
    </p:spTree>
    <p:extLst>
      <p:ext uri="{BB962C8B-B14F-4D97-AF65-F5344CB8AC3E}">
        <p14:creationId xmlns:p14="http://schemas.microsoft.com/office/powerpoint/2010/main" val="32717514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8502B8-61F9-B64D-8E5F-C99BF751236A}"/>
              </a:ext>
            </a:extLst>
          </p:cNvPr>
          <p:cNvSpPr>
            <a:spLocks noGrp="1"/>
          </p:cNvSpPr>
          <p:nvPr>
            <p:ph type="title"/>
          </p:nvPr>
        </p:nvSpPr>
        <p:spPr>
          <a:xfrm>
            <a:off x="568205" y="251877"/>
            <a:ext cx="4123771" cy="990600"/>
          </a:xfrm>
        </p:spPr>
        <p:txBody>
          <a:bodyPr anchor="ctr">
            <a:normAutofit/>
          </a:bodyPr>
          <a:lstStyle/>
          <a:p>
            <a:r>
              <a:rPr lang="en-US" b="1" dirty="0">
                <a:latin typeface="Calibri" panose="020F0502020204030204" pitchFamily="34" charset="0"/>
                <a:cs typeface="Calibri" panose="020F0502020204030204" pitchFamily="34" charset="0"/>
              </a:rPr>
              <a:t>Hilum of the lung</a:t>
            </a:r>
          </a:p>
        </p:txBody>
      </p:sp>
      <p:sp>
        <p:nvSpPr>
          <p:cNvPr id="3" name="Content Placeholder 2">
            <a:extLst>
              <a:ext uri="{FF2B5EF4-FFF2-40B4-BE49-F238E27FC236}">
                <a16:creationId xmlns:a16="http://schemas.microsoft.com/office/drawing/2014/main" id="{1FB71C4E-BE00-C74B-BF12-3FD49645EA87}"/>
              </a:ext>
            </a:extLst>
          </p:cNvPr>
          <p:cNvSpPr>
            <a:spLocks noGrp="1"/>
          </p:cNvSpPr>
          <p:nvPr>
            <p:ph idx="1"/>
          </p:nvPr>
        </p:nvSpPr>
        <p:spPr>
          <a:xfrm>
            <a:off x="409701" y="1242477"/>
            <a:ext cx="4162299" cy="3312894"/>
          </a:xfrm>
        </p:spPr>
        <p:txBody>
          <a:bodyPr>
            <a:normAutofit fontScale="62500" lnSpcReduction="20000"/>
          </a:bodyPr>
          <a:lstStyle/>
          <a:p>
            <a:pPr marL="76200" indent="0">
              <a:lnSpc>
                <a:spcPct val="114000"/>
              </a:lnSpc>
              <a:spcBef>
                <a:spcPts val="0"/>
              </a:spcBef>
              <a:spcAft>
                <a:spcPts val="450"/>
              </a:spcAft>
              <a:buNone/>
            </a:pPr>
            <a:r>
              <a:rPr lang="en-IE" dirty="0">
                <a:latin typeface="Calibri" panose="020F0502020204030204" pitchFamily="34" charset="0"/>
                <a:cs typeface="Calibri" panose="020F0502020204030204" pitchFamily="34" charset="0"/>
              </a:rPr>
              <a:t>= a wedge-shaped area on the mediastinal surface of each lung through which the structures forming the root of the lung pass to enter or exit the lung </a:t>
            </a:r>
          </a:p>
          <a:p>
            <a:pPr marL="76200" indent="0">
              <a:lnSpc>
                <a:spcPct val="114000"/>
              </a:lnSpc>
              <a:spcBef>
                <a:spcPts val="0"/>
              </a:spcBef>
              <a:spcAft>
                <a:spcPts val="450"/>
              </a:spcAft>
              <a:buNone/>
            </a:pPr>
            <a:endParaRPr lang="en-IE" b="1" dirty="0">
              <a:solidFill>
                <a:schemeClr val="tx1"/>
              </a:solidFill>
              <a:latin typeface="Calibri" panose="020F0502020204030204" pitchFamily="34" charset="0"/>
              <a:cs typeface="Calibri" panose="020F0502020204030204" pitchFamily="34" charset="0"/>
            </a:endParaRPr>
          </a:p>
          <a:p>
            <a:pPr marL="76200" indent="0">
              <a:lnSpc>
                <a:spcPct val="114000"/>
              </a:lnSpc>
              <a:spcBef>
                <a:spcPts val="0"/>
              </a:spcBef>
              <a:spcAft>
                <a:spcPts val="450"/>
              </a:spcAft>
              <a:buNone/>
            </a:pPr>
            <a:r>
              <a:rPr lang="en-IE" b="1" dirty="0">
                <a:solidFill>
                  <a:schemeClr val="tx1"/>
                </a:solidFill>
                <a:latin typeface="Calibri" panose="020F0502020204030204" pitchFamily="34" charset="0"/>
                <a:cs typeface="Calibri" panose="020F0502020204030204" pitchFamily="34" charset="0"/>
              </a:rPr>
              <a:t>Lung Root: </a:t>
            </a:r>
          </a:p>
          <a:p>
            <a:pPr lvl="1">
              <a:lnSpc>
                <a:spcPct val="114000"/>
              </a:lnSpc>
              <a:spcAft>
                <a:spcPts val="450"/>
              </a:spcAft>
            </a:pPr>
            <a:r>
              <a:rPr lang="en-IE" dirty="0">
                <a:latin typeface="Calibri" panose="020F0502020204030204" pitchFamily="34" charset="0"/>
                <a:cs typeface="Calibri" panose="020F0502020204030204" pitchFamily="34" charset="0"/>
              </a:rPr>
              <a:t>Bronchi </a:t>
            </a:r>
          </a:p>
          <a:p>
            <a:pPr lvl="1">
              <a:lnSpc>
                <a:spcPct val="114000"/>
              </a:lnSpc>
              <a:spcAft>
                <a:spcPts val="450"/>
              </a:spcAft>
            </a:pPr>
            <a:r>
              <a:rPr lang="en-IE" dirty="0">
                <a:latin typeface="Calibri" panose="020F0502020204030204" pitchFamily="34" charset="0"/>
                <a:cs typeface="Calibri" panose="020F0502020204030204" pitchFamily="34" charset="0"/>
              </a:rPr>
              <a:t>Pulmonary arteries (1 each lung)</a:t>
            </a:r>
          </a:p>
          <a:p>
            <a:pPr lvl="1">
              <a:lnSpc>
                <a:spcPct val="114000"/>
              </a:lnSpc>
              <a:spcAft>
                <a:spcPts val="450"/>
              </a:spcAft>
            </a:pPr>
            <a:r>
              <a:rPr lang="en-IE" dirty="0">
                <a:latin typeface="Calibri" panose="020F0502020204030204" pitchFamily="34" charset="0"/>
                <a:cs typeface="Calibri" panose="020F0502020204030204" pitchFamily="34" charset="0"/>
              </a:rPr>
              <a:t>Pulmonary veins (2 each lung)</a:t>
            </a:r>
          </a:p>
          <a:p>
            <a:pPr lvl="1">
              <a:lnSpc>
                <a:spcPct val="114000"/>
              </a:lnSpc>
              <a:spcAft>
                <a:spcPts val="450"/>
              </a:spcAft>
            </a:pPr>
            <a:r>
              <a:rPr lang="en-IE" dirty="0">
                <a:latin typeface="Calibri" panose="020F0502020204030204" pitchFamily="34" charset="0"/>
                <a:cs typeface="Calibri" panose="020F0502020204030204" pitchFamily="34" charset="0"/>
              </a:rPr>
              <a:t>The pulmonary plexuses of nerves (sympathetic, parasympathetic, and visceral afferent </a:t>
            </a:r>
            <a:r>
              <a:rPr lang="en-IE" dirty="0" err="1">
                <a:latin typeface="Calibri" panose="020F0502020204030204" pitchFamily="34" charset="0"/>
                <a:cs typeface="Calibri" panose="020F0502020204030204" pitchFamily="34" charset="0"/>
              </a:rPr>
              <a:t>fibers</a:t>
            </a:r>
            <a:r>
              <a:rPr lang="en-IE" dirty="0">
                <a:latin typeface="Calibri" panose="020F0502020204030204" pitchFamily="34" charset="0"/>
                <a:cs typeface="Calibri" panose="020F0502020204030204" pitchFamily="34" charset="0"/>
              </a:rPr>
              <a:t>)</a:t>
            </a:r>
          </a:p>
          <a:p>
            <a:pPr lvl="1">
              <a:lnSpc>
                <a:spcPct val="114000"/>
              </a:lnSpc>
              <a:spcAft>
                <a:spcPts val="450"/>
              </a:spcAft>
            </a:pPr>
            <a:r>
              <a:rPr lang="en-IE" dirty="0">
                <a:latin typeface="Calibri" panose="020F0502020204030204" pitchFamily="34" charset="0"/>
                <a:cs typeface="Calibri" panose="020F0502020204030204" pitchFamily="34" charset="0"/>
              </a:rPr>
              <a:t>Lymphatic vessels </a:t>
            </a:r>
          </a:p>
          <a:p>
            <a:pPr lvl="1">
              <a:lnSpc>
                <a:spcPct val="114000"/>
              </a:lnSpc>
              <a:spcAft>
                <a:spcPts val="450"/>
              </a:spcAft>
            </a:pPr>
            <a:r>
              <a:rPr lang="en-IE" dirty="0">
                <a:latin typeface="Calibri" panose="020F0502020204030204" pitchFamily="34" charset="0"/>
                <a:cs typeface="Calibri" panose="020F0502020204030204" pitchFamily="34" charset="0"/>
              </a:rPr>
              <a:t>*Bronchial arteries &amp; veins</a:t>
            </a:r>
          </a:p>
          <a:p>
            <a:endParaRPr lang="en-US" dirty="0">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D6AF092E-BE9A-834E-9072-16F1A6B1F9EF}"/>
              </a:ext>
            </a:extLst>
          </p:cNvPr>
          <p:cNvPicPr>
            <a:picLocks noChangeAspect="1"/>
          </p:cNvPicPr>
          <p:nvPr/>
        </p:nvPicPr>
        <p:blipFill>
          <a:blip r:embed="rId3"/>
          <a:stretch>
            <a:fillRect/>
          </a:stretch>
        </p:blipFill>
        <p:spPr>
          <a:xfrm>
            <a:off x="5093366" y="196895"/>
            <a:ext cx="3482429" cy="4805478"/>
          </a:xfrm>
          <a:prstGeom prst="rect">
            <a:avLst/>
          </a:prstGeom>
        </p:spPr>
      </p:pic>
      <p:sp>
        <p:nvSpPr>
          <p:cNvPr id="11" name="TextBox 10">
            <a:extLst>
              <a:ext uri="{FF2B5EF4-FFF2-40B4-BE49-F238E27FC236}">
                <a16:creationId xmlns:a16="http://schemas.microsoft.com/office/drawing/2014/main" id="{ADC6DA00-ECCD-2F4D-B39E-F03C36FD09C8}"/>
              </a:ext>
            </a:extLst>
          </p:cNvPr>
          <p:cNvSpPr txBox="1"/>
          <p:nvPr/>
        </p:nvSpPr>
        <p:spPr>
          <a:xfrm>
            <a:off x="289725" y="4526042"/>
            <a:ext cx="2651688" cy="307777"/>
          </a:xfrm>
          <a:prstGeom prst="rect">
            <a:avLst/>
          </a:prstGeom>
          <a:noFill/>
        </p:spPr>
        <p:txBody>
          <a:bodyPr wrap="none" rtlCol="0">
            <a:spAutoFit/>
          </a:bodyPr>
          <a:lstStyle/>
          <a:p>
            <a:r>
              <a:rPr lang="en-US" dirty="0"/>
              <a:t>Lungs have dual blood supply! </a:t>
            </a:r>
          </a:p>
        </p:txBody>
      </p:sp>
    </p:spTree>
    <p:extLst>
      <p:ext uri="{BB962C8B-B14F-4D97-AF65-F5344CB8AC3E}">
        <p14:creationId xmlns:p14="http://schemas.microsoft.com/office/powerpoint/2010/main" val="7275868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1EC62A-AB2B-D044-BC4E-02BF09166ECF}"/>
              </a:ext>
            </a:extLst>
          </p:cNvPr>
          <p:cNvSpPr>
            <a:spLocks noGrp="1"/>
          </p:cNvSpPr>
          <p:nvPr>
            <p:ph idx="4294967295"/>
          </p:nvPr>
        </p:nvSpPr>
        <p:spPr>
          <a:xfrm>
            <a:off x="68008" y="686372"/>
            <a:ext cx="3994150" cy="4065587"/>
          </a:xfrm>
        </p:spPr>
        <p:txBody>
          <a:bodyPr>
            <a:normAutofit fontScale="92500"/>
          </a:bodyPr>
          <a:lstStyle/>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A. </a:t>
            </a:r>
            <a:r>
              <a:rPr lang="en-US" b="1" dirty="0">
                <a:latin typeface="Calibri" panose="020F0502020204030204" pitchFamily="34" charset="0"/>
                <a:cs typeface="Calibri" panose="020F0502020204030204" pitchFamily="34" charset="0"/>
              </a:rPr>
              <a:t>Trachea</a:t>
            </a:r>
            <a:r>
              <a:rPr lang="en-US" dirty="0">
                <a:latin typeface="Calibri" panose="020F0502020204030204" pitchFamily="34" charset="0"/>
                <a:cs typeface="Calibri" panose="020F0502020204030204" pitchFamily="34" charset="0"/>
              </a:rPr>
              <a:t> Bifurcates (</a:t>
            </a:r>
            <a:r>
              <a:rPr lang="en-US" dirty="0" err="1">
                <a:latin typeface="Calibri" panose="020F0502020204030204" pitchFamily="34" charset="0"/>
                <a:cs typeface="Calibri" panose="020F0502020204030204" pitchFamily="34" charset="0"/>
              </a:rPr>
              <a:t>biFOURcate</a:t>
            </a:r>
            <a:r>
              <a:rPr lang="en-US" dirty="0">
                <a:latin typeface="Calibri" panose="020F0502020204030204" pitchFamily="34" charset="0"/>
                <a:cs typeface="Calibri" panose="020F0502020204030204" pitchFamily="34" charset="0"/>
              </a:rPr>
              <a:t>) at T4 “</a:t>
            </a:r>
            <a:r>
              <a:rPr lang="en-US" dirty="0">
                <a:solidFill>
                  <a:srgbClr val="FF0000"/>
                </a:solidFill>
                <a:latin typeface="Calibri" panose="020F0502020204030204" pitchFamily="34" charset="0"/>
                <a:cs typeface="Calibri" panose="020F0502020204030204" pitchFamily="34" charset="0"/>
              </a:rPr>
              <a:t>carina</a:t>
            </a:r>
            <a:r>
              <a:rPr lang="en-US" dirty="0">
                <a:latin typeface="Calibri" panose="020F0502020204030204" pitchFamily="34" charset="0"/>
                <a:cs typeface="Calibri" panose="020F0502020204030204" pitchFamily="34" charset="0"/>
              </a:rPr>
              <a:t>”</a:t>
            </a:r>
          </a:p>
          <a:p>
            <a:pPr marL="800100" lvl="1" indent="-342900"/>
            <a:r>
              <a:rPr lang="en-US" dirty="0">
                <a:latin typeface="Calibri" panose="020F0502020204030204" pitchFamily="34" charset="0"/>
                <a:cs typeface="Calibri" panose="020F0502020204030204" pitchFamily="34" charset="0"/>
              </a:rPr>
              <a:t>Left bronchi (left lung)</a:t>
            </a:r>
          </a:p>
          <a:p>
            <a:pPr marL="800100" lvl="1" indent="-342900"/>
            <a:r>
              <a:rPr lang="en-US" dirty="0">
                <a:latin typeface="Calibri" panose="020F0502020204030204" pitchFamily="34" charset="0"/>
                <a:cs typeface="Calibri" panose="020F0502020204030204" pitchFamily="34" charset="0"/>
              </a:rPr>
              <a:t>Right bronchi (right lung)</a:t>
            </a:r>
          </a:p>
          <a:p>
            <a:pPr marL="457200" lvl="1"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B. </a:t>
            </a:r>
            <a:r>
              <a:rPr lang="en-US" b="1" dirty="0">
                <a:latin typeface="Calibri" panose="020F0502020204030204" pitchFamily="34" charset="0"/>
                <a:cs typeface="Calibri" panose="020F0502020204030204" pitchFamily="34" charset="0"/>
              </a:rPr>
              <a:t>Bronchi</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lobar bronchi</a:t>
            </a:r>
          </a:p>
          <a:p>
            <a:pPr marL="800100" lvl="1" indent="-342900"/>
            <a:r>
              <a:rPr lang="en-US" dirty="0">
                <a:latin typeface="Calibri" panose="020F0502020204030204" pitchFamily="34" charset="0"/>
                <a:cs typeface="Calibri" panose="020F0502020204030204" pitchFamily="34" charset="0"/>
              </a:rPr>
              <a:t>3 lobar bronchi (RIGHT)</a:t>
            </a:r>
          </a:p>
          <a:p>
            <a:pPr marL="800100" lvl="1" indent="-342900"/>
            <a:r>
              <a:rPr lang="en-US" dirty="0">
                <a:latin typeface="Calibri" panose="020F0502020204030204" pitchFamily="34" charset="0"/>
                <a:cs typeface="Calibri" panose="020F0502020204030204" pitchFamily="34" charset="0"/>
              </a:rPr>
              <a:t>2 lobar bronchi (LEFT)</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C. </a:t>
            </a:r>
            <a:r>
              <a:rPr lang="en-US" b="1" dirty="0">
                <a:latin typeface="Calibri" panose="020F0502020204030204" pitchFamily="34" charset="0"/>
                <a:cs typeface="Calibri" panose="020F0502020204030204" pitchFamily="34" charset="0"/>
              </a:rPr>
              <a:t>Lobar bronchi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segmental bronchi</a:t>
            </a:r>
          </a:p>
          <a:p>
            <a:pPr marL="800100" lvl="1" indent="-342900"/>
            <a:r>
              <a:rPr lang="en-US" dirty="0">
                <a:latin typeface="Calibri" panose="020F0502020204030204" pitchFamily="34" charset="0"/>
                <a:cs typeface="Calibri" panose="020F0502020204030204" pitchFamily="34" charset="0"/>
              </a:rPr>
              <a:t>Supply 8-10 “</a:t>
            </a:r>
            <a:r>
              <a:rPr lang="en-US" dirty="0">
                <a:solidFill>
                  <a:srgbClr val="FF0000"/>
                </a:solidFill>
                <a:latin typeface="Calibri" panose="020F0502020204030204" pitchFamily="34" charset="0"/>
                <a:cs typeface="Calibri" panose="020F0502020204030204" pitchFamily="34" charset="0"/>
              </a:rPr>
              <a:t>bronchopulmonary segments</a:t>
            </a:r>
            <a:r>
              <a:rPr lang="en-US" dirty="0">
                <a:latin typeface="Calibri" panose="020F0502020204030204" pitchFamily="34" charset="0"/>
                <a:cs typeface="Calibri" panose="020F0502020204030204" pitchFamily="34" charset="0"/>
              </a:rPr>
              <a:t>” per lung</a:t>
            </a:r>
          </a:p>
          <a:p>
            <a:pPr marL="0" indent="0">
              <a:buNone/>
            </a:pPr>
            <a:endParaRPr lang="en-US" dirty="0">
              <a:latin typeface="Calibri" panose="020F0502020204030204" pitchFamily="34" charset="0"/>
              <a:cs typeface="Calibri" panose="020F0502020204030204" pitchFamily="34" charset="0"/>
            </a:endParaRPr>
          </a:p>
          <a:p>
            <a:pPr marL="0" indent="0">
              <a:buNone/>
            </a:pPr>
            <a:r>
              <a:rPr lang="en-US" dirty="0">
                <a:latin typeface="Calibri" panose="020F0502020204030204" pitchFamily="34" charset="0"/>
                <a:cs typeface="Calibri" panose="020F0502020204030204" pitchFamily="34" charset="0"/>
              </a:rPr>
              <a:t>D. </a:t>
            </a:r>
            <a:r>
              <a:rPr lang="en-US" b="1" dirty="0">
                <a:latin typeface="Calibri" panose="020F0502020204030204" pitchFamily="34" charset="0"/>
                <a:cs typeface="Calibri" panose="020F0502020204030204" pitchFamily="34" charset="0"/>
              </a:rPr>
              <a:t>Segmental bronchi </a:t>
            </a:r>
            <a:r>
              <a:rPr lang="en-US" dirty="0">
                <a:latin typeface="Calibri" panose="020F0502020204030204" pitchFamily="34" charset="0"/>
                <a:cs typeface="Calibri" panose="020F0502020204030204" pitchFamily="34" charset="0"/>
                <a:sym typeface="Wingdings" pitchFamily="2" charset="2"/>
              </a:rPr>
              <a:t> </a:t>
            </a:r>
            <a:r>
              <a:rPr lang="en-US" b="1" dirty="0">
                <a:latin typeface="Calibri" panose="020F0502020204030204" pitchFamily="34" charset="0"/>
                <a:cs typeface="Calibri" panose="020F0502020204030204" pitchFamily="34" charset="0"/>
              </a:rPr>
              <a:t>conducting bronchioles </a:t>
            </a:r>
            <a:r>
              <a:rPr lang="en-US" dirty="0">
                <a:latin typeface="Calibri" panose="020F0502020204030204" pitchFamily="34" charset="0"/>
                <a:cs typeface="Calibri" panose="020F0502020204030204" pitchFamily="34" charset="0"/>
                <a:sym typeface="Wingdings" pitchFamily="2" charset="2"/>
              </a:rPr>
              <a:t> </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Terminal bronchioles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Respiratory bronchioles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Alveolar ducts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Alveolar sacs </a:t>
            </a:r>
            <a:r>
              <a:rPr lang="en-US" dirty="0">
                <a:latin typeface="Calibri" panose="020F0502020204030204" pitchFamily="34" charset="0"/>
                <a:cs typeface="Calibri" panose="020F0502020204030204" pitchFamily="34" charset="0"/>
                <a:sym typeface="Wingdings" pitchFamily="2" charset="2"/>
              </a:rPr>
              <a:t></a:t>
            </a:r>
            <a:r>
              <a:rPr lang="en-US" dirty="0">
                <a:latin typeface="Calibri" panose="020F0502020204030204" pitchFamily="34" charset="0"/>
                <a:cs typeface="Calibri" panose="020F0502020204030204" pitchFamily="34" charset="0"/>
              </a:rPr>
              <a:t> </a:t>
            </a:r>
            <a:r>
              <a:rPr lang="en-US" b="1" dirty="0">
                <a:latin typeface="Calibri" panose="020F0502020204030204" pitchFamily="34" charset="0"/>
                <a:cs typeface="Calibri" panose="020F0502020204030204" pitchFamily="34" charset="0"/>
              </a:rPr>
              <a:t>Alveoli</a:t>
            </a:r>
          </a:p>
        </p:txBody>
      </p:sp>
      <p:sp>
        <p:nvSpPr>
          <p:cNvPr id="2" name="Title 1">
            <a:extLst>
              <a:ext uri="{FF2B5EF4-FFF2-40B4-BE49-F238E27FC236}">
                <a16:creationId xmlns:a16="http://schemas.microsoft.com/office/drawing/2014/main" id="{210ABF2C-F2CC-7D40-9B07-3711C66C94A9}"/>
              </a:ext>
            </a:extLst>
          </p:cNvPr>
          <p:cNvSpPr>
            <a:spLocks noGrp="1"/>
          </p:cNvSpPr>
          <p:nvPr>
            <p:ph type="title" idx="4294967295"/>
          </p:nvPr>
        </p:nvSpPr>
        <p:spPr>
          <a:xfrm>
            <a:off x="0" y="-92075"/>
            <a:ext cx="6446838" cy="990600"/>
          </a:xfrm>
        </p:spPr>
        <p:txBody>
          <a:bodyPr/>
          <a:lstStyle/>
          <a:p>
            <a:r>
              <a:rPr lang="en-US" sz="2500" b="1" dirty="0">
                <a:latin typeface="Calibri" panose="020F0502020204030204" pitchFamily="34" charset="0"/>
                <a:cs typeface="Calibri" panose="020F0502020204030204" pitchFamily="34" charset="0"/>
              </a:rPr>
              <a:t>Tracheobronchial Tree</a:t>
            </a:r>
          </a:p>
        </p:txBody>
      </p:sp>
      <p:pic>
        <p:nvPicPr>
          <p:cNvPr id="6" name="Picture 5">
            <a:extLst>
              <a:ext uri="{FF2B5EF4-FFF2-40B4-BE49-F238E27FC236}">
                <a16:creationId xmlns:a16="http://schemas.microsoft.com/office/drawing/2014/main" id="{C6B1660B-0420-884E-BDAC-ABCECD75D0DE}"/>
              </a:ext>
            </a:extLst>
          </p:cNvPr>
          <p:cNvPicPr>
            <a:picLocks noChangeAspect="1"/>
          </p:cNvPicPr>
          <p:nvPr/>
        </p:nvPicPr>
        <p:blipFill>
          <a:blip r:embed="rId3"/>
          <a:stretch>
            <a:fillRect/>
          </a:stretch>
        </p:blipFill>
        <p:spPr>
          <a:xfrm>
            <a:off x="4486940" y="530029"/>
            <a:ext cx="4414369" cy="2724799"/>
          </a:xfrm>
          <a:prstGeom prst="rect">
            <a:avLst/>
          </a:prstGeom>
        </p:spPr>
      </p:pic>
      <p:pic>
        <p:nvPicPr>
          <p:cNvPr id="7" name="Picture 6">
            <a:extLst>
              <a:ext uri="{FF2B5EF4-FFF2-40B4-BE49-F238E27FC236}">
                <a16:creationId xmlns:a16="http://schemas.microsoft.com/office/drawing/2014/main" id="{EC251A11-A311-D848-8DDF-3B06ACE4A9D6}"/>
              </a:ext>
            </a:extLst>
          </p:cNvPr>
          <p:cNvPicPr>
            <a:picLocks noChangeAspect="1"/>
          </p:cNvPicPr>
          <p:nvPr/>
        </p:nvPicPr>
        <p:blipFill>
          <a:blip r:embed="rId4"/>
          <a:stretch>
            <a:fillRect/>
          </a:stretch>
        </p:blipFill>
        <p:spPr>
          <a:xfrm>
            <a:off x="5748565" y="3303809"/>
            <a:ext cx="1892300" cy="1752600"/>
          </a:xfrm>
          <a:prstGeom prst="rect">
            <a:avLst/>
          </a:prstGeom>
        </p:spPr>
      </p:pic>
      <p:cxnSp>
        <p:nvCxnSpPr>
          <p:cNvPr id="9" name="Straight Connector 8">
            <a:extLst>
              <a:ext uri="{FF2B5EF4-FFF2-40B4-BE49-F238E27FC236}">
                <a16:creationId xmlns:a16="http://schemas.microsoft.com/office/drawing/2014/main" id="{14EC6384-7CE4-164B-AD83-D89C32ABA9B1}"/>
              </a:ext>
            </a:extLst>
          </p:cNvPr>
          <p:cNvCxnSpPr/>
          <p:nvPr/>
        </p:nvCxnSpPr>
        <p:spPr>
          <a:xfrm flipH="1">
            <a:off x="6442400" y="1520629"/>
            <a:ext cx="272143" cy="4354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2EAE9BE-D323-534F-B045-702134F8CC38}"/>
              </a:ext>
            </a:extLst>
          </p:cNvPr>
          <p:cNvCxnSpPr>
            <a:cxnSpLocks/>
          </p:cNvCxnSpPr>
          <p:nvPr/>
        </p:nvCxnSpPr>
        <p:spPr>
          <a:xfrm flipH="1">
            <a:off x="6712435" y="1520629"/>
            <a:ext cx="2108" cy="464203"/>
          </a:xfrm>
          <a:prstGeom prst="line">
            <a:avLst/>
          </a:prstGeom>
          <a:ln w="1270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52B6333-1E82-6F4E-8DE6-978DB3178A40}"/>
              </a:ext>
            </a:extLst>
          </p:cNvPr>
          <p:cNvCxnSpPr>
            <a:cxnSpLocks/>
          </p:cNvCxnSpPr>
          <p:nvPr/>
        </p:nvCxnSpPr>
        <p:spPr>
          <a:xfrm>
            <a:off x="6712435" y="1543369"/>
            <a:ext cx="502467" cy="388003"/>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D297EE04-CA11-3F4B-AFD7-51C357F506E6}"/>
              </a:ext>
            </a:extLst>
          </p:cNvPr>
          <p:cNvPicPr>
            <a:picLocks noChangeAspect="1"/>
          </p:cNvPicPr>
          <p:nvPr/>
        </p:nvPicPr>
        <p:blipFill>
          <a:blip r:embed="rId5"/>
          <a:stretch>
            <a:fillRect/>
          </a:stretch>
        </p:blipFill>
        <p:spPr>
          <a:xfrm rot="7228643" flipH="1">
            <a:off x="6356606" y="1627346"/>
            <a:ext cx="358805" cy="198264"/>
          </a:xfrm>
          <a:prstGeom prst="rect">
            <a:avLst/>
          </a:prstGeom>
        </p:spPr>
      </p:pic>
    </p:spTree>
    <p:extLst>
      <p:ext uri="{BB962C8B-B14F-4D97-AF65-F5344CB8AC3E}">
        <p14:creationId xmlns:p14="http://schemas.microsoft.com/office/powerpoint/2010/main" val="4352592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3BD944C-27C2-0743-9F2E-F783E7504A06}"/>
              </a:ext>
            </a:extLst>
          </p:cNvPr>
          <p:cNvSpPr>
            <a:spLocks noGrp="1"/>
          </p:cNvSpPr>
          <p:nvPr>
            <p:ph type="sldNum" sz="quarter" idx="12"/>
          </p:nvPr>
        </p:nvSpPr>
        <p:spPr/>
        <p:txBody>
          <a:bodyPr/>
          <a:lstStyle/>
          <a:p>
            <a:fld id="{51845F5A-061D-4825-9AE9-D7794091C6CF}" type="slidenum">
              <a:rPr lang="en-US" smtClean="0"/>
              <a:t>15</a:t>
            </a:fld>
            <a:endParaRPr lang="en-US"/>
          </a:p>
        </p:txBody>
      </p:sp>
      <p:pic>
        <p:nvPicPr>
          <p:cNvPr id="3" name="Picture 2">
            <a:extLst>
              <a:ext uri="{FF2B5EF4-FFF2-40B4-BE49-F238E27FC236}">
                <a16:creationId xmlns:a16="http://schemas.microsoft.com/office/drawing/2014/main" id="{53C96D7F-88A9-264C-97F1-5598BDFA5B6C}"/>
              </a:ext>
            </a:extLst>
          </p:cNvPr>
          <p:cNvPicPr>
            <a:picLocks noChangeAspect="1"/>
          </p:cNvPicPr>
          <p:nvPr/>
        </p:nvPicPr>
        <p:blipFill>
          <a:blip r:embed="rId3"/>
          <a:stretch>
            <a:fillRect/>
          </a:stretch>
        </p:blipFill>
        <p:spPr>
          <a:xfrm>
            <a:off x="5896885" y="322118"/>
            <a:ext cx="3132399" cy="4499264"/>
          </a:xfrm>
          <a:prstGeom prst="rect">
            <a:avLst/>
          </a:prstGeom>
        </p:spPr>
      </p:pic>
      <p:pic>
        <p:nvPicPr>
          <p:cNvPr id="5" name="Picture 4">
            <a:extLst>
              <a:ext uri="{FF2B5EF4-FFF2-40B4-BE49-F238E27FC236}">
                <a16:creationId xmlns:a16="http://schemas.microsoft.com/office/drawing/2014/main" id="{2CC4B5C0-CA6B-5841-84FA-4D0CC580FA02}"/>
              </a:ext>
            </a:extLst>
          </p:cNvPr>
          <p:cNvPicPr>
            <a:picLocks noChangeAspect="1"/>
          </p:cNvPicPr>
          <p:nvPr/>
        </p:nvPicPr>
        <p:blipFill>
          <a:blip r:embed="rId4"/>
          <a:stretch>
            <a:fillRect/>
          </a:stretch>
        </p:blipFill>
        <p:spPr>
          <a:xfrm>
            <a:off x="284206" y="112756"/>
            <a:ext cx="4448432" cy="4675392"/>
          </a:xfrm>
          <a:prstGeom prst="rect">
            <a:avLst/>
          </a:prstGeom>
        </p:spPr>
      </p:pic>
    </p:spTree>
    <p:extLst>
      <p:ext uri="{BB962C8B-B14F-4D97-AF65-F5344CB8AC3E}">
        <p14:creationId xmlns:p14="http://schemas.microsoft.com/office/powerpoint/2010/main" val="38020913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4"/>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AMBOSS Lung Anatomy</a:t>
            </a:r>
            <a:endParaRPr sz="1100"/>
          </a:p>
        </p:txBody>
      </p:sp>
      <p:pic>
        <p:nvPicPr>
          <p:cNvPr id="226" name="Google Shape;226;p34"/>
          <p:cNvPicPr preferRelativeResize="0">
            <a:picLocks noGrp="1"/>
          </p:cNvPicPr>
          <p:nvPr>
            <p:ph type="body" idx="1"/>
          </p:nvPr>
        </p:nvPicPr>
        <p:blipFill rotWithShape="1">
          <a:blip r:embed="rId3">
            <a:alphaModFix/>
          </a:blip>
          <a:srcRect/>
          <a:stretch/>
        </p:blipFill>
        <p:spPr>
          <a:xfrm>
            <a:off x="700287" y="1310053"/>
            <a:ext cx="7743426" cy="2726048"/>
          </a:xfrm>
          <a:prstGeom prst="rect">
            <a:avLst/>
          </a:prstGeom>
          <a:noFill/>
          <a:ln>
            <a:noFill/>
          </a:ln>
        </p:spPr>
      </p:pic>
      <p:sp>
        <p:nvSpPr>
          <p:cNvPr id="228" name="Google Shape;228;p34"/>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Airways &amp; Lungs (Gross Anatomy)</a:t>
            </a:r>
            <a:endParaRPr sz="1100"/>
          </a:p>
        </p:txBody>
      </p:sp>
      <p:sp>
        <p:nvSpPr>
          <p:cNvPr id="229" name="Google Shape;229;p34"/>
          <p:cNvSpPr/>
          <p:nvPr/>
        </p:nvSpPr>
        <p:spPr>
          <a:xfrm>
            <a:off x="2507105" y="1697636"/>
            <a:ext cx="1787577" cy="562131"/>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0" name="Google Shape;230;p34"/>
          <p:cNvSpPr/>
          <p:nvPr/>
        </p:nvSpPr>
        <p:spPr>
          <a:xfrm>
            <a:off x="4856813" y="1697636"/>
            <a:ext cx="1697636" cy="562131"/>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31" name="Google Shape;231;p34"/>
          <p:cNvSpPr/>
          <p:nvPr/>
        </p:nvSpPr>
        <p:spPr>
          <a:xfrm>
            <a:off x="4856813" y="2372194"/>
            <a:ext cx="3451485" cy="562132"/>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32" name="Google Shape;232;p34"/>
          <p:cNvSpPr/>
          <p:nvPr/>
        </p:nvSpPr>
        <p:spPr>
          <a:xfrm>
            <a:off x="2630774" y="3131423"/>
            <a:ext cx="1157990" cy="308820"/>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2664F7ED-E01B-1474-1094-3F78238BCD8A}"/>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9"/>
                                        </p:tgtEl>
                                        <p:attrNameLst>
                                          <p:attrName>style.visibility</p:attrName>
                                        </p:attrNameLst>
                                      </p:cBhvr>
                                      <p:to>
                                        <p:strVal val="visible"/>
                                      </p:to>
                                    </p:set>
                                    <p:animEffect transition="in" filter="fade">
                                      <p:cBhvr>
                                        <p:cTn id="7" dur="500"/>
                                        <p:tgtEl>
                                          <p:spTgt spid="2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0"/>
                                        </p:tgtEl>
                                        <p:attrNameLst>
                                          <p:attrName>style.visibility</p:attrName>
                                        </p:attrNameLst>
                                      </p:cBhvr>
                                      <p:to>
                                        <p:strVal val="visible"/>
                                      </p:to>
                                    </p:set>
                                    <p:animEffect transition="in" filter="fade">
                                      <p:cBhvr>
                                        <p:cTn id="12" dur="500"/>
                                        <p:tgtEl>
                                          <p:spTgt spid="2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2"/>
                                        </p:tgtEl>
                                        <p:attrNameLst>
                                          <p:attrName>style.visibility</p:attrName>
                                        </p:attrNameLst>
                                      </p:cBhvr>
                                      <p:to>
                                        <p:strVal val="visible"/>
                                      </p:to>
                                    </p:set>
                                    <p:animEffect transition="in" filter="fade">
                                      <p:cBhvr>
                                        <p:cTn id="17" dur="500"/>
                                        <p:tgtEl>
                                          <p:spTgt spid="23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1"/>
                                        </p:tgtEl>
                                        <p:attrNameLst>
                                          <p:attrName>style.visibility</p:attrName>
                                        </p:attrNameLst>
                                      </p:cBhvr>
                                      <p:to>
                                        <p:strVal val="visible"/>
                                      </p:to>
                                    </p:set>
                                    <p:animEffect transition="in" filter="fade">
                                      <p:cBhvr>
                                        <p:cTn id="22" dur="1000"/>
                                        <p:tgtEl>
                                          <p:spTgt spid="2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5"/>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Pulmonary Circulation </a:t>
            </a:r>
            <a:endParaRPr sz="1100"/>
          </a:p>
        </p:txBody>
      </p:sp>
      <p:pic>
        <p:nvPicPr>
          <p:cNvPr id="239" name="Google Shape;239;p35"/>
          <p:cNvPicPr preferRelativeResize="0">
            <a:picLocks noGrp="1"/>
          </p:cNvPicPr>
          <p:nvPr>
            <p:ph type="body" idx="1"/>
          </p:nvPr>
        </p:nvPicPr>
        <p:blipFill rotWithShape="1">
          <a:blip r:embed="rId3">
            <a:alphaModFix/>
          </a:blip>
          <a:srcRect/>
          <a:stretch/>
        </p:blipFill>
        <p:spPr>
          <a:xfrm>
            <a:off x="628650" y="1201253"/>
            <a:ext cx="7909199" cy="2740994"/>
          </a:xfrm>
          <a:prstGeom prst="rect">
            <a:avLst/>
          </a:prstGeom>
          <a:noFill/>
          <a:ln>
            <a:noFill/>
          </a:ln>
        </p:spPr>
      </p:pic>
      <p:sp>
        <p:nvSpPr>
          <p:cNvPr id="241" name="Google Shape;241;p35"/>
          <p:cNvSpPr txBox="1">
            <a:spLocks noGrp="1"/>
          </p:cNvSpPr>
          <p:nvPr>
            <p:ph type="body" idx="3"/>
          </p:nvPr>
        </p:nvSpPr>
        <p:spPr>
          <a:xfrm>
            <a:off x="6138863" y="4918999"/>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Airways &amp; Lungs (Gross Anatomy)</a:t>
            </a:r>
            <a:endParaRPr sz="1100"/>
          </a:p>
        </p:txBody>
      </p:sp>
      <p:sp>
        <p:nvSpPr>
          <p:cNvPr id="242" name="Google Shape;242;p35"/>
          <p:cNvSpPr/>
          <p:nvPr/>
        </p:nvSpPr>
        <p:spPr>
          <a:xfrm>
            <a:off x="5666283" y="1281659"/>
            <a:ext cx="2765685" cy="2574560"/>
          </a:xfrm>
          <a:prstGeom prst="rect">
            <a:avLst/>
          </a:prstGeom>
          <a:noFill/>
          <a:ln w="7620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8F690A45-D469-EE31-58BF-E7A5206C648F}"/>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500"/>
                                        <p:tgtEl>
                                          <p:spTgt spid="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Respiratory Tree (Cell types)</a:t>
            </a:r>
            <a:endParaRPr sz="1100"/>
          </a:p>
        </p:txBody>
      </p:sp>
      <p:sp>
        <p:nvSpPr>
          <p:cNvPr id="3" name="Text Placeholder 2">
            <a:extLst>
              <a:ext uri="{FF2B5EF4-FFF2-40B4-BE49-F238E27FC236}">
                <a16:creationId xmlns:a16="http://schemas.microsoft.com/office/drawing/2014/main" id="{720828B3-4158-5717-5168-355AA2F039AF}"/>
              </a:ext>
            </a:extLst>
          </p:cNvPr>
          <p:cNvSpPr>
            <a:spLocks noGrp="1"/>
          </p:cNvSpPr>
          <p:nvPr>
            <p:ph type="body" idx="2"/>
          </p:nvPr>
        </p:nvSpPr>
        <p:spPr/>
        <p:txBody>
          <a:bodyPr>
            <a:normAutofit fontScale="47500" lnSpcReduction="20000"/>
          </a:bodyPr>
          <a:lstStyle/>
          <a:p>
            <a:endParaRPr lang="en-CA"/>
          </a:p>
        </p:txBody>
      </p:sp>
      <p:pic>
        <p:nvPicPr>
          <p:cNvPr id="2050" name="Picture 2" descr="Diagram, timeline&#10;&#10;Description automatically generated">
            <a:extLst>
              <a:ext uri="{FF2B5EF4-FFF2-40B4-BE49-F238E27FC236}">
                <a16:creationId xmlns:a16="http://schemas.microsoft.com/office/drawing/2014/main" id="{C89F959A-52D8-7278-0431-7527E93081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053" y="419100"/>
            <a:ext cx="7115175" cy="4305300"/>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a:extLst>
              <a:ext uri="{FF2B5EF4-FFF2-40B4-BE49-F238E27FC236}">
                <a16:creationId xmlns:a16="http://schemas.microsoft.com/office/drawing/2014/main" id="{D1579A0A-4582-F9C4-E1DC-B126C14C4B29}"/>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9FCB-B82D-2A4F-96AA-A49DB25326B5}"/>
              </a:ext>
            </a:extLst>
          </p:cNvPr>
          <p:cNvSpPr>
            <a:spLocks noGrp="1"/>
          </p:cNvSpPr>
          <p:nvPr>
            <p:ph type="title"/>
          </p:nvPr>
        </p:nvSpPr>
        <p:spPr/>
        <p:txBody>
          <a:bodyPr/>
          <a:lstStyle/>
          <a:p>
            <a:r>
              <a:rPr lang="en-US" dirty="0"/>
              <a:t>Nose, pharynx, larynx…</a:t>
            </a:r>
          </a:p>
        </p:txBody>
      </p:sp>
      <p:sp>
        <p:nvSpPr>
          <p:cNvPr id="4" name="Text Placeholder 3">
            <a:extLst>
              <a:ext uri="{FF2B5EF4-FFF2-40B4-BE49-F238E27FC236}">
                <a16:creationId xmlns:a16="http://schemas.microsoft.com/office/drawing/2014/main" id="{4BB2C370-BC30-382E-7E88-2E75DC6122A0}"/>
              </a:ext>
            </a:extLst>
          </p:cNvPr>
          <p:cNvSpPr>
            <a:spLocks noGrp="1"/>
          </p:cNvSpPr>
          <p:nvPr>
            <p:ph type="body" idx="1"/>
          </p:nvPr>
        </p:nvSpPr>
        <p:spPr/>
        <p:txBody>
          <a:bodyPr>
            <a:normAutofit fontScale="47500" lnSpcReduction="20000"/>
          </a:bodyPr>
          <a:lstStyle/>
          <a:p>
            <a:endParaRPr lang="en-CA"/>
          </a:p>
        </p:txBody>
      </p:sp>
      <p:sp>
        <p:nvSpPr>
          <p:cNvPr id="7" name="Text Placeholder 6">
            <a:extLst>
              <a:ext uri="{FF2B5EF4-FFF2-40B4-BE49-F238E27FC236}">
                <a16:creationId xmlns:a16="http://schemas.microsoft.com/office/drawing/2014/main" id="{E553504E-CC32-22D2-19C2-67BACF8582A9}"/>
              </a:ext>
            </a:extLst>
          </p:cNvPr>
          <p:cNvSpPr>
            <a:spLocks noGrp="1"/>
          </p:cNvSpPr>
          <p:nvPr>
            <p:ph type="body" idx="2"/>
          </p:nvPr>
        </p:nvSpPr>
        <p:spPr/>
        <p:txBody>
          <a:bodyPr>
            <a:normAutofit fontScale="25000" lnSpcReduction="20000"/>
          </a:bodyPr>
          <a:lstStyle/>
          <a:p>
            <a:endParaRPr lang="en-CA"/>
          </a:p>
        </p:txBody>
      </p:sp>
      <p:sp>
        <p:nvSpPr>
          <p:cNvPr id="3" name="Slide Number Placeholder 2">
            <a:extLst>
              <a:ext uri="{FF2B5EF4-FFF2-40B4-BE49-F238E27FC236}">
                <a16:creationId xmlns:a16="http://schemas.microsoft.com/office/drawing/2014/main" id="{CC1A8096-CC55-714D-9276-6C48B42369CF}"/>
              </a:ext>
            </a:extLst>
          </p:cNvPr>
          <p:cNvSpPr>
            <a:spLocks noGrp="1"/>
          </p:cNvSpPr>
          <p:nvPr>
            <p:ph type="sldNum" sz="quarter" idx="4294967295"/>
          </p:nvPr>
        </p:nvSpPr>
        <p:spPr>
          <a:xfrm>
            <a:off x="0" y="0"/>
            <a:ext cx="0" cy="0"/>
          </a:xfrm>
        </p:spPr>
        <p:txBody>
          <a:bodyPr/>
          <a:lstStyle/>
          <a:p>
            <a:fld id="{945FDF0D-5D65-0248-8C17-D8D577A16A09}" type="slidenum">
              <a:rPr lang="en-US" smtClean="0"/>
              <a:t>19</a:t>
            </a:fld>
            <a:endParaRPr lang="en-US"/>
          </a:p>
        </p:txBody>
      </p:sp>
      <p:sp>
        <p:nvSpPr>
          <p:cNvPr id="5" name="Content Placeholder 2">
            <a:extLst>
              <a:ext uri="{FF2B5EF4-FFF2-40B4-BE49-F238E27FC236}">
                <a16:creationId xmlns:a16="http://schemas.microsoft.com/office/drawing/2014/main" id="{4051B06D-633E-BC4A-8994-DB99A4450E8A}"/>
              </a:ext>
            </a:extLst>
          </p:cNvPr>
          <p:cNvSpPr txBox="1">
            <a:spLocks/>
          </p:cNvSpPr>
          <p:nvPr/>
        </p:nvSpPr>
        <p:spPr>
          <a:xfrm>
            <a:off x="464458" y="1046934"/>
            <a:ext cx="6034500" cy="3535408"/>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CA" sz="1600" b="1" u="sng" dirty="0">
                <a:solidFill>
                  <a:schemeClr val="accent2"/>
                </a:solidFill>
                <a:latin typeface="Calibri" panose="020F0502020204030204" pitchFamily="34" charset="0"/>
                <a:cs typeface="Calibri" panose="020F0502020204030204" pitchFamily="34" charset="0"/>
              </a:rPr>
              <a:t>Conducting Zone</a:t>
            </a:r>
          </a:p>
          <a:p>
            <a:pPr marL="285750" indent="-285750">
              <a:buFont typeface="Arial" panose="020B0604020202020204" pitchFamily="34" charset="0"/>
              <a:buChar char="•"/>
            </a:pPr>
            <a:r>
              <a:rPr lang="en-CA" sz="1600" dirty="0">
                <a:latin typeface="Calibri" panose="020F0502020204030204" pitchFamily="34" charset="0"/>
                <a:cs typeface="Calibri" panose="020F0502020204030204" pitchFamily="34" charset="0"/>
              </a:rPr>
              <a:t>Trachea and Bronchi (PCCE, GC, BC, CC, SM, Cartilage)</a:t>
            </a:r>
          </a:p>
          <a:p>
            <a:pPr marL="285750" indent="-285750">
              <a:buFont typeface="Arial" panose="020B0604020202020204" pitchFamily="34" charset="0"/>
              <a:buChar char="•"/>
            </a:pPr>
            <a:r>
              <a:rPr lang="en-CA" sz="1600" dirty="0">
                <a:latin typeface="Calibri" panose="020F0502020204030204" pitchFamily="34" charset="0"/>
                <a:cs typeface="Calibri" panose="020F0502020204030204" pitchFamily="34" charset="0"/>
              </a:rPr>
              <a:t>Bronchioles (</a:t>
            </a:r>
            <a:r>
              <a:rPr lang="en-CA" sz="1600" dirty="0" err="1">
                <a:latin typeface="Calibri" panose="020F0502020204030204" pitchFamily="34" charset="0"/>
                <a:cs typeface="Calibri" panose="020F0502020204030204" pitchFamily="34" charset="0"/>
              </a:rPr>
              <a:t>SCCoE</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ClC</a:t>
            </a:r>
            <a:r>
              <a:rPr lang="en-CA" sz="1600" dirty="0">
                <a:latin typeface="Calibri" panose="020F0502020204030204" pitchFamily="34" charset="0"/>
                <a:cs typeface="Calibri" panose="020F0502020204030204" pitchFamily="34" charset="0"/>
              </a:rPr>
              <a:t>, SM)</a:t>
            </a:r>
          </a:p>
          <a:p>
            <a:pPr marL="285750" indent="-285750">
              <a:buFont typeface="Arial" panose="020B0604020202020204" pitchFamily="34" charset="0"/>
              <a:buChar char="•"/>
            </a:pPr>
            <a:r>
              <a:rPr lang="en-CA" sz="1600" dirty="0">
                <a:latin typeface="Calibri" panose="020F0502020204030204" pitchFamily="34" charset="0"/>
                <a:cs typeface="Calibri" panose="020F0502020204030204" pitchFamily="34" charset="0"/>
              </a:rPr>
              <a:t>Terminal bronchioles (</a:t>
            </a:r>
            <a:r>
              <a:rPr lang="en-CA" sz="1600" dirty="0" err="1">
                <a:latin typeface="Calibri" panose="020F0502020204030204" pitchFamily="34" charset="0"/>
                <a:cs typeface="Calibri" panose="020F0502020204030204" pitchFamily="34" charset="0"/>
              </a:rPr>
              <a:t>SCCuE</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ClC</a:t>
            </a:r>
            <a:r>
              <a:rPr lang="en-CA" sz="1600" dirty="0">
                <a:latin typeface="Calibri" panose="020F0502020204030204" pitchFamily="34" charset="0"/>
                <a:cs typeface="Calibri" panose="020F0502020204030204" pitchFamily="34" charset="0"/>
              </a:rPr>
              <a:t>, SM)</a:t>
            </a:r>
          </a:p>
          <a:p>
            <a:endParaRPr lang="en-CA" sz="1600" dirty="0">
              <a:latin typeface="Calibri" panose="020F0502020204030204" pitchFamily="34" charset="0"/>
              <a:cs typeface="Calibri" panose="020F0502020204030204" pitchFamily="34" charset="0"/>
            </a:endParaRPr>
          </a:p>
          <a:p>
            <a:r>
              <a:rPr lang="en-CA" sz="1600" b="1" dirty="0">
                <a:solidFill>
                  <a:schemeClr val="tx1"/>
                </a:solidFill>
                <a:latin typeface="Calibri" panose="020F0502020204030204" pitchFamily="34" charset="0"/>
                <a:cs typeface="Calibri" panose="020F0502020204030204" pitchFamily="34" charset="0"/>
              </a:rPr>
              <a:t>Function:</a:t>
            </a:r>
            <a:r>
              <a:rPr lang="en-CA" sz="1600" dirty="0">
                <a:solidFill>
                  <a:schemeClr val="tx1"/>
                </a:solidFill>
                <a:latin typeface="Calibri" panose="020F0502020204030204" pitchFamily="34" charset="0"/>
                <a:cs typeface="Calibri" panose="020F0502020204030204" pitchFamily="34" charset="0"/>
              </a:rPr>
              <a:t> </a:t>
            </a:r>
            <a:r>
              <a:rPr lang="en-CA" sz="1600" dirty="0">
                <a:latin typeface="Calibri" panose="020F0502020204030204" pitchFamily="34" charset="0"/>
                <a:cs typeface="Calibri" panose="020F0502020204030204" pitchFamily="34" charset="0"/>
              </a:rPr>
              <a:t>Warms, humidifies and filters air, NO gas exchange</a:t>
            </a:r>
          </a:p>
          <a:p>
            <a:pPr lvl="1"/>
            <a:r>
              <a:rPr lang="en-CA" sz="1600" dirty="0">
                <a:latin typeface="Calibri" panose="020F0502020204030204" pitchFamily="34" charset="0"/>
                <a:cs typeface="Calibri" panose="020F0502020204030204" pitchFamily="34" charset="0"/>
              </a:rPr>
              <a:t>*Airway </a:t>
            </a:r>
            <a:r>
              <a:rPr lang="en-CA" sz="1600" b="1" i="1" dirty="0">
                <a:latin typeface="Calibri" panose="020F0502020204030204" pitchFamily="34" charset="0"/>
                <a:cs typeface="Calibri" panose="020F0502020204030204" pitchFamily="34" charset="0"/>
              </a:rPr>
              <a:t>Resistance</a:t>
            </a:r>
            <a:r>
              <a:rPr lang="en-CA" sz="1600" dirty="0">
                <a:latin typeface="Calibri" panose="020F0502020204030204" pitchFamily="34" charset="0"/>
                <a:cs typeface="Calibri" panose="020F0502020204030204" pitchFamily="34" charset="0"/>
              </a:rPr>
              <a:t> </a:t>
            </a:r>
            <a:r>
              <a:rPr lang="en-CA" sz="1600" dirty="0">
                <a:solidFill>
                  <a:schemeClr val="accent2">
                    <a:lumMod val="60000"/>
                    <a:lumOff val="40000"/>
                  </a:schemeClr>
                </a:solidFill>
                <a:latin typeface="Calibri" panose="020F0502020204030204" pitchFamily="34" charset="0"/>
                <a:cs typeface="Calibri" panose="020F0502020204030204" pitchFamily="34" charset="0"/>
              </a:rPr>
              <a:t>highest</a:t>
            </a:r>
            <a:r>
              <a:rPr lang="en-CA" sz="1600" dirty="0">
                <a:latin typeface="Calibri" panose="020F0502020204030204" pitchFamily="34" charset="0"/>
                <a:cs typeface="Calibri" panose="020F0502020204030204" pitchFamily="34" charset="0"/>
              </a:rPr>
              <a:t> in large/medium bronchi</a:t>
            </a:r>
          </a:p>
          <a:p>
            <a:pPr marL="342900" lvl="1"/>
            <a:endParaRPr lang="en-CA" sz="1600" dirty="0">
              <a:latin typeface="Calibri" panose="020F0502020204030204" pitchFamily="34" charset="0"/>
              <a:cs typeface="Calibri" panose="020F0502020204030204" pitchFamily="34" charset="0"/>
            </a:endParaRPr>
          </a:p>
          <a:p>
            <a:pPr marL="342900" lvl="1"/>
            <a:endParaRPr lang="en-CA" sz="1600" dirty="0">
              <a:latin typeface="Calibri" panose="020F0502020204030204" pitchFamily="34" charset="0"/>
              <a:cs typeface="Calibri" panose="020F0502020204030204" pitchFamily="34" charset="0"/>
            </a:endParaRPr>
          </a:p>
          <a:p>
            <a:r>
              <a:rPr lang="en-CA" sz="1600" b="1" u="sng" dirty="0">
                <a:solidFill>
                  <a:schemeClr val="accent5">
                    <a:lumMod val="50000"/>
                  </a:schemeClr>
                </a:solidFill>
                <a:latin typeface="Calibri" panose="020F0502020204030204" pitchFamily="34" charset="0"/>
                <a:cs typeface="Calibri" panose="020F0502020204030204" pitchFamily="34" charset="0"/>
              </a:rPr>
              <a:t>Respiratory Zone</a:t>
            </a:r>
            <a:r>
              <a:rPr lang="en-CA" sz="1600" dirty="0">
                <a:solidFill>
                  <a:schemeClr val="accent5">
                    <a:lumMod val="50000"/>
                  </a:schemeClr>
                </a:solidFill>
                <a:latin typeface="Calibri" panose="020F0502020204030204" pitchFamily="34" charset="0"/>
                <a:cs typeface="Calibri" panose="020F0502020204030204" pitchFamily="34" charset="0"/>
              </a:rPr>
              <a:t> </a:t>
            </a:r>
          </a:p>
          <a:p>
            <a:r>
              <a:rPr lang="en-CA" sz="1600" dirty="0">
                <a:latin typeface="Calibri" panose="020F0502020204030204" pitchFamily="34" charset="0"/>
                <a:cs typeface="Calibri" panose="020F0502020204030204" pitchFamily="34" charset="0"/>
              </a:rPr>
              <a:t>Respiratory bronchioles (</a:t>
            </a:r>
            <a:r>
              <a:rPr lang="en-CA" sz="1600" dirty="0" err="1">
                <a:latin typeface="Calibri" panose="020F0502020204030204" pitchFamily="34" charset="0"/>
                <a:cs typeface="Calibri" panose="020F0502020204030204" pitchFamily="34" charset="0"/>
              </a:rPr>
              <a:t>ClC</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SqC</a:t>
            </a:r>
            <a:r>
              <a:rPr lang="en-CA" sz="1600" dirty="0">
                <a:latin typeface="Calibri" panose="020F0502020204030204" pitchFamily="34" charset="0"/>
                <a:cs typeface="Calibri" panose="020F0502020204030204" pitchFamily="34" charset="0"/>
              </a:rPr>
              <a:t>, </a:t>
            </a:r>
            <a:r>
              <a:rPr lang="en-CA" sz="1600" dirty="0" err="1">
                <a:latin typeface="Calibri" panose="020F0502020204030204" pitchFamily="34" charset="0"/>
                <a:cs typeface="Calibri" panose="020F0502020204030204" pitchFamily="34" charset="0"/>
              </a:rPr>
              <a:t>SCSqE</a:t>
            </a:r>
            <a:r>
              <a:rPr lang="en-CA" sz="1600" dirty="0">
                <a:latin typeface="Calibri" panose="020F0502020204030204" pitchFamily="34" charset="0"/>
                <a:cs typeface="Calibri" panose="020F0502020204030204" pitchFamily="34" charset="0"/>
              </a:rPr>
              <a:t>, SM)</a:t>
            </a:r>
          </a:p>
          <a:p>
            <a:r>
              <a:rPr lang="en-CA" sz="1600" dirty="0">
                <a:latin typeface="Calibri" panose="020F0502020204030204" pitchFamily="34" charset="0"/>
                <a:cs typeface="Calibri" panose="020F0502020204030204" pitchFamily="34" charset="0"/>
              </a:rPr>
              <a:t>Pulmonary alveoli (T1P, T2P, AM)</a:t>
            </a:r>
          </a:p>
          <a:p>
            <a:endParaRPr lang="en-CA" sz="1600" dirty="0">
              <a:latin typeface="Calibri" panose="020F0502020204030204" pitchFamily="34" charset="0"/>
              <a:cs typeface="Calibri" panose="020F0502020204030204" pitchFamily="34" charset="0"/>
            </a:endParaRPr>
          </a:p>
          <a:p>
            <a:r>
              <a:rPr lang="en-CA" sz="1600" b="1" dirty="0">
                <a:solidFill>
                  <a:schemeClr val="tx1"/>
                </a:solidFill>
                <a:latin typeface="Calibri" panose="020F0502020204030204" pitchFamily="34" charset="0"/>
                <a:cs typeface="Calibri" panose="020F0502020204030204" pitchFamily="34" charset="0"/>
              </a:rPr>
              <a:t>Function:</a:t>
            </a:r>
            <a:r>
              <a:rPr lang="en-CA" sz="1600" dirty="0">
                <a:solidFill>
                  <a:schemeClr val="tx1"/>
                </a:solidFill>
                <a:latin typeface="Calibri" panose="020F0502020204030204" pitchFamily="34" charset="0"/>
                <a:cs typeface="Calibri" panose="020F0502020204030204" pitchFamily="34" charset="0"/>
              </a:rPr>
              <a:t> </a:t>
            </a:r>
            <a:r>
              <a:rPr lang="en-CA" sz="1600" dirty="0">
                <a:latin typeface="Calibri" panose="020F0502020204030204" pitchFamily="34" charset="0"/>
                <a:cs typeface="Calibri" panose="020F0502020204030204" pitchFamily="34" charset="0"/>
              </a:rPr>
              <a:t>Participates in </a:t>
            </a:r>
            <a:r>
              <a:rPr lang="en-CA" sz="1600" b="1" i="1" dirty="0">
                <a:latin typeface="Calibri" panose="020F0502020204030204" pitchFamily="34" charset="0"/>
                <a:cs typeface="Calibri" panose="020F0502020204030204" pitchFamily="34" charset="0"/>
              </a:rPr>
              <a:t>Gas Exchange </a:t>
            </a:r>
          </a:p>
          <a:p>
            <a:pPr lvl="1"/>
            <a:r>
              <a:rPr lang="en-CA" sz="1600" dirty="0">
                <a:latin typeface="Calibri" panose="020F0502020204030204" pitchFamily="34" charset="0"/>
                <a:cs typeface="Calibri" panose="020F0502020204030204" pitchFamily="34" charset="0"/>
              </a:rPr>
              <a:t>Alveolar macrophages (dust cells) involved in immune response </a:t>
            </a:r>
          </a:p>
        </p:txBody>
      </p:sp>
      <p:pic>
        <p:nvPicPr>
          <p:cNvPr id="6" name="Picture 5">
            <a:extLst>
              <a:ext uri="{FF2B5EF4-FFF2-40B4-BE49-F238E27FC236}">
                <a16:creationId xmlns:a16="http://schemas.microsoft.com/office/drawing/2014/main" id="{BD478751-10E1-9345-B3DF-E400D3AD795B}"/>
              </a:ext>
            </a:extLst>
          </p:cNvPr>
          <p:cNvPicPr>
            <a:picLocks noChangeAspect="1"/>
          </p:cNvPicPr>
          <p:nvPr/>
        </p:nvPicPr>
        <p:blipFill>
          <a:blip r:embed="rId3"/>
          <a:stretch>
            <a:fillRect/>
          </a:stretch>
        </p:blipFill>
        <p:spPr>
          <a:xfrm>
            <a:off x="5862733" y="946173"/>
            <a:ext cx="3164681" cy="3636169"/>
          </a:xfrm>
          <a:prstGeom prst="rect">
            <a:avLst/>
          </a:prstGeom>
        </p:spPr>
      </p:pic>
    </p:spTree>
    <p:extLst>
      <p:ext uri="{BB962C8B-B14F-4D97-AF65-F5344CB8AC3E}">
        <p14:creationId xmlns:p14="http://schemas.microsoft.com/office/powerpoint/2010/main" val="1903167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What we are going to cover (LO’s)</a:t>
            </a:r>
            <a:endParaRPr sz="1100"/>
          </a:p>
        </p:txBody>
      </p:sp>
      <p:sp>
        <p:nvSpPr>
          <p:cNvPr id="151" name="Google Shape;151;p27"/>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fontScale="92500" lnSpcReduction="10000"/>
          </a:bodyPr>
          <a:lstStyle/>
          <a:p>
            <a:pPr marL="614363" lvl="1" indent="-285750">
              <a:spcBef>
                <a:spcPts val="0"/>
              </a:spcBef>
              <a:buSzPct val="100000"/>
            </a:pPr>
            <a:r>
              <a:rPr lang="en-CA" sz="1800" dirty="0"/>
              <a:t>Lung Embryology and Anatomy (Diaphragm as well)</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Microanatomy and Cell types</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Mechanism of Breathing </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Lung Volume and Capacitance - Restrictive VS Obstructive Lung Disease </a:t>
            </a:r>
          </a:p>
          <a:p>
            <a:pPr marL="614363" lvl="1" indent="-285750">
              <a:buSzPct val="100000"/>
            </a:pPr>
            <a:r>
              <a:rPr lang="en-CA" sz="1800" dirty="0"/>
              <a:t>Anatomic Vs Physiologic Dead Space </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Diffusion, Perfusion and Ventilation </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O2-Hb Dissociation Curve and Respiratory adaptation</a:t>
            </a:r>
          </a:p>
          <a:p>
            <a:pPr marL="596900" lvl="1" indent="-152400" algn="l" rtl="0">
              <a:lnSpc>
                <a:spcPct val="90000"/>
              </a:lnSpc>
              <a:spcBef>
                <a:spcPts val="400"/>
              </a:spcBef>
              <a:spcAft>
                <a:spcPts val="0"/>
              </a:spcAft>
              <a:buClr>
                <a:srgbClr val="262626"/>
              </a:buClr>
              <a:buSzPts val="425"/>
              <a:buFont typeface="Calibri"/>
              <a:buNone/>
            </a:pPr>
            <a:endParaRPr lang="en-CA" sz="1800" dirty="0"/>
          </a:p>
          <a:p>
            <a:pPr marL="614363" lvl="1" indent="-285750">
              <a:buSzPct val="100000"/>
            </a:pPr>
            <a:r>
              <a:rPr lang="en-CA" sz="1800" dirty="0"/>
              <a:t>V/Q Mismatch, A-a Gradients and </a:t>
            </a:r>
            <a:r>
              <a:rPr lang="en-CA" sz="1800" dirty="0" err="1"/>
              <a:t>ABG’s</a:t>
            </a:r>
            <a:endParaRPr lang="en-CA" sz="1800" dirty="0"/>
          </a:p>
          <a:p>
            <a:pPr marL="596900" lvl="1" indent="-152400" algn="l" rtl="0">
              <a:lnSpc>
                <a:spcPct val="90000"/>
              </a:lnSpc>
              <a:spcBef>
                <a:spcPts val="400"/>
              </a:spcBef>
              <a:spcAft>
                <a:spcPts val="0"/>
              </a:spcAft>
              <a:buClr>
                <a:srgbClr val="262626"/>
              </a:buClr>
              <a:buSzPct val="100000"/>
              <a:buFont typeface="Calibri"/>
              <a:buNone/>
            </a:pPr>
            <a:endParaRPr lang="en-CA" sz="800" dirty="0"/>
          </a:p>
          <a:p>
            <a:pPr marL="596900" lvl="1" indent="-152400" algn="l" rtl="0">
              <a:lnSpc>
                <a:spcPct val="90000"/>
              </a:lnSpc>
              <a:spcBef>
                <a:spcPts val="400"/>
              </a:spcBef>
              <a:spcAft>
                <a:spcPts val="0"/>
              </a:spcAft>
              <a:buClr>
                <a:srgbClr val="262626"/>
              </a:buClr>
              <a:buSzPct val="100000"/>
              <a:buFont typeface="Calibri"/>
              <a:buNone/>
            </a:pPr>
            <a:endParaRPr lang="en-CA" sz="800" dirty="0"/>
          </a:p>
          <a:p>
            <a:pPr marL="596900" lvl="1" indent="-152400" algn="l" rtl="0">
              <a:lnSpc>
                <a:spcPct val="90000"/>
              </a:lnSpc>
              <a:spcBef>
                <a:spcPts val="400"/>
              </a:spcBef>
              <a:spcAft>
                <a:spcPts val="0"/>
              </a:spcAft>
              <a:buClr>
                <a:srgbClr val="262626"/>
              </a:buClr>
              <a:buSzPct val="100000"/>
              <a:buFont typeface="Calibri"/>
              <a:buNone/>
            </a:pPr>
            <a:endParaRPr lang="en-CA" sz="800" dirty="0"/>
          </a:p>
          <a:p>
            <a:pPr marL="596900" lvl="1" indent="-152400" algn="l" rtl="0">
              <a:lnSpc>
                <a:spcPct val="90000"/>
              </a:lnSpc>
              <a:spcBef>
                <a:spcPts val="400"/>
              </a:spcBef>
              <a:spcAft>
                <a:spcPts val="0"/>
              </a:spcAft>
              <a:buClr>
                <a:srgbClr val="262626"/>
              </a:buClr>
              <a:buSzPct val="100000"/>
              <a:buFont typeface="Calibri"/>
              <a:buNone/>
            </a:pPr>
            <a:endParaRPr lang="en-CA" sz="800" dirty="0"/>
          </a:p>
          <a:p>
            <a:pPr marL="596900" lvl="1" indent="-152400" algn="l" rtl="0">
              <a:lnSpc>
                <a:spcPct val="90000"/>
              </a:lnSpc>
              <a:spcBef>
                <a:spcPts val="400"/>
              </a:spcBef>
              <a:spcAft>
                <a:spcPts val="0"/>
              </a:spcAft>
              <a:buClr>
                <a:srgbClr val="262626"/>
              </a:buClr>
              <a:buSzPct val="100000"/>
              <a:buFont typeface="Calibri"/>
              <a:buNone/>
            </a:pPr>
            <a:endParaRPr lang="en-CA" sz="800" dirty="0"/>
          </a:p>
          <a:p>
            <a:pPr marL="596900" lvl="1" indent="-152400"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a:p>
            <a:pPr marL="596900" lvl="1" indent="-152400" algn="l" rtl="0">
              <a:lnSpc>
                <a:spcPct val="90000"/>
              </a:lnSpc>
              <a:spcBef>
                <a:spcPts val="400"/>
              </a:spcBef>
              <a:spcAft>
                <a:spcPts val="0"/>
              </a:spcAft>
              <a:buClr>
                <a:srgbClr val="262626"/>
              </a:buClr>
              <a:buSzPct val="100000"/>
              <a:buFont typeface="Calibri"/>
              <a:buNone/>
            </a:pPr>
            <a:endParaRPr sz="1700" dirty="0"/>
          </a:p>
        </p:txBody>
      </p:sp>
      <p:pic>
        <p:nvPicPr>
          <p:cNvPr id="153" name="Google Shape;153;p27" descr="Diagram&#10;&#10;Description automatically generated"/>
          <p:cNvPicPr preferRelativeResize="0"/>
          <p:nvPr/>
        </p:nvPicPr>
        <p:blipFill rotWithShape="1">
          <a:blip r:embed="rId3">
            <a:alphaModFix/>
          </a:blip>
          <a:srcRect b="7508"/>
          <a:stretch/>
        </p:blipFill>
        <p:spPr>
          <a:xfrm>
            <a:off x="6291398" y="912473"/>
            <a:ext cx="1725201" cy="1454475"/>
          </a:xfrm>
          <a:prstGeom prst="rect">
            <a:avLst/>
          </a:prstGeom>
          <a:noFill/>
          <a:ln>
            <a:noFill/>
          </a:ln>
        </p:spPr>
      </p:pic>
      <p:sp>
        <p:nvSpPr>
          <p:cNvPr id="3" name="Text Placeholder 2">
            <a:extLst>
              <a:ext uri="{FF2B5EF4-FFF2-40B4-BE49-F238E27FC236}">
                <a16:creationId xmlns:a16="http://schemas.microsoft.com/office/drawing/2014/main" id="{FC4A2AEE-624B-E4A4-9367-E98D81598657}"/>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79FCB-B82D-2A4F-96AA-A49DB25326B5}"/>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Alveoli</a:t>
            </a:r>
          </a:p>
        </p:txBody>
      </p:sp>
      <p:sp>
        <p:nvSpPr>
          <p:cNvPr id="7" name="Text Placeholder 6">
            <a:extLst>
              <a:ext uri="{FF2B5EF4-FFF2-40B4-BE49-F238E27FC236}">
                <a16:creationId xmlns:a16="http://schemas.microsoft.com/office/drawing/2014/main" id="{5DC6B1EC-802C-DB14-F131-62DA09CF3383}"/>
              </a:ext>
            </a:extLst>
          </p:cNvPr>
          <p:cNvSpPr>
            <a:spLocks noGrp="1"/>
          </p:cNvSpPr>
          <p:nvPr>
            <p:ph type="body" idx="1"/>
          </p:nvPr>
        </p:nvSpPr>
        <p:spPr/>
        <p:txBody>
          <a:bodyPr>
            <a:normAutofit fontScale="47500" lnSpcReduction="20000"/>
          </a:bodyPr>
          <a:lstStyle/>
          <a:p>
            <a:endParaRPr lang="en-CA"/>
          </a:p>
        </p:txBody>
      </p:sp>
      <p:sp>
        <p:nvSpPr>
          <p:cNvPr id="8" name="Text Placeholder 7">
            <a:extLst>
              <a:ext uri="{FF2B5EF4-FFF2-40B4-BE49-F238E27FC236}">
                <a16:creationId xmlns:a16="http://schemas.microsoft.com/office/drawing/2014/main" id="{CC84977A-F0D4-D273-552D-4A6F09CED430}"/>
              </a:ext>
            </a:extLst>
          </p:cNvPr>
          <p:cNvSpPr>
            <a:spLocks noGrp="1"/>
          </p:cNvSpPr>
          <p:nvPr>
            <p:ph type="body" idx="2"/>
          </p:nvPr>
        </p:nvSpPr>
        <p:spPr/>
        <p:txBody>
          <a:bodyPr>
            <a:normAutofit fontScale="25000" lnSpcReduction="20000"/>
          </a:bodyPr>
          <a:lstStyle/>
          <a:p>
            <a:endParaRPr lang="en-CA"/>
          </a:p>
        </p:txBody>
      </p:sp>
      <p:sp>
        <p:nvSpPr>
          <p:cNvPr id="3" name="Slide Number Placeholder 2">
            <a:extLst>
              <a:ext uri="{FF2B5EF4-FFF2-40B4-BE49-F238E27FC236}">
                <a16:creationId xmlns:a16="http://schemas.microsoft.com/office/drawing/2014/main" id="{CC1A8096-CC55-714D-9276-6C48B42369CF}"/>
              </a:ext>
            </a:extLst>
          </p:cNvPr>
          <p:cNvSpPr>
            <a:spLocks noGrp="1"/>
          </p:cNvSpPr>
          <p:nvPr>
            <p:ph type="sldNum" sz="quarter" idx="4294967295"/>
          </p:nvPr>
        </p:nvSpPr>
        <p:spPr>
          <a:xfrm>
            <a:off x="0" y="0"/>
            <a:ext cx="0" cy="0"/>
          </a:xfrm>
        </p:spPr>
        <p:txBody>
          <a:bodyPr/>
          <a:lstStyle/>
          <a:p>
            <a:fld id="{945FDF0D-5D65-0248-8C17-D8D577A16A09}" type="slidenum">
              <a:rPr lang="en-US" smtClean="0"/>
              <a:t>20</a:t>
            </a:fld>
            <a:endParaRPr lang="en-US"/>
          </a:p>
        </p:txBody>
      </p:sp>
      <p:pic>
        <p:nvPicPr>
          <p:cNvPr id="5" name="Picture 4">
            <a:extLst>
              <a:ext uri="{FF2B5EF4-FFF2-40B4-BE49-F238E27FC236}">
                <a16:creationId xmlns:a16="http://schemas.microsoft.com/office/drawing/2014/main" id="{09F0B636-F3A4-E64A-9441-CE2F47935DB7}"/>
              </a:ext>
            </a:extLst>
          </p:cNvPr>
          <p:cNvPicPr>
            <a:picLocks noChangeAspect="1"/>
          </p:cNvPicPr>
          <p:nvPr/>
        </p:nvPicPr>
        <p:blipFill>
          <a:blip r:embed="rId3"/>
          <a:stretch>
            <a:fillRect/>
          </a:stretch>
        </p:blipFill>
        <p:spPr>
          <a:xfrm>
            <a:off x="4192108" y="990600"/>
            <a:ext cx="4837176" cy="3400136"/>
          </a:xfrm>
          <a:prstGeom prst="rect">
            <a:avLst/>
          </a:prstGeom>
        </p:spPr>
      </p:pic>
      <p:sp>
        <p:nvSpPr>
          <p:cNvPr id="6" name="TextBox 5">
            <a:extLst>
              <a:ext uri="{FF2B5EF4-FFF2-40B4-BE49-F238E27FC236}">
                <a16:creationId xmlns:a16="http://schemas.microsoft.com/office/drawing/2014/main" id="{01943652-0E06-F247-A402-C7B8448AABC2}"/>
              </a:ext>
            </a:extLst>
          </p:cNvPr>
          <p:cNvSpPr txBox="1"/>
          <p:nvPr/>
        </p:nvSpPr>
        <p:spPr>
          <a:xfrm>
            <a:off x="464458" y="1097816"/>
            <a:ext cx="3987799" cy="2677656"/>
          </a:xfrm>
          <a:prstGeom prst="rect">
            <a:avLst/>
          </a:prstGeom>
          <a:noFill/>
        </p:spPr>
        <p:txBody>
          <a:bodyPr wrap="square" rtlCol="0">
            <a:spAutoFit/>
          </a:bodyPr>
          <a:lstStyle/>
          <a:p>
            <a:r>
              <a:rPr lang="en-US" dirty="0">
                <a:latin typeface="Calibri" panose="020F0502020204030204" pitchFamily="34" charset="0"/>
                <a:cs typeface="Calibri" panose="020F0502020204030204" pitchFamily="34" charset="0"/>
              </a:rPr>
              <a:t>Alveoli consist of 3 main cell types: </a:t>
            </a:r>
          </a:p>
          <a:p>
            <a:pPr marL="285750" indent="-285750">
              <a:buFont typeface="Arial" panose="020B0604020202020204" pitchFamily="34" charset="0"/>
              <a:buChar char="•"/>
            </a:pPr>
            <a:r>
              <a:rPr lang="en-US" dirty="0">
                <a:solidFill>
                  <a:srgbClr val="7030A0"/>
                </a:solidFill>
                <a:latin typeface="Calibri" panose="020F0502020204030204" pitchFamily="34" charset="0"/>
                <a:cs typeface="Calibri" panose="020F0502020204030204" pitchFamily="34" charset="0"/>
              </a:rPr>
              <a:t>Type I Pneumocytes </a:t>
            </a:r>
            <a:r>
              <a:rPr lang="en-US" dirty="0">
                <a:latin typeface="Calibri" panose="020F0502020204030204" pitchFamily="34" charset="0"/>
                <a:cs typeface="Calibri" panose="020F0502020204030204" pitchFamily="34" charset="0"/>
              </a:rPr>
              <a:t>– form the epithelium of the alveoli, site of gas exchange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accent5">
                    <a:lumMod val="75000"/>
                  </a:schemeClr>
                </a:solidFill>
                <a:latin typeface="Calibri" panose="020F0502020204030204" pitchFamily="34" charset="0"/>
                <a:cs typeface="Calibri" panose="020F0502020204030204" pitchFamily="34" charset="0"/>
              </a:rPr>
              <a:t>Type II Pneumocytes </a:t>
            </a:r>
            <a:r>
              <a:rPr lang="en-US" dirty="0">
                <a:latin typeface="Calibri" panose="020F0502020204030204" pitchFamily="34" charset="0"/>
                <a:cs typeface="Calibri" panose="020F0502020204030204" pitchFamily="34" charset="0"/>
              </a:rPr>
              <a:t>– stem cells for Type I and produce </a:t>
            </a:r>
            <a:r>
              <a:rPr lang="en-US" b="1" dirty="0">
                <a:latin typeface="Calibri" panose="020F0502020204030204" pitchFamily="34" charset="0"/>
                <a:cs typeface="Calibri" panose="020F0502020204030204" pitchFamily="34" charset="0"/>
              </a:rPr>
              <a:t>Surfactant</a:t>
            </a:r>
            <a:r>
              <a:rPr lang="en-US" dirty="0">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solidFill>
                  <a:schemeClr val="accent6">
                    <a:lumMod val="75000"/>
                  </a:schemeClr>
                </a:solidFill>
                <a:latin typeface="Calibri" panose="020F0502020204030204" pitchFamily="34" charset="0"/>
                <a:cs typeface="Calibri" panose="020F0502020204030204" pitchFamily="34" charset="0"/>
              </a:rPr>
              <a:t>Alveolar Dust cells </a:t>
            </a:r>
            <a:r>
              <a:rPr lang="en-US" dirty="0">
                <a:latin typeface="Calibri" panose="020F0502020204030204" pitchFamily="34" charset="0"/>
                <a:cs typeface="Calibri" panose="020F0502020204030204" pitchFamily="34" charset="0"/>
              </a:rPr>
              <a:t>– Macrophages that scavenger the alveoli for tissue debris, foreign material and anything that the mucociliary escalator missed. </a:t>
            </a:r>
          </a:p>
          <a:p>
            <a:pPr marL="257175" indent="-257175">
              <a:buFont typeface="Wingdings" pitchFamily="2" charset="2"/>
              <a:buChar char="Ø"/>
            </a:pPr>
            <a:endParaRPr lang="en-US" dirty="0">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D0257F63-2BFA-2546-A794-61734FB40CA3}"/>
              </a:ext>
            </a:extLst>
          </p:cNvPr>
          <p:cNvPicPr>
            <a:picLocks noChangeAspect="1"/>
          </p:cNvPicPr>
          <p:nvPr/>
        </p:nvPicPr>
        <p:blipFill>
          <a:blip r:embed="rId4"/>
          <a:stretch>
            <a:fillRect/>
          </a:stretch>
        </p:blipFill>
        <p:spPr>
          <a:xfrm>
            <a:off x="464458" y="2571750"/>
            <a:ext cx="233627" cy="366740"/>
          </a:xfrm>
          <a:prstGeom prst="rect">
            <a:avLst/>
          </a:prstGeom>
        </p:spPr>
      </p:pic>
    </p:spTree>
    <p:extLst>
      <p:ext uri="{BB962C8B-B14F-4D97-AF65-F5344CB8AC3E}">
        <p14:creationId xmlns:p14="http://schemas.microsoft.com/office/powerpoint/2010/main" val="1499952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Pop Quiz!</a:t>
            </a:r>
            <a:endParaRPr sz="1100"/>
          </a:p>
        </p:txBody>
      </p:sp>
      <p:sp>
        <p:nvSpPr>
          <p:cNvPr id="268" name="Google Shape;268;p38"/>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1700"/>
              <a:buNone/>
            </a:pPr>
            <a:r>
              <a:rPr lang="en-CA" sz="1700" b="1" dirty="0"/>
              <a:t>I</a:t>
            </a:r>
            <a:r>
              <a:rPr lang="en" sz="1700" b="1" dirty="0"/>
              <a:t>dentify the structure</a:t>
            </a:r>
            <a:endParaRPr sz="1100" dirty="0"/>
          </a:p>
        </p:txBody>
      </p:sp>
      <p:pic>
        <p:nvPicPr>
          <p:cNvPr id="269" name="Google Shape;269;p38" descr="A picture containing curtain, rug&#10;&#10;Description automatically generated"/>
          <p:cNvPicPr preferRelativeResize="0"/>
          <p:nvPr/>
        </p:nvPicPr>
        <p:blipFill rotWithShape="1">
          <a:blip r:embed="rId3">
            <a:alphaModFix/>
          </a:blip>
          <a:srcRect/>
          <a:stretch/>
        </p:blipFill>
        <p:spPr>
          <a:xfrm>
            <a:off x="2355796" y="1263129"/>
            <a:ext cx="4432409" cy="3285699"/>
          </a:xfrm>
          <a:prstGeom prst="rect">
            <a:avLst/>
          </a:prstGeom>
          <a:noFill/>
          <a:ln>
            <a:noFill/>
          </a:ln>
        </p:spPr>
      </p:pic>
      <p:sp>
        <p:nvSpPr>
          <p:cNvPr id="270" name="Google Shape;270;p38"/>
          <p:cNvSpPr txBox="1"/>
          <p:nvPr/>
        </p:nvSpPr>
        <p:spPr>
          <a:xfrm rot="-854387">
            <a:off x="3218873" y="2894404"/>
            <a:ext cx="2706255" cy="663314"/>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 sz="3800" b="1" i="0" u="none" strike="noStrike" cap="none">
                <a:solidFill>
                  <a:srgbClr val="FF0000"/>
                </a:solidFill>
                <a:latin typeface="Franklin Gothic"/>
                <a:ea typeface="Franklin Gothic"/>
                <a:cs typeface="Franklin Gothic"/>
                <a:sym typeface="Franklin Gothic"/>
              </a:rPr>
              <a:t>TRACHEA!!!</a:t>
            </a:r>
            <a:endParaRPr sz="1100" b="0" i="0" u="none" strike="noStrike" cap="none">
              <a:solidFill>
                <a:srgbClr val="000000"/>
              </a:solidFill>
              <a:latin typeface="Arial"/>
              <a:ea typeface="Arial"/>
              <a:cs typeface="Arial"/>
              <a:sym typeface="Arial"/>
            </a:endParaRPr>
          </a:p>
        </p:txBody>
      </p:sp>
      <p:sp>
        <p:nvSpPr>
          <p:cNvPr id="271" name="Google Shape;271;p38"/>
          <p:cNvSpPr/>
          <p:nvPr/>
        </p:nvSpPr>
        <p:spPr>
          <a:xfrm rot="-1055278">
            <a:off x="4384622" y="3493694"/>
            <a:ext cx="921895" cy="857250"/>
          </a:xfrm>
          <a:prstGeom prst="star5">
            <a:avLst>
              <a:gd name="adj" fmla="val 19098"/>
              <a:gd name="hf" fmla="val 105146"/>
              <a:gd name="vf" fmla="val 110557"/>
            </a:avLst>
          </a:prstGeom>
          <a:solidFill>
            <a:srgbClr val="FFFF00"/>
          </a:solidFill>
          <a:ln w="12700" cap="flat" cmpd="sng">
            <a:solidFill>
              <a:srgbClr val="FFFF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273" name="Google Shape;273;p38"/>
          <p:cNvSpPr txBox="1">
            <a:spLocks noGrp="1"/>
          </p:cNvSpPr>
          <p:nvPr>
            <p:ph type="body" idx="3"/>
          </p:nvPr>
        </p:nvSpPr>
        <p:spPr>
          <a:xfrm>
            <a:off x="5965134" y="4930836"/>
            <a:ext cx="3173798" cy="235149"/>
          </a:xfrm>
          <a:prstGeom prst="rect">
            <a:avLst/>
          </a:prstGeom>
          <a:noFill/>
          <a:ln>
            <a:noFill/>
          </a:ln>
        </p:spPr>
        <p:txBody>
          <a:bodyPr spcFirstLastPara="1" wrap="square" lIns="68575" tIns="34275" rIns="68575" bIns="34275" anchor="t" anchorCtr="0">
            <a:normAutofit fontScale="77500" lnSpcReduction="20000"/>
          </a:bodyPr>
          <a:lstStyle/>
          <a:p>
            <a:pPr marL="0" lvl="0" indent="0" algn="r" rtl="0">
              <a:lnSpc>
                <a:spcPct val="90000"/>
              </a:lnSpc>
              <a:spcBef>
                <a:spcPts val="0"/>
              </a:spcBef>
              <a:spcAft>
                <a:spcPts val="0"/>
              </a:spcAft>
              <a:buClr>
                <a:schemeClr val="lt1"/>
              </a:buClr>
              <a:buSzPct val="100000"/>
              <a:buFont typeface="Arial"/>
              <a:buNone/>
            </a:pPr>
            <a:r>
              <a:rPr lang="en" sz="1400" b="0" i="0" u="none" strike="noStrike" cap="none">
                <a:solidFill>
                  <a:schemeClr val="lt1"/>
                </a:solidFill>
                <a:latin typeface="Calibri"/>
                <a:ea typeface="Calibri"/>
                <a:cs typeface="Calibri"/>
                <a:sym typeface="Calibri"/>
              </a:rPr>
              <a:t>AMBOSS, Airways &amp; Lungs (Microscopic Anatomy)</a:t>
            </a:r>
            <a:endParaRPr sz="1100"/>
          </a:p>
        </p:txBody>
      </p:sp>
      <p:sp>
        <p:nvSpPr>
          <p:cNvPr id="3" name="Text Placeholder 2">
            <a:extLst>
              <a:ext uri="{FF2B5EF4-FFF2-40B4-BE49-F238E27FC236}">
                <a16:creationId xmlns:a16="http://schemas.microsoft.com/office/drawing/2014/main" id="{DD1108B8-0746-3557-399F-9C30570AAB09}"/>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0"/>
                                        </p:tgtEl>
                                        <p:attrNameLst>
                                          <p:attrName>style.visibility</p:attrName>
                                        </p:attrNameLst>
                                      </p:cBhvr>
                                      <p:to>
                                        <p:strVal val="visible"/>
                                      </p:to>
                                    </p:set>
                                    <p:animEffect transition="in" filter="fade">
                                      <p:cBhvr>
                                        <p:cTn id="7" dur="1000"/>
                                        <p:tgtEl>
                                          <p:spTgt spid="27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5ABD2-7BB1-D943-ACFF-235CDF939E3A}"/>
              </a:ext>
            </a:extLst>
          </p:cNvPr>
          <p:cNvSpPr>
            <a:spLocks noGrp="1"/>
          </p:cNvSpPr>
          <p:nvPr>
            <p:ph type="title"/>
          </p:nvPr>
        </p:nvSpPr>
        <p:spPr>
          <a:xfrm>
            <a:off x="394554" y="133135"/>
            <a:ext cx="8354891" cy="697835"/>
          </a:xfrm>
        </p:spPr>
        <p:txBody>
          <a:bodyPr vert="horz" lIns="68580" tIns="34290" rIns="68580" bIns="34290" rtlCol="0" anchor="b">
            <a:normAutofit/>
          </a:bodyPr>
          <a:lstStyle/>
          <a:p>
            <a:pPr algn="ctr"/>
            <a:r>
              <a:rPr lang="en-US" sz="2500" dirty="0">
                <a:solidFill>
                  <a:schemeClr val="tx1"/>
                </a:solidFill>
              </a:rPr>
              <a:t>Histology Summary of Tracheobronchial Tree</a:t>
            </a:r>
          </a:p>
        </p:txBody>
      </p:sp>
      <p:sp>
        <p:nvSpPr>
          <p:cNvPr id="3" name="TextBox 2">
            <a:extLst>
              <a:ext uri="{FF2B5EF4-FFF2-40B4-BE49-F238E27FC236}">
                <a16:creationId xmlns:a16="http://schemas.microsoft.com/office/drawing/2014/main" id="{36044F03-F7DF-9143-A6E5-533B7032D8B3}"/>
              </a:ext>
            </a:extLst>
          </p:cNvPr>
          <p:cNvSpPr txBox="1"/>
          <p:nvPr/>
        </p:nvSpPr>
        <p:spPr>
          <a:xfrm>
            <a:off x="409763" y="1947626"/>
            <a:ext cx="3933635" cy="2169825"/>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Types of Epithelium</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At Bronchi</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Ciliated Pseudostratified Columnar Epithelium </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At Bronchioles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Simple Ciliated Columnar Epithelium</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At Terminal Bronchioles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Cuboidal Ciliated Epithelium</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At Alveoli</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Simple Squamous Epithelium</a:t>
            </a:r>
          </a:p>
        </p:txBody>
      </p:sp>
      <p:sp>
        <p:nvSpPr>
          <p:cNvPr id="9" name="TextBox 8">
            <a:extLst>
              <a:ext uri="{FF2B5EF4-FFF2-40B4-BE49-F238E27FC236}">
                <a16:creationId xmlns:a16="http://schemas.microsoft.com/office/drawing/2014/main" id="{01FB40F2-AA1C-9543-9D85-2874875B5B9F}"/>
              </a:ext>
            </a:extLst>
          </p:cNvPr>
          <p:cNvSpPr txBox="1"/>
          <p:nvPr/>
        </p:nvSpPr>
        <p:spPr>
          <a:xfrm>
            <a:off x="4943122" y="1962452"/>
            <a:ext cx="3933635" cy="2585323"/>
          </a:xfrm>
          <a:prstGeom prst="rect">
            <a:avLst/>
          </a:prstGeom>
          <a:noFill/>
        </p:spPr>
        <p:txBody>
          <a:bodyPr wrap="square" rtlCol="0">
            <a:spAutoFit/>
          </a:bodyPr>
          <a:lstStyle/>
          <a:p>
            <a:pPr defTabSz="685800">
              <a:buClrTx/>
            </a:pPr>
            <a:r>
              <a:rPr lang="en-US" sz="1350" b="1" kern="1200" dirty="0">
                <a:solidFill>
                  <a:prstClr val="black"/>
                </a:solidFill>
                <a:latin typeface="Calibri" panose="020F0502020204030204"/>
                <a:ea typeface="+mn-ea"/>
                <a:cs typeface="+mn-cs"/>
              </a:rPr>
              <a:t>Function of</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Type I pneumocytes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Interface for gas exchange</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Type II pneumocytes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Secrete surfactant</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Regenerate Type I pneumocytes</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Goblet cells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Produce and secrete mucus</a:t>
            </a:r>
          </a:p>
          <a:p>
            <a:pPr marL="214313" indent="-214313" defTabSz="685800">
              <a:buClrTx/>
              <a:buFont typeface="Arial" panose="020B0604020202020204" pitchFamily="34" charset="0"/>
              <a:buChar char="•"/>
            </a:pPr>
            <a:r>
              <a:rPr lang="en-US" sz="1350" i="1" kern="1200" dirty="0">
                <a:solidFill>
                  <a:prstClr val="black"/>
                </a:solidFill>
                <a:latin typeface="Calibri" panose="020F0502020204030204"/>
                <a:ea typeface="+mn-ea"/>
                <a:cs typeface="+mn-cs"/>
              </a:rPr>
              <a:t>Club cells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Synthesize and secrete GAGs, proteins</a:t>
            </a:r>
          </a:p>
          <a:p>
            <a:pPr marL="557213" lvl="1" indent="-214313" defTabSz="685800">
              <a:buClrTx/>
              <a:buFont typeface="Arial" panose="020B0604020202020204" pitchFamily="34" charset="0"/>
              <a:buChar char="•"/>
            </a:pPr>
            <a:r>
              <a:rPr lang="en-US" sz="1350" kern="1200" dirty="0">
                <a:solidFill>
                  <a:prstClr val="black"/>
                </a:solidFill>
                <a:latin typeface="Calibri" panose="020F0502020204030204"/>
                <a:ea typeface="+mn-ea"/>
                <a:cs typeface="+mn-cs"/>
              </a:rPr>
              <a:t>Protective role – degrade mucus and breakdown airborne toxins (via CYP)</a:t>
            </a:r>
          </a:p>
        </p:txBody>
      </p:sp>
    </p:spTree>
    <p:extLst>
      <p:ext uri="{BB962C8B-B14F-4D97-AF65-F5344CB8AC3E}">
        <p14:creationId xmlns:p14="http://schemas.microsoft.com/office/powerpoint/2010/main" val="357745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9" end="9"/>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39"/>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Diaphragm Anatomy</a:t>
            </a:r>
            <a:endParaRPr sz="1100"/>
          </a:p>
        </p:txBody>
      </p:sp>
      <p:sp>
        <p:nvSpPr>
          <p:cNvPr id="280" name="Google Shape;280;p39"/>
          <p:cNvSpPr txBox="1">
            <a:spLocks noGrp="1"/>
          </p:cNvSpPr>
          <p:nvPr>
            <p:ph type="body" idx="1"/>
          </p:nvPr>
        </p:nvSpPr>
        <p:spPr>
          <a:xfrm>
            <a:off x="628650" y="962025"/>
            <a:ext cx="7886700" cy="3933825"/>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C-shaped musculotendinous structure</a:t>
            </a:r>
            <a:endParaRPr sz="1100"/>
          </a:p>
          <a:p>
            <a:pPr marL="177800" lvl="0" indent="-171450" algn="l" rtl="0">
              <a:lnSpc>
                <a:spcPct val="90000"/>
              </a:lnSpc>
              <a:spcBef>
                <a:spcPts val="800"/>
              </a:spcBef>
              <a:spcAft>
                <a:spcPts val="0"/>
              </a:spcAft>
              <a:buClr>
                <a:srgbClr val="262626"/>
              </a:buClr>
              <a:buSzPts val="1500"/>
              <a:buChar char="•"/>
            </a:pPr>
            <a:r>
              <a:rPr lang="en" sz="1100"/>
              <a:t>Separates thoracic cavity from abdominal cavity</a:t>
            </a:r>
            <a:endParaRPr sz="1100"/>
          </a:p>
          <a:p>
            <a:pPr marL="177800" lvl="0" indent="-171450" algn="l" rtl="0">
              <a:lnSpc>
                <a:spcPct val="90000"/>
              </a:lnSpc>
              <a:spcBef>
                <a:spcPts val="800"/>
              </a:spcBef>
              <a:spcAft>
                <a:spcPts val="0"/>
              </a:spcAft>
              <a:buClr>
                <a:srgbClr val="262626"/>
              </a:buClr>
              <a:buSzPts val="1500"/>
              <a:buChar char="•"/>
            </a:pPr>
            <a:r>
              <a:rPr lang="en" sz="1100"/>
              <a:t>Divided into </a:t>
            </a:r>
            <a:r>
              <a:rPr lang="en" sz="1100">
                <a:solidFill>
                  <a:srgbClr val="7030A0"/>
                </a:solidFill>
              </a:rPr>
              <a:t>left</a:t>
            </a:r>
            <a:r>
              <a:rPr lang="en" sz="1100"/>
              <a:t> and </a:t>
            </a:r>
            <a:r>
              <a:rPr lang="en" sz="1100">
                <a:solidFill>
                  <a:srgbClr val="7030A0"/>
                </a:solidFill>
              </a:rPr>
              <a:t>right</a:t>
            </a:r>
            <a:r>
              <a:rPr lang="en" sz="1100"/>
              <a:t> hemidiaphragm </a:t>
            </a:r>
            <a:endParaRPr sz="1100"/>
          </a:p>
          <a:p>
            <a:pPr marL="520700" lvl="1" indent="-177800" algn="l" rtl="0">
              <a:lnSpc>
                <a:spcPct val="90000"/>
              </a:lnSpc>
              <a:spcBef>
                <a:spcPts val="400"/>
              </a:spcBef>
              <a:spcAft>
                <a:spcPts val="0"/>
              </a:spcAft>
              <a:buClr>
                <a:srgbClr val="262626"/>
              </a:buClr>
              <a:buSzPts val="1400"/>
              <a:buChar char="•"/>
            </a:pPr>
            <a:r>
              <a:rPr lang="en" sz="1100"/>
              <a:t>Right higher than left (due to liver) </a:t>
            </a:r>
            <a:endParaRPr sz="1100"/>
          </a:p>
          <a:p>
            <a:pPr marL="177800" lvl="0" indent="-171450" algn="l" rtl="0">
              <a:lnSpc>
                <a:spcPct val="90000"/>
              </a:lnSpc>
              <a:spcBef>
                <a:spcPts val="800"/>
              </a:spcBef>
              <a:spcAft>
                <a:spcPts val="0"/>
              </a:spcAft>
              <a:buClr>
                <a:srgbClr val="262626"/>
              </a:buClr>
              <a:buSzPts val="1500"/>
              <a:buChar char="•"/>
            </a:pPr>
            <a:r>
              <a:rPr lang="en" sz="1100"/>
              <a:t>*</a:t>
            </a:r>
            <a:r>
              <a:rPr lang="en" sz="1100" b="1">
                <a:solidFill>
                  <a:srgbClr val="7030A0"/>
                </a:solidFill>
              </a:rPr>
              <a:t>Key muscle of inspiration</a:t>
            </a:r>
            <a:endParaRPr sz="1100"/>
          </a:p>
          <a:p>
            <a:pPr marL="177800" lvl="0" indent="-171450" algn="l" rtl="0">
              <a:lnSpc>
                <a:spcPct val="90000"/>
              </a:lnSpc>
              <a:spcBef>
                <a:spcPts val="800"/>
              </a:spcBef>
              <a:spcAft>
                <a:spcPts val="0"/>
              </a:spcAft>
              <a:buClr>
                <a:srgbClr val="262626"/>
              </a:buClr>
              <a:buSzPts val="1500"/>
              <a:buChar char="•"/>
            </a:pPr>
            <a:r>
              <a:rPr lang="en" sz="1100"/>
              <a:t>Innervated by phrenic nerve</a:t>
            </a:r>
            <a:endParaRPr sz="1100"/>
          </a:p>
          <a:p>
            <a:pPr marL="520700" lvl="1" indent="-177800" algn="l" rtl="0">
              <a:lnSpc>
                <a:spcPct val="90000"/>
              </a:lnSpc>
              <a:spcBef>
                <a:spcPts val="400"/>
              </a:spcBef>
              <a:spcAft>
                <a:spcPts val="0"/>
              </a:spcAft>
              <a:buClr>
                <a:srgbClr val="262626"/>
              </a:buClr>
              <a:buSzPts val="1400"/>
              <a:buChar char="•"/>
            </a:pPr>
            <a:r>
              <a:rPr lang="en" sz="1100"/>
              <a:t>“C3, 4, 5 Keeps the Diaphragm Alive!”</a:t>
            </a:r>
            <a:endParaRPr sz="1100"/>
          </a:p>
          <a:p>
            <a:pPr marL="0" lvl="0" indent="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Structures passing through Diaphragm</a:t>
            </a:r>
            <a:endParaRPr sz="1100"/>
          </a:p>
          <a:p>
            <a:pPr marL="177800" lvl="0" indent="-171450" algn="l" rtl="0">
              <a:lnSpc>
                <a:spcPct val="90000"/>
              </a:lnSpc>
              <a:spcBef>
                <a:spcPts val="800"/>
              </a:spcBef>
              <a:spcAft>
                <a:spcPts val="0"/>
              </a:spcAft>
              <a:buClr>
                <a:srgbClr val="7030A0"/>
              </a:buClr>
              <a:buSzPts val="1500"/>
              <a:buChar char="•"/>
            </a:pPr>
            <a:r>
              <a:rPr lang="en" sz="1100" b="1">
                <a:solidFill>
                  <a:srgbClr val="7030A0"/>
                </a:solidFill>
              </a:rPr>
              <a:t>T8</a:t>
            </a:r>
            <a:r>
              <a:rPr lang="en" sz="1100" b="1"/>
              <a:t> </a:t>
            </a:r>
            <a:r>
              <a:rPr lang="en" sz="1100"/>
              <a:t>→ IVC (Right phrenic nerve)</a:t>
            </a:r>
            <a:endParaRPr sz="1100"/>
          </a:p>
          <a:p>
            <a:pPr marL="177800" lvl="0" indent="-171450" algn="l" rtl="0">
              <a:lnSpc>
                <a:spcPct val="90000"/>
              </a:lnSpc>
              <a:spcBef>
                <a:spcPts val="800"/>
              </a:spcBef>
              <a:spcAft>
                <a:spcPts val="0"/>
              </a:spcAft>
              <a:buClr>
                <a:srgbClr val="7030A0"/>
              </a:buClr>
              <a:buSzPts val="1500"/>
              <a:buChar char="•"/>
            </a:pPr>
            <a:r>
              <a:rPr lang="en" sz="1100" b="1">
                <a:solidFill>
                  <a:srgbClr val="7030A0"/>
                </a:solidFill>
              </a:rPr>
              <a:t>T10</a:t>
            </a:r>
            <a:r>
              <a:rPr lang="en" sz="1100"/>
              <a:t> → Esophagus (Vagus nerve)</a:t>
            </a:r>
            <a:endParaRPr sz="1100"/>
          </a:p>
          <a:p>
            <a:pPr marL="177800" lvl="0" indent="-171450" algn="l" rtl="0">
              <a:lnSpc>
                <a:spcPct val="90000"/>
              </a:lnSpc>
              <a:spcBef>
                <a:spcPts val="800"/>
              </a:spcBef>
              <a:spcAft>
                <a:spcPts val="0"/>
              </a:spcAft>
              <a:buClr>
                <a:srgbClr val="7030A0"/>
              </a:buClr>
              <a:buSzPts val="1500"/>
              <a:buChar char="•"/>
            </a:pPr>
            <a:r>
              <a:rPr lang="en" sz="1100" b="1">
                <a:solidFill>
                  <a:srgbClr val="7030A0"/>
                </a:solidFill>
              </a:rPr>
              <a:t>T12</a:t>
            </a:r>
            <a:r>
              <a:rPr lang="en" sz="1100"/>
              <a:t> → Aorta, thoracic duct and azygos vein </a:t>
            </a:r>
            <a:endParaRPr sz="1100"/>
          </a:p>
          <a:p>
            <a:pPr marL="520700" lvl="1" indent="-177800" algn="l" rtl="0">
              <a:lnSpc>
                <a:spcPct val="90000"/>
              </a:lnSpc>
              <a:spcBef>
                <a:spcPts val="400"/>
              </a:spcBef>
              <a:spcAft>
                <a:spcPts val="0"/>
              </a:spcAft>
              <a:buClr>
                <a:srgbClr val="262626"/>
              </a:buClr>
              <a:buSzPts val="1400"/>
              <a:buChar char="•"/>
            </a:pPr>
            <a:r>
              <a:rPr lang="en" sz="1100"/>
              <a:t>“T-1-2 is Red, White and Blue”</a:t>
            </a:r>
            <a:endParaRPr sz="1100"/>
          </a:p>
          <a:p>
            <a:pPr marL="177800" lvl="0" indent="-76200" algn="l" rtl="0">
              <a:lnSpc>
                <a:spcPct val="90000"/>
              </a:lnSpc>
              <a:spcBef>
                <a:spcPts val="80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p:txBody>
      </p:sp>
      <p:sp>
        <p:nvSpPr>
          <p:cNvPr id="281" name="Google Shape;281;p39"/>
          <p:cNvSpPr txBox="1">
            <a:spLocks noGrp="1"/>
          </p:cNvSpPr>
          <p:nvPr>
            <p:ph type="body" idx="3"/>
          </p:nvPr>
        </p:nvSpPr>
        <p:spPr>
          <a:xfrm>
            <a:off x="5773849" y="4908352"/>
            <a:ext cx="3365084" cy="200246"/>
          </a:xfrm>
          <a:prstGeom prst="rect">
            <a:avLst/>
          </a:prstGeom>
          <a:noFill/>
          <a:ln>
            <a:noFill/>
          </a:ln>
        </p:spPr>
        <p:txBody>
          <a:bodyPr spcFirstLastPara="1" wrap="square" lIns="68575" tIns="34275" rIns="68575" bIns="34275" anchor="t" anchorCtr="0">
            <a:normAutofit fontScale="92500" lnSpcReduction="10000"/>
          </a:bodyPr>
          <a:lstStyle/>
          <a:p>
            <a:pPr marL="0" lvl="0" indent="0" algn="r" rtl="0">
              <a:lnSpc>
                <a:spcPct val="90000"/>
              </a:lnSpc>
              <a:spcBef>
                <a:spcPts val="0"/>
              </a:spcBef>
              <a:spcAft>
                <a:spcPts val="0"/>
              </a:spcAft>
              <a:buClr>
                <a:schemeClr val="lt1"/>
              </a:buClr>
              <a:buSzPct val="127272"/>
              <a:buNone/>
            </a:pPr>
            <a:r>
              <a:rPr lang="en" sz="1100"/>
              <a:t>First Aid 2018, 649; AMBOSS Thoracic Cavity (Diaphragm) </a:t>
            </a:r>
            <a:endParaRPr sz="1100"/>
          </a:p>
          <a:p>
            <a:pPr marL="0" lvl="0" indent="0" algn="r" rtl="0">
              <a:lnSpc>
                <a:spcPct val="90000"/>
              </a:lnSpc>
              <a:spcBef>
                <a:spcPts val="800"/>
              </a:spcBef>
              <a:spcAft>
                <a:spcPts val="0"/>
              </a:spcAft>
              <a:buClr>
                <a:schemeClr val="lt1"/>
              </a:buClr>
              <a:buSzPct val="127272"/>
              <a:buNone/>
            </a:pPr>
            <a:endParaRPr sz="1100"/>
          </a:p>
        </p:txBody>
      </p:sp>
      <p:pic>
        <p:nvPicPr>
          <p:cNvPr id="282" name="Google Shape;282;p39"/>
          <p:cNvPicPr preferRelativeResize="0"/>
          <p:nvPr/>
        </p:nvPicPr>
        <p:blipFill rotWithShape="1">
          <a:blip r:embed="rId3">
            <a:alphaModFix/>
          </a:blip>
          <a:srcRect/>
          <a:stretch/>
        </p:blipFill>
        <p:spPr>
          <a:xfrm>
            <a:off x="5092908" y="1174773"/>
            <a:ext cx="3605720" cy="2333113"/>
          </a:xfrm>
          <a:prstGeom prst="rect">
            <a:avLst/>
          </a:prstGeom>
          <a:noFill/>
          <a:ln>
            <a:noFill/>
          </a:ln>
        </p:spPr>
      </p:pic>
      <p:sp>
        <p:nvSpPr>
          <p:cNvPr id="284" name="Google Shape;284;p39"/>
          <p:cNvSpPr txBox="1"/>
          <p:nvPr/>
        </p:nvSpPr>
        <p:spPr>
          <a:xfrm>
            <a:off x="5773848" y="3631711"/>
            <a:ext cx="3215390" cy="48474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Q: </a:t>
            </a:r>
            <a:r>
              <a:rPr lang="en" sz="1400" b="1" i="0" u="none" strike="noStrike" cap="none">
                <a:solidFill>
                  <a:schemeClr val="dk1"/>
                </a:solidFill>
                <a:latin typeface="Calibri"/>
                <a:ea typeface="Calibri"/>
                <a:cs typeface="Calibri"/>
                <a:sym typeface="Calibri"/>
              </a:rPr>
              <a:t>What is the Mnemonic to Remember perforating structures?</a:t>
            </a:r>
            <a:endParaRPr sz="1100" b="0" i="0" u="none" strike="noStrike" cap="none">
              <a:solidFill>
                <a:srgbClr val="000000"/>
              </a:solidFill>
              <a:latin typeface="Arial"/>
              <a:ea typeface="Arial"/>
              <a:cs typeface="Arial"/>
              <a:sym typeface="Arial"/>
            </a:endParaRPr>
          </a:p>
        </p:txBody>
      </p:sp>
      <p:sp>
        <p:nvSpPr>
          <p:cNvPr id="285" name="Google Shape;285;p39"/>
          <p:cNvSpPr txBox="1"/>
          <p:nvPr/>
        </p:nvSpPr>
        <p:spPr>
          <a:xfrm>
            <a:off x="5773848" y="4116459"/>
            <a:ext cx="2612973" cy="692497"/>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A: </a:t>
            </a:r>
            <a:r>
              <a:rPr lang="en" sz="1400" b="0" i="0" u="none" strike="noStrike" cap="none">
                <a:solidFill>
                  <a:schemeClr val="dk1"/>
                </a:solidFill>
                <a:latin typeface="Calibri"/>
                <a:ea typeface="Calibri"/>
                <a:cs typeface="Calibri"/>
                <a:sym typeface="Calibri"/>
              </a:rPr>
              <a:t>I (IVC) ate (T8) ten (T10) eggs (Esophagus) at (Aorta) twelve (T12)</a:t>
            </a:r>
            <a:endParaRPr sz="11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8653B42D-BFA4-4B90-5DB4-03079DCF63E7}"/>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5"/>
                                        </p:tgtEl>
                                        <p:attrNameLst>
                                          <p:attrName>style.visibility</p:attrName>
                                        </p:attrNameLst>
                                      </p:cBhvr>
                                      <p:to>
                                        <p:strVal val="visible"/>
                                      </p:to>
                                    </p:set>
                                    <p:animEffect transition="in" filter="fade">
                                      <p:cBhvr>
                                        <p:cTn id="7" dur="500"/>
                                        <p:tgtEl>
                                          <p:spTgt spid="2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Structures passing through Diaphragm</a:t>
            </a:r>
            <a:endParaRPr sz="1100"/>
          </a:p>
        </p:txBody>
      </p:sp>
      <p:pic>
        <p:nvPicPr>
          <p:cNvPr id="292" name="Google Shape;292;p40"/>
          <p:cNvPicPr preferRelativeResize="0">
            <a:picLocks noGrp="1"/>
          </p:cNvPicPr>
          <p:nvPr>
            <p:ph type="body" idx="1"/>
          </p:nvPr>
        </p:nvPicPr>
        <p:blipFill rotWithShape="1">
          <a:blip r:embed="rId3">
            <a:alphaModFix/>
          </a:blip>
          <a:srcRect/>
          <a:stretch/>
        </p:blipFill>
        <p:spPr>
          <a:xfrm>
            <a:off x="746018" y="1566088"/>
            <a:ext cx="7651964" cy="2011322"/>
          </a:xfrm>
          <a:prstGeom prst="rect">
            <a:avLst/>
          </a:prstGeom>
          <a:noFill/>
          <a:ln>
            <a:noFill/>
          </a:ln>
        </p:spPr>
      </p:pic>
      <p:sp>
        <p:nvSpPr>
          <p:cNvPr id="294" name="Google Shape;294;p40"/>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Thoracic Cavity (Diaphragm) </a:t>
            </a:r>
            <a:endParaRPr sz="1100"/>
          </a:p>
          <a:p>
            <a:pPr marL="0" lvl="0" indent="0" algn="r" rtl="0">
              <a:lnSpc>
                <a:spcPct val="90000"/>
              </a:lnSpc>
              <a:spcBef>
                <a:spcPts val="800"/>
              </a:spcBef>
              <a:spcAft>
                <a:spcPts val="0"/>
              </a:spcAft>
              <a:buClr>
                <a:schemeClr val="lt1"/>
              </a:buClr>
              <a:buSzPct val="127272"/>
              <a:buNone/>
            </a:pPr>
            <a:endParaRPr sz="1100"/>
          </a:p>
        </p:txBody>
      </p:sp>
      <p:sp>
        <p:nvSpPr>
          <p:cNvPr id="3" name="Text Placeholder 2">
            <a:extLst>
              <a:ext uri="{FF2B5EF4-FFF2-40B4-BE49-F238E27FC236}">
                <a16:creationId xmlns:a16="http://schemas.microsoft.com/office/drawing/2014/main" id="{200738F3-002C-C851-1119-F74BCF48D6BA}"/>
              </a:ext>
            </a:extLst>
          </p:cNvPr>
          <p:cNvSpPr>
            <a:spLocks noGrp="1"/>
          </p:cNvSpPr>
          <p:nvPr>
            <p:ph type="body" idx="2"/>
          </p:nvPr>
        </p:nvSpPr>
        <p:spPr/>
        <p:txBody>
          <a:bodyPr>
            <a:normAutofit fontScale="47500" lnSpcReduction="20000"/>
          </a:bodyPr>
          <a:lstStyle/>
          <a:p>
            <a:endParaRPr lang="en-CA"/>
          </a:p>
        </p:txBody>
      </p:sp>
      <p:sp>
        <p:nvSpPr>
          <p:cNvPr id="4" name="TextBox 3">
            <a:extLst>
              <a:ext uri="{FF2B5EF4-FFF2-40B4-BE49-F238E27FC236}">
                <a16:creationId xmlns:a16="http://schemas.microsoft.com/office/drawing/2014/main" id="{708158CC-2FF2-C430-4601-5C9228727D0C}"/>
              </a:ext>
            </a:extLst>
          </p:cNvPr>
          <p:cNvSpPr txBox="1"/>
          <p:nvPr/>
        </p:nvSpPr>
        <p:spPr>
          <a:xfrm>
            <a:off x="822960" y="3867298"/>
            <a:ext cx="3502152" cy="369332"/>
          </a:xfrm>
          <a:prstGeom prst="rect">
            <a:avLst/>
          </a:prstGeom>
          <a:noFill/>
        </p:spPr>
        <p:txBody>
          <a:bodyPr wrap="square" rtlCol="0">
            <a:spAutoFit/>
          </a:bodyPr>
          <a:lstStyle/>
          <a:p>
            <a:r>
              <a:rPr lang="en-CA" sz="1800" b="1" dirty="0"/>
              <a:t>I 8 10 E</a:t>
            </a:r>
            <a:r>
              <a:rPr lang="en-CA" sz="1800" dirty="0"/>
              <a:t>ggs </a:t>
            </a:r>
            <a:r>
              <a:rPr lang="en-CA" sz="1800" b="1" dirty="0"/>
              <a:t>A</a:t>
            </a:r>
            <a:r>
              <a:rPr lang="en-CA" sz="1800" dirty="0"/>
              <a:t>t </a:t>
            </a:r>
            <a:r>
              <a:rPr lang="en-CA" sz="1800" b="1" dirty="0"/>
              <a:t>12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4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 Chest X-Ray</a:t>
            </a:r>
            <a:endParaRPr sz="1100"/>
          </a:p>
        </p:txBody>
      </p:sp>
      <p:pic>
        <p:nvPicPr>
          <p:cNvPr id="301" name="Google Shape;301;p41"/>
          <p:cNvPicPr preferRelativeResize="0">
            <a:picLocks noGrp="1"/>
          </p:cNvPicPr>
          <p:nvPr>
            <p:ph type="body" idx="1"/>
          </p:nvPr>
        </p:nvPicPr>
        <p:blipFill rotWithShape="1">
          <a:blip r:embed="rId3">
            <a:alphaModFix/>
          </a:blip>
          <a:srcRect t="-1" b="1134"/>
          <a:stretch/>
        </p:blipFill>
        <p:spPr>
          <a:xfrm>
            <a:off x="2764631" y="1084504"/>
            <a:ext cx="3614737" cy="3552542"/>
          </a:xfrm>
          <a:prstGeom prst="rect">
            <a:avLst/>
          </a:prstGeom>
          <a:noFill/>
          <a:ln>
            <a:noFill/>
          </a:ln>
        </p:spPr>
      </p:pic>
      <p:sp>
        <p:nvSpPr>
          <p:cNvPr id="302" name="Google Shape;302;p41"/>
          <p:cNvSpPr txBox="1">
            <a:spLocks noGrp="1"/>
          </p:cNvSpPr>
          <p:nvPr>
            <p:ph type="body" idx="3"/>
          </p:nvPr>
        </p:nvSpPr>
        <p:spPr>
          <a:xfrm>
            <a:off x="5610069" y="4908351"/>
            <a:ext cx="3528863" cy="235149"/>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Thoracic Cavity (Diaphragm), Geekymedics.com </a:t>
            </a:r>
            <a:endParaRPr sz="1100"/>
          </a:p>
          <a:p>
            <a:pPr marL="0" lvl="0" indent="0" algn="r" rtl="0">
              <a:lnSpc>
                <a:spcPct val="90000"/>
              </a:lnSpc>
              <a:spcBef>
                <a:spcPts val="800"/>
              </a:spcBef>
              <a:spcAft>
                <a:spcPts val="0"/>
              </a:spcAft>
              <a:buClr>
                <a:schemeClr val="lt1"/>
              </a:buClr>
              <a:buSzPct val="127272"/>
              <a:buNone/>
            </a:pPr>
            <a:endParaRPr sz="1100"/>
          </a:p>
        </p:txBody>
      </p:sp>
      <p:sp>
        <p:nvSpPr>
          <p:cNvPr id="303" name="Google Shape;303;p41"/>
          <p:cNvSpPr txBox="1"/>
          <p:nvPr/>
        </p:nvSpPr>
        <p:spPr>
          <a:xfrm>
            <a:off x="628650" y="1146748"/>
            <a:ext cx="1968396" cy="27699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Q: </a:t>
            </a:r>
            <a:r>
              <a:rPr lang="en" sz="1400" b="1" i="0" u="none" strike="noStrike" cap="none">
                <a:solidFill>
                  <a:schemeClr val="dk1"/>
                </a:solidFill>
                <a:latin typeface="Calibri"/>
                <a:ea typeface="Calibri"/>
                <a:cs typeface="Calibri"/>
                <a:sym typeface="Calibri"/>
              </a:rPr>
              <a:t>Is this a normal CXR?</a:t>
            </a:r>
            <a:endParaRPr sz="1100" b="0" i="0" u="none" strike="noStrike" cap="none">
              <a:solidFill>
                <a:srgbClr val="000000"/>
              </a:solidFill>
              <a:latin typeface="Arial"/>
              <a:ea typeface="Arial"/>
              <a:cs typeface="Arial"/>
              <a:sym typeface="Arial"/>
            </a:endParaRPr>
          </a:p>
        </p:txBody>
      </p:sp>
      <p:sp>
        <p:nvSpPr>
          <p:cNvPr id="304" name="Google Shape;304;p41"/>
          <p:cNvSpPr txBox="1"/>
          <p:nvPr/>
        </p:nvSpPr>
        <p:spPr>
          <a:xfrm>
            <a:off x="628650" y="1676467"/>
            <a:ext cx="1855970" cy="41549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300"/>
              <a:buFont typeface="Arial"/>
              <a:buNone/>
            </a:pPr>
            <a:r>
              <a:rPr lang="en" sz="2300" b="0" i="0" u="none" strike="noStrike" cap="none">
                <a:solidFill>
                  <a:srgbClr val="FF0000"/>
                </a:solidFill>
                <a:latin typeface="Calibri"/>
                <a:ea typeface="Calibri"/>
                <a:cs typeface="Calibri"/>
                <a:sym typeface="Calibri"/>
              </a:rPr>
              <a:t>A: </a:t>
            </a:r>
            <a:r>
              <a:rPr lang="en" sz="2300" b="0" i="0" u="none" strike="noStrike" cap="none">
                <a:solidFill>
                  <a:schemeClr val="dk1"/>
                </a:solidFill>
                <a:latin typeface="Calibri"/>
                <a:ea typeface="Calibri"/>
                <a:cs typeface="Calibri"/>
                <a:sym typeface="Calibri"/>
              </a:rPr>
              <a:t>YES!!</a:t>
            </a:r>
            <a:endParaRPr sz="1100" b="0" i="0" u="none" strike="noStrike" cap="none">
              <a:solidFill>
                <a:srgbClr val="000000"/>
              </a:solidFill>
              <a:latin typeface="Arial"/>
              <a:ea typeface="Arial"/>
              <a:cs typeface="Arial"/>
              <a:sym typeface="Arial"/>
            </a:endParaRPr>
          </a:p>
        </p:txBody>
      </p:sp>
      <p:sp>
        <p:nvSpPr>
          <p:cNvPr id="305" name="Google Shape;305;p41"/>
          <p:cNvSpPr txBox="1"/>
          <p:nvPr/>
        </p:nvSpPr>
        <p:spPr>
          <a:xfrm>
            <a:off x="6390303" y="1042868"/>
            <a:ext cx="1968300" cy="7158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Q: </a:t>
            </a:r>
            <a:r>
              <a:rPr lang="en" sz="1400" b="1" i="0" u="none" strike="noStrike" cap="none">
                <a:solidFill>
                  <a:schemeClr val="dk1"/>
                </a:solidFill>
                <a:latin typeface="Calibri"/>
                <a:ea typeface="Calibri"/>
                <a:cs typeface="Calibri"/>
                <a:sym typeface="Calibri"/>
              </a:rPr>
              <a:t>How do we know? What should we look for?</a:t>
            </a:r>
            <a:endParaRPr sz="1100" b="0" i="0" u="none" strike="noStrike" cap="none">
              <a:solidFill>
                <a:srgbClr val="000000"/>
              </a:solidFill>
              <a:latin typeface="Arial"/>
              <a:ea typeface="Arial"/>
              <a:cs typeface="Arial"/>
              <a:sym typeface="Arial"/>
            </a:endParaRPr>
          </a:p>
        </p:txBody>
      </p:sp>
      <p:sp>
        <p:nvSpPr>
          <p:cNvPr id="306" name="Google Shape;306;p41"/>
          <p:cNvSpPr txBox="1"/>
          <p:nvPr/>
        </p:nvSpPr>
        <p:spPr>
          <a:xfrm>
            <a:off x="6524878" y="1758675"/>
            <a:ext cx="2289600" cy="3301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dk1"/>
                </a:solidFill>
                <a:latin typeface="Calibri"/>
                <a:ea typeface="Calibri"/>
                <a:cs typeface="Calibri"/>
                <a:sym typeface="Calibri"/>
              </a:rPr>
              <a:t>The ABCDE Approach</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Calibri"/>
                <a:ea typeface="Calibri"/>
                <a:cs typeface="Calibri"/>
                <a:sym typeface="Calibri"/>
              </a:rPr>
              <a:t>A</a:t>
            </a:r>
            <a:r>
              <a:rPr lang="en" sz="1400" b="0" i="0" u="none" strike="noStrike" cap="none">
                <a:solidFill>
                  <a:schemeClr val="dk1"/>
                </a:solidFill>
                <a:latin typeface="Calibri"/>
                <a:ea typeface="Calibri"/>
                <a:cs typeface="Calibri"/>
                <a:sym typeface="Calibri"/>
              </a:rPr>
              <a:t>irway- trachea, carina, bronchi, hilar structures</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Calibri"/>
                <a:ea typeface="Calibri"/>
                <a:cs typeface="Calibri"/>
                <a:sym typeface="Calibri"/>
              </a:rPr>
              <a:t>B</a:t>
            </a:r>
            <a:r>
              <a:rPr lang="en" sz="1400" b="0" i="0" u="none" strike="noStrike" cap="none">
                <a:solidFill>
                  <a:schemeClr val="dk1"/>
                </a:solidFill>
                <a:latin typeface="Calibri"/>
                <a:ea typeface="Calibri"/>
                <a:cs typeface="Calibri"/>
                <a:sym typeface="Calibri"/>
              </a:rPr>
              <a:t>reathing/Bones- lung, pleura</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Calibri"/>
                <a:ea typeface="Calibri"/>
                <a:cs typeface="Calibri"/>
                <a:sym typeface="Calibri"/>
              </a:rPr>
              <a:t>C</a:t>
            </a:r>
            <a:r>
              <a:rPr lang="en" sz="1400" b="0" i="0" u="none" strike="noStrike" cap="none">
                <a:solidFill>
                  <a:schemeClr val="dk1"/>
                </a:solidFill>
                <a:latin typeface="Calibri"/>
                <a:ea typeface="Calibri"/>
                <a:cs typeface="Calibri"/>
                <a:sym typeface="Calibri"/>
              </a:rPr>
              <a:t>ardiac- heart size, borders</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Calibri"/>
                <a:ea typeface="Calibri"/>
                <a:cs typeface="Calibri"/>
                <a:sym typeface="Calibri"/>
              </a:rPr>
              <a:t>D</a:t>
            </a:r>
            <a:r>
              <a:rPr lang="en" sz="1400" b="0" i="0" u="none" strike="noStrike" cap="none">
                <a:solidFill>
                  <a:schemeClr val="dk1"/>
                </a:solidFill>
                <a:latin typeface="Calibri"/>
                <a:ea typeface="Calibri"/>
                <a:cs typeface="Calibri"/>
                <a:sym typeface="Calibri"/>
              </a:rPr>
              <a:t>iaphragm- costophrenic angle</a:t>
            </a:r>
            <a:endParaRPr sz="1100" b="0" i="0" u="none" strike="noStrike" cap="none">
              <a:solidFill>
                <a:srgbClr val="000000"/>
              </a:solidFill>
              <a:latin typeface="Arial"/>
              <a:ea typeface="Arial"/>
              <a:cs typeface="Arial"/>
              <a:sym typeface="Arial"/>
            </a:endParaRPr>
          </a:p>
          <a:p>
            <a:pPr marL="215900" marR="0" lvl="0" indent="-215900" algn="l" rtl="0">
              <a:lnSpc>
                <a:spcPct val="100000"/>
              </a:lnSpc>
              <a:spcBef>
                <a:spcPts val="0"/>
              </a:spcBef>
              <a:spcAft>
                <a:spcPts val="0"/>
              </a:spcAft>
              <a:buClr>
                <a:schemeClr val="dk1"/>
              </a:buClr>
              <a:buSzPts val="1400"/>
              <a:buFont typeface="Arial"/>
              <a:buChar char="•"/>
            </a:pPr>
            <a:r>
              <a:rPr lang="en" sz="1400" b="1" i="0" u="none" strike="noStrike" cap="none">
                <a:solidFill>
                  <a:schemeClr val="dk1"/>
                </a:solidFill>
                <a:latin typeface="Calibri"/>
                <a:ea typeface="Calibri"/>
                <a:cs typeface="Calibri"/>
                <a:sym typeface="Calibri"/>
              </a:rPr>
              <a:t>E</a:t>
            </a:r>
            <a:r>
              <a:rPr lang="en" sz="1400" b="0" i="0" u="none" strike="noStrike" cap="none">
                <a:solidFill>
                  <a:schemeClr val="dk1"/>
                </a:solidFill>
                <a:latin typeface="Calibri"/>
                <a:ea typeface="Calibri"/>
                <a:cs typeface="Calibri"/>
                <a:sym typeface="Calibri"/>
              </a:rPr>
              <a:t>verything else- mediastinal contours, soft tissue, tubes, valves, pacemakers, gastric bubble</a:t>
            </a:r>
            <a:endParaRPr sz="1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1" i="0" u="none" strike="noStrike" cap="none">
              <a:solidFill>
                <a:schemeClr val="dk1"/>
              </a:solidFill>
              <a:latin typeface="Calibri"/>
              <a:ea typeface="Calibri"/>
              <a:cs typeface="Calibri"/>
              <a:sym typeface="Calibri"/>
            </a:endParaRPr>
          </a:p>
        </p:txBody>
      </p:sp>
      <p:pic>
        <p:nvPicPr>
          <p:cNvPr id="308" name="Google Shape;308;p41"/>
          <p:cNvPicPr preferRelativeResize="0"/>
          <p:nvPr/>
        </p:nvPicPr>
        <p:blipFill rotWithShape="1">
          <a:blip r:embed="rId4">
            <a:alphaModFix/>
          </a:blip>
          <a:srcRect/>
          <a:stretch/>
        </p:blipFill>
        <p:spPr>
          <a:xfrm>
            <a:off x="152400" y="2244365"/>
            <a:ext cx="2333625" cy="1752600"/>
          </a:xfrm>
          <a:prstGeom prst="rect">
            <a:avLst/>
          </a:prstGeom>
          <a:noFill/>
          <a:ln>
            <a:noFill/>
          </a:ln>
        </p:spPr>
      </p:pic>
      <p:sp>
        <p:nvSpPr>
          <p:cNvPr id="3" name="Text Placeholder 2">
            <a:extLst>
              <a:ext uri="{FF2B5EF4-FFF2-40B4-BE49-F238E27FC236}">
                <a16:creationId xmlns:a16="http://schemas.microsoft.com/office/drawing/2014/main" id="{746A58F5-0627-0465-576F-0F1C87099BBA}"/>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4"/>
                                        </p:tgtEl>
                                        <p:attrNameLst>
                                          <p:attrName>style.visibility</p:attrName>
                                        </p:attrNameLst>
                                      </p:cBhvr>
                                      <p:to>
                                        <p:strVal val="visible"/>
                                      </p:to>
                                    </p:set>
                                    <p:animEffect transition="in" filter="fade">
                                      <p:cBhvr>
                                        <p:cTn id="7" dur="500"/>
                                        <p:tgtEl>
                                          <p:spTgt spid="30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5"/>
                                        </p:tgtEl>
                                        <p:attrNameLst>
                                          <p:attrName>style.visibility</p:attrName>
                                        </p:attrNameLst>
                                      </p:cBhvr>
                                      <p:to>
                                        <p:strVal val="visible"/>
                                      </p:to>
                                    </p:set>
                                    <p:animEffect transition="in" filter="fade">
                                      <p:cBhvr>
                                        <p:cTn id="12" dur="500"/>
                                        <p:tgtEl>
                                          <p:spTgt spid="30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8B2C7036-7DCF-25FD-FC38-4B56F9461B49}"/>
              </a:ext>
            </a:extLst>
          </p:cNvPr>
          <p:cNvSpPr>
            <a:spLocks noGrp="1"/>
          </p:cNvSpPr>
          <p:nvPr>
            <p:ph type="body" idx="1"/>
          </p:nvPr>
        </p:nvSpPr>
        <p:spPr/>
        <p:txBody>
          <a:bodyPr>
            <a:normAutofit fontScale="47500" lnSpcReduction="20000"/>
          </a:bodyPr>
          <a:lstStyle/>
          <a:p>
            <a:endParaRPr lang="en-CA"/>
          </a:p>
        </p:txBody>
      </p:sp>
      <p:sp>
        <p:nvSpPr>
          <p:cNvPr id="8" name="Text Placeholder 7">
            <a:extLst>
              <a:ext uri="{FF2B5EF4-FFF2-40B4-BE49-F238E27FC236}">
                <a16:creationId xmlns:a16="http://schemas.microsoft.com/office/drawing/2014/main" id="{AB4566CD-347D-F3FE-5F38-E8DCC25B0746}"/>
              </a:ext>
            </a:extLst>
          </p:cNvPr>
          <p:cNvSpPr>
            <a:spLocks noGrp="1"/>
          </p:cNvSpPr>
          <p:nvPr>
            <p:ph type="body" idx="2"/>
          </p:nvPr>
        </p:nvSpPr>
        <p:spPr/>
        <p:txBody>
          <a:bodyPr>
            <a:normAutofit fontScale="25000" lnSpcReduction="20000"/>
          </a:bodyPr>
          <a:lstStyle/>
          <a:p>
            <a:endParaRPr lang="en-CA"/>
          </a:p>
        </p:txBody>
      </p:sp>
      <p:sp>
        <p:nvSpPr>
          <p:cNvPr id="2" name="Slide Number Placeholder 1">
            <a:extLst>
              <a:ext uri="{FF2B5EF4-FFF2-40B4-BE49-F238E27FC236}">
                <a16:creationId xmlns:a16="http://schemas.microsoft.com/office/drawing/2014/main" id="{A6AA6CC0-3844-944F-97AA-FC0194E39BEB}"/>
              </a:ext>
            </a:extLst>
          </p:cNvPr>
          <p:cNvSpPr>
            <a:spLocks noGrp="1"/>
          </p:cNvSpPr>
          <p:nvPr>
            <p:ph type="sldNum" sz="quarter" idx="4294967295"/>
          </p:nvPr>
        </p:nvSpPr>
        <p:spPr>
          <a:xfrm>
            <a:off x="0" y="0"/>
            <a:ext cx="0" cy="0"/>
          </a:xfrm>
        </p:spPr>
        <p:txBody>
          <a:bodyPr/>
          <a:lstStyle/>
          <a:p>
            <a:fld id="{51845F5A-061D-4825-9AE9-D7794091C6CF}" type="slidenum">
              <a:rPr lang="en-US" sz="1400" smtClean="0">
                <a:latin typeface="Calibri" panose="020F0502020204030204" pitchFamily="34" charset="0"/>
                <a:cs typeface="Calibri" panose="020F0502020204030204" pitchFamily="34" charset="0"/>
              </a:rPr>
              <a:t>26</a:t>
            </a:fld>
            <a:endParaRPr lang="en-US" sz="1400">
              <a:latin typeface="Calibri" panose="020F0502020204030204" pitchFamily="34" charset="0"/>
              <a:cs typeface="Calibri" panose="020F0502020204030204" pitchFamily="34" charset="0"/>
            </a:endParaRPr>
          </a:p>
        </p:txBody>
      </p:sp>
      <p:sp>
        <p:nvSpPr>
          <p:cNvPr id="3" name="Title 1">
            <a:extLst>
              <a:ext uri="{FF2B5EF4-FFF2-40B4-BE49-F238E27FC236}">
                <a16:creationId xmlns:a16="http://schemas.microsoft.com/office/drawing/2014/main" id="{5778174D-8648-794F-88DF-86E82FA004EA}"/>
              </a:ext>
            </a:extLst>
          </p:cNvPr>
          <p:cNvSpPr txBox="1">
            <a:spLocks/>
          </p:cNvSpPr>
          <p:nvPr/>
        </p:nvSpPr>
        <p:spPr>
          <a:xfrm>
            <a:off x="408885" y="288876"/>
            <a:ext cx="7773338" cy="57631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NZ" sz="2500" b="1" dirty="0">
                <a:latin typeface="Calibri" panose="020F0502020204030204" pitchFamily="34" charset="0"/>
                <a:cs typeface="Calibri" panose="020F0502020204030204" pitchFamily="34" charset="0"/>
              </a:rPr>
              <a:t>Chest X-ray (CXR)</a:t>
            </a:r>
          </a:p>
        </p:txBody>
      </p:sp>
      <p:sp>
        <p:nvSpPr>
          <p:cNvPr id="4" name="Content Placeholder 2">
            <a:extLst>
              <a:ext uri="{FF2B5EF4-FFF2-40B4-BE49-F238E27FC236}">
                <a16:creationId xmlns:a16="http://schemas.microsoft.com/office/drawing/2014/main" id="{631A0720-305E-8C45-AB1E-4DF76677B1C8}"/>
              </a:ext>
            </a:extLst>
          </p:cNvPr>
          <p:cNvSpPr txBox="1">
            <a:spLocks/>
          </p:cNvSpPr>
          <p:nvPr/>
        </p:nvSpPr>
        <p:spPr>
          <a:xfrm>
            <a:off x="562591" y="960644"/>
            <a:ext cx="4090724" cy="4102309"/>
          </a:xfrm>
          <a:prstGeom prst="rect">
            <a:avLst/>
          </a:prstGeom>
        </p:spPr>
        <p:txBody>
          <a:bodyPr lIns="91440" tIns="45720" rIns="91440" bIns="45720" anchor="t">
            <a:normAutofit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solidFill>
                  <a:schemeClr val="tx1"/>
                </a:solidFill>
                <a:latin typeface="Calibri" panose="020F0502020204030204" pitchFamily="34" charset="0"/>
                <a:cs typeface="Calibri" panose="020F0502020204030204" pitchFamily="34" charset="0"/>
              </a:rPr>
              <a:t>3)       </a:t>
            </a:r>
            <a:r>
              <a:rPr lang="en-US" b="1" dirty="0">
                <a:solidFill>
                  <a:srgbClr val="C00000"/>
                </a:solidFill>
                <a:latin typeface="Calibri" panose="020F0502020204030204" pitchFamily="34" charset="0"/>
                <a:cs typeface="Calibri" panose="020F0502020204030204" pitchFamily="34" charset="0"/>
              </a:rPr>
              <a:t>A, B, C, D, E, F, G, H</a:t>
            </a:r>
            <a:endParaRPr lang="en-US" b="1" dirty="0">
              <a:solidFill>
                <a:schemeClr val="tx1"/>
              </a:solidFill>
              <a:latin typeface="Calibri" panose="020F0502020204030204" pitchFamily="34" charset="0"/>
              <a:cs typeface="Calibri" panose="020F0502020204030204" pitchFamily="34" charset="0"/>
            </a:endParaRPr>
          </a:p>
          <a:p>
            <a:endParaRPr lang="en-US" b="1" dirty="0">
              <a:solidFill>
                <a:srgbClr val="C00000"/>
              </a:solidFill>
              <a:latin typeface="Calibri" panose="020F0502020204030204" pitchFamily="34" charset="0"/>
              <a:cs typeface="Calibri" panose="020F0502020204030204" pitchFamily="34" charset="0"/>
            </a:endParaRPr>
          </a:p>
          <a:p>
            <a:r>
              <a:rPr lang="en-US" b="1" dirty="0">
                <a:solidFill>
                  <a:srgbClr val="C00000"/>
                </a:solidFill>
                <a:latin typeface="Calibri" panose="020F0502020204030204" pitchFamily="34" charset="0"/>
                <a:cs typeface="Calibri" panose="020F0502020204030204" pitchFamily="34" charset="0"/>
              </a:rPr>
              <a:t>A</a:t>
            </a:r>
            <a:r>
              <a:rPr lang="en-US" b="1" dirty="0">
                <a:latin typeface="Calibri" panose="020F0502020204030204" pitchFamily="34" charset="0"/>
                <a:cs typeface="Calibri" panose="020F0502020204030204" pitchFamily="34" charset="0"/>
              </a:rPr>
              <a:t>irway</a:t>
            </a:r>
          </a:p>
          <a:p>
            <a:pPr marL="557213" lvl="1" indent="-214313"/>
            <a:r>
              <a:rPr lang="en-US" dirty="0">
                <a:latin typeface="Calibri" panose="020F0502020204030204" pitchFamily="34" charset="0"/>
                <a:cs typeface="Calibri" panose="020F0502020204030204" pitchFamily="34" charset="0"/>
              </a:rPr>
              <a:t>Midline or deviates</a:t>
            </a:r>
          </a:p>
          <a:p>
            <a:r>
              <a:rPr lang="en-US" b="1" dirty="0">
                <a:solidFill>
                  <a:srgbClr val="C00000"/>
                </a:solidFill>
                <a:latin typeface="Calibri" panose="020F0502020204030204" pitchFamily="34" charset="0"/>
                <a:cs typeface="Calibri" panose="020F0502020204030204" pitchFamily="34" charset="0"/>
              </a:rPr>
              <a:t>B</a:t>
            </a:r>
            <a:r>
              <a:rPr lang="en-US" b="1" dirty="0">
                <a:latin typeface="Calibri" panose="020F0502020204030204" pitchFamily="34" charset="0"/>
                <a:cs typeface="Calibri" panose="020F0502020204030204" pitchFamily="34" charset="0"/>
              </a:rPr>
              <a:t>ones</a:t>
            </a:r>
          </a:p>
          <a:p>
            <a:pPr marL="557213" lvl="1" indent="-214313"/>
            <a:r>
              <a:rPr lang="en-US" dirty="0">
                <a:latin typeface="Calibri" panose="020F0502020204030204" pitchFamily="34" charset="0"/>
                <a:cs typeface="Calibri" panose="020F0502020204030204" pitchFamily="34" charset="0"/>
              </a:rPr>
              <a:t>Fractures, lytic lesions, signs of metastases</a:t>
            </a:r>
          </a:p>
          <a:p>
            <a:r>
              <a:rPr lang="en-US" b="1" dirty="0">
                <a:solidFill>
                  <a:srgbClr val="C00000"/>
                </a:solidFill>
                <a:latin typeface="Calibri" panose="020F0502020204030204" pitchFamily="34" charset="0"/>
                <a:cs typeface="Calibri" panose="020F0502020204030204" pitchFamily="34" charset="0"/>
              </a:rPr>
              <a:t>C</a:t>
            </a:r>
            <a:r>
              <a:rPr lang="en-US" b="1" dirty="0">
                <a:latin typeface="Calibri" panose="020F0502020204030204" pitchFamily="34" charset="0"/>
                <a:cs typeface="Calibri" panose="020F0502020204030204" pitchFamily="34" charset="0"/>
              </a:rPr>
              <a:t>ardiac Size</a:t>
            </a:r>
          </a:p>
          <a:p>
            <a:pPr marL="557213" lvl="1" indent="-214313"/>
            <a:r>
              <a:rPr lang="en-US" dirty="0">
                <a:latin typeface="Calibri" panose="020F0502020204030204" pitchFamily="34" charset="0"/>
                <a:cs typeface="Calibri" panose="020F0502020204030204" pitchFamily="34" charset="0"/>
              </a:rPr>
              <a:t>50% of thoracic width</a:t>
            </a:r>
          </a:p>
          <a:p>
            <a:r>
              <a:rPr lang="en-US" b="1" dirty="0">
                <a:solidFill>
                  <a:srgbClr val="C00000"/>
                </a:solidFill>
                <a:latin typeface="Calibri" panose="020F0502020204030204" pitchFamily="34" charset="0"/>
                <a:cs typeface="Calibri" panose="020F0502020204030204" pitchFamily="34" charset="0"/>
              </a:rPr>
              <a:t>D</a:t>
            </a:r>
            <a:r>
              <a:rPr lang="en-US" b="1" dirty="0">
                <a:latin typeface="Calibri" panose="020F0502020204030204" pitchFamily="34" charset="0"/>
                <a:cs typeface="Calibri" panose="020F0502020204030204" pitchFamily="34" charset="0"/>
              </a:rPr>
              <a:t>iaphragm</a:t>
            </a:r>
          </a:p>
          <a:p>
            <a:pPr marL="557213" lvl="1" indent="-214313"/>
            <a:r>
              <a:rPr lang="en-US" dirty="0">
                <a:latin typeface="Calibri" panose="020F0502020204030204" pitchFamily="34" charset="0"/>
                <a:cs typeface="Calibri" panose="020F0502020204030204" pitchFamily="34" charset="0"/>
              </a:rPr>
              <a:t>Normally clear and smooth</a:t>
            </a:r>
          </a:p>
          <a:p>
            <a:pPr marL="557213" lvl="1" indent="-214313"/>
            <a:r>
              <a:rPr lang="en-US" dirty="0">
                <a:latin typeface="Calibri" panose="020F0502020204030204" pitchFamily="34" charset="0"/>
                <a:cs typeface="Calibri" panose="020F0502020204030204" pitchFamily="34" charset="0"/>
              </a:rPr>
              <a:t>Signs of herniation</a:t>
            </a:r>
          </a:p>
          <a:p>
            <a:r>
              <a:rPr lang="en-US" b="1" dirty="0">
                <a:solidFill>
                  <a:srgbClr val="C00000"/>
                </a:solidFill>
                <a:latin typeface="Calibri" panose="020F0502020204030204" pitchFamily="34" charset="0"/>
                <a:cs typeface="Calibri" panose="020F0502020204030204" pitchFamily="34" charset="0"/>
              </a:rPr>
              <a:t>E</a:t>
            </a:r>
            <a:r>
              <a:rPr lang="en-US" b="1" dirty="0">
                <a:latin typeface="Calibri" panose="020F0502020204030204" pitchFamily="34" charset="0"/>
                <a:cs typeface="Calibri" panose="020F0502020204030204" pitchFamily="34" charset="0"/>
              </a:rPr>
              <a:t>ffusions</a:t>
            </a:r>
          </a:p>
          <a:p>
            <a:pPr marL="556895" lvl="1" indent="-213995"/>
            <a:r>
              <a:rPr lang="en-US" dirty="0">
                <a:latin typeface="Calibri" panose="020F0502020204030204" pitchFamily="34" charset="0"/>
                <a:cs typeface="Calibri" panose="020F0502020204030204" pitchFamily="34" charset="0"/>
              </a:rPr>
              <a:t>Blunting of costophrenic angle</a:t>
            </a:r>
          </a:p>
          <a:p>
            <a:pPr marL="556895" lvl="1" indent="-213995"/>
            <a:r>
              <a:rPr lang="en-US" b="1">
                <a:solidFill>
                  <a:srgbClr val="FF0000"/>
                </a:solidFill>
                <a:latin typeface="Calibri"/>
                <a:cs typeface="Calibri"/>
              </a:rPr>
              <a:t>E</a:t>
            </a:r>
            <a:r>
              <a:rPr lang="en-US" b="1">
                <a:solidFill>
                  <a:schemeClr val="tx1"/>
                </a:solidFill>
                <a:latin typeface="Calibri"/>
                <a:cs typeface="Calibri"/>
              </a:rPr>
              <a:t>verything Else</a:t>
            </a:r>
            <a:r>
              <a:rPr lang="en-US">
                <a:solidFill>
                  <a:schemeClr val="tx1"/>
                </a:solidFill>
                <a:latin typeface="Calibri"/>
                <a:cs typeface="Calibri"/>
              </a:rPr>
              <a:t> - Wires, tubes etc.</a:t>
            </a:r>
            <a:endParaRPr lang="en-US" dirty="0">
              <a:latin typeface="Calibri"/>
              <a:cs typeface="Calibri"/>
            </a:endParaRPr>
          </a:p>
          <a:p>
            <a:r>
              <a:rPr lang="en-US" b="1" dirty="0">
                <a:solidFill>
                  <a:srgbClr val="C00000"/>
                </a:solidFill>
                <a:latin typeface="Calibri" panose="020F0502020204030204" pitchFamily="34" charset="0"/>
                <a:cs typeface="Calibri" panose="020F0502020204030204" pitchFamily="34" charset="0"/>
              </a:rPr>
              <a:t>F</a:t>
            </a:r>
            <a:r>
              <a:rPr lang="en-US" b="1" dirty="0">
                <a:latin typeface="Calibri" panose="020F0502020204030204" pitchFamily="34" charset="0"/>
                <a:cs typeface="Calibri" panose="020F0502020204030204" pitchFamily="34" charset="0"/>
              </a:rPr>
              <a:t>ields (upper, middle, lower)</a:t>
            </a:r>
          </a:p>
          <a:p>
            <a:pPr marL="557213" lvl="1" indent="-214313"/>
            <a:r>
              <a:rPr lang="en-US" dirty="0">
                <a:latin typeface="Calibri" panose="020F0502020204030204" pitchFamily="34" charset="0"/>
                <a:cs typeface="Calibri" panose="020F0502020204030204" pitchFamily="34" charset="0"/>
              </a:rPr>
              <a:t>Pulmonary oedema, pneumothorax, pneumonia</a:t>
            </a:r>
          </a:p>
          <a:p>
            <a:r>
              <a:rPr lang="en-US" b="1" dirty="0">
                <a:solidFill>
                  <a:srgbClr val="C00000"/>
                </a:solidFill>
                <a:latin typeface="Calibri" panose="020F0502020204030204" pitchFamily="34" charset="0"/>
                <a:cs typeface="Calibri" panose="020F0502020204030204" pitchFamily="34" charset="0"/>
              </a:rPr>
              <a:t>G</a:t>
            </a:r>
            <a:r>
              <a:rPr lang="en-US" b="1" dirty="0">
                <a:latin typeface="Calibri" panose="020F0502020204030204" pitchFamily="34" charset="0"/>
                <a:cs typeface="Calibri" panose="020F0502020204030204" pitchFamily="34" charset="0"/>
              </a:rPr>
              <a:t>astric Bubble</a:t>
            </a:r>
          </a:p>
          <a:p>
            <a:r>
              <a:rPr lang="en-US" b="1" dirty="0">
                <a:solidFill>
                  <a:srgbClr val="C00000"/>
                </a:solidFill>
                <a:latin typeface="Calibri" panose="020F0502020204030204" pitchFamily="34" charset="0"/>
                <a:cs typeface="Calibri" panose="020F0502020204030204" pitchFamily="34" charset="0"/>
              </a:rPr>
              <a:t>H</a:t>
            </a:r>
            <a:r>
              <a:rPr lang="en-US" b="1" dirty="0">
                <a:latin typeface="Calibri" panose="020F0502020204030204" pitchFamily="34" charset="0"/>
                <a:cs typeface="Calibri" panose="020F0502020204030204" pitchFamily="34" charset="0"/>
              </a:rPr>
              <a:t>ilum</a:t>
            </a:r>
          </a:p>
          <a:p>
            <a:pPr marL="557213" lvl="1" indent="-214313"/>
            <a:r>
              <a:rPr lang="en-US" dirty="0">
                <a:latin typeface="Calibri" panose="020F0502020204030204" pitchFamily="34" charset="0"/>
                <a:cs typeface="Calibri" panose="020F0502020204030204" pitchFamily="34" charset="0"/>
              </a:rPr>
              <a:t>Lymphadenopathy	</a:t>
            </a:r>
            <a:endParaRPr lang="en-NZ" dirty="0">
              <a:latin typeface="Calibri" panose="020F0502020204030204" pitchFamily="34" charset="0"/>
              <a:cs typeface="Calibri" panose="020F0502020204030204" pitchFamily="34" charset="0"/>
            </a:endParaRPr>
          </a:p>
        </p:txBody>
      </p:sp>
      <p:pic>
        <p:nvPicPr>
          <p:cNvPr id="5" name="Picture 4" descr="Normal-CXR-Labelled.jpg">
            <a:extLst>
              <a:ext uri="{FF2B5EF4-FFF2-40B4-BE49-F238E27FC236}">
                <a16:creationId xmlns:a16="http://schemas.microsoft.com/office/drawing/2014/main" id="{6CBA41BA-C8A5-5146-8273-F0B78724544B}"/>
              </a:ext>
            </a:extLst>
          </p:cNvPr>
          <p:cNvPicPr>
            <a:picLocks noChangeAspect="1"/>
          </p:cNvPicPr>
          <p:nvPr/>
        </p:nvPicPr>
        <p:blipFill>
          <a:blip r:embed="rId3"/>
          <a:stretch>
            <a:fillRect/>
          </a:stretch>
        </p:blipFill>
        <p:spPr>
          <a:xfrm>
            <a:off x="4653314" y="1122427"/>
            <a:ext cx="4336379" cy="3557186"/>
          </a:xfrm>
          <a:prstGeom prst="rect">
            <a:avLst/>
          </a:prstGeom>
        </p:spPr>
      </p:pic>
    </p:spTree>
    <p:extLst>
      <p:ext uri="{BB962C8B-B14F-4D97-AF65-F5344CB8AC3E}">
        <p14:creationId xmlns:p14="http://schemas.microsoft.com/office/powerpoint/2010/main" val="22249387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42"/>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What about this CXR? </a:t>
            </a:r>
            <a:endParaRPr sz="1100"/>
          </a:p>
        </p:txBody>
      </p:sp>
      <p:sp>
        <p:nvSpPr>
          <p:cNvPr id="317" name="Google Shape;317;p42"/>
          <p:cNvSpPr txBox="1"/>
          <p:nvPr/>
        </p:nvSpPr>
        <p:spPr>
          <a:xfrm>
            <a:off x="3419475" y="956124"/>
            <a:ext cx="3441182" cy="30008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Is this a normal chest X-Ray?</a:t>
            </a:r>
            <a:endParaRPr sz="1100" b="0" i="0" u="none" strike="noStrike" cap="none">
              <a:solidFill>
                <a:srgbClr val="000000"/>
              </a:solidFill>
              <a:latin typeface="Arial"/>
              <a:ea typeface="Arial"/>
              <a:cs typeface="Arial"/>
              <a:sym typeface="Arial"/>
            </a:endParaRPr>
          </a:p>
        </p:txBody>
      </p:sp>
      <p:sp>
        <p:nvSpPr>
          <p:cNvPr id="320" name="Google Shape;320;p42"/>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fontScale="92500" lnSpcReduction="20000"/>
          </a:bodyPr>
          <a:lstStyle/>
          <a:p>
            <a:pPr marL="0" lvl="0" indent="0" algn="r" rtl="0">
              <a:lnSpc>
                <a:spcPct val="90000"/>
              </a:lnSpc>
              <a:spcBef>
                <a:spcPts val="0"/>
              </a:spcBef>
              <a:spcAft>
                <a:spcPts val="0"/>
              </a:spcAft>
              <a:buClr>
                <a:schemeClr val="lt1"/>
              </a:buClr>
              <a:buSzPct val="100000"/>
              <a:buFont typeface="Arial"/>
              <a:buNone/>
            </a:pPr>
            <a:r>
              <a:rPr lang="en" sz="1400" b="0" i="0" u="none" strike="noStrike" cap="none">
                <a:solidFill>
                  <a:schemeClr val="lt1"/>
                </a:solidFill>
                <a:latin typeface="Calibri"/>
                <a:ea typeface="Calibri"/>
                <a:cs typeface="Calibri"/>
                <a:sym typeface="Calibri"/>
              </a:rPr>
              <a:t>AMBOSS, Thoracic Cavity (Diaphragm)</a:t>
            </a:r>
            <a:endParaRPr sz="1100"/>
          </a:p>
        </p:txBody>
      </p:sp>
      <p:sp>
        <p:nvSpPr>
          <p:cNvPr id="3" name="Text Placeholder 2">
            <a:extLst>
              <a:ext uri="{FF2B5EF4-FFF2-40B4-BE49-F238E27FC236}">
                <a16:creationId xmlns:a16="http://schemas.microsoft.com/office/drawing/2014/main" id="{43D26158-212C-E51B-3AC1-255208BCC6B1}"/>
              </a:ext>
            </a:extLst>
          </p:cNvPr>
          <p:cNvSpPr>
            <a:spLocks noGrp="1"/>
          </p:cNvSpPr>
          <p:nvPr>
            <p:ph type="body" idx="2"/>
          </p:nvPr>
        </p:nvSpPr>
        <p:spPr/>
        <p:txBody>
          <a:bodyPr>
            <a:normAutofit fontScale="47500" lnSpcReduction="20000"/>
          </a:bodyPr>
          <a:lstStyle/>
          <a:p>
            <a:endParaRPr lang="en-CA"/>
          </a:p>
        </p:txBody>
      </p:sp>
      <p:sp>
        <p:nvSpPr>
          <p:cNvPr id="2" name="Text Placeholder 1">
            <a:extLst>
              <a:ext uri="{FF2B5EF4-FFF2-40B4-BE49-F238E27FC236}">
                <a16:creationId xmlns:a16="http://schemas.microsoft.com/office/drawing/2014/main" id="{D13FD46C-35E0-73A3-B3F7-1F71E75875B4}"/>
              </a:ext>
            </a:extLst>
          </p:cNvPr>
          <p:cNvSpPr>
            <a:spLocks noGrp="1"/>
          </p:cNvSpPr>
          <p:nvPr>
            <p:ph type="body" idx="1"/>
          </p:nvPr>
        </p:nvSpPr>
        <p:spPr>
          <a:xfrm>
            <a:off x="-1188751" y="2204733"/>
            <a:ext cx="5400675" cy="2002112"/>
          </a:xfrm>
        </p:spPr>
        <p:txBody>
          <a:bodyPr/>
          <a:lstStyle/>
          <a:p>
            <a:endParaRPr lang="en-US" dirty="0"/>
          </a:p>
        </p:txBody>
      </p:sp>
      <p:pic>
        <p:nvPicPr>
          <p:cNvPr id="3076" name="Picture 4" descr="Left upper lobe pneumonia 1/2">
            <a:extLst>
              <a:ext uri="{FF2B5EF4-FFF2-40B4-BE49-F238E27FC236}">
                <a16:creationId xmlns:a16="http://schemas.microsoft.com/office/drawing/2014/main" id="{D9FF08E3-AE68-8235-4B7A-3ACA73B024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475" y="1359601"/>
            <a:ext cx="2886075" cy="3388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3">
          <a:extLst>
            <a:ext uri="{FF2B5EF4-FFF2-40B4-BE49-F238E27FC236}">
              <a16:creationId xmlns:a16="http://schemas.microsoft.com/office/drawing/2014/main" id="{9D1DC964-028F-F2FF-6F30-39AE7D4852E0}"/>
            </a:ext>
          </a:extLst>
        </p:cNvPr>
        <p:cNvGrpSpPr/>
        <p:nvPr/>
      </p:nvGrpSpPr>
      <p:grpSpPr>
        <a:xfrm>
          <a:off x="0" y="0"/>
          <a:ext cx="0" cy="0"/>
          <a:chOff x="0" y="0"/>
          <a:chExt cx="0" cy="0"/>
        </a:xfrm>
      </p:grpSpPr>
      <p:sp>
        <p:nvSpPr>
          <p:cNvPr id="314" name="Google Shape;314;p42">
            <a:extLst>
              <a:ext uri="{FF2B5EF4-FFF2-40B4-BE49-F238E27FC236}">
                <a16:creationId xmlns:a16="http://schemas.microsoft.com/office/drawing/2014/main" id="{59266371-086F-0161-1963-76DE75FC732F}"/>
              </a:ext>
            </a:extLst>
          </p:cNvPr>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What about this CXR? </a:t>
            </a:r>
            <a:endParaRPr sz="1100"/>
          </a:p>
        </p:txBody>
      </p:sp>
      <p:sp>
        <p:nvSpPr>
          <p:cNvPr id="317" name="Google Shape;317;p42">
            <a:extLst>
              <a:ext uri="{FF2B5EF4-FFF2-40B4-BE49-F238E27FC236}">
                <a16:creationId xmlns:a16="http://schemas.microsoft.com/office/drawing/2014/main" id="{373304E8-918C-B505-6AD0-9F5E7125F96A}"/>
              </a:ext>
            </a:extLst>
          </p:cNvPr>
          <p:cNvSpPr txBox="1"/>
          <p:nvPr/>
        </p:nvSpPr>
        <p:spPr>
          <a:xfrm>
            <a:off x="628648" y="907981"/>
            <a:ext cx="3441182" cy="30008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solidFill>
                  <a:schemeClr val="dk1"/>
                </a:solidFill>
                <a:latin typeface="Calibri"/>
                <a:ea typeface="Calibri"/>
                <a:cs typeface="Calibri"/>
                <a:sym typeface="Calibri"/>
              </a:rPr>
              <a:t>Is this a normal chest X-Ray?</a:t>
            </a:r>
            <a:endParaRPr sz="1100" b="0" i="0" u="none" strike="noStrike" cap="none">
              <a:solidFill>
                <a:srgbClr val="000000"/>
              </a:solidFill>
              <a:latin typeface="Arial"/>
              <a:ea typeface="Arial"/>
              <a:cs typeface="Arial"/>
              <a:sym typeface="Arial"/>
            </a:endParaRPr>
          </a:p>
        </p:txBody>
      </p:sp>
      <p:sp>
        <p:nvSpPr>
          <p:cNvPr id="320" name="Google Shape;320;p42">
            <a:extLst>
              <a:ext uri="{FF2B5EF4-FFF2-40B4-BE49-F238E27FC236}">
                <a16:creationId xmlns:a16="http://schemas.microsoft.com/office/drawing/2014/main" id="{AC649005-ADF5-46EC-1EA3-592E022871EC}"/>
              </a:ext>
            </a:extLst>
          </p:cNvPr>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fontScale="92500" lnSpcReduction="20000"/>
          </a:bodyPr>
          <a:lstStyle/>
          <a:p>
            <a:pPr marL="0" lvl="0" indent="0" algn="r" rtl="0">
              <a:lnSpc>
                <a:spcPct val="90000"/>
              </a:lnSpc>
              <a:spcBef>
                <a:spcPts val="0"/>
              </a:spcBef>
              <a:spcAft>
                <a:spcPts val="0"/>
              </a:spcAft>
              <a:buClr>
                <a:schemeClr val="lt1"/>
              </a:buClr>
              <a:buSzPct val="100000"/>
              <a:buFont typeface="Arial"/>
              <a:buNone/>
            </a:pPr>
            <a:r>
              <a:rPr lang="en" sz="1400" b="0" i="0" u="none" strike="noStrike" cap="none">
                <a:solidFill>
                  <a:schemeClr val="lt1"/>
                </a:solidFill>
                <a:latin typeface="Calibri"/>
                <a:ea typeface="Calibri"/>
                <a:cs typeface="Calibri"/>
                <a:sym typeface="Calibri"/>
              </a:rPr>
              <a:t>AMBOSS, Thoracic Cavity (Diaphragm)</a:t>
            </a:r>
            <a:endParaRPr sz="1100"/>
          </a:p>
        </p:txBody>
      </p:sp>
      <p:sp>
        <p:nvSpPr>
          <p:cNvPr id="3" name="Text Placeholder 2">
            <a:extLst>
              <a:ext uri="{FF2B5EF4-FFF2-40B4-BE49-F238E27FC236}">
                <a16:creationId xmlns:a16="http://schemas.microsoft.com/office/drawing/2014/main" id="{787F0648-580F-72BD-8F8D-7B44E303D27F}"/>
              </a:ext>
            </a:extLst>
          </p:cNvPr>
          <p:cNvSpPr>
            <a:spLocks noGrp="1"/>
          </p:cNvSpPr>
          <p:nvPr>
            <p:ph type="body" idx="2"/>
          </p:nvPr>
        </p:nvSpPr>
        <p:spPr/>
        <p:txBody>
          <a:bodyPr>
            <a:normAutofit fontScale="47500" lnSpcReduction="20000"/>
          </a:bodyPr>
          <a:lstStyle/>
          <a:p>
            <a:endParaRPr lang="en-CA"/>
          </a:p>
        </p:txBody>
      </p:sp>
      <p:sp>
        <p:nvSpPr>
          <p:cNvPr id="2" name="Text Placeholder 1">
            <a:extLst>
              <a:ext uri="{FF2B5EF4-FFF2-40B4-BE49-F238E27FC236}">
                <a16:creationId xmlns:a16="http://schemas.microsoft.com/office/drawing/2014/main" id="{33D35C81-55E7-78F3-0068-DCD42C7C3E42}"/>
              </a:ext>
            </a:extLst>
          </p:cNvPr>
          <p:cNvSpPr>
            <a:spLocks noGrp="1"/>
          </p:cNvSpPr>
          <p:nvPr>
            <p:ph type="body" idx="1"/>
          </p:nvPr>
        </p:nvSpPr>
        <p:spPr>
          <a:xfrm>
            <a:off x="-1188751" y="2204733"/>
            <a:ext cx="5400675" cy="2002112"/>
          </a:xfrm>
        </p:spPr>
        <p:txBody>
          <a:bodyPr/>
          <a:lstStyle/>
          <a:p>
            <a:endParaRPr lang="en-US" dirty="0"/>
          </a:p>
        </p:txBody>
      </p:sp>
      <p:pic>
        <p:nvPicPr>
          <p:cNvPr id="4" name="Picture 4" descr="Left upper lobe pneumonia 1/2">
            <a:extLst>
              <a:ext uri="{FF2B5EF4-FFF2-40B4-BE49-F238E27FC236}">
                <a16:creationId xmlns:a16="http://schemas.microsoft.com/office/drawing/2014/main" id="{5DCFA74C-87C4-37CE-D017-30408C42FE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0130" y="1167890"/>
            <a:ext cx="3000375" cy="352217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4436D42-0809-44AB-9A02-68E3BC09DE54}"/>
              </a:ext>
            </a:extLst>
          </p:cNvPr>
          <p:cNvSpPr txBox="1"/>
          <p:nvPr/>
        </p:nvSpPr>
        <p:spPr>
          <a:xfrm>
            <a:off x="5172544" y="838200"/>
            <a:ext cx="453970" cy="307777"/>
          </a:xfrm>
          <a:prstGeom prst="rect">
            <a:avLst/>
          </a:prstGeom>
          <a:noFill/>
        </p:spPr>
        <p:txBody>
          <a:bodyPr wrap="none" rtlCol="0">
            <a:spAutoFit/>
          </a:bodyPr>
          <a:lstStyle/>
          <a:p>
            <a:r>
              <a:rPr lang="en-US" dirty="0"/>
              <a:t>NO</a:t>
            </a:r>
          </a:p>
        </p:txBody>
      </p:sp>
      <mc:AlternateContent xmlns:mc="http://schemas.openxmlformats.org/markup-compatibility/2006">
        <mc:Choice xmlns:p14="http://schemas.microsoft.com/office/powerpoint/2010/main" Requires="p14">
          <p:contentPart p14:bwMode="auto" r:id="rId4">
            <p14:nvContentPartPr>
              <p14:cNvPr id="10" name="Ink 9">
                <a:extLst>
                  <a:ext uri="{FF2B5EF4-FFF2-40B4-BE49-F238E27FC236}">
                    <a16:creationId xmlns:a16="http://schemas.microsoft.com/office/drawing/2014/main" id="{DE8188EE-EBD4-3394-F74C-00FA816A3DC6}"/>
                  </a:ext>
                </a:extLst>
              </p14:cNvPr>
              <p14:cNvContentPartPr/>
              <p14:nvPr/>
            </p14:nvContentPartPr>
            <p14:xfrm>
              <a:off x="4440925" y="1994660"/>
              <a:ext cx="1084680" cy="1637640"/>
            </p14:xfrm>
          </p:contentPart>
        </mc:Choice>
        <mc:Fallback>
          <p:pic>
            <p:nvPicPr>
              <p:cNvPr id="10" name="Ink 9">
                <a:extLst>
                  <a:ext uri="{FF2B5EF4-FFF2-40B4-BE49-F238E27FC236}">
                    <a16:creationId xmlns:a16="http://schemas.microsoft.com/office/drawing/2014/main" id="{DE8188EE-EBD4-3394-F74C-00FA816A3DC6}"/>
                  </a:ext>
                </a:extLst>
              </p:cNvPr>
              <p:cNvPicPr/>
              <p:nvPr/>
            </p:nvPicPr>
            <p:blipFill>
              <a:blip r:embed="rId5"/>
              <a:stretch>
                <a:fillRect/>
              </a:stretch>
            </p:blipFill>
            <p:spPr>
              <a:xfrm>
                <a:off x="4423285" y="1976660"/>
                <a:ext cx="1120320" cy="1673280"/>
              </a:xfrm>
              <a:prstGeom prst="rect">
                <a:avLst/>
              </a:prstGeom>
            </p:spPr>
          </p:pic>
        </mc:Fallback>
      </mc:AlternateContent>
    </p:spTree>
    <p:extLst>
      <p:ext uri="{BB962C8B-B14F-4D97-AF65-F5344CB8AC3E}">
        <p14:creationId xmlns:p14="http://schemas.microsoft.com/office/powerpoint/2010/main" val="733610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3"/>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 Few Anatomy Questions</a:t>
            </a:r>
            <a:endParaRPr sz="1100"/>
          </a:p>
        </p:txBody>
      </p:sp>
      <p:sp>
        <p:nvSpPr>
          <p:cNvPr id="326" name="Google Shape;326;p43"/>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342900" lvl="0" indent="-336550" algn="l" rtl="0">
              <a:lnSpc>
                <a:spcPct val="90000"/>
              </a:lnSpc>
              <a:spcBef>
                <a:spcPts val="0"/>
              </a:spcBef>
              <a:spcAft>
                <a:spcPts val="0"/>
              </a:spcAft>
              <a:buClr>
                <a:srgbClr val="262626"/>
              </a:buClr>
              <a:buSzPts val="1500"/>
              <a:buFont typeface="Calibri"/>
              <a:buAutoNum type="arabicPeriod"/>
            </a:pPr>
            <a:r>
              <a:rPr lang="en" sz="1100" b="1"/>
              <a:t>What is the surface anatomy of the cardiac notch?</a:t>
            </a:r>
            <a:endParaRPr sz="1100"/>
          </a:p>
          <a:p>
            <a:pPr marL="0" lvl="0" indent="0" algn="l" rtl="0">
              <a:lnSpc>
                <a:spcPct val="90000"/>
              </a:lnSpc>
              <a:spcBef>
                <a:spcPts val="800"/>
              </a:spcBef>
              <a:spcAft>
                <a:spcPts val="0"/>
              </a:spcAft>
              <a:buClr>
                <a:srgbClr val="262626"/>
              </a:buClr>
              <a:buSzPts val="1500"/>
              <a:buNone/>
            </a:pPr>
            <a:endParaRPr sz="1100"/>
          </a:p>
          <a:p>
            <a:pPr marL="0" lvl="0" indent="0" algn="l" rtl="0">
              <a:lnSpc>
                <a:spcPct val="90000"/>
              </a:lnSpc>
              <a:spcBef>
                <a:spcPts val="800"/>
              </a:spcBef>
              <a:spcAft>
                <a:spcPts val="0"/>
              </a:spcAft>
              <a:buClr>
                <a:srgbClr val="FF0000"/>
              </a:buClr>
              <a:buSzPts val="1400"/>
              <a:buNone/>
            </a:pPr>
            <a:r>
              <a:rPr lang="en" sz="1400" b="1">
                <a:solidFill>
                  <a:srgbClr val="FF0000"/>
                </a:solidFill>
              </a:rPr>
              <a:t>	Answer: </a:t>
            </a:r>
            <a:r>
              <a:rPr lang="en" sz="1400"/>
              <a:t>6</a:t>
            </a:r>
            <a:r>
              <a:rPr lang="en" sz="1400" baseline="30000"/>
              <a:t>th</a:t>
            </a:r>
            <a:r>
              <a:rPr lang="en" sz="1400"/>
              <a:t> costal cartilage, 3 cm from left sternal edge</a:t>
            </a:r>
            <a:endParaRPr sz="1100"/>
          </a:p>
          <a:p>
            <a:pPr marL="342900" lvl="0" indent="-241300" algn="l" rtl="0">
              <a:lnSpc>
                <a:spcPct val="90000"/>
              </a:lnSpc>
              <a:spcBef>
                <a:spcPts val="800"/>
              </a:spcBef>
              <a:spcAft>
                <a:spcPts val="0"/>
              </a:spcAft>
              <a:buClr>
                <a:srgbClr val="262626"/>
              </a:buClr>
              <a:buSzPts val="1500"/>
              <a:buFont typeface="Calibri"/>
              <a:buNone/>
            </a:pPr>
            <a:endParaRPr sz="1100" b="1"/>
          </a:p>
          <a:p>
            <a:pPr marL="342900" lvl="0" indent="-336550" algn="l" rtl="0">
              <a:lnSpc>
                <a:spcPct val="90000"/>
              </a:lnSpc>
              <a:spcBef>
                <a:spcPts val="800"/>
              </a:spcBef>
              <a:spcAft>
                <a:spcPts val="0"/>
              </a:spcAft>
              <a:buClr>
                <a:srgbClr val="262626"/>
              </a:buClr>
              <a:buSzPts val="1500"/>
              <a:buFont typeface="Calibri"/>
              <a:buAutoNum type="arabicPeriod" startAt="2"/>
            </a:pPr>
            <a:r>
              <a:rPr lang="en" sz="1100" b="1"/>
              <a:t>Where is the most common location of aspirate while supine?</a:t>
            </a:r>
            <a:endParaRPr sz="1100"/>
          </a:p>
          <a:p>
            <a:pPr marL="342900" lvl="0" indent="-254000" algn="l" rtl="0">
              <a:lnSpc>
                <a:spcPct val="90000"/>
              </a:lnSpc>
              <a:spcBef>
                <a:spcPts val="800"/>
              </a:spcBef>
              <a:spcAft>
                <a:spcPts val="0"/>
              </a:spcAft>
              <a:buClr>
                <a:srgbClr val="262626"/>
              </a:buClr>
              <a:buSzPts val="1400"/>
              <a:buFont typeface="Calibri"/>
              <a:buNone/>
            </a:pPr>
            <a:endParaRPr sz="1400" b="1">
              <a:solidFill>
                <a:srgbClr val="FF0000"/>
              </a:solidFill>
            </a:endParaRPr>
          </a:p>
          <a:p>
            <a:pPr marL="0" lvl="0" indent="0" algn="l" rtl="0">
              <a:lnSpc>
                <a:spcPct val="90000"/>
              </a:lnSpc>
              <a:spcBef>
                <a:spcPts val="800"/>
              </a:spcBef>
              <a:spcAft>
                <a:spcPts val="0"/>
              </a:spcAft>
              <a:buClr>
                <a:srgbClr val="FF0000"/>
              </a:buClr>
              <a:buSzPts val="1400"/>
              <a:buNone/>
            </a:pPr>
            <a:r>
              <a:rPr lang="en" sz="1400" b="1">
                <a:solidFill>
                  <a:srgbClr val="FF0000"/>
                </a:solidFill>
              </a:rPr>
              <a:t>	Answer: </a:t>
            </a:r>
            <a:r>
              <a:rPr lang="en" sz="1400"/>
              <a:t>Right lower lobe (superior segment)</a:t>
            </a:r>
            <a:endParaRPr sz="1400" b="1"/>
          </a:p>
          <a:p>
            <a:pPr marL="342900" lvl="0" indent="-241300" algn="l" rtl="0">
              <a:lnSpc>
                <a:spcPct val="90000"/>
              </a:lnSpc>
              <a:spcBef>
                <a:spcPts val="800"/>
              </a:spcBef>
              <a:spcAft>
                <a:spcPts val="0"/>
              </a:spcAft>
              <a:buClr>
                <a:srgbClr val="262626"/>
              </a:buClr>
              <a:buSzPts val="1500"/>
              <a:buFont typeface="Calibri"/>
              <a:buNone/>
            </a:pPr>
            <a:endParaRPr sz="1100" b="1"/>
          </a:p>
          <a:p>
            <a:pPr marL="342900" lvl="0" indent="-336550" algn="l" rtl="0">
              <a:lnSpc>
                <a:spcPct val="90000"/>
              </a:lnSpc>
              <a:spcBef>
                <a:spcPts val="800"/>
              </a:spcBef>
              <a:spcAft>
                <a:spcPts val="0"/>
              </a:spcAft>
              <a:buClr>
                <a:srgbClr val="262626"/>
              </a:buClr>
              <a:buSzPts val="1500"/>
              <a:buFont typeface="Calibri"/>
              <a:buAutoNum type="arabicPeriod" startAt="3"/>
            </a:pPr>
            <a:r>
              <a:rPr lang="en" sz="1100" b="1"/>
              <a:t>What cell types are present in the terminal bronchioles?</a:t>
            </a:r>
            <a:endParaRPr sz="1100"/>
          </a:p>
          <a:p>
            <a:pPr marL="342900" lvl="0" indent="-241300" algn="l" rtl="0">
              <a:lnSpc>
                <a:spcPct val="90000"/>
              </a:lnSpc>
              <a:spcBef>
                <a:spcPts val="800"/>
              </a:spcBef>
              <a:spcAft>
                <a:spcPts val="0"/>
              </a:spcAft>
              <a:buClr>
                <a:srgbClr val="262626"/>
              </a:buClr>
              <a:buSzPts val="1500"/>
              <a:buFont typeface="Calibri"/>
              <a:buNone/>
            </a:pPr>
            <a:endParaRPr sz="1100" b="1"/>
          </a:p>
          <a:p>
            <a:pPr marL="0" lvl="0" indent="0" algn="l" rtl="0">
              <a:lnSpc>
                <a:spcPct val="90000"/>
              </a:lnSpc>
              <a:spcBef>
                <a:spcPts val="800"/>
              </a:spcBef>
              <a:spcAft>
                <a:spcPts val="0"/>
              </a:spcAft>
              <a:buClr>
                <a:srgbClr val="FF0000"/>
              </a:buClr>
              <a:buSzPts val="1400"/>
              <a:buNone/>
            </a:pPr>
            <a:r>
              <a:rPr lang="en" sz="1400" b="1">
                <a:solidFill>
                  <a:srgbClr val="FF0000"/>
                </a:solidFill>
              </a:rPr>
              <a:t>	Answer: </a:t>
            </a:r>
            <a:r>
              <a:rPr lang="en" sz="1400"/>
              <a:t>Simple ciliated cuboidal epithelium, Club cells and smooth muscle</a:t>
            </a:r>
            <a:endParaRPr sz="1400" b="1"/>
          </a:p>
        </p:txBody>
      </p:sp>
      <p:pic>
        <p:nvPicPr>
          <p:cNvPr id="327" name="Google Shape;327;p43" descr="A drawing of a cartoon character&#10;&#10;Description automatically generated"/>
          <p:cNvPicPr preferRelativeResize="0"/>
          <p:nvPr/>
        </p:nvPicPr>
        <p:blipFill rotWithShape="1">
          <a:blip r:embed="rId3">
            <a:alphaModFix/>
          </a:blip>
          <a:srcRect l="8104"/>
          <a:stretch/>
        </p:blipFill>
        <p:spPr>
          <a:xfrm>
            <a:off x="6659180" y="1122261"/>
            <a:ext cx="1959129" cy="3018644"/>
          </a:xfrm>
          <a:prstGeom prst="rect">
            <a:avLst/>
          </a:prstGeom>
          <a:noFill/>
          <a:ln>
            <a:noFill/>
          </a:ln>
        </p:spPr>
      </p:pic>
      <p:sp>
        <p:nvSpPr>
          <p:cNvPr id="329" name="Google Shape;329;p43"/>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First Aid 2018, 646-649</a:t>
            </a:r>
            <a:endParaRPr sz="1100"/>
          </a:p>
        </p:txBody>
      </p:sp>
      <p:sp>
        <p:nvSpPr>
          <p:cNvPr id="3" name="Text Placeholder 2">
            <a:extLst>
              <a:ext uri="{FF2B5EF4-FFF2-40B4-BE49-F238E27FC236}">
                <a16:creationId xmlns:a16="http://schemas.microsoft.com/office/drawing/2014/main" id="{686A8CB4-58AB-13BA-7CC5-3599E79E81C9}"/>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Embryological Development</a:t>
            </a:r>
            <a:endParaRPr sz="1100"/>
          </a:p>
        </p:txBody>
      </p:sp>
      <p:sp>
        <p:nvSpPr>
          <p:cNvPr id="160" name="Google Shape;160;p28"/>
          <p:cNvSpPr txBox="1">
            <a:spLocks noGrp="1"/>
          </p:cNvSpPr>
          <p:nvPr>
            <p:ph type="body" idx="1"/>
          </p:nvPr>
        </p:nvSpPr>
        <p:spPr>
          <a:xfrm>
            <a:off x="628649" y="962025"/>
            <a:ext cx="7971956" cy="3933825"/>
          </a:xfrm>
          <a:prstGeom prst="rect">
            <a:avLst/>
          </a:prstGeom>
          <a:noFill/>
          <a:ln>
            <a:noFill/>
          </a:ln>
        </p:spPr>
        <p:txBody>
          <a:bodyPr spcFirstLastPara="1" wrap="square" lIns="68575" tIns="34275" rIns="68575" bIns="34275" anchor="t" anchorCtr="0">
            <a:normAutofit fontScale="92500" lnSpcReduction="10000"/>
          </a:bodyPr>
          <a:lstStyle/>
          <a:p>
            <a:pPr marL="177800" lvl="0" indent="-176084" algn="l" rtl="0">
              <a:lnSpc>
                <a:spcPct val="90000"/>
              </a:lnSpc>
              <a:spcBef>
                <a:spcPts val="0"/>
              </a:spcBef>
              <a:spcAft>
                <a:spcPts val="0"/>
              </a:spcAft>
              <a:buClr>
                <a:srgbClr val="262626"/>
              </a:buClr>
              <a:buSzPct val="100000"/>
              <a:buChar char="•"/>
            </a:pPr>
            <a:r>
              <a:rPr lang="en" sz="1700"/>
              <a:t>Lung development usually begins during </a:t>
            </a:r>
            <a:r>
              <a:rPr lang="en" sz="1700" b="1"/>
              <a:t>Week 4</a:t>
            </a:r>
            <a:r>
              <a:rPr lang="en" sz="1700"/>
              <a:t> in utero</a:t>
            </a:r>
            <a:endParaRPr sz="1100"/>
          </a:p>
          <a:p>
            <a:pPr marL="177800" lvl="0" indent="-176084" algn="l" rtl="0">
              <a:lnSpc>
                <a:spcPct val="90000"/>
              </a:lnSpc>
              <a:spcBef>
                <a:spcPts val="1200"/>
              </a:spcBef>
              <a:spcAft>
                <a:spcPts val="0"/>
              </a:spcAft>
              <a:buClr>
                <a:srgbClr val="262626"/>
              </a:buClr>
              <a:buSzPct val="100000"/>
              <a:buChar char="•"/>
            </a:pPr>
            <a:r>
              <a:rPr lang="en" sz="1700" b="1" u="sng"/>
              <a:t>Occurs in 5 Stages</a:t>
            </a:r>
            <a:r>
              <a:rPr lang="en" sz="1700" b="1"/>
              <a:t> </a:t>
            </a:r>
            <a:r>
              <a:rPr lang="en" sz="1700"/>
              <a:t>(Mnemonic* </a:t>
            </a:r>
            <a:r>
              <a:rPr lang="en" sz="1700" b="1">
                <a:solidFill>
                  <a:srgbClr val="7030A0"/>
                </a:solidFill>
              </a:rPr>
              <a:t>E</a:t>
            </a:r>
            <a:r>
              <a:rPr lang="en" sz="1700"/>
              <a:t>very </a:t>
            </a:r>
            <a:r>
              <a:rPr lang="en" sz="1700" b="1">
                <a:solidFill>
                  <a:srgbClr val="7030A0"/>
                </a:solidFill>
              </a:rPr>
              <a:t>P</a:t>
            </a:r>
            <a:r>
              <a:rPr lang="en" sz="1700"/>
              <a:t>ulmonologist </a:t>
            </a:r>
            <a:r>
              <a:rPr lang="en" sz="1700" b="1">
                <a:solidFill>
                  <a:srgbClr val="7030A0"/>
                </a:solidFill>
              </a:rPr>
              <a:t>C</a:t>
            </a:r>
            <a:r>
              <a:rPr lang="en" sz="1700"/>
              <a:t>an </a:t>
            </a:r>
            <a:r>
              <a:rPr lang="en" sz="1700" b="1">
                <a:solidFill>
                  <a:srgbClr val="7030A0"/>
                </a:solidFill>
              </a:rPr>
              <a:t>S</a:t>
            </a:r>
            <a:r>
              <a:rPr lang="en" sz="1700"/>
              <a:t>ee </a:t>
            </a:r>
            <a:r>
              <a:rPr lang="en" sz="1700" b="1">
                <a:solidFill>
                  <a:srgbClr val="7030A0"/>
                </a:solidFill>
              </a:rPr>
              <a:t>A</a:t>
            </a:r>
            <a:r>
              <a:rPr lang="en" sz="1700"/>
              <a:t>lveoli)</a:t>
            </a:r>
            <a:endParaRPr sz="1100"/>
          </a:p>
          <a:p>
            <a:pPr marL="342900" lvl="0" indent="-342149" algn="l" rtl="0">
              <a:lnSpc>
                <a:spcPct val="90000"/>
              </a:lnSpc>
              <a:spcBef>
                <a:spcPts val="1400"/>
              </a:spcBef>
              <a:spcAft>
                <a:spcPts val="0"/>
              </a:spcAft>
              <a:buClr>
                <a:srgbClr val="262626"/>
              </a:buClr>
              <a:buSzPct val="136363"/>
              <a:buFont typeface="Calibri"/>
              <a:buAutoNum type="arabicPeriod"/>
            </a:pPr>
            <a:r>
              <a:rPr lang="en" sz="1100" b="1"/>
              <a:t>Embryonic Stage (weeks 4-7)</a:t>
            </a:r>
            <a:endParaRPr sz="1100"/>
          </a:p>
          <a:p>
            <a:pPr marL="520700" lvl="1" indent="-178942" algn="l" rtl="0">
              <a:lnSpc>
                <a:spcPct val="90000"/>
              </a:lnSpc>
              <a:spcBef>
                <a:spcPts val="1000"/>
              </a:spcBef>
              <a:spcAft>
                <a:spcPts val="0"/>
              </a:spcAft>
              <a:buClr>
                <a:srgbClr val="262626"/>
              </a:buClr>
              <a:buSzPct val="100000"/>
              <a:buChar char="•"/>
            </a:pPr>
            <a:r>
              <a:rPr lang="en" sz="1100"/>
              <a:t>Lung bud develops into → trachea and bronchial buds</a:t>
            </a:r>
            <a:endParaRPr sz="1100"/>
          </a:p>
          <a:p>
            <a:pPr marL="342900" lvl="0" indent="-342149" algn="l" rtl="0">
              <a:lnSpc>
                <a:spcPct val="90000"/>
              </a:lnSpc>
              <a:spcBef>
                <a:spcPts val="1400"/>
              </a:spcBef>
              <a:spcAft>
                <a:spcPts val="0"/>
              </a:spcAft>
              <a:buClr>
                <a:srgbClr val="262626"/>
              </a:buClr>
              <a:buSzPct val="136363"/>
              <a:buFont typeface="Calibri"/>
              <a:buAutoNum type="arabicPeriod"/>
            </a:pPr>
            <a:r>
              <a:rPr lang="en" sz="1100" b="1"/>
              <a:t>Pseudoglandular Stage (weeks 5-17)</a:t>
            </a:r>
            <a:endParaRPr sz="1100"/>
          </a:p>
          <a:p>
            <a:pPr marL="520700" lvl="1" indent="-178942" algn="l" rtl="0">
              <a:lnSpc>
                <a:spcPct val="90000"/>
              </a:lnSpc>
              <a:spcBef>
                <a:spcPts val="1000"/>
              </a:spcBef>
              <a:spcAft>
                <a:spcPts val="0"/>
              </a:spcAft>
              <a:buClr>
                <a:srgbClr val="262626"/>
              </a:buClr>
              <a:buSzPct val="100000"/>
              <a:buChar char="•"/>
            </a:pPr>
            <a:r>
              <a:rPr lang="en" sz="1100"/>
              <a:t>Endodermal tubules form → bronchioles and terminal bronchioles </a:t>
            </a:r>
            <a:endParaRPr sz="1100"/>
          </a:p>
          <a:p>
            <a:pPr marL="520700" lvl="1" indent="-178942" algn="l" rtl="0">
              <a:lnSpc>
                <a:spcPct val="90000"/>
              </a:lnSpc>
              <a:spcBef>
                <a:spcPts val="1000"/>
              </a:spcBef>
              <a:spcAft>
                <a:spcPts val="0"/>
              </a:spcAft>
              <a:buClr>
                <a:srgbClr val="262626"/>
              </a:buClr>
              <a:buSzPct val="100000"/>
              <a:buChar char="•"/>
            </a:pPr>
            <a:r>
              <a:rPr lang="en" sz="1100"/>
              <a:t>Lung capillaries begin to form</a:t>
            </a:r>
            <a:endParaRPr sz="1100"/>
          </a:p>
          <a:p>
            <a:pPr marL="342900" lvl="0" indent="-342149" algn="l" rtl="0">
              <a:lnSpc>
                <a:spcPct val="90000"/>
              </a:lnSpc>
              <a:spcBef>
                <a:spcPts val="1400"/>
              </a:spcBef>
              <a:spcAft>
                <a:spcPts val="0"/>
              </a:spcAft>
              <a:buClr>
                <a:srgbClr val="262626"/>
              </a:buClr>
              <a:buSzPct val="136363"/>
              <a:buFont typeface="Calibri"/>
              <a:buAutoNum type="arabicPeriod"/>
            </a:pPr>
            <a:r>
              <a:rPr lang="en" sz="1100" b="1"/>
              <a:t>Canalicular Stage (weeks 16-25)</a:t>
            </a:r>
            <a:endParaRPr sz="1100"/>
          </a:p>
          <a:p>
            <a:pPr marL="520700" lvl="1" indent="-178942" algn="l" rtl="0">
              <a:lnSpc>
                <a:spcPct val="90000"/>
              </a:lnSpc>
              <a:spcBef>
                <a:spcPts val="1000"/>
              </a:spcBef>
              <a:spcAft>
                <a:spcPts val="0"/>
              </a:spcAft>
              <a:buClr>
                <a:srgbClr val="262626"/>
              </a:buClr>
              <a:buSzPct val="100000"/>
              <a:buChar char="•"/>
            </a:pPr>
            <a:r>
              <a:rPr lang="en" sz="1100"/>
              <a:t>Terminal bronchioles → respiratory bronchioles and alveolar ducts (prominent capillary network)</a:t>
            </a:r>
            <a:endParaRPr sz="1100"/>
          </a:p>
          <a:p>
            <a:pPr marL="520700" lvl="1" indent="-178942" algn="l" rtl="0">
              <a:lnSpc>
                <a:spcPct val="90000"/>
              </a:lnSpc>
              <a:spcBef>
                <a:spcPts val="1000"/>
              </a:spcBef>
              <a:spcAft>
                <a:spcPts val="0"/>
              </a:spcAft>
              <a:buClr>
                <a:srgbClr val="262626"/>
              </a:buClr>
              <a:buSzPct val="100000"/>
              <a:buChar char="•"/>
            </a:pPr>
            <a:r>
              <a:rPr lang="en" sz="1100"/>
              <a:t>*</a:t>
            </a:r>
            <a:r>
              <a:rPr lang="en" sz="1100" b="1">
                <a:solidFill>
                  <a:srgbClr val="7030A0"/>
                </a:solidFill>
              </a:rPr>
              <a:t>Type II Pneumocytes begin to form (20 weeks)</a:t>
            </a:r>
            <a:endParaRPr sz="1100"/>
          </a:p>
          <a:p>
            <a:pPr marL="342900" lvl="0" indent="-342149" algn="l" rtl="0">
              <a:lnSpc>
                <a:spcPct val="90000"/>
              </a:lnSpc>
              <a:spcBef>
                <a:spcPts val="1400"/>
              </a:spcBef>
              <a:spcAft>
                <a:spcPts val="0"/>
              </a:spcAft>
              <a:buClr>
                <a:srgbClr val="262626"/>
              </a:buClr>
              <a:buSzPct val="136363"/>
              <a:buFont typeface="Calibri"/>
              <a:buAutoNum type="arabicPeriod"/>
            </a:pPr>
            <a:r>
              <a:rPr lang="en" sz="1100" b="1"/>
              <a:t>Saccular Stage (weeks 26-birth)</a:t>
            </a:r>
            <a:endParaRPr sz="1100"/>
          </a:p>
          <a:p>
            <a:pPr marL="520700" lvl="1" indent="-178942" algn="l" rtl="0">
              <a:lnSpc>
                <a:spcPct val="90000"/>
              </a:lnSpc>
              <a:spcBef>
                <a:spcPts val="1000"/>
              </a:spcBef>
              <a:spcAft>
                <a:spcPts val="0"/>
              </a:spcAft>
              <a:buClr>
                <a:srgbClr val="262626"/>
              </a:buClr>
              <a:buSzPct val="100000"/>
              <a:buChar char="•"/>
            </a:pPr>
            <a:r>
              <a:rPr lang="en" sz="1100"/>
              <a:t>Alveolar sacs → terminal sacs (separated by 1⁰ septa)</a:t>
            </a:r>
            <a:endParaRPr sz="1100"/>
          </a:p>
          <a:p>
            <a:pPr marL="342900" lvl="0" indent="-342149" algn="l" rtl="0">
              <a:lnSpc>
                <a:spcPct val="90000"/>
              </a:lnSpc>
              <a:spcBef>
                <a:spcPts val="1400"/>
              </a:spcBef>
              <a:spcAft>
                <a:spcPts val="0"/>
              </a:spcAft>
              <a:buClr>
                <a:srgbClr val="262626"/>
              </a:buClr>
              <a:buSzPct val="136363"/>
              <a:buFont typeface="Calibri"/>
              <a:buAutoNum type="arabicPeriod"/>
            </a:pPr>
            <a:r>
              <a:rPr lang="en" sz="1100" b="1"/>
              <a:t>Alveolar Stage (weeks 36-8 years)</a:t>
            </a:r>
            <a:endParaRPr sz="1100"/>
          </a:p>
          <a:p>
            <a:pPr marL="520700" lvl="1" indent="-178942" algn="l" rtl="0">
              <a:lnSpc>
                <a:spcPct val="90000"/>
              </a:lnSpc>
              <a:spcBef>
                <a:spcPts val="1000"/>
              </a:spcBef>
              <a:spcAft>
                <a:spcPts val="0"/>
              </a:spcAft>
              <a:buClr>
                <a:srgbClr val="262626"/>
              </a:buClr>
              <a:buSzPct val="100000"/>
              <a:buChar char="•"/>
            </a:pPr>
            <a:r>
              <a:rPr lang="en" sz="1100"/>
              <a:t>Terminal sacs develop into → adult alveoli (separated by 2⁰ septa)</a:t>
            </a:r>
            <a:endParaRPr sz="1100"/>
          </a:p>
          <a:p>
            <a:pPr marL="177800" lvl="0" indent="-88900" algn="l" rtl="0">
              <a:lnSpc>
                <a:spcPct val="90000"/>
              </a:lnSpc>
              <a:spcBef>
                <a:spcPts val="1400"/>
              </a:spcBef>
              <a:spcAft>
                <a:spcPts val="0"/>
              </a:spcAft>
              <a:buClr>
                <a:srgbClr val="262626"/>
              </a:buClr>
              <a:buSzPct val="136363"/>
              <a:buNone/>
            </a:pPr>
            <a:endParaRPr sz="1100"/>
          </a:p>
        </p:txBody>
      </p:sp>
      <p:sp>
        <p:nvSpPr>
          <p:cNvPr id="162" name="Google Shape;162;p28"/>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First Aid 2018, 646</a:t>
            </a:r>
            <a:endParaRPr sz="1100"/>
          </a:p>
        </p:txBody>
      </p:sp>
      <p:pic>
        <p:nvPicPr>
          <p:cNvPr id="163" name="Google Shape;163;p28" descr="Timeline&#10;&#10;Description automatically generated"/>
          <p:cNvPicPr preferRelativeResize="0"/>
          <p:nvPr/>
        </p:nvPicPr>
        <p:blipFill rotWithShape="1">
          <a:blip r:embed="rId3">
            <a:alphaModFix/>
          </a:blip>
          <a:srcRect/>
          <a:stretch/>
        </p:blipFill>
        <p:spPr>
          <a:xfrm>
            <a:off x="4967401" y="1513832"/>
            <a:ext cx="3633205" cy="1736505"/>
          </a:xfrm>
          <a:prstGeom prst="rect">
            <a:avLst/>
          </a:prstGeom>
          <a:noFill/>
          <a:ln>
            <a:noFill/>
          </a:ln>
        </p:spPr>
      </p:pic>
      <p:sp>
        <p:nvSpPr>
          <p:cNvPr id="3" name="Text Placeholder 2">
            <a:extLst>
              <a:ext uri="{FF2B5EF4-FFF2-40B4-BE49-F238E27FC236}">
                <a16:creationId xmlns:a16="http://schemas.microsoft.com/office/drawing/2014/main" id="{2DDCB3CB-76D1-559D-D49A-4A77B3F1A8EF}"/>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44" descr="Diagram&#10;&#10;Description automatically generated"/>
          <p:cNvPicPr preferRelativeResize="0"/>
          <p:nvPr/>
        </p:nvPicPr>
        <p:blipFill rotWithShape="1">
          <a:blip r:embed="rId3">
            <a:alphaModFix/>
          </a:blip>
          <a:srcRect/>
          <a:stretch/>
        </p:blipFill>
        <p:spPr>
          <a:xfrm>
            <a:off x="4161514" y="2116361"/>
            <a:ext cx="4589930" cy="2654176"/>
          </a:xfrm>
          <a:prstGeom prst="rect">
            <a:avLst/>
          </a:prstGeom>
          <a:noFill/>
          <a:ln>
            <a:noFill/>
          </a:ln>
        </p:spPr>
      </p:pic>
      <p:sp>
        <p:nvSpPr>
          <p:cNvPr id="336" name="Google Shape;336;p44"/>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Physiology of Breathing- An Overview </a:t>
            </a:r>
            <a:endParaRPr sz="1100"/>
          </a:p>
        </p:txBody>
      </p:sp>
      <p:sp>
        <p:nvSpPr>
          <p:cNvPr id="337" name="Google Shape;337;p44"/>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The main function of the </a:t>
            </a:r>
            <a:r>
              <a:rPr lang="en" sz="1100" b="1">
                <a:solidFill>
                  <a:schemeClr val="dk1"/>
                </a:solidFill>
              </a:rPr>
              <a:t>Respiratory System </a:t>
            </a:r>
            <a:r>
              <a:rPr lang="en" sz="1100"/>
              <a:t>is </a:t>
            </a:r>
            <a:r>
              <a:rPr lang="en" sz="1100">
                <a:solidFill>
                  <a:srgbClr val="FF0000"/>
                </a:solidFill>
              </a:rPr>
              <a:t>Gas exchange </a:t>
            </a:r>
            <a:r>
              <a:rPr lang="en" sz="1100"/>
              <a:t>(O2 and CO2)</a:t>
            </a:r>
            <a:endParaRPr sz="1100"/>
          </a:p>
          <a:p>
            <a:pPr marL="177800" lvl="0" indent="-171450" algn="l" rtl="0">
              <a:lnSpc>
                <a:spcPct val="90000"/>
              </a:lnSpc>
              <a:spcBef>
                <a:spcPts val="1000"/>
              </a:spcBef>
              <a:spcAft>
                <a:spcPts val="0"/>
              </a:spcAft>
              <a:buClr>
                <a:srgbClr val="262626"/>
              </a:buClr>
              <a:buSzPts val="1500"/>
              <a:buChar char="•"/>
            </a:pPr>
            <a:r>
              <a:rPr lang="en" sz="1100" b="1" u="sng"/>
              <a:t>Ventilation</a:t>
            </a:r>
            <a:r>
              <a:rPr lang="en" sz="1100"/>
              <a:t> → is the movement of air through respiratory tract (</a:t>
            </a:r>
            <a:r>
              <a:rPr lang="en" sz="1100">
                <a:solidFill>
                  <a:srgbClr val="7030A0"/>
                </a:solidFill>
              </a:rPr>
              <a:t>Inspiration</a:t>
            </a:r>
            <a:r>
              <a:rPr lang="en" sz="1100"/>
              <a:t>) and out of the respiratory zones (</a:t>
            </a:r>
            <a:r>
              <a:rPr lang="en" sz="1100">
                <a:solidFill>
                  <a:srgbClr val="7030A0"/>
                </a:solidFill>
              </a:rPr>
              <a:t>Expiration</a:t>
            </a:r>
            <a:r>
              <a:rPr lang="en" sz="1100"/>
              <a:t>)</a:t>
            </a:r>
            <a:endParaRPr sz="1100"/>
          </a:p>
          <a:p>
            <a:pPr marL="177800" lvl="0" indent="-171450" algn="l" rtl="0">
              <a:lnSpc>
                <a:spcPct val="90000"/>
              </a:lnSpc>
              <a:spcBef>
                <a:spcPts val="1000"/>
              </a:spcBef>
              <a:spcAft>
                <a:spcPts val="0"/>
              </a:spcAft>
              <a:buClr>
                <a:srgbClr val="7030A0"/>
              </a:buClr>
              <a:buSzPts val="1500"/>
              <a:buChar char="•"/>
            </a:pPr>
            <a:r>
              <a:rPr lang="en" sz="1100" b="1">
                <a:solidFill>
                  <a:srgbClr val="7030A0"/>
                </a:solidFill>
              </a:rPr>
              <a:t>Perfusion</a:t>
            </a:r>
            <a:r>
              <a:rPr lang="en" sz="1100"/>
              <a:t> is closely matched with </a:t>
            </a:r>
            <a:r>
              <a:rPr lang="en" sz="1100" b="1">
                <a:solidFill>
                  <a:srgbClr val="7030A0"/>
                </a:solidFill>
              </a:rPr>
              <a:t>Ventilation</a:t>
            </a:r>
            <a:r>
              <a:rPr lang="en" sz="1100"/>
              <a:t> in order to maximize gas exchange (eg: </a:t>
            </a:r>
            <a:r>
              <a:rPr lang="en" sz="1100" b="1"/>
              <a:t>V/Q mismatch</a:t>
            </a:r>
            <a:r>
              <a:rPr lang="en" sz="1100"/>
              <a:t>)</a:t>
            </a:r>
            <a:endParaRPr sz="1100"/>
          </a:p>
          <a:p>
            <a:pPr marL="177800" lvl="0" indent="-171450" algn="l" rtl="0">
              <a:lnSpc>
                <a:spcPct val="90000"/>
              </a:lnSpc>
              <a:spcBef>
                <a:spcPts val="1000"/>
              </a:spcBef>
              <a:spcAft>
                <a:spcPts val="0"/>
              </a:spcAft>
              <a:buClr>
                <a:srgbClr val="262626"/>
              </a:buClr>
              <a:buSzPts val="1500"/>
              <a:buChar char="•"/>
            </a:pPr>
            <a:r>
              <a:rPr lang="en" sz="1100"/>
              <a:t>Gas exchange (CO2, O2) occurs </a:t>
            </a:r>
            <a:endParaRPr sz="1100"/>
          </a:p>
          <a:p>
            <a:pPr marL="0" lvl="0" indent="0" algn="l" rtl="0">
              <a:lnSpc>
                <a:spcPct val="90000"/>
              </a:lnSpc>
              <a:spcBef>
                <a:spcPts val="1000"/>
              </a:spcBef>
              <a:spcAft>
                <a:spcPts val="0"/>
              </a:spcAft>
              <a:buClr>
                <a:srgbClr val="262626"/>
              </a:buClr>
              <a:buSzPts val="1500"/>
              <a:buNone/>
            </a:pPr>
            <a:r>
              <a:rPr lang="en" sz="1100"/>
              <a:t>    via </a:t>
            </a:r>
            <a:r>
              <a:rPr lang="en" sz="1100">
                <a:solidFill>
                  <a:srgbClr val="7030A0"/>
                </a:solidFill>
              </a:rPr>
              <a:t>simple diffusion </a:t>
            </a:r>
            <a:r>
              <a:rPr lang="en" sz="1100"/>
              <a:t>down pressure gradients </a:t>
            </a:r>
            <a:endParaRPr sz="1100"/>
          </a:p>
          <a:p>
            <a:pPr marL="177800" lvl="0" indent="-171450" algn="l" rtl="0">
              <a:lnSpc>
                <a:spcPct val="90000"/>
              </a:lnSpc>
              <a:spcBef>
                <a:spcPts val="1000"/>
              </a:spcBef>
              <a:spcAft>
                <a:spcPts val="0"/>
              </a:spcAft>
              <a:buClr>
                <a:srgbClr val="262626"/>
              </a:buClr>
              <a:buSzPts val="1500"/>
              <a:buChar char="•"/>
            </a:pPr>
            <a:r>
              <a:rPr lang="en" sz="1100" b="1"/>
              <a:t>Inspiration</a:t>
            </a:r>
            <a:r>
              <a:rPr lang="en" sz="1100"/>
              <a:t> is </a:t>
            </a:r>
            <a:r>
              <a:rPr lang="en" sz="1100">
                <a:solidFill>
                  <a:srgbClr val="7030A0"/>
                </a:solidFill>
              </a:rPr>
              <a:t>active process </a:t>
            </a:r>
            <a:r>
              <a:rPr lang="en" sz="1100"/>
              <a:t>→ controlled </a:t>
            </a:r>
            <a:endParaRPr sz="1100"/>
          </a:p>
          <a:p>
            <a:pPr marL="0" lvl="0" indent="0" algn="l" rtl="0">
              <a:lnSpc>
                <a:spcPct val="90000"/>
              </a:lnSpc>
              <a:spcBef>
                <a:spcPts val="1000"/>
              </a:spcBef>
              <a:spcAft>
                <a:spcPts val="0"/>
              </a:spcAft>
              <a:buClr>
                <a:srgbClr val="262626"/>
              </a:buClr>
              <a:buSzPts val="1500"/>
              <a:buNone/>
            </a:pPr>
            <a:r>
              <a:rPr lang="en" sz="1100"/>
              <a:t>    by respiratory musculature </a:t>
            </a:r>
            <a:endParaRPr sz="1100"/>
          </a:p>
          <a:p>
            <a:pPr marL="177800" lvl="0" indent="-171450" algn="l" rtl="0">
              <a:lnSpc>
                <a:spcPct val="90000"/>
              </a:lnSpc>
              <a:spcBef>
                <a:spcPts val="1000"/>
              </a:spcBef>
              <a:spcAft>
                <a:spcPts val="0"/>
              </a:spcAft>
              <a:buClr>
                <a:srgbClr val="262626"/>
              </a:buClr>
              <a:buSzPts val="1500"/>
              <a:buChar char="•"/>
            </a:pPr>
            <a:r>
              <a:rPr lang="en" sz="1100" b="1"/>
              <a:t>Expiration</a:t>
            </a:r>
            <a:r>
              <a:rPr lang="en" sz="1100"/>
              <a:t> is </a:t>
            </a:r>
            <a:r>
              <a:rPr lang="en" sz="1100">
                <a:solidFill>
                  <a:srgbClr val="7030A0"/>
                </a:solidFill>
              </a:rPr>
              <a:t>passive at rest </a:t>
            </a:r>
            <a:r>
              <a:rPr lang="en" sz="1100"/>
              <a:t>→ driven by </a:t>
            </a:r>
            <a:endParaRPr sz="1100"/>
          </a:p>
          <a:p>
            <a:pPr marL="0" lvl="0" indent="0" algn="l" rtl="0">
              <a:lnSpc>
                <a:spcPct val="90000"/>
              </a:lnSpc>
              <a:spcBef>
                <a:spcPts val="1000"/>
              </a:spcBef>
              <a:spcAft>
                <a:spcPts val="0"/>
              </a:spcAft>
              <a:buClr>
                <a:srgbClr val="262626"/>
              </a:buClr>
              <a:buSzPts val="1500"/>
              <a:buNone/>
            </a:pPr>
            <a:r>
              <a:rPr lang="en" sz="1100"/>
              <a:t>    elastic properties of lung tissue </a:t>
            </a:r>
            <a:endParaRPr sz="1100"/>
          </a:p>
          <a:p>
            <a:pPr marL="177800" lvl="0" indent="-76200" algn="l" rtl="0">
              <a:lnSpc>
                <a:spcPct val="90000"/>
              </a:lnSpc>
              <a:spcBef>
                <a:spcPts val="100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p:txBody>
      </p:sp>
      <p:sp>
        <p:nvSpPr>
          <p:cNvPr id="339" name="Google Shape;339;p44"/>
          <p:cNvSpPr txBox="1">
            <a:spLocks noGrp="1"/>
          </p:cNvSpPr>
          <p:nvPr>
            <p:ph type="body" idx="3"/>
          </p:nvPr>
        </p:nvSpPr>
        <p:spPr>
          <a:xfrm>
            <a:off x="5430187" y="4882754"/>
            <a:ext cx="3709051" cy="24765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 Physiology; Osmosis Video (Resp System A&amp;P)) </a:t>
            </a:r>
            <a:endParaRPr sz="1100"/>
          </a:p>
          <a:p>
            <a:pPr marL="0" lvl="0" indent="0" algn="r" rtl="0">
              <a:lnSpc>
                <a:spcPct val="90000"/>
              </a:lnSpc>
              <a:spcBef>
                <a:spcPts val="800"/>
              </a:spcBef>
              <a:spcAft>
                <a:spcPts val="0"/>
              </a:spcAft>
              <a:buClr>
                <a:schemeClr val="lt1"/>
              </a:buClr>
              <a:buSzPct val="127272"/>
              <a:buNone/>
            </a:pPr>
            <a:endParaRPr sz="1100"/>
          </a:p>
        </p:txBody>
      </p:sp>
      <p:sp>
        <p:nvSpPr>
          <p:cNvPr id="3" name="Text Placeholder 2">
            <a:extLst>
              <a:ext uri="{FF2B5EF4-FFF2-40B4-BE49-F238E27FC236}">
                <a16:creationId xmlns:a16="http://schemas.microsoft.com/office/drawing/2014/main" id="{A323AE36-3496-800A-8679-48B003C3A922}"/>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F4D89C0-3C00-0552-DF3C-1BA62D66F782}"/>
              </a:ext>
            </a:extLst>
          </p:cNvPr>
          <p:cNvSpPr>
            <a:spLocks noGrp="1"/>
          </p:cNvSpPr>
          <p:nvPr>
            <p:ph type="body" idx="1"/>
          </p:nvPr>
        </p:nvSpPr>
        <p:spPr/>
        <p:txBody>
          <a:bodyPr>
            <a:normAutofit fontScale="47500" lnSpcReduction="20000"/>
          </a:bodyPr>
          <a:lstStyle/>
          <a:p>
            <a:endParaRPr lang="en-CA"/>
          </a:p>
        </p:txBody>
      </p:sp>
      <p:sp>
        <p:nvSpPr>
          <p:cNvPr id="7" name="Text Placeholder 6">
            <a:extLst>
              <a:ext uri="{FF2B5EF4-FFF2-40B4-BE49-F238E27FC236}">
                <a16:creationId xmlns:a16="http://schemas.microsoft.com/office/drawing/2014/main" id="{5CB89DC2-C1DE-C783-404A-872C4DA32C91}"/>
              </a:ext>
            </a:extLst>
          </p:cNvPr>
          <p:cNvSpPr>
            <a:spLocks noGrp="1"/>
          </p:cNvSpPr>
          <p:nvPr>
            <p:ph type="body" idx="2"/>
          </p:nvPr>
        </p:nvSpPr>
        <p:spPr/>
        <p:txBody>
          <a:bodyPr>
            <a:normAutofit fontScale="25000" lnSpcReduction="20000"/>
          </a:bodyPr>
          <a:lstStyle/>
          <a:p>
            <a:endParaRPr lang="en-CA"/>
          </a:p>
        </p:txBody>
      </p:sp>
      <p:sp>
        <p:nvSpPr>
          <p:cNvPr id="2" name="Slide Number Placeholder 1">
            <a:extLst>
              <a:ext uri="{FF2B5EF4-FFF2-40B4-BE49-F238E27FC236}">
                <a16:creationId xmlns:a16="http://schemas.microsoft.com/office/drawing/2014/main" id="{A35DC6D0-F7C6-1C44-8DA9-577275A99CF5}"/>
              </a:ext>
            </a:extLst>
          </p:cNvPr>
          <p:cNvSpPr>
            <a:spLocks noGrp="1"/>
          </p:cNvSpPr>
          <p:nvPr>
            <p:ph type="sldNum" sz="quarter" idx="4294967295"/>
          </p:nvPr>
        </p:nvSpPr>
        <p:spPr>
          <a:xfrm>
            <a:off x="0" y="0"/>
            <a:ext cx="0" cy="0"/>
          </a:xfrm>
        </p:spPr>
        <p:txBody>
          <a:bodyPr/>
          <a:lstStyle/>
          <a:p>
            <a:fld id="{51845F5A-061D-4825-9AE9-D7794091C6CF}" type="slidenum">
              <a:rPr lang="en-US" smtClean="0"/>
              <a:t>31</a:t>
            </a:fld>
            <a:endParaRPr lang="en-US"/>
          </a:p>
        </p:txBody>
      </p:sp>
      <p:pic>
        <p:nvPicPr>
          <p:cNvPr id="3" name="Google Shape;199;p32">
            <a:extLst>
              <a:ext uri="{FF2B5EF4-FFF2-40B4-BE49-F238E27FC236}">
                <a16:creationId xmlns:a16="http://schemas.microsoft.com/office/drawing/2014/main" id="{C6AD1CB1-2B0B-C040-BDFD-E2B42E526D98}"/>
              </a:ext>
            </a:extLst>
          </p:cNvPr>
          <p:cNvPicPr preferRelativeResize="0"/>
          <p:nvPr/>
        </p:nvPicPr>
        <p:blipFill>
          <a:blip r:embed="rId3"/>
          <a:stretch>
            <a:fillRect/>
          </a:stretch>
        </p:blipFill>
        <p:spPr>
          <a:xfrm>
            <a:off x="4346713" y="1407221"/>
            <a:ext cx="4682571" cy="3539430"/>
          </a:xfrm>
          <a:prstGeom prst="rect">
            <a:avLst/>
          </a:prstGeom>
          <a:noFill/>
        </p:spPr>
      </p:pic>
      <p:sp>
        <p:nvSpPr>
          <p:cNvPr id="4" name="TextBox 3">
            <a:extLst>
              <a:ext uri="{FF2B5EF4-FFF2-40B4-BE49-F238E27FC236}">
                <a16:creationId xmlns:a16="http://schemas.microsoft.com/office/drawing/2014/main" id="{4CD6EFE0-6489-994A-92FA-412CECFEFACC}"/>
              </a:ext>
            </a:extLst>
          </p:cNvPr>
          <p:cNvSpPr txBox="1"/>
          <p:nvPr/>
        </p:nvSpPr>
        <p:spPr>
          <a:xfrm>
            <a:off x="307619" y="1421578"/>
            <a:ext cx="4039094" cy="3139321"/>
          </a:xfrm>
          <a:prstGeom prst="rect">
            <a:avLst/>
          </a:prstGeom>
          <a:noFill/>
        </p:spPr>
        <p:txBody>
          <a:bodyPr wrap="square" rtlCol="0">
            <a:spAutoFit/>
          </a:bodyPr>
          <a:lstStyle/>
          <a:p>
            <a:pPr defTabSz="342900">
              <a:buClrTx/>
            </a:pPr>
            <a:endParaRPr lang="en-US" sz="1600" b="1" kern="1200" dirty="0">
              <a:latin typeface="Lato" panose="020F0502020204030203" pitchFamily="34" charset="0"/>
              <a:ea typeface="Lato" panose="020F0502020204030203" pitchFamily="34" charset="0"/>
              <a:cs typeface="Lato" panose="020F0502020204030203" pitchFamily="34" charset="0"/>
            </a:endParaRPr>
          </a:p>
          <a:p>
            <a:pPr defTabSz="342900">
              <a:buClrTx/>
            </a:pPr>
            <a:r>
              <a:rPr lang="en-US" sz="1600" b="1" kern="1200" dirty="0">
                <a:solidFill>
                  <a:schemeClr val="accent1">
                    <a:lumMod val="60000"/>
                    <a:lumOff val="40000"/>
                  </a:schemeClr>
                </a:solidFill>
                <a:latin typeface="Lato" panose="020F0502020204030203" pitchFamily="34" charset="0"/>
                <a:ea typeface="Lato" panose="020F0502020204030203" pitchFamily="34" charset="0"/>
                <a:cs typeface="Lato" panose="020F0502020204030203" pitchFamily="34" charset="0"/>
              </a:rPr>
              <a:t>Principle Inspiration</a:t>
            </a:r>
            <a:r>
              <a:rPr lang="en-US" sz="1600" kern="1200" dirty="0">
                <a:solidFill>
                  <a:schemeClr val="accent1">
                    <a:lumMod val="60000"/>
                    <a:lumOff val="40000"/>
                  </a:schemeClr>
                </a:solidFill>
                <a:latin typeface="Lato" panose="020F0502020204030203" pitchFamily="34" charset="0"/>
                <a:ea typeface="Lato" panose="020F0502020204030203" pitchFamily="34" charset="0"/>
                <a:cs typeface="Lato" panose="020F0502020204030203" pitchFamily="34" charset="0"/>
              </a:rPr>
              <a:t>: </a:t>
            </a:r>
          </a:p>
          <a:p>
            <a:pPr defTabSz="342900">
              <a:buClrTx/>
            </a:pPr>
            <a:r>
              <a:rPr lang="en-US" kern="1200" dirty="0">
                <a:latin typeface="Lato" panose="020F0502020204030203" pitchFamily="34" charset="0"/>
                <a:ea typeface="Lato" panose="020F0502020204030203" pitchFamily="34" charset="0"/>
                <a:cs typeface="Lato" panose="020F0502020204030203" pitchFamily="34" charset="0"/>
              </a:rPr>
              <a:t>Diaphragm &amp; external intercostal </a:t>
            </a:r>
          </a:p>
          <a:p>
            <a:pPr defTabSz="342900">
              <a:buClrTx/>
            </a:pPr>
            <a:endParaRPr lang="en-US" sz="1600" kern="1200" dirty="0">
              <a:latin typeface="Lato" panose="020F0502020204030203" pitchFamily="34" charset="0"/>
              <a:ea typeface="Lato" panose="020F0502020204030203" pitchFamily="34" charset="0"/>
              <a:cs typeface="Lato" panose="020F0502020204030203" pitchFamily="34" charset="0"/>
            </a:endParaRPr>
          </a:p>
          <a:p>
            <a:pPr defTabSz="342900">
              <a:buClrTx/>
            </a:pPr>
            <a:r>
              <a:rPr lang="en-US" sz="1600" b="1" kern="1200" dirty="0">
                <a:solidFill>
                  <a:schemeClr val="accent1"/>
                </a:solidFill>
                <a:latin typeface="Lato" panose="020F0502020204030203" pitchFamily="34" charset="0"/>
                <a:ea typeface="Lato" panose="020F0502020204030203" pitchFamily="34" charset="0"/>
                <a:cs typeface="Lato" panose="020F0502020204030203" pitchFamily="34" charset="0"/>
              </a:rPr>
              <a:t>Active Inspiration</a:t>
            </a:r>
            <a:r>
              <a:rPr lang="en-US" sz="1600" kern="1200" dirty="0">
                <a:solidFill>
                  <a:schemeClr val="accent1"/>
                </a:solidFill>
                <a:latin typeface="Lato" panose="020F0502020204030203" pitchFamily="34" charset="0"/>
                <a:ea typeface="Lato" panose="020F0502020204030203" pitchFamily="34" charset="0"/>
                <a:cs typeface="Lato" panose="020F0502020204030203" pitchFamily="34" charset="0"/>
              </a:rPr>
              <a:t>: </a:t>
            </a:r>
          </a:p>
          <a:p>
            <a:pPr defTabSz="342900">
              <a:buClrTx/>
            </a:pPr>
            <a:r>
              <a:rPr lang="en-US" kern="1200" dirty="0">
                <a:latin typeface="Lato" panose="020F0502020204030203" pitchFamily="34" charset="0"/>
                <a:ea typeface="Lato" panose="020F0502020204030203" pitchFamily="34" charset="0"/>
                <a:cs typeface="Lato" panose="020F0502020204030203" pitchFamily="34" charset="0"/>
              </a:rPr>
              <a:t>+ Sternocleidomastoid, </a:t>
            </a:r>
            <a:r>
              <a:rPr lang="en-US" kern="1200" dirty="0" err="1">
                <a:latin typeface="Lato" panose="020F0502020204030203" pitchFamily="34" charset="0"/>
                <a:ea typeface="Lato" panose="020F0502020204030203" pitchFamily="34" charset="0"/>
                <a:cs typeface="Lato" panose="020F0502020204030203" pitchFamily="34" charset="0"/>
              </a:rPr>
              <a:t>scalenes</a:t>
            </a:r>
            <a:r>
              <a:rPr lang="en-US" kern="1200" dirty="0">
                <a:latin typeface="Lato" panose="020F0502020204030203" pitchFamily="34" charset="0"/>
                <a:ea typeface="Lato" panose="020F0502020204030203" pitchFamily="34" charset="0"/>
                <a:cs typeface="Lato" panose="020F0502020204030203" pitchFamily="34" charset="0"/>
              </a:rPr>
              <a:t>, pectoralis</a:t>
            </a:r>
          </a:p>
          <a:p>
            <a:pPr defTabSz="342900">
              <a:buClrTx/>
            </a:pPr>
            <a:endParaRPr lang="en-US" sz="1600" kern="1200" dirty="0">
              <a:latin typeface="Lato" panose="020F0502020204030203" pitchFamily="34" charset="0"/>
              <a:ea typeface="Lato" panose="020F0502020204030203" pitchFamily="34" charset="0"/>
              <a:cs typeface="Lato" panose="020F0502020204030203" pitchFamily="34" charset="0"/>
            </a:endParaRPr>
          </a:p>
          <a:p>
            <a:pPr defTabSz="342900">
              <a:buClrTx/>
            </a:pPr>
            <a:r>
              <a:rPr lang="en-US" sz="1600" b="1" kern="1200" dirty="0">
                <a:solidFill>
                  <a:srgbClr val="EB6343"/>
                </a:solidFill>
                <a:latin typeface="Lato" panose="020F0502020204030203" pitchFamily="34" charset="0"/>
                <a:ea typeface="Lato" panose="020F0502020204030203" pitchFamily="34" charset="0"/>
                <a:cs typeface="Lato" panose="020F0502020204030203" pitchFamily="34" charset="0"/>
              </a:rPr>
              <a:t>Quiet Expiration</a:t>
            </a:r>
            <a:r>
              <a:rPr lang="en-US" sz="1600" kern="1200" dirty="0">
                <a:solidFill>
                  <a:srgbClr val="EB6343"/>
                </a:solidFill>
                <a:latin typeface="Lato" panose="020F0502020204030203" pitchFamily="34" charset="0"/>
                <a:ea typeface="Lato" panose="020F0502020204030203" pitchFamily="34" charset="0"/>
                <a:cs typeface="Lato" panose="020F0502020204030203" pitchFamily="34" charset="0"/>
              </a:rPr>
              <a:t>: </a:t>
            </a:r>
          </a:p>
          <a:p>
            <a:pPr defTabSz="342900">
              <a:buClrTx/>
            </a:pPr>
            <a:r>
              <a:rPr lang="en-US" kern="1200" dirty="0">
                <a:latin typeface="Lato" panose="020F0502020204030203" pitchFamily="34" charset="0"/>
                <a:ea typeface="Lato" panose="020F0502020204030203" pitchFamily="34" charset="0"/>
                <a:cs typeface="Lato" panose="020F0502020204030203" pitchFamily="34" charset="0"/>
              </a:rPr>
              <a:t>Passive from elastic recoil</a:t>
            </a:r>
          </a:p>
          <a:p>
            <a:pPr defTabSz="342900">
              <a:buClrTx/>
            </a:pPr>
            <a:endParaRPr lang="en-US" sz="1600" kern="1200" dirty="0">
              <a:latin typeface="Lato" panose="020F0502020204030203" pitchFamily="34" charset="0"/>
              <a:ea typeface="Lato" panose="020F0502020204030203" pitchFamily="34" charset="0"/>
              <a:cs typeface="Lato" panose="020F0502020204030203" pitchFamily="34" charset="0"/>
            </a:endParaRPr>
          </a:p>
          <a:p>
            <a:pPr defTabSz="342900">
              <a:buClrTx/>
            </a:pPr>
            <a:r>
              <a:rPr lang="en-US" sz="1600" b="1" kern="1200" dirty="0">
                <a:solidFill>
                  <a:srgbClr val="C00000"/>
                </a:solidFill>
                <a:latin typeface="Lato" panose="020F0502020204030203" pitchFamily="34" charset="0"/>
                <a:ea typeface="Lato" panose="020F0502020204030203" pitchFamily="34" charset="0"/>
                <a:cs typeface="Lato" panose="020F0502020204030203" pitchFamily="34" charset="0"/>
              </a:rPr>
              <a:t>Active Expiration</a:t>
            </a:r>
            <a:r>
              <a:rPr lang="en-US" sz="1600" kern="1200" dirty="0">
                <a:solidFill>
                  <a:srgbClr val="C00000"/>
                </a:solidFill>
                <a:latin typeface="Lato" panose="020F0502020204030203" pitchFamily="34" charset="0"/>
                <a:ea typeface="Lato" panose="020F0502020204030203" pitchFamily="34" charset="0"/>
                <a:cs typeface="Lato" panose="020F0502020204030203" pitchFamily="34" charset="0"/>
              </a:rPr>
              <a:t>: </a:t>
            </a:r>
          </a:p>
          <a:p>
            <a:pPr defTabSz="342900">
              <a:buClrTx/>
            </a:pPr>
            <a:r>
              <a:rPr lang="en-US" kern="1200" dirty="0">
                <a:latin typeface="Lato" panose="020F0502020204030203" pitchFamily="34" charset="0"/>
                <a:ea typeface="Lato" panose="020F0502020204030203" pitchFamily="34" charset="0"/>
                <a:cs typeface="Lato" panose="020F0502020204030203" pitchFamily="34" charset="0"/>
              </a:rPr>
              <a:t>+ Rectus abdominis, external oblique, internal oblique, transverse abdominis</a:t>
            </a:r>
          </a:p>
        </p:txBody>
      </p:sp>
      <p:sp>
        <p:nvSpPr>
          <p:cNvPr id="8" name="TextBox 7">
            <a:extLst>
              <a:ext uri="{FF2B5EF4-FFF2-40B4-BE49-F238E27FC236}">
                <a16:creationId xmlns:a16="http://schemas.microsoft.com/office/drawing/2014/main" id="{1857ECF3-C164-EC4F-AE41-313F05F95A94}"/>
              </a:ext>
            </a:extLst>
          </p:cNvPr>
          <p:cNvSpPr txBox="1"/>
          <p:nvPr/>
        </p:nvSpPr>
        <p:spPr>
          <a:xfrm>
            <a:off x="463826" y="437322"/>
            <a:ext cx="3425938" cy="477054"/>
          </a:xfrm>
          <a:prstGeom prst="rect">
            <a:avLst/>
          </a:prstGeom>
          <a:noFill/>
        </p:spPr>
        <p:txBody>
          <a:bodyPr wrap="none" rtlCol="0">
            <a:spAutoFit/>
          </a:bodyPr>
          <a:lstStyle/>
          <a:p>
            <a:r>
              <a:rPr lang="en-US" sz="2500" dirty="0">
                <a:latin typeface="Lato" panose="020F0502020204030203" pitchFamily="34" charset="0"/>
                <a:ea typeface="Lato" panose="020F0502020204030203" pitchFamily="34" charset="0"/>
                <a:cs typeface="Lato" panose="020F0502020204030203" pitchFamily="34" charset="0"/>
              </a:rPr>
              <a:t>Muscles of Respiration</a:t>
            </a:r>
          </a:p>
        </p:txBody>
      </p:sp>
    </p:spTree>
    <p:extLst>
      <p:ext uri="{BB962C8B-B14F-4D97-AF65-F5344CB8AC3E}">
        <p14:creationId xmlns:p14="http://schemas.microsoft.com/office/powerpoint/2010/main" val="3632438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5"/>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200"/>
              <a:buFont typeface="Calibri"/>
              <a:buNone/>
            </a:pPr>
            <a:r>
              <a:rPr lang="en" sz="3200" b="1"/>
              <a:t>Mechanism of Breathing </a:t>
            </a:r>
            <a:endParaRPr sz="1100"/>
          </a:p>
        </p:txBody>
      </p:sp>
      <p:graphicFrame>
        <p:nvGraphicFramePr>
          <p:cNvPr id="346" name="Google Shape;346;p45"/>
          <p:cNvGraphicFramePr/>
          <p:nvPr/>
        </p:nvGraphicFramePr>
        <p:xfrm>
          <a:off x="628650" y="1079682"/>
          <a:ext cx="7886700" cy="3750515"/>
        </p:xfrm>
        <a:graphic>
          <a:graphicData uri="http://schemas.openxmlformats.org/drawingml/2006/table">
            <a:tbl>
              <a:tblPr firstRow="1" bandRow="1">
                <a:noFill/>
                <a:tableStyleId>{69BA43C1-B2CE-45D2-8B70-12C7785B9960}</a:tableStyleId>
              </a:tblPr>
              <a:tblGrid>
                <a:gridCol w="2628900">
                  <a:extLst>
                    <a:ext uri="{9D8B030D-6E8A-4147-A177-3AD203B41FA5}">
                      <a16:colId xmlns:a16="http://schemas.microsoft.com/office/drawing/2014/main" val="20000"/>
                    </a:ext>
                  </a:extLst>
                </a:gridCol>
                <a:gridCol w="2628900">
                  <a:extLst>
                    <a:ext uri="{9D8B030D-6E8A-4147-A177-3AD203B41FA5}">
                      <a16:colId xmlns:a16="http://schemas.microsoft.com/office/drawing/2014/main" val="20001"/>
                    </a:ext>
                  </a:extLst>
                </a:gridCol>
                <a:gridCol w="2628900">
                  <a:extLst>
                    <a:ext uri="{9D8B030D-6E8A-4147-A177-3AD203B41FA5}">
                      <a16:colId xmlns:a16="http://schemas.microsoft.com/office/drawing/2014/main" val="20002"/>
                    </a:ext>
                  </a:extLst>
                </a:gridCol>
              </a:tblGrid>
              <a:tr h="31117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solidFill>
                      <a:srgbClr val="7030A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INSPIRATION</a:t>
                      </a:r>
                      <a:endParaRPr sz="1100" u="none" strike="noStrike" cap="none"/>
                    </a:p>
                  </a:txBody>
                  <a:tcPr marL="68600" marR="68600" marT="34300" marB="34300" anchor="ctr">
                    <a:solidFill>
                      <a:srgbClr val="7030A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EXPIRATION</a:t>
                      </a:r>
                      <a:endParaRPr sz="1100" u="none" strike="noStrike" cap="none"/>
                    </a:p>
                  </a:txBody>
                  <a:tcPr marL="68600" marR="68600" marT="34300" marB="34300" anchor="ctr">
                    <a:solidFill>
                      <a:srgbClr val="7030A0"/>
                    </a:solidFill>
                  </a:tcPr>
                </a:tc>
                <a:extLst>
                  <a:ext uri="{0D108BD9-81ED-4DB2-BD59-A6C34878D82A}">
                    <a16:rowId xmlns:a16="http://schemas.microsoft.com/office/drawing/2014/main" val="10000"/>
                  </a:ext>
                </a:extLst>
              </a:tr>
              <a:tr h="311175">
                <a:tc rowSpan="4">
                  <a:txBody>
                    <a:bodyPr/>
                    <a:lstStyle/>
                    <a:p>
                      <a:pPr marL="0" marR="0" lvl="0" indent="0" algn="ctr" rtl="0">
                        <a:lnSpc>
                          <a:spcPct val="100000"/>
                        </a:lnSpc>
                        <a:spcBef>
                          <a:spcPts val="0"/>
                        </a:spcBef>
                        <a:spcAft>
                          <a:spcPts val="0"/>
                        </a:spcAft>
                        <a:buClr>
                          <a:srgbClr val="000000"/>
                        </a:buClr>
                        <a:buSzPts val="1500"/>
                        <a:buFont typeface="Arial"/>
                        <a:buNone/>
                      </a:pPr>
                      <a:r>
                        <a:rPr lang="en" sz="1500" b="1" u="none" strike="noStrike" cap="none"/>
                        <a:t>QUIET</a:t>
                      </a:r>
                      <a:endParaRPr sz="1100" u="none" strike="noStrike" cap="none"/>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Diaphragm</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Passive process </a:t>
                      </a:r>
                      <a:endParaRPr sz="1100" u="none" strike="noStrike" cap="none"/>
                    </a:p>
                  </a:txBody>
                  <a:tcPr marL="68600" marR="68600" marT="34300" marB="34300"/>
                </a:tc>
                <a:extLst>
                  <a:ext uri="{0D108BD9-81ED-4DB2-BD59-A6C34878D82A}">
                    <a16:rowId xmlns:a16="http://schemas.microsoft.com/office/drawing/2014/main" val="10001"/>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External intercostal muscles </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 Driven by </a:t>
                      </a:r>
                      <a:r>
                        <a:rPr lang="en" sz="1400" b="1" u="none" strike="noStrike" cap="none"/>
                        <a:t>elastic recoil</a:t>
                      </a:r>
                      <a:endParaRPr sz="1100" u="none" strike="noStrike" cap="none"/>
                    </a:p>
                  </a:txBody>
                  <a:tcPr marL="68600" marR="68600" marT="34300" marB="34300"/>
                </a:tc>
                <a:extLst>
                  <a:ext uri="{0D108BD9-81ED-4DB2-BD59-A6C34878D82A}">
                    <a16:rowId xmlns:a16="http://schemas.microsoft.com/office/drawing/2014/main" val="10002"/>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*Creates Negative pressure in lung</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extLst>
                  <a:ext uri="{0D108BD9-81ED-4DB2-BD59-A6C34878D82A}">
                    <a16:rowId xmlns:a16="http://schemas.microsoft.com/office/drawing/2014/main" val="10003"/>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extLst>
                  <a:ext uri="{0D108BD9-81ED-4DB2-BD59-A6C34878D82A}">
                    <a16:rowId xmlns:a16="http://schemas.microsoft.com/office/drawing/2014/main" val="10004"/>
                  </a:ext>
                </a:extLst>
              </a:tr>
              <a:tr h="311175">
                <a:tc rowSpan="4">
                  <a:txBody>
                    <a:bodyPr/>
                    <a:lstStyle/>
                    <a:p>
                      <a:pPr marL="0" marR="0" lvl="0" indent="0" algn="ctr" rtl="0">
                        <a:lnSpc>
                          <a:spcPct val="100000"/>
                        </a:lnSpc>
                        <a:spcBef>
                          <a:spcPts val="0"/>
                        </a:spcBef>
                        <a:spcAft>
                          <a:spcPts val="0"/>
                        </a:spcAft>
                        <a:buClr>
                          <a:srgbClr val="000000"/>
                        </a:buClr>
                        <a:buSzPts val="1500"/>
                        <a:buFont typeface="Arial"/>
                        <a:buNone/>
                      </a:pPr>
                      <a:r>
                        <a:rPr lang="en" sz="1500" b="1" u="none" strike="noStrike" cap="none"/>
                        <a:t>FORCED</a:t>
                      </a:r>
                      <a:endParaRPr sz="1100" u="none" strike="noStrike" cap="none"/>
                    </a:p>
                  </a:txBody>
                  <a:tcPr marL="68600" marR="68600" marT="34300" marB="34300" anchor="ct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Diaphragm</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t>Abdominal muscles </a:t>
                      </a:r>
                      <a:r>
                        <a:rPr lang="en" sz="1400" u="none" strike="noStrike" cap="none"/>
                        <a:t>(Int and Ext Oblique, Rec and Transverse Abdominis)</a:t>
                      </a:r>
                      <a:endParaRPr sz="1100" u="none" strike="noStrike" cap="none"/>
                    </a:p>
                  </a:txBody>
                  <a:tcPr marL="68600" marR="68600" marT="34300" marB="34300"/>
                </a:tc>
                <a:extLst>
                  <a:ext uri="{0D108BD9-81ED-4DB2-BD59-A6C34878D82A}">
                    <a16:rowId xmlns:a16="http://schemas.microsoft.com/office/drawing/2014/main" val="10005"/>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External Intercostal muscles </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 Compress abdominal cavity, push diaphragm up</a:t>
                      </a:r>
                      <a:endParaRPr sz="1400" u="none" strike="noStrike" cap="none"/>
                    </a:p>
                  </a:txBody>
                  <a:tcPr marL="68600" marR="68600" marT="34300" marB="34300"/>
                </a:tc>
                <a:extLst>
                  <a:ext uri="{0D108BD9-81ED-4DB2-BD59-A6C34878D82A}">
                    <a16:rowId xmlns:a16="http://schemas.microsoft.com/office/drawing/2014/main" val="10006"/>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Accessory muscles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t>Internal intercostal muscles</a:t>
                      </a:r>
                      <a:endParaRPr sz="1100" u="none" strike="noStrike" cap="none"/>
                    </a:p>
                  </a:txBody>
                  <a:tcPr marL="68600" marR="68600" marT="34300" marB="34300"/>
                </a:tc>
                <a:extLst>
                  <a:ext uri="{0D108BD9-81ED-4DB2-BD59-A6C34878D82A}">
                    <a16:rowId xmlns:a16="http://schemas.microsoft.com/office/drawing/2014/main" val="10007"/>
                  </a:ext>
                </a:extLst>
              </a:tr>
              <a:tr h="311175">
                <a:tc vMerge="1">
                  <a:txBody>
                    <a:bodyPr/>
                    <a:lstStyle/>
                    <a:p>
                      <a:endParaRPr lang="en-US"/>
                    </a:p>
                  </a:txBody>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*Rib cage, parietal pleura pulled upwards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dirty="0"/>
                        <a:t>→ Chest wall forced down and Diaphragm moves upward</a:t>
                      </a:r>
                      <a:endParaRPr sz="1400" i="1" u="none" strike="noStrike" cap="none" dirty="0"/>
                    </a:p>
                  </a:txBody>
                  <a:tcPr marL="68600" marR="68600" marT="34300" marB="34300"/>
                </a:tc>
                <a:extLst>
                  <a:ext uri="{0D108BD9-81ED-4DB2-BD59-A6C34878D82A}">
                    <a16:rowId xmlns:a16="http://schemas.microsoft.com/office/drawing/2014/main" val="10008"/>
                  </a:ext>
                </a:extLst>
              </a:tr>
            </a:tbl>
          </a:graphicData>
        </a:graphic>
      </p:graphicFrame>
      <p:sp>
        <p:nvSpPr>
          <p:cNvPr id="3" name="Text Placeholder 2">
            <a:extLst>
              <a:ext uri="{FF2B5EF4-FFF2-40B4-BE49-F238E27FC236}">
                <a16:creationId xmlns:a16="http://schemas.microsoft.com/office/drawing/2014/main" id="{400151EF-C2A1-C087-76F7-3BBBE97E9E48}"/>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42C99E04-3457-8447-2353-EC3777F19409}"/>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46"/>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dirty="0"/>
              <a:t>Physics and the Lung</a:t>
            </a:r>
            <a:endParaRPr sz="1100" dirty="0"/>
          </a:p>
        </p:txBody>
      </p:sp>
      <p:sp>
        <p:nvSpPr>
          <p:cNvPr id="355" name="Google Shape;355;p46"/>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262626"/>
              </a:buClr>
              <a:buSzPts val="1700"/>
              <a:buChar char="•"/>
            </a:pPr>
            <a:r>
              <a:rPr lang="en" sz="1700" b="1" u="sng" dirty="0"/>
              <a:t>Law of LaPlace</a:t>
            </a:r>
            <a:r>
              <a:rPr lang="en" sz="1700" dirty="0"/>
              <a:t> – relationship between pressure, tension, and radius</a:t>
            </a:r>
            <a:endParaRPr sz="1700" b="1" u="sng" dirty="0"/>
          </a:p>
          <a:p>
            <a:pPr marL="177800" lvl="0" indent="-171450" algn="l" rtl="0">
              <a:lnSpc>
                <a:spcPct val="90000"/>
              </a:lnSpc>
              <a:spcBef>
                <a:spcPts val="800"/>
              </a:spcBef>
              <a:spcAft>
                <a:spcPts val="0"/>
              </a:spcAft>
              <a:buClr>
                <a:srgbClr val="262626"/>
              </a:buClr>
              <a:buSzPts val="1500"/>
              <a:buChar char="•"/>
            </a:pPr>
            <a:r>
              <a:rPr lang="en" sz="1100" dirty="0"/>
              <a:t>Collapsing Pressure = 2 (Tension)/Radius</a:t>
            </a:r>
            <a:endParaRPr sz="1100" dirty="0"/>
          </a:p>
          <a:p>
            <a:pPr marL="177800" lvl="0" indent="-76200" algn="l" rtl="0">
              <a:lnSpc>
                <a:spcPct val="90000"/>
              </a:lnSpc>
              <a:spcBef>
                <a:spcPts val="800"/>
              </a:spcBef>
              <a:spcAft>
                <a:spcPts val="0"/>
              </a:spcAft>
              <a:buClr>
                <a:srgbClr val="262626"/>
              </a:buClr>
              <a:buSzPts val="1500"/>
              <a:buNone/>
            </a:pPr>
            <a:endParaRPr sz="1100" dirty="0"/>
          </a:p>
          <a:p>
            <a:pPr marL="177800" lvl="0" indent="-171450" algn="l" rtl="0">
              <a:lnSpc>
                <a:spcPct val="90000"/>
              </a:lnSpc>
              <a:spcBef>
                <a:spcPts val="800"/>
              </a:spcBef>
              <a:spcAft>
                <a:spcPts val="0"/>
              </a:spcAft>
              <a:buClr>
                <a:srgbClr val="262626"/>
              </a:buClr>
              <a:buSzPts val="1500"/>
              <a:buChar char="•"/>
            </a:pPr>
            <a:r>
              <a:rPr lang="en" sz="1100" b="1" u="sng" dirty="0"/>
              <a:t>Effect on Alveoli</a:t>
            </a:r>
            <a:endParaRPr sz="1100" dirty="0"/>
          </a:p>
          <a:p>
            <a:pPr marL="177800" lvl="0" indent="-171450" algn="l" rtl="0">
              <a:lnSpc>
                <a:spcPct val="90000"/>
              </a:lnSpc>
              <a:spcBef>
                <a:spcPts val="800"/>
              </a:spcBef>
              <a:spcAft>
                <a:spcPts val="0"/>
              </a:spcAft>
              <a:buClr>
                <a:srgbClr val="262626"/>
              </a:buClr>
              <a:buSzPts val="1500"/>
              <a:buChar char="•"/>
            </a:pPr>
            <a:r>
              <a:rPr lang="en" sz="1100" dirty="0"/>
              <a:t>Alveoli have </a:t>
            </a:r>
            <a:r>
              <a:rPr lang="en" sz="1100" dirty="0">
                <a:solidFill>
                  <a:srgbClr val="FF0000"/>
                </a:solidFill>
              </a:rPr>
              <a:t>reduced radius </a:t>
            </a:r>
            <a:r>
              <a:rPr lang="en" sz="1100" dirty="0"/>
              <a:t>and </a:t>
            </a:r>
            <a:r>
              <a:rPr lang="en" sz="1100" dirty="0">
                <a:solidFill>
                  <a:srgbClr val="FF0000"/>
                </a:solidFill>
              </a:rPr>
              <a:t>increased</a:t>
            </a:r>
            <a:endParaRPr sz="1100" dirty="0"/>
          </a:p>
          <a:p>
            <a:pPr marL="0" lvl="0" indent="0" algn="l" rtl="0">
              <a:lnSpc>
                <a:spcPct val="90000"/>
              </a:lnSpc>
              <a:spcBef>
                <a:spcPts val="800"/>
              </a:spcBef>
              <a:spcAft>
                <a:spcPts val="0"/>
              </a:spcAft>
              <a:buClr>
                <a:srgbClr val="FF0000"/>
              </a:buClr>
              <a:buSzPts val="1500"/>
              <a:buNone/>
            </a:pPr>
            <a:r>
              <a:rPr lang="en" sz="1100" dirty="0">
                <a:solidFill>
                  <a:srgbClr val="FF0000"/>
                </a:solidFill>
              </a:rPr>
              <a:t>    surface tension</a:t>
            </a:r>
            <a:endParaRPr sz="1100" dirty="0"/>
          </a:p>
          <a:p>
            <a:pPr marL="177800" lvl="0" indent="-171450" algn="l" rtl="0">
              <a:lnSpc>
                <a:spcPct val="90000"/>
              </a:lnSpc>
              <a:spcBef>
                <a:spcPts val="800"/>
              </a:spcBef>
              <a:spcAft>
                <a:spcPts val="0"/>
              </a:spcAft>
              <a:buClr>
                <a:srgbClr val="262626"/>
              </a:buClr>
              <a:buSzPts val="1500"/>
              <a:buChar char="•"/>
            </a:pPr>
            <a:r>
              <a:rPr lang="en" sz="1100" dirty="0"/>
              <a:t>Thus, increased tendency to collapse (expire) </a:t>
            </a:r>
            <a:endParaRPr sz="1100" dirty="0"/>
          </a:p>
          <a:p>
            <a:pPr marL="177800" lvl="0" indent="-171450" algn="l" rtl="0">
              <a:lnSpc>
                <a:spcPct val="90000"/>
              </a:lnSpc>
              <a:spcBef>
                <a:spcPts val="800"/>
              </a:spcBef>
              <a:spcAft>
                <a:spcPts val="0"/>
              </a:spcAft>
              <a:buClr>
                <a:srgbClr val="262626"/>
              </a:buClr>
              <a:buSzPts val="1500"/>
              <a:buChar char="•"/>
            </a:pPr>
            <a:r>
              <a:rPr lang="en" sz="1100" dirty="0"/>
              <a:t>Decreased lung compliance = </a:t>
            </a:r>
            <a:r>
              <a:rPr lang="en" sz="1100" b="1" dirty="0">
                <a:solidFill>
                  <a:srgbClr val="7030A0"/>
                </a:solidFill>
              </a:rPr>
              <a:t>increased work</a:t>
            </a:r>
            <a:endParaRPr sz="1100" dirty="0"/>
          </a:p>
          <a:p>
            <a:pPr marL="0" lvl="0" indent="0" algn="l" rtl="0">
              <a:lnSpc>
                <a:spcPct val="90000"/>
              </a:lnSpc>
              <a:spcBef>
                <a:spcPts val="800"/>
              </a:spcBef>
              <a:spcAft>
                <a:spcPts val="0"/>
              </a:spcAft>
              <a:buClr>
                <a:srgbClr val="7030A0"/>
              </a:buClr>
              <a:buSzPts val="1500"/>
              <a:buNone/>
            </a:pPr>
            <a:r>
              <a:rPr lang="en" sz="1100" b="1" dirty="0">
                <a:solidFill>
                  <a:srgbClr val="7030A0"/>
                </a:solidFill>
              </a:rPr>
              <a:t>    of breathing</a:t>
            </a:r>
            <a:r>
              <a:rPr lang="en" sz="1100" dirty="0"/>
              <a:t> → fatigue → atelectasis </a:t>
            </a:r>
            <a:endParaRPr sz="1100" dirty="0"/>
          </a:p>
          <a:p>
            <a:pPr marL="0" lvl="0" indent="0" algn="l" rtl="0">
              <a:lnSpc>
                <a:spcPct val="90000"/>
              </a:lnSpc>
              <a:spcBef>
                <a:spcPts val="800"/>
              </a:spcBef>
              <a:spcAft>
                <a:spcPts val="0"/>
              </a:spcAft>
              <a:buClr>
                <a:srgbClr val="262626"/>
              </a:buClr>
              <a:buSzPts val="1500"/>
              <a:buNone/>
            </a:pPr>
            <a:endParaRPr sz="1100" dirty="0"/>
          </a:p>
          <a:p>
            <a:pPr marL="0" lvl="0" indent="0" algn="l" rtl="0">
              <a:lnSpc>
                <a:spcPct val="90000"/>
              </a:lnSpc>
              <a:spcBef>
                <a:spcPts val="800"/>
              </a:spcBef>
              <a:spcAft>
                <a:spcPts val="0"/>
              </a:spcAft>
              <a:buClr>
                <a:srgbClr val="262626"/>
              </a:buClr>
              <a:buSzPts val="2000"/>
              <a:buNone/>
            </a:pPr>
            <a:r>
              <a:rPr lang="en" sz="2000" b="1" dirty="0"/>
              <a:t>Q: What helps to solve this problem?</a:t>
            </a:r>
            <a:endParaRPr sz="2000" b="1" dirty="0"/>
          </a:p>
          <a:p>
            <a:pPr marL="0" lvl="0" indent="0" algn="l" rtl="0">
              <a:lnSpc>
                <a:spcPct val="90000"/>
              </a:lnSpc>
              <a:spcBef>
                <a:spcPts val="800"/>
              </a:spcBef>
              <a:spcAft>
                <a:spcPts val="0"/>
              </a:spcAft>
              <a:buClr>
                <a:srgbClr val="262626"/>
              </a:buClr>
              <a:buSzPts val="1500"/>
              <a:buNone/>
            </a:pPr>
            <a:endParaRPr sz="1100" dirty="0"/>
          </a:p>
          <a:p>
            <a:pPr marL="177800" lvl="0" indent="-76200" algn="l" rtl="0">
              <a:lnSpc>
                <a:spcPct val="90000"/>
              </a:lnSpc>
              <a:spcBef>
                <a:spcPts val="800"/>
              </a:spcBef>
              <a:spcAft>
                <a:spcPts val="0"/>
              </a:spcAft>
              <a:buClr>
                <a:srgbClr val="262626"/>
              </a:buClr>
              <a:buSzPts val="1500"/>
              <a:buNone/>
            </a:pPr>
            <a:endParaRPr sz="1100" dirty="0"/>
          </a:p>
        </p:txBody>
      </p:sp>
      <p:pic>
        <p:nvPicPr>
          <p:cNvPr id="357" name="Google Shape;357;p46" descr="Diagram&#10;&#10;Description automatically generated"/>
          <p:cNvPicPr preferRelativeResize="0"/>
          <p:nvPr/>
        </p:nvPicPr>
        <p:blipFill rotWithShape="1">
          <a:blip r:embed="rId3">
            <a:alphaModFix/>
          </a:blip>
          <a:srcRect l="5796" t="3100" r="11190" b="3377"/>
          <a:stretch/>
        </p:blipFill>
        <p:spPr>
          <a:xfrm>
            <a:off x="4407108" y="1632991"/>
            <a:ext cx="4625402" cy="1877519"/>
          </a:xfrm>
          <a:prstGeom prst="rect">
            <a:avLst/>
          </a:prstGeom>
          <a:noFill/>
          <a:ln>
            <a:noFill/>
          </a:ln>
        </p:spPr>
      </p:pic>
      <p:sp>
        <p:nvSpPr>
          <p:cNvPr id="3" name="Text Placeholder 2">
            <a:extLst>
              <a:ext uri="{FF2B5EF4-FFF2-40B4-BE49-F238E27FC236}">
                <a16:creationId xmlns:a16="http://schemas.microsoft.com/office/drawing/2014/main" id="{3409E077-202D-534B-47F1-720E85F66CC9}"/>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EB13250C-D6D9-04F0-A97C-2F930B825B24}"/>
              </a:ext>
            </a:extLst>
          </p:cNvPr>
          <p:cNvSpPr>
            <a:spLocks noGrp="1"/>
          </p:cNvSpPr>
          <p:nvPr>
            <p:ph type="body" idx="3"/>
          </p:nvPr>
        </p:nvSpPr>
        <p:spPr/>
        <p:txBody>
          <a:bodyPr>
            <a:normAutofit fontScale="25000" lnSpcReduction="20000"/>
          </a:bodyPr>
          <a:lstStyle/>
          <a:p>
            <a:r>
              <a:rPr lang="en-CA" dirty="0"/>
              <a: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4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Surfactant and NRDS</a:t>
            </a:r>
            <a:endParaRPr sz="1100"/>
          </a:p>
        </p:txBody>
      </p:sp>
      <p:sp>
        <p:nvSpPr>
          <p:cNvPr id="365" name="Google Shape;365;p47"/>
          <p:cNvSpPr txBox="1">
            <a:spLocks noGrp="1"/>
          </p:cNvSpPr>
          <p:nvPr>
            <p:ph type="body" idx="1"/>
          </p:nvPr>
        </p:nvSpPr>
        <p:spPr>
          <a:xfrm>
            <a:off x="628650" y="2158242"/>
            <a:ext cx="7886700" cy="2474480"/>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a:t>Type II Pneumocytes</a:t>
            </a:r>
            <a:endParaRPr sz="1100"/>
          </a:p>
          <a:p>
            <a:pPr marL="177800" lvl="0" indent="-171450" algn="l" rtl="0">
              <a:lnSpc>
                <a:spcPct val="90000"/>
              </a:lnSpc>
              <a:spcBef>
                <a:spcPts val="800"/>
              </a:spcBef>
              <a:spcAft>
                <a:spcPts val="0"/>
              </a:spcAft>
              <a:buClr>
                <a:srgbClr val="262626"/>
              </a:buClr>
              <a:buSzPts val="1500"/>
              <a:buChar char="•"/>
            </a:pPr>
            <a:r>
              <a:rPr lang="en" sz="1100"/>
              <a:t>Secrete surfactant from </a:t>
            </a:r>
            <a:r>
              <a:rPr lang="en" sz="1100">
                <a:solidFill>
                  <a:srgbClr val="7030A0"/>
                </a:solidFill>
              </a:rPr>
              <a:t>lamellar bodies </a:t>
            </a:r>
            <a:endParaRPr sz="1100"/>
          </a:p>
          <a:p>
            <a:pPr marL="177800" lvl="0" indent="-171450" algn="l" rtl="0">
              <a:lnSpc>
                <a:spcPct val="90000"/>
              </a:lnSpc>
              <a:spcBef>
                <a:spcPts val="800"/>
              </a:spcBef>
              <a:spcAft>
                <a:spcPts val="0"/>
              </a:spcAft>
              <a:buClr>
                <a:srgbClr val="262626"/>
              </a:buClr>
              <a:buSzPts val="1500"/>
              <a:buChar char="•"/>
            </a:pPr>
            <a:r>
              <a:rPr lang="en" sz="1100"/>
              <a:t>↓ alveolar surface tension, ↓ lung recoil and ↑ compliance </a:t>
            </a:r>
            <a:endParaRPr sz="1100"/>
          </a:p>
          <a:p>
            <a:pPr marL="177800" lvl="0" indent="-171450" algn="l" rtl="0">
              <a:lnSpc>
                <a:spcPct val="90000"/>
              </a:lnSpc>
              <a:spcBef>
                <a:spcPts val="800"/>
              </a:spcBef>
              <a:spcAft>
                <a:spcPts val="0"/>
              </a:spcAft>
              <a:buClr>
                <a:srgbClr val="262626"/>
              </a:buClr>
              <a:buSzPts val="1500"/>
              <a:buChar char="•"/>
            </a:pPr>
            <a:r>
              <a:rPr lang="en" sz="1100"/>
              <a:t>→ Prevents alveolar collapse</a:t>
            </a:r>
            <a:endParaRPr sz="1100"/>
          </a:p>
          <a:p>
            <a:pPr marL="177800" lvl="0" indent="-171450" algn="l" rtl="0">
              <a:lnSpc>
                <a:spcPct val="90000"/>
              </a:lnSpc>
              <a:spcBef>
                <a:spcPts val="800"/>
              </a:spcBef>
              <a:spcAft>
                <a:spcPts val="0"/>
              </a:spcAft>
              <a:buClr>
                <a:srgbClr val="262626"/>
              </a:buClr>
              <a:buSzPts val="1500"/>
              <a:buChar char="•"/>
            </a:pPr>
            <a:r>
              <a:rPr lang="en" sz="1100" b="1" u="sng"/>
              <a:t>Neonatal Respiratory Distress Syndrome </a:t>
            </a:r>
            <a:endParaRPr sz="1100"/>
          </a:p>
          <a:p>
            <a:pPr marL="177800" lvl="0" indent="-171450" algn="l" rtl="0">
              <a:lnSpc>
                <a:spcPct val="90000"/>
              </a:lnSpc>
              <a:spcBef>
                <a:spcPts val="800"/>
              </a:spcBef>
              <a:spcAft>
                <a:spcPts val="0"/>
              </a:spcAft>
              <a:buClr>
                <a:srgbClr val="262626"/>
              </a:buClr>
              <a:buSzPts val="1500"/>
              <a:buChar char="•"/>
            </a:pPr>
            <a:r>
              <a:rPr lang="en" sz="1100"/>
              <a:t>Surfactant deficiency, ↑ surface tension = </a:t>
            </a:r>
            <a:r>
              <a:rPr lang="en" sz="1100">
                <a:solidFill>
                  <a:srgbClr val="FF0000"/>
                </a:solidFill>
              </a:rPr>
              <a:t>Alveolar collapse </a:t>
            </a:r>
            <a:endParaRPr sz="1100"/>
          </a:p>
          <a:p>
            <a:pPr marL="177800" lvl="0" indent="-171450" algn="l" rtl="0">
              <a:lnSpc>
                <a:spcPct val="90000"/>
              </a:lnSpc>
              <a:spcBef>
                <a:spcPts val="800"/>
              </a:spcBef>
              <a:spcAft>
                <a:spcPts val="0"/>
              </a:spcAft>
              <a:buClr>
                <a:srgbClr val="262626"/>
              </a:buClr>
              <a:buSzPts val="1500"/>
              <a:buChar char="•"/>
            </a:pPr>
            <a:r>
              <a:rPr lang="en" sz="1100"/>
              <a:t>Fetal maturity → lecithin-sphingomyelin (L/S) ratio &gt; 2</a:t>
            </a:r>
            <a:endParaRPr sz="1100"/>
          </a:p>
          <a:p>
            <a:pPr marL="177800" lvl="0" indent="-76200" algn="l" rtl="0">
              <a:lnSpc>
                <a:spcPct val="90000"/>
              </a:lnSpc>
              <a:spcBef>
                <a:spcPts val="800"/>
              </a:spcBef>
              <a:spcAft>
                <a:spcPts val="0"/>
              </a:spcAft>
              <a:buClr>
                <a:srgbClr val="262626"/>
              </a:buClr>
              <a:buSzPts val="1500"/>
              <a:buNone/>
            </a:pPr>
            <a:endParaRPr sz="1100"/>
          </a:p>
        </p:txBody>
      </p:sp>
      <p:graphicFrame>
        <p:nvGraphicFramePr>
          <p:cNvPr id="366" name="Google Shape;366;p47"/>
          <p:cNvGraphicFramePr/>
          <p:nvPr/>
        </p:nvGraphicFramePr>
        <p:xfrm>
          <a:off x="719059" y="933138"/>
          <a:ext cx="7278650" cy="1130100"/>
        </p:xfrm>
        <a:graphic>
          <a:graphicData uri="http://schemas.openxmlformats.org/drawingml/2006/table">
            <a:tbl>
              <a:tblPr firstRow="1" bandRow="1">
                <a:noFill/>
                <a:tableStyleId>{11887B89-43BF-473B-9AEC-0CDF5F863043}</a:tableStyleId>
              </a:tblPr>
              <a:tblGrid>
                <a:gridCol w="3639325">
                  <a:extLst>
                    <a:ext uri="{9D8B030D-6E8A-4147-A177-3AD203B41FA5}">
                      <a16:colId xmlns:a16="http://schemas.microsoft.com/office/drawing/2014/main" val="20000"/>
                    </a:ext>
                  </a:extLst>
                </a:gridCol>
                <a:gridCol w="3639325">
                  <a:extLst>
                    <a:ext uri="{9D8B030D-6E8A-4147-A177-3AD203B41FA5}">
                      <a16:colId xmlns:a16="http://schemas.microsoft.com/office/drawing/2014/main" val="20001"/>
                    </a:ext>
                  </a:extLst>
                </a:gridCol>
              </a:tblGrid>
              <a:tr h="282525">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Type I Pneumocytes </a:t>
                      </a:r>
                      <a:endParaRPr sz="1100" u="none" strike="noStrike" cap="none"/>
                    </a:p>
                  </a:txBody>
                  <a:tcPr marL="68600" marR="68600" marT="34300" marB="34300">
                    <a:solidFill>
                      <a:srgbClr val="7030A0"/>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u="none" strike="noStrike" cap="none"/>
                        <a:t>Type II Pneumocytes</a:t>
                      </a:r>
                      <a:endParaRPr sz="1100" u="none" strike="noStrike" cap="none"/>
                    </a:p>
                  </a:txBody>
                  <a:tcPr marL="68600" marR="68600" marT="34300" marB="34300">
                    <a:solidFill>
                      <a:srgbClr val="7030A0"/>
                    </a:solidFill>
                  </a:tcPr>
                </a:tc>
                <a:extLst>
                  <a:ext uri="{0D108BD9-81ED-4DB2-BD59-A6C34878D82A}">
                    <a16:rowId xmlns:a16="http://schemas.microsoft.com/office/drawing/2014/main" val="10000"/>
                  </a:ext>
                </a:extLst>
              </a:tr>
              <a:tr h="2825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Squamous cells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Cuboidal alveolar cells</a:t>
                      </a:r>
                      <a:endParaRPr sz="1100" u="none" strike="noStrike" cap="none"/>
                    </a:p>
                  </a:txBody>
                  <a:tcPr marL="68600" marR="68600" marT="34300" marB="34300"/>
                </a:tc>
                <a:extLst>
                  <a:ext uri="{0D108BD9-81ED-4DB2-BD59-A6C34878D82A}">
                    <a16:rowId xmlns:a16="http://schemas.microsoft.com/office/drawing/2014/main" val="10001"/>
                  </a:ext>
                </a:extLst>
              </a:tr>
              <a:tr h="2825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Transcellular gas exchange</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Regeneration and Surfactant production</a:t>
                      </a:r>
                      <a:endParaRPr sz="1100" u="none" strike="noStrike" cap="none"/>
                    </a:p>
                  </a:txBody>
                  <a:tcPr marL="68600" marR="68600" marT="34300" marB="34300"/>
                </a:tc>
                <a:extLst>
                  <a:ext uri="{0D108BD9-81ED-4DB2-BD59-A6C34878D82A}">
                    <a16:rowId xmlns:a16="http://schemas.microsoft.com/office/drawing/2014/main" val="10002"/>
                  </a:ext>
                </a:extLst>
              </a:tr>
              <a:tr h="2825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Comprise 95% of alveoli</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Comprise 5% of alveoli </a:t>
                      </a:r>
                      <a:endParaRPr sz="1100" u="none" strike="noStrike" cap="none"/>
                    </a:p>
                  </a:txBody>
                  <a:tcPr marL="68600" marR="68600" marT="34300" marB="34300"/>
                </a:tc>
                <a:extLst>
                  <a:ext uri="{0D108BD9-81ED-4DB2-BD59-A6C34878D82A}">
                    <a16:rowId xmlns:a16="http://schemas.microsoft.com/office/drawing/2014/main" val="10003"/>
                  </a:ext>
                </a:extLst>
              </a:tr>
            </a:tbl>
          </a:graphicData>
        </a:graphic>
      </p:graphicFrame>
      <p:sp>
        <p:nvSpPr>
          <p:cNvPr id="367" name="Google Shape;367;p47"/>
          <p:cNvSpPr/>
          <p:nvPr/>
        </p:nvSpPr>
        <p:spPr>
          <a:xfrm>
            <a:off x="4350895" y="933138"/>
            <a:ext cx="3642610" cy="1113020"/>
          </a:xfrm>
          <a:prstGeom prst="rect">
            <a:avLst/>
          </a:prstGeom>
          <a:noFill/>
          <a:ln w="762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68" name="Google Shape;368;p47"/>
          <p:cNvSpPr/>
          <p:nvPr/>
        </p:nvSpPr>
        <p:spPr>
          <a:xfrm rot="7898230">
            <a:off x="3847309" y="2066159"/>
            <a:ext cx="565879" cy="460948"/>
          </a:xfrm>
          <a:prstGeom prst="rightArrow">
            <a:avLst>
              <a:gd name="adj1" fmla="val 50000"/>
              <a:gd name="adj2" fmla="val 50000"/>
            </a:avLst>
          </a:prstGeom>
          <a:solidFill>
            <a:srgbClr val="FF0000"/>
          </a:solid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3">
            <a:alphaModFix/>
          </a:blip>
          <a:srcRect/>
          <a:stretch/>
        </p:blipFill>
        <p:spPr>
          <a:xfrm>
            <a:off x="6015743" y="2296632"/>
            <a:ext cx="2499607" cy="2313362"/>
          </a:xfrm>
          <a:prstGeom prst="rect">
            <a:avLst/>
          </a:prstGeom>
          <a:noFill/>
          <a:ln>
            <a:noFill/>
          </a:ln>
        </p:spPr>
      </p:pic>
      <p:sp>
        <p:nvSpPr>
          <p:cNvPr id="370" name="Google Shape;370;p47"/>
          <p:cNvSpPr txBox="1"/>
          <p:nvPr/>
        </p:nvSpPr>
        <p:spPr>
          <a:xfrm>
            <a:off x="628650" y="4308541"/>
            <a:ext cx="6858000" cy="577081"/>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 sz="2000" b="1" i="0" u="none" strike="noStrike" cap="none">
                <a:solidFill>
                  <a:srgbClr val="FF0000"/>
                </a:solidFill>
                <a:latin typeface="Calibri"/>
                <a:ea typeface="Calibri"/>
                <a:cs typeface="Calibri"/>
                <a:sym typeface="Calibri"/>
              </a:rPr>
              <a:t>Question:</a:t>
            </a:r>
            <a:r>
              <a:rPr lang="en" sz="2000" b="1" i="0" u="none" strike="noStrike" cap="none">
                <a:solidFill>
                  <a:schemeClr val="dk1"/>
                </a:solidFill>
                <a:latin typeface="Calibri"/>
                <a:ea typeface="Calibri"/>
                <a:cs typeface="Calibri"/>
                <a:sym typeface="Calibri"/>
              </a:rPr>
              <a:t> What are some risk factors leading to NRDS?</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Calibri"/>
              <a:ea typeface="Calibri"/>
              <a:cs typeface="Calibri"/>
              <a:sym typeface="Calibri"/>
            </a:endParaRPr>
          </a:p>
        </p:txBody>
      </p:sp>
      <p:sp>
        <p:nvSpPr>
          <p:cNvPr id="372" name="Google Shape;372;p47"/>
          <p:cNvSpPr txBox="1">
            <a:spLocks noGrp="1"/>
          </p:cNvSpPr>
          <p:nvPr>
            <p:ph type="body" idx="3"/>
          </p:nvPr>
        </p:nvSpPr>
        <p:spPr>
          <a:xfrm>
            <a:off x="6138863" y="4919663"/>
            <a:ext cx="3000375" cy="222647"/>
          </a:xfrm>
          <a:prstGeom prst="rect">
            <a:avLst/>
          </a:prstGeom>
          <a:noFill/>
          <a:ln>
            <a:noFill/>
          </a:ln>
        </p:spPr>
        <p:txBody>
          <a:bodyPr spcFirstLastPara="1" wrap="square" lIns="68575" tIns="34275" rIns="68575" bIns="34275" anchor="t" anchorCtr="0">
            <a:normAutofit fontScale="92500" lnSpcReduction="20000"/>
          </a:bodyPr>
          <a:lstStyle/>
          <a:p>
            <a:pPr marL="0" lvl="0" indent="0" algn="r" rtl="0">
              <a:lnSpc>
                <a:spcPct val="90000"/>
              </a:lnSpc>
              <a:spcBef>
                <a:spcPts val="0"/>
              </a:spcBef>
              <a:spcAft>
                <a:spcPts val="0"/>
              </a:spcAft>
              <a:buClr>
                <a:schemeClr val="lt1"/>
              </a:buClr>
              <a:buSzPct val="100000"/>
              <a:buFont typeface="Arial"/>
              <a:buNone/>
            </a:pPr>
            <a:r>
              <a:rPr lang="en" sz="1400" b="0" i="0" u="none" strike="noStrike" cap="none">
                <a:solidFill>
                  <a:schemeClr val="lt1"/>
                </a:solidFill>
                <a:latin typeface="Calibri"/>
                <a:ea typeface="Calibri"/>
                <a:cs typeface="Calibri"/>
                <a:sym typeface="Calibri"/>
              </a:rPr>
              <a:t>First Aid 2018, 647</a:t>
            </a:r>
            <a:endParaRPr sz="1100"/>
          </a:p>
        </p:txBody>
      </p:sp>
      <p:sp>
        <p:nvSpPr>
          <p:cNvPr id="3" name="Text Placeholder 2">
            <a:extLst>
              <a:ext uri="{FF2B5EF4-FFF2-40B4-BE49-F238E27FC236}">
                <a16:creationId xmlns:a16="http://schemas.microsoft.com/office/drawing/2014/main" id="{B1669E4B-4F9F-2246-DAC2-82A8D67B4C12}"/>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6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6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6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6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5">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6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65">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65">
                                            <p:txEl>
                                              <p:pRg st="6" end="6"/>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65">
                                            <p:txEl>
                                              <p:pRg st="7" end="7"/>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3" presetClass="entr" presetSubtype="16" fill="hold" nodeType="clickEffect">
                                  <p:stCondLst>
                                    <p:cond delay="0"/>
                                  </p:stCondLst>
                                  <p:childTnLst>
                                    <p:set>
                                      <p:cBhvr>
                                        <p:cTn id="48" dur="1" fill="hold">
                                          <p:stCondLst>
                                            <p:cond delay="0"/>
                                          </p:stCondLst>
                                        </p:cTn>
                                        <p:tgtEl>
                                          <p:spTgt spid="370"/>
                                        </p:tgtEl>
                                        <p:attrNameLst>
                                          <p:attrName>style.visibility</p:attrName>
                                        </p:attrNameLst>
                                      </p:cBhvr>
                                      <p:to>
                                        <p:strVal val="visible"/>
                                      </p:to>
                                    </p:set>
                                    <p:anim calcmode="lin" valueType="num">
                                      <p:cBhvr additive="base">
                                        <p:cTn id="49" dur="500"/>
                                        <p:tgtEl>
                                          <p:spTgt spid="370"/>
                                        </p:tgtEl>
                                        <p:attrNameLst>
                                          <p:attrName>ppt_w</p:attrName>
                                        </p:attrNameLst>
                                      </p:cBhvr>
                                      <p:tavLst>
                                        <p:tav tm="0">
                                          <p:val>
                                            <p:strVal val="0"/>
                                          </p:val>
                                        </p:tav>
                                        <p:tav tm="100000">
                                          <p:val>
                                            <p:strVal val="#ppt_w"/>
                                          </p:val>
                                        </p:tav>
                                      </p:tavLst>
                                    </p:anim>
                                    <p:anim calcmode="lin" valueType="num">
                                      <p:cBhvr additive="base">
                                        <p:cTn id="50" dur="500"/>
                                        <p:tgtEl>
                                          <p:spTgt spid="37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48"/>
          <p:cNvSpPr txBox="1">
            <a:spLocks noGrp="1"/>
          </p:cNvSpPr>
          <p:nvPr>
            <p:ph type="title"/>
          </p:nvPr>
        </p:nvSpPr>
        <p:spPr>
          <a:xfrm>
            <a:off x="674557" y="121444"/>
            <a:ext cx="7840793"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Compliance versus Elastance </a:t>
            </a:r>
            <a:endParaRPr sz="1100"/>
          </a:p>
        </p:txBody>
      </p:sp>
      <p:sp>
        <p:nvSpPr>
          <p:cNvPr id="379" name="Google Shape;379;p48"/>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a:t>Lung Compliance </a:t>
            </a:r>
            <a:endParaRPr sz="1100"/>
          </a:p>
          <a:p>
            <a:pPr marL="177800" lvl="0" indent="-171450" algn="l" rtl="0">
              <a:lnSpc>
                <a:spcPct val="90000"/>
              </a:lnSpc>
              <a:spcBef>
                <a:spcPts val="800"/>
              </a:spcBef>
              <a:spcAft>
                <a:spcPts val="0"/>
              </a:spcAft>
              <a:buClr>
                <a:srgbClr val="262626"/>
              </a:buClr>
              <a:buSzPts val="1500"/>
              <a:buChar char="•"/>
            </a:pPr>
            <a:r>
              <a:rPr lang="en" sz="1100"/>
              <a:t>The ability of the lungs to </a:t>
            </a:r>
            <a:r>
              <a:rPr lang="en" sz="1100" b="1">
                <a:solidFill>
                  <a:srgbClr val="7030A0"/>
                </a:solidFill>
              </a:rPr>
              <a:t>distend</a:t>
            </a:r>
            <a:r>
              <a:rPr lang="en" sz="1100"/>
              <a:t> under pressure </a:t>
            </a:r>
            <a:endParaRPr sz="1100"/>
          </a:p>
          <a:p>
            <a:pPr marL="177800" lvl="0" indent="-171450" algn="l" rtl="0">
              <a:lnSpc>
                <a:spcPct val="90000"/>
              </a:lnSpc>
              <a:spcBef>
                <a:spcPts val="800"/>
              </a:spcBef>
              <a:spcAft>
                <a:spcPts val="0"/>
              </a:spcAft>
              <a:buClr>
                <a:srgbClr val="262626"/>
              </a:buClr>
              <a:buSzPts val="1500"/>
              <a:buChar char="•"/>
            </a:pPr>
            <a:r>
              <a:rPr lang="en" sz="1100"/>
              <a:t>Measurement → change in volume of the lung per </a:t>
            </a:r>
            <a:endParaRPr sz="1100"/>
          </a:p>
          <a:p>
            <a:pPr marL="0" lvl="0" indent="0" algn="l" rtl="0">
              <a:lnSpc>
                <a:spcPct val="90000"/>
              </a:lnSpc>
              <a:spcBef>
                <a:spcPts val="800"/>
              </a:spcBef>
              <a:spcAft>
                <a:spcPts val="0"/>
              </a:spcAft>
              <a:buClr>
                <a:srgbClr val="262626"/>
              </a:buClr>
              <a:buSzPts val="1500"/>
              <a:buNone/>
            </a:pPr>
            <a:r>
              <a:rPr lang="en" sz="1100"/>
              <a:t>    unit change in pressure (</a:t>
            </a:r>
            <a:r>
              <a:rPr lang="en" sz="1100">
                <a:solidFill>
                  <a:srgbClr val="7030A0"/>
                </a:solidFill>
              </a:rPr>
              <a:t>C= V/P</a:t>
            </a:r>
            <a:r>
              <a:rPr lang="en" sz="1100"/>
              <a:t>)</a:t>
            </a:r>
            <a:endParaRPr sz="1100"/>
          </a:p>
          <a:p>
            <a:pPr marL="0" lvl="0" indent="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Elastance</a:t>
            </a:r>
            <a:endParaRPr sz="1100"/>
          </a:p>
          <a:p>
            <a:pPr marL="177800" lvl="0" indent="-171450" algn="l" rtl="0">
              <a:lnSpc>
                <a:spcPct val="90000"/>
              </a:lnSpc>
              <a:spcBef>
                <a:spcPts val="800"/>
              </a:spcBef>
              <a:spcAft>
                <a:spcPts val="0"/>
              </a:spcAft>
              <a:buClr>
                <a:srgbClr val="262626"/>
              </a:buClr>
              <a:buSzPts val="1500"/>
              <a:buChar char="•"/>
            </a:pPr>
            <a:r>
              <a:rPr lang="en" sz="1100"/>
              <a:t>Tendency for the lungs to collapse </a:t>
            </a:r>
            <a:r>
              <a:rPr lang="en" sz="1100">
                <a:solidFill>
                  <a:srgbClr val="7030A0"/>
                </a:solidFill>
              </a:rPr>
              <a:t>inward</a:t>
            </a:r>
            <a:r>
              <a:rPr lang="en" sz="1100"/>
              <a:t> and</a:t>
            </a:r>
            <a:endParaRPr sz="1100"/>
          </a:p>
          <a:p>
            <a:pPr marL="0" lvl="0" indent="0" algn="l" rtl="0">
              <a:lnSpc>
                <a:spcPct val="90000"/>
              </a:lnSpc>
              <a:spcBef>
                <a:spcPts val="800"/>
              </a:spcBef>
              <a:spcAft>
                <a:spcPts val="0"/>
              </a:spcAft>
              <a:buClr>
                <a:srgbClr val="262626"/>
              </a:buClr>
              <a:buSzPts val="1500"/>
              <a:buNone/>
            </a:pPr>
            <a:r>
              <a:rPr lang="en" sz="1100"/>
              <a:t>    chest wall to spring </a:t>
            </a:r>
            <a:r>
              <a:rPr lang="en" sz="1100">
                <a:solidFill>
                  <a:srgbClr val="7030A0"/>
                </a:solidFill>
              </a:rPr>
              <a:t>outward</a:t>
            </a:r>
            <a:endParaRPr sz="1100"/>
          </a:p>
          <a:p>
            <a:pPr marL="177800" lvl="0" indent="-171450" algn="l" rtl="0">
              <a:lnSpc>
                <a:spcPct val="90000"/>
              </a:lnSpc>
              <a:spcBef>
                <a:spcPts val="800"/>
              </a:spcBef>
              <a:spcAft>
                <a:spcPts val="0"/>
              </a:spcAft>
              <a:buClr>
                <a:srgbClr val="262626"/>
              </a:buClr>
              <a:buSzPts val="1500"/>
              <a:buChar char="•"/>
            </a:pPr>
            <a:r>
              <a:rPr lang="en" sz="1100"/>
              <a:t>Describes elastic properties → inverse of compliance</a:t>
            </a:r>
            <a:endParaRPr sz="1100"/>
          </a:p>
          <a:p>
            <a:pPr marL="177800" lvl="0" indent="-171450" algn="l" rtl="0">
              <a:lnSpc>
                <a:spcPct val="90000"/>
              </a:lnSpc>
              <a:spcBef>
                <a:spcPts val="800"/>
              </a:spcBef>
              <a:spcAft>
                <a:spcPts val="0"/>
              </a:spcAft>
              <a:buClr>
                <a:srgbClr val="7030A0"/>
              </a:buClr>
              <a:buSzPts val="1500"/>
              <a:buChar char="•"/>
            </a:pPr>
            <a:r>
              <a:rPr lang="en" sz="1100">
                <a:solidFill>
                  <a:srgbClr val="7030A0"/>
                </a:solidFill>
              </a:rPr>
              <a:t>Elastance = P/V</a:t>
            </a:r>
            <a:endParaRPr sz="1100"/>
          </a:p>
          <a:p>
            <a:pPr marL="177800" lvl="0" indent="-171450" algn="l" rtl="0">
              <a:lnSpc>
                <a:spcPct val="90000"/>
              </a:lnSpc>
              <a:spcBef>
                <a:spcPts val="800"/>
              </a:spcBef>
              <a:spcAft>
                <a:spcPts val="0"/>
              </a:spcAft>
              <a:buClr>
                <a:srgbClr val="262626"/>
              </a:buClr>
              <a:buSzPts val="1500"/>
              <a:buChar char="•"/>
            </a:pPr>
            <a:r>
              <a:rPr lang="en" sz="1100"/>
              <a:t>FRC → inward pull of lung is balanced by outward pull of </a:t>
            </a:r>
            <a:endParaRPr sz="1100"/>
          </a:p>
          <a:p>
            <a:pPr marL="0" lvl="0" indent="0" algn="l" rtl="0">
              <a:lnSpc>
                <a:spcPct val="90000"/>
              </a:lnSpc>
              <a:spcBef>
                <a:spcPts val="800"/>
              </a:spcBef>
              <a:spcAft>
                <a:spcPts val="0"/>
              </a:spcAft>
              <a:buClr>
                <a:srgbClr val="262626"/>
              </a:buClr>
              <a:buSzPts val="1500"/>
              <a:buNone/>
            </a:pPr>
            <a:r>
              <a:rPr lang="en" sz="1100"/>
              <a:t>    chest wall → System pressure = Atmospheric </a:t>
            </a:r>
            <a:endParaRPr sz="1100"/>
          </a:p>
          <a:p>
            <a:pPr marL="177800" lvl="0" indent="-76200" algn="l" rtl="0">
              <a:lnSpc>
                <a:spcPct val="90000"/>
              </a:lnSpc>
              <a:spcBef>
                <a:spcPts val="800"/>
              </a:spcBef>
              <a:spcAft>
                <a:spcPts val="0"/>
              </a:spcAft>
              <a:buClr>
                <a:srgbClr val="262626"/>
              </a:buClr>
              <a:buSzPts val="1500"/>
              <a:buNone/>
            </a:pPr>
            <a:endParaRPr sz="1100"/>
          </a:p>
        </p:txBody>
      </p:sp>
      <p:pic>
        <p:nvPicPr>
          <p:cNvPr id="380" name="Google Shape;380;p48"/>
          <p:cNvPicPr preferRelativeResize="0"/>
          <p:nvPr/>
        </p:nvPicPr>
        <p:blipFill rotWithShape="1">
          <a:blip r:embed="rId3">
            <a:alphaModFix/>
          </a:blip>
          <a:srcRect/>
          <a:stretch/>
        </p:blipFill>
        <p:spPr>
          <a:xfrm>
            <a:off x="5926114" y="1214203"/>
            <a:ext cx="2589236" cy="3121360"/>
          </a:xfrm>
          <a:prstGeom prst="rect">
            <a:avLst/>
          </a:prstGeom>
          <a:noFill/>
          <a:ln>
            <a:noFill/>
          </a:ln>
        </p:spPr>
      </p:pic>
      <p:sp>
        <p:nvSpPr>
          <p:cNvPr id="382" name="Google Shape;382;p48"/>
          <p:cNvSpPr txBox="1"/>
          <p:nvPr/>
        </p:nvSpPr>
        <p:spPr>
          <a:xfrm>
            <a:off x="4572000" y="4449241"/>
            <a:ext cx="4542019" cy="27699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none" strike="noStrike" cap="none">
                <a:solidFill>
                  <a:srgbClr val="FF0000"/>
                </a:solidFill>
                <a:latin typeface="Calibri"/>
                <a:ea typeface="Calibri"/>
                <a:cs typeface="Calibri"/>
                <a:sym typeface="Calibri"/>
              </a:rPr>
              <a:t>Q: </a:t>
            </a:r>
            <a:r>
              <a:rPr lang="en" sz="1400" b="1" i="0" u="none" strike="noStrike" cap="none">
                <a:solidFill>
                  <a:schemeClr val="dk1"/>
                </a:solidFill>
                <a:latin typeface="Calibri"/>
                <a:ea typeface="Calibri"/>
                <a:cs typeface="Calibri"/>
                <a:sym typeface="Calibri"/>
              </a:rPr>
              <a:t>What conditions have increased compliance? Decreased?</a:t>
            </a:r>
            <a:endParaRPr sz="1100" b="0" i="0" u="none" strike="noStrike" cap="none">
              <a:solidFill>
                <a:srgbClr val="000000"/>
              </a:solidFill>
              <a:latin typeface="Arial"/>
              <a:ea typeface="Arial"/>
              <a:cs typeface="Arial"/>
              <a:sym typeface="Arial"/>
            </a:endParaRPr>
          </a:p>
        </p:txBody>
      </p:sp>
      <p:sp>
        <p:nvSpPr>
          <p:cNvPr id="383" name="Google Shape;383;p48"/>
          <p:cNvSpPr txBox="1">
            <a:spLocks noGrp="1"/>
          </p:cNvSpPr>
          <p:nvPr>
            <p:ph type="body" idx="3"/>
          </p:nvPr>
        </p:nvSpPr>
        <p:spPr>
          <a:xfrm>
            <a:off x="5239062" y="4884900"/>
            <a:ext cx="3900175" cy="258599"/>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ts val="1400"/>
              <a:buNone/>
            </a:pPr>
            <a:r>
              <a:rPr lang="en" sz="1100"/>
              <a:t>First Aid 2018, 651; AMBOSS, Respiratory Physiology </a:t>
            </a:r>
            <a:endParaRPr sz="1100"/>
          </a:p>
          <a:p>
            <a:pPr marL="0" lvl="0" indent="0" algn="r" rtl="0">
              <a:lnSpc>
                <a:spcPct val="90000"/>
              </a:lnSpc>
              <a:spcBef>
                <a:spcPts val="800"/>
              </a:spcBef>
              <a:spcAft>
                <a:spcPts val="0"/>
              </a:spcAft>
              <a:buClr>
                <a:schemeClr val="lt1"/>
              </a:buClr>
              <a:buSzPts val="1400"/>
              <a:buNone/>
            </a:pPr>
            <a:endParaRPr sz="1100"/>
          </a:p>
        </p:txBody>
      </p:sp>
      <p:sp>
        <p:nvSpPr>
          <p:cNvPr id="3" name="Text Placeholder 2">
            <a:extLst>
              <a:ext uri="{FF2B5EF4-FFF2-40B4-BE49-F238E27FC236}">
                <a16:creationId xmlns:a16="http://schemas.microsoft.com/office/drawing/2014/main" id="{9F82716C-3DA0-3A09-D064-4D2517F332D0}"/>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394C8-4DE7-1B93-59EA-6E41023E5CD1}"/>
              </a:ext>
            </a:extLst>
          </p:cNvPr>
          <p:cNvSpPr>
            <a:spLocks noGrp="1"/>
          </p:cNvSpPr>
          <p:nvPr>
            <p:ph type="title"/>
          </p:nvPr>
        </p:nvSpPr>
        <p:spPr/>
        <p:txBody>
          <a:bodyPr/>
          <a:lstStyle/>
          <a:p>
            <a:r>
              <a:rPr lang="en-CA" dirty="0"/>
              <a:t>Lung Volumes and Spirometry </a:t>
            </a:r>
          </a:p>
        </p:txBody>
      </p:sp>
      <p:sp>
        <p:nvSpPr>
          <p:cNvPr id="3" name="Text Placeholder 2">
            <a:extLst>
              <a:ext uri="{FF2B5EF4-FFF2-40B4-BE49-F238E27FC236}">
                <a16:creationId xmlns:a16="http://schemas.microsoft.com/office/drawing/2014/main" id="{ABAC1E36-A38A-087D-0431-37675D235F70}"/>
              </a:ext>
            </a:extLst>
          </p:cNvPr>
          <p:cNvSpPr>
            <a:spLocks noGrp="1"/>
          </p:cNvSpPr>
          <p:nvPr>
            <p:ph type="body" idx="1"/>
          </p:nvPr>
        </p:nvSpPr>
        <p:spPr/>
        <p:txBody>
          <a:bodyPr>
            <a:normAutofit fontScale="47500" lnSpcReduction="20000"/>
          </a:bodyPr>
          <a:lstStyle/>
          <a:p>
            <a:endParaRPr lang="en-CA"/>
          </a:p>
        </p:txBody>
      </p:sp>
      <p:sp>
        <p:nvSpPr>
          <p:cNvPr id="4" name="Text Placeholder 3">
            <a:extLst>
              <a:ext uri="{FF2B5EF4-FFF2-40B4-BE49-F238E27FC236}">
                <a16:creationId xmlns:a16="http://schemas.microsoft.com/office/drawing/2014/main" id="{F1E06A61-9B9F-381B-362E-394EF2C5296F}"/>
              </a:ext>
            </a:extLst>
          </p:cNvPr>
          <p:cNvSpPr>
            <a:spLocks noGrp="1"/>
          </p:cNvSpPr>
          <p:nvPr>
            <p:ph type="body" idx="2"/>
          </p:nvPr>
        </p:nvSpPr>
        <p:spPr/>
        <p:txBody>
          <a:bodyPr>
            <a:normAutofit fontScale="25000" lnSpcReduction="20000"/>
          </a:bodyPr>
          <a:lstStyle/>
          <a:p>
            <a:endParaRPr lang="en-CA"/>
          </a:p>
        </p:txBody>
      </p:sp>
      <p:pic>
        <p:nvPicPr>
          <p:cNvPr id="3073" name="Picture 1">
            <a:extLst>
              <a:ext uri="{FF2B5EF4-FFF2-40B4-BE49-F238E27FC236}">
                <a16:creationId xmlns:a16="http://schemas.microsoft.com/office/drawing/2014/main" id="{8A997036-FDB1-CE43-47FC-377AD16884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666" y="1259681"/>
            <a:ext cx="4727808" cy="3214688"/>
          </a:xfrm>
          <a:prstGeom prst="rect">
            <a:avLst/>
          </a:prstGeom>
          <a:noFill/>
          <a:extLst>
            <a:ext uri="{909E8E84-426E-40DD-AFC4-6F175D3DCCD1}">
              <a14:hiddenFill xmlns:a14="http://schemas.microsoft.com/office/drawing/2010/main">
                <a:solidFill>
                  <a:srgbClr val="FFFFFF"/>
                </a:solidFill>
              </a14:hiddenFill>
            </a:ext>
          </a:extLst>
        </p:spPr>
      </p:pic>
      <p:pic>
        <p:nvPicPr>
          <p:cNvPr id="6" name="Google Shape;391;p49" descr="Chart&#10;&#10;Description automatically generated">
            <a:extLst>
              <a:ext uri="{FF2B5EF4-FFF2-40B4-BE49-F238E27FC236}">
                <a16:creationId xmlns:a16="http://schemas.microsoft.com/office/drawing/2014/main" id="{45DC9465-F8F3-92B4-E5E7-855D88210676}"/>
              </a:ext>
            </a:extLst>
          </p:cNvPr>
          <p:cNvPicPr preferRelativeResize="0"/>
          <p:nvPr/>
        </p:nvPicPr>
        <p:blipFill rotWithShape="1">
          <a:blip r:embed="rId4">
            <a:alphaModFix/>
          </a:blip>
          <a:srcRect/>
          <a:stretch/>
        </p:blipFill>
        <p:spPr>
          <a:xfrm>
            <a:off x="4892803" y="1005272"/>
            <a:ext cx="3817280" cy="3498609"/>
          </a:xfrm>
          <a:prstGeom prst="rect">
            <a:avLst/>
          </a:prstGeom>
          <a:noFill/>
          <a:ln>
            <a:noFill/>
          </a:ln>
        </p:spPr>
      </p:pic>
    </p:spTree>
    <p:extLst>
      <p:ext uri="{BB962C8B-B14F-4D97-AF65-F5344CB8AC3E}">
        <p14:creationId xmlns:p14="http://schemas.microsoft.com/office/powerpoint/2010/main" val="1777267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5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AMBOSS Lung Volume Table </a:t>
            </a:r>
            <a:endParaRPr sz="1100"/>
          </a:p>
        </p:txBody>
      </p:sp>
      <p:pic>
        <p:nvPicPr>
          <p:cNvPr id="400" name="Google Shape;400;p50"/>
          <p:cNvPicPr preferRelativeResize="0">
            <a:picLocks noGrp="1"/>
          </p:cNvPicPr>
          <p:nvPr>
            <p:ph type="body" idx="1"/>
          </p:nvPr>
        </p:nvPicPr>
        <p:blipFill rotWithShape="1">
          <a:blip r:embed="rId3">
            <a:alphaModFix/>
          </a:blip>
          <a:srcRect/>
          <a:stretch/>
        </p:blipFill>
        <p:spPr>
          <a:xfrm>
            <a:off x="719574" y="1236688"/>
            <a:ext cx="7704852" cy="2934325"/>
          </a:xfrm>
          <a:prstGeom prst="rect">
            <a:avLst/>
          </a:prstGeom>
          <a:noFill/>
          <a:ln>
            <a:noFill/>
          </a:ln>
        </p:spPr>
      </p:pic>
      <p:sp>
        <p:nvSpPr>
          <p:cNvPr id="401" name="Google Shape;401;p50"/>
          <p:cNvSpPr txBox="1">
            <a:spLocks noGrp="1"/>
          </p:cNvSpPr>
          <p:nvPr>
            <p:ph type="body" idx="3"/>
          </p:nvPr>
        </p:nvSpPr>
        <p:spPr>
          <a:xfrm>
            <a:off x="6059773" y="4882754"/>
            <a:ext cx="3079464" cy="247650"/>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 (Ventilation)</a:t>
            </a:r>
            <a:endParaRPr sz="1100"/>
          </a:p>
          <a:p>
            <a:pPr marL="0" lvl="0" indent="0" algn="r" rtl="0">
              <a:lnSpc>
                <a:spcPct val="90000"/>
              </a:lnSpc>
              <a:spcBef>
                <a:spcPts val="800"/>
              </a:spcBef>
              <a:spcAft>
                <a:spcPts val="0"/>
              </a:spcAft>
              <a:buClr>
                <a:schemeClr val="lt1"/>
              </a:buClr>
              <a:buSzPct val="127272"/>
              <a:buNone/>
            </a:pPr>
            <a:endParaRPr sz="1100"/>
          </a:p>
        </p:txBody>
      </p:sp>
      <p:sp>
        <p:nvSpPr>
          <p:cNvPr id="403" name="Google Shape;403;p50"/>
          <p:cNvSpPr/>
          <p:nvPr/>
        </p:nvSpPr>
        <p:spPr>
          <a:xfrm>
            <a:off x="719574" y="1562725"/>
            <a:ext cx="7622452" cy="269823"/>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4" name="Google Shape;404;p50"/>
          <p:cNvSpPr/>
          <p:nvPr/>
        </p:nvSpPr>
        <p:spPr>
          <a:xfrm>
            <a:off x="719574" y="1832548"/>
            <a:ext cx="7622452" cy="326037"/>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5" name="Google Shape;405;p50"/>
          <p:cNvSpPr/>
          <p:nvPr/>
        </p:nvSpPr>
        <p:spPr>
          <a:xfrm>
            <a:off x="719574" y="2990538"/>
            <a:ext cx="7622452" cy="303550"/>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6" name="Google Shape;406;p50"/>
          <p:cNvSpPr/>
          <p:nvPr/>
        </p:nvSpPr>
        <p:spPr>
          <a:xfrm>
            <a:off x="719574" y="3541426"/>
            <a:ext cx="7622452" cy="303550"/>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407" name="Google Shape;407;p50"/>
          <p:cNvSpPr/>
          <p:nvPr/>
        </p:nvSpPr>
        <p:spPr>
          <a:xfrm>
            <a:off x="719574" y="3844977"/>
            <a:ext cx="7622452" cy="247338"/>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AA87DCB1-D5DE-05C0-11CC-0635A6AD6B5B}"/>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4"/>
                                        </p:tgtEl>
                                        <p:attrNameLst>
                                          <p:attrName>style.visibility</p:attrName>
                                        </p:attrNameLst>
                                      </p:cBhvr>
                                      <p:to>
                                        <p:strVal val="visible"/>
                                      </p:to>
                                    </p:set>
                                    <p:animEffect transition="in" filter="fade">
                                      <p:cBhvr>
                                        <p:cTn id="7" dur="500"/>
                                        <p:tgtEl>
                                          <p:spTgt spid="404"/>
                                        </p:tgtEl>
                                      </p:cBhvr>
                                    </p:animEffect>
                                  </p:childTnLst>
                                </p:cTn>
                              </p:par>
                              <p:par>
                                <p:cTn id="8" presetID="10" presetClass="entr" presetSubtype="0" fill="hold" nodeType="withEffect">
                                  <p:stCondLst>
                                    <p:cond delay="0"/>
                                  </p:stCondLst>
                                  <p:childTnLst>
                                    <p:set>
                                      <p:cBhvr>
                                        <p:cTn id="9" dur="1" fill="hold">
                                          <p:stCondLst>
                                            <p:cond delay="0"/>
                                          </p:stCondLst>
                                        </p:cTn>
                                        <p:tgtEl>
                                          <p:spTgt spid="403"/>
                                        </p:tgtEl>
                                        <p:attrNameLst>
                                          <p:attrName>style.visibility</p:attrName>
                                        </p:attrNameLst>
                                      </p:cBhvr>
                                      <p:to>
                                        <p:strVal val="visible"/>
                                      </p:to>
                                    </p:set>
                                    <p:animEffect transition="in" filter="fade">
                                      <p:cBhvr>
                                        <p:cTn id="10" dur="500"/>
                                        <p:tgtEl>
                                          <p:spTgt spid="403"/>
                                        </p:tgtEl>
                                      </p:cBhvr>
                                    </p:animEffect>
                                  </p:childTnLst>
                                </p:cTn>
                              </p:par>
                              <p:par>
                                <p:cTn id="11" presetID="10" presetClass="entr" presetSubtype="0" fill="hold" nodeType="withEffect">
                                  <p:stCondLst>
                                    <p:cond delay="0"/>
                                  </p:stCondLst>
                                  <p:childTnLst>
                                    <p:set>
                                      <p:cBhvr>
                                        <p:cTn id="12" dur="1" fill="hold">
                                          <p:stCondLst>
                                            <p:cond delay="0"/>
                                          </p:stCondLst>
                                        </p:cTn>
                                        <p:tgtEl>
                                          <p:spTgt spid="405"/>
                                        </p:tgtEl>
                                        <p:attrNameLst>
                                          <p:attrName>style.visibility</p:attrName>
                                        </p:attrNameLst>
                                      </p:cBhvr>
                                      <p:to>
                                        <p:strVal val="visible"/>
                                      </p:to>
                                    </p:set>
                                    <p:animEffect transition="in" filter="fade">
                                      <p:cBhvr>
                                        <p:cTn id="13" dur="500"/>
                                        <p:tgtEl>
                                          <p:spTgt spid="405"/>
                                        </p:tgtEl>
                                      </p:cBhvr>
                                    </p:animEffect>
                                  </p:childTnLst>
                                </p:cTn>
                              </p:par>
                              <p:par>
                                <p:cTn id="14" presetID="10" presetClass="entr" presetSubtype="0" fill="hold" nodeType="withEffect">
                                  <p:stCondLst>
                                    <p:cond delay="0"/>
                                  </p:stCondLst>
                                  <p:childTnLst>
                                    <p:set>
                                      <p:cBhvr>
                                        <p:cTn id="15" dur="1" fill="hold">
                                          <p:stCondLst>
                                            <p:cond delay="0"/>
                                          </p:stCondLst>
                                        </p:cTn>
                                        <p:tgtEl>
                                          <p:spTgt spid="407"/>
                                        </p:tgtEl>
                                        <p:attrNameLst>
                                          <p:attrName>style.visibility</p:attrName>
                                        </p:attrNameLst>
                                      </p:cBhvr>
                                      <p:to>
                                        <p:strVal val="visible"/>
                                      </p:to>
                                    </p:set>
                                    <p:animEffect transition="in" filter="fade">
                                      <p:cBhvr>
                                        <p:cTn id="16" dur="500"/>
                                        <p:tgtEl>
                                          <p:spTgt spid="407"/>
                                        </p:tgtEl>
                                      </p:cBhvr>
                                    </p:animEffect>
                                  </p:childTnLst>
                                </p:cTn>
                              </p:par>
                              <p:par>
                                <p:cTn id="17" presetID="10" presetClass="entr" presetSubtype="0" fill="hold" nodeType="withEffect">
                                  <p:stCondLst>
                                    <p:cond delay="0"/>
                                  </p:stCondLst>
                                  <p:childTnLst>
                                    <p:set>
                                      <p:cBhvr>
                                        <p:cTn id="18" dur="1" fill="hold">
                                          <p:stCondLst>
                                            <p:cond delay="0"/>
                                          </p:stCondLst>
                                        </p:cTn>
                                        <p:tgtEl>
                                          <p:spTgt spid="406"/>
                                        </p:tgtEl>
                                        <p:attrNameLst>
                                          <p:attrName>style.visibility</p:attrName>
                                        </p:attrNameLst>
                                      </p:cBhvr>
                                      <p:to>
                                        <p:strVal val="visible"/>
                                      </p:to>
                                    </p:set>
                                    <p:animEffect transition="in" filter="fade">
                                      <p:cBhvr>
                                        <p:cTn id="19" dur="500"/>
                                        <p:tgtEl>
                                          <p:spTgt spid="4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5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Review of Dead Space</a:t>
            </a:r>
            <a:endParaRPr sz="1100"/>
          </a:p>
        </p:txBody>
      </p:sp>
      <p:sp>
        <p:nvSpPr>
          <p:cNvPr id="414" name="Google Shape;414;p51"/>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1800"/>
              <a:buNone/>
            </a:pPr>
            <a:r>
              <a:rPr lang="en" sz="1800"/>
              <a:t>Anatomic dead space: </a:t>
            </a:r>
            <a:endParaRPr sz="1100"/>
          </a:p>
          <a:p>
            <a:pPr marL="596900" lvl="1" indent="-254000" algn="l" rtl="0">
              <a:lnSpc>
                <a:spcPct val="90000"/>
              </a:lnSpc>
              <a:spcBef>
                <a:spcPts val="400"/>
              </a:spcBef>
              <a:spcAft>
                <a:spcPts val="0"/>
              </a:spcAft>
              <a:buClr>
                <a:srgbClr val="262626"/>
              </a:buClr>
              <a:buSzPts val="1800"/>
              <a:buFont typeface="Arial"/>
              <a:buChar char="•"/>
            </a:pPr>
            <a:r>
              <a:rPr lang="en" sz="1800"/>
              <a:t>Air remaining in </a:t>
            </a:r>
            <a:r>
              <a:rPr lang="en" sz="1800">
                <a:solidFill>
                  <a:srgbClr val="3366FF"/>
                </a:solidFill>
              </a:rPr>
              <a:t>conducting </a:t>
            </a:r>
            <a:r>
              <a:rPr lang="en" sz="1800"/>
              <a:t>portion of airway after inspiration that will not contribute to gas exchange</a:t>
            </a:r>
            <a:endParaRPr sz="1100"/>
          </a:p>
          <a:p>
            <a:pPr marL="177800" lvl="0" indent="-63500" algn="l" rtl="0">
              <a:lnSpc>
                <a:spcPct val="90000"/>
              </a:lnSpc>
              <a:spcBef>
                <a:spcPts val="800"/>
              </a:spcBef>
              <a:spcAft>
                <a:spcPts val="0"/>
              </a:spcAft>
              <a:buClr>
                <a:srgbClr val="262626"/>
              </a:buClr>
              <a:buSzPts val="1800"/>
              <a:buNone/>
            </a:pPr>
            <a:endParaRPr sz="1800"/>
          </a:p>
          <a:p>
            <a:pPr marL="0" lvl="0" indent="0" algn="l" rtl="0">
              <a:lnSpc>
                <a:spcPct val="90000"/>
              </a:lnSpc>
              <a:spcBef>
                <a:spcPts val="800"/>
              </a:spcBef>
              <a:spcAft>
                <a:spcPts val="0"/>
              </a:spcAft>
              <a:buClr>
                <a:srgbClr val="262626"/>
              </a:buClr>
              <a:buSzPts val="1800"/>
              <a:buNone/>
            </a:pPr>
            <a:r>
              <a:rPr lang="en" sz="1800"/>
              <a:t>Physiologic dead space: </a:t>
            </a:r>
            <a:endParaRPr sz="1100"/>
          </a:p>
          <a:p>
            <a:pPr marL="596900" lvl="1" indent="-254000" algn="l" rtl="0">
              <a:lnSpc>
                <a:spcPct val="90000"/>
              </a:lnSpc>
              <a:spcBef>
                <a:spcPts val="400"/>
              </a:spcBef>
              <a:spcAft>
                <a:spcPts val="0"/>
              </a:spcAft>
              <a:buClr>
                <a:srgbClr val="262626"/>
              </a:buClr>
              <a:buSzPts val="1800"/>
              <a:buFont typeface="Arial"/>
              <a:buChar char="•"/>
            </a:pPr>
            <a:r>
              <a:rPr lang="en" sz="1800"/>
              <a:t>Air remaining within the </a:t>
            </a:r>
            <a:r>
              <a:rPr lang="en" sz="1800">
                <a:solidFill>
                  <a:srgbClr val="3366FF"/>
                </a:solidFill>
              </a:rPr>
              <a:t>alveoli </a:t>
            </a:r>
            <a:r>
              <a:rPr lang="en" sz="1800"/>
              <a:t>that does not participate in gas exchange</a:t>
            </a:r>
            <a:endParaRPr sz="1100"/>
          </a:p>
          <a:p>
            <a:pPr marL="177800" lvl="0" indent="-63500" algn="l" rtl="0">
              <a:lnSpc>
                <a:spcPct val="90000"/>
              </a:lnSpc>
              <a:spcBef>
                <a:spcPts val="800"/>
              </a:spcBef>
              <a:spcAft>
                <a:spcPts val="0"/>
              </a:spcAft>
              <a:buClr>
                <a:srgbClr val="262626"/>
              </a:buClr>
              <a:buSzPts val="1800"/>
              <a:buNone/>
            </a:pPr>
            <a:endParaRPr sz="1800"/>
          </a:p>
          <a:p>
            <a:pPr marL="0" lvl="0" indent="0" algn="l" rtl="0">
              <a:lnSpc>
                <a:spcPct val="90000"/>
              </a:lnSpc>
              <a:spcBef>
                <a:spcPts val="800"/>
              </a:spcBef>
              <a:spcAft>
                <a:spcPts val="0"/>
              </a:spcAft>
              <a:buClr>
                <a:srgbClr val="262626"/>
              </a:buClr>
              <a:buSzPts val="1800"/>
              <a:buNone/>
            </a:pPr>
            <a:r>
              <a:rPr lang="en" sz="1800"/>
              <a:t>Pathological dead space:</a:t>
            </a:r>
            <a:endParaRPr sz="1100"/>
          </a:p>
          <a:p>
            <a:pPr marL="596900" lvl="1" indent="-254000" algn="l" rtl="0">
              <a:lnSpc>
                <a:spcPct val="90000"/>
              </a:lnSpc>
              <a:spcBef>
                <a:spcPts val="400"/>
              </a:spcBef>
              <a:spcAft>
                <a:spcPts val="0"/>
              </a:spcAft>
              <a:buClr>
                <a:srgbClr val="262626"/>
              </a:buClr>
              <a:buSzPts val="1800"/>
              <a:buFont typeface="Arial"/>
              <a:buChar char="•"/>
            </a:pPr>
            <a:r>
              <a:rPr lang="en" sz="1800"/>
              <a:t>Air within the lungs that cannot participate in gas exchange due to </a:t>
            </a:r>
            <a:r>
              <a:rPr lang="en" sz="1800">
                <a:solidFill>
                  <a:srgbClr val="3366FF"/>
                </a:solidFill>
              </a:rPr>
              <a:t>a disease process interfering</a:t>
            </a:r>
            <a:endParaRPr sz="1100"/>
          </a:p>
          <a:p>
            <a:pPr marL="177800" lvl="0" indent="-76200" algn="l" rtl="0">
              <a:lnSpc>
                <a:spcPct val="90000"/>
              </a:lnSpc>
              <a:spcBef>
                <a:spcPts val="800"/>
              </a:spcBef>
              <a:spcAft>
                <a:spcPts val="0"/>
              </a:spcAft>
              <a:buClr>
                <a:srgbClr val="262626"/>
              </a:buClr>
              <a:buSzPts val="1500"/>
              <a:buNone/>
            </a:pPr>
            <a:endParaRPr sz="1100"/>
          </a:p>
        </p:txBody>
      </p:sp>
      <p:sp>
        <p:nvSpPr>
          <p:cNvPr id="3" name="Text Placeholder 2">
            <a:extLst>
              <a:ext uri="{FF2B5EF4-FFF2-40B4-BE49-F238E27FC236}">
                <a16:creationId xmlns:a16="http://schemas.microsoft.com/office/drawing/2014/main" id="{C13C28DD-DE0A-D6CC-E076-4C9A755030CF}"/>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51FC132E-9005-73A1-21D1-0AA374330EB2}"/>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2"/>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Fick’s Law (More Physics)?!</a:t>
            </a:r>
            <a:endParaRPr sz="1100"/>
          </a:p>
        </p:txBody>
      </p:sp>
      <p:sp>
        <p:nvSpPr>
          <p:cNvPr id="423" name="Google Shape;423;p52"/>
          <p:cNvSpPr txBox="1">
            <a:spLocks noGrp="1"/>
          </p:cNvSpPr>
          <p:nvPr>
            <p:ph type="body" idx="1"/>
          </p:nvPr>
        </p:nvSpPr>
        <p:spPr>
          <a:xfrm>
            <a:off x="628650" y="962025"/>
            <a:ext cx="7886700" cy="3827333"/>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a:t>Diffusion of Gases</a:t>
            </a:r>
            <a:endParaRPr sz="1100"/>
          </a:p>
          <a:p>
            <a:pPr marL="177800" lvl="0" indent="-171450" algn="l" rtl="0">
              <a:lnSpc>
                <a:spcPct val="90000"/>
              </a:lnSpc>
              <a:spcBef>
                <a:spcPts val="800"/>
              </a:spcBef>
              <a:spcAft>
                <a:spcPts val="0"/>
              </a:spcAft>
              <a:buClr>
                <a:srgbClr val="262626"/>
              </a:buClr>
              <a:buSzPts val="1500"/>
              <a:buChar char="•"/>
            </a:pPr>
            <a:r>
              <a:rPr lang="en" sz="1100"/>
              <a:t>Movement of gases across cell membrane occurs via </a:t>
            </a:r>
            <a:r>
              <a:rPr lang="en" sz="1100" b="1">
                <a:solidFill>
                  <a:srgbClr val="7030A0"/>
                </a:solidFill>
              </a:rPr>
              <a:t>simple diffusion</a:t>
            </a:r>
            <a:endParaRPr sz="1100"/>
          </a:p>
          <a:p>
            <a:pPr marL="177800" lvl="0" indent="-171450" algn="l" rtl="0">
              <a:lnSpc>
                <a:spcPct val="90000"/>
              </a:lnSpc>
              <a:spcBef>
                <a:spcPts val="800"/>
              </a:spcBef>
              <a:spcAft>
                <a:spcPts val="0"/>
              </a:spcAft>
              <a:buClr>
                <a:srgbClr val="262626"/>
              </a:buClr>
              <a:buSzPts val="1500"/>
              <a:buChar char="•"/>
            </a:pPr>
            <a:r>
              <a:rPr lang="en" sz="1100" u="sng"/>
              <a:t>Directly proportional to:</a:t>
            </a:r>
            <a:endParaRPr sz="1100"/>
          </a:p>
          <a:p>
            <a:pPr marL="520700" lvl="1" indent="-177800" algn="l" rtl="0">
              <a:lnSpc>
                <a:spcPct val="90000"/>
              </a:lnSpc>
              <a:spcBef>
                <a:spcPts val="400"/>
              </a:spcBef>
              <a:spcAft>
                <a:spcPts val="0"/>
              </a:spcAft>
              <a:buClr>
                <a:srgbClr val="262626"/>
              </a:buClr>
              <a:buSzPts val="1400"/>
              <a:buChar char="•"/>
            </a:pPr>
            <a:r>
              <a:rPr lang="en" sz="1100"/>
              <a:t>Partial pressure of the gas (P1, P2)</a:t>
            </a:r>
            <a:endParaRPr sz="1100"/>
          </a:p>
          <a:p>
            <a:pPr marL="520700" lvl="1" indent="-177800" algn="l" rtl="0">
              <a:lnSpc>
                <a:spcPct val="90000"/>
              </a:lnSpc>
              <a:spcBef>
                <a:spcPts val="400"/>
              </a:spcBef>
              <a:spcAft>
                <a:spcPts val="0"/>
              </a:spcAft>
              <a:buClr>
                <a:srgbClr val="262626"/>
              </a:buClr>
              <a:buSzPts val="1400"/>
              <a:buChar char="•"/>
            </a:pPr>
            <a:r>
              <a:rPr lang="en" sz="1100"/>
              <a:t>Surface Area (A)</a:t>
            </a:r>
            <a:endParaRPr sz="1100"/>
          </a:p>
          <a:p>
            <a:pPr marL="177800" lvl="0" indent="-171450" algn="l" rtl="0">
              <a:lnSpc>
                <a:spcPct val="90000"/>
              </a:lnSpc>
              <a:spcBef>
                <a:spcPts val="800"/>
              </a:spcBef>
              <a:spcAft>
                <a:spcPts val="0"/>
              </a:spcAft>
              <a:buClr>
                <a:srgbClr val="262626"/>
              </a:buClr>
              <a:buSzPts val="1500"/>
              <a:buChar char="•"/>
            </a:pPr>
            <a:r>
              <a:rPr lang="en" sz="1100" u="sng"/>
              <a:t>Inversely proportional to:</a:t>
            </a:r>
            <a:r>
              <a:rPr lang="en" sz="1100"/>
              <a:t> </a:t>
            </a:r>
            <a:endParaRPr sz="1100"/>
          </a:p>
          <a:p>
            <a:pPr marL="520700" lvl="1" indent="-177800" algn="l" rtl="0">
              <a:lnSpc>
                <a:spcPct val="90000"/>
              </a:lnSpc>
              <a:spcBef>
                <a:spcPts val="400"/>
              </a:spcBef>
              <a:spcAft>
                <a:spcPts val="0"/>
              </a:spcAft>
              <a:buClr>
                <a:srgbClr val="262626"/>
              </a:buClr>
              <a:buSzPts val="1400"/>
              <a:buChar char="•"/>
            </a:pPr>
            <a:r>
              <a:rPr lang="en" sz="1100"/>
              <a:t>Thickness of the wall</a:t>
            </a:r>
            <a:endParaRPr sz="1100"/>
          </a:p>
          <a:p>
            <a:pPr marL="177800" lvl="0" indent="-7620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Factors which promote increased diffusion</a:t>
            </a:r>
            <a:endParaRPr sz="1100"/>
          </a:p>
          <a:p>
            <a:pPr marL="177800" lvl="0" indent="-171450" algn="l" rtl="0">
              <a:lnSpc>
                <a:spcPct val="90000"/>
              </a:lnSpc>
              <a:spcBef>
                <a:spcPts val="800"/>
              </a:spcBef>
              <a:spcAft>
                <a:spcPts val="0"/>
              </a:spcAft>
              <a:buClr>
                <a:srgbClr val="262626"/>
              </a:buClr>
              <a:buSzPts val="1500"/>
              <a:buChar char="•"/>
            </a:pPr>
            <a:r>
              <a:rPr lang="en" sz="1100"/>
              <a:t>↑ surface area of alveoli </a:t>
            </a:r>
            <a:endParaRPr sz="1100"/>
          </a:p>
          <a:p>
            <a:pPr marL="177800" lvl="0" indent="-171450" algn="l" rtl="0">
              <a:lnSpc>
                <a:spcPct val="90000"/>
              </a:lnSpc>
              <a:spcBef>
                <a:spcPts val="800"/>
              </a:spcBef>
              <a:spcAft>
                <a:spcPts val="0"/>
              </a:spcAft>
              <a:buClr>
                <a:srgbClr val="262626"/>
              </a:buClr>
              <a:buSzPts val="1500"/>
              <a:buChar char="•"/>
            </a:pPr>
            <a:r>
              <a:rPr lang="en" sz="1100"/>
              <a:t>Large concentration gradient </a:t>
            </a:r>
            <a:endParaRPr sz="1100"/>
          </a:p>
          <a:p>
            <a:pPr marL="177800" lvl="0" indent="-171450" algn="l" rtl="0">
              <a:lnSpc>
                <a:spcPct val="90000"/>
              </a:lnSpc>
              <a:spcBef>
                <a:spcPts val="800"/>
              </a:spcBef>
              <a:spcAft>
                <a:spcPts val="0"/>
              </a:spcAft>
              <a:buClr>
                <a:srgbClr val="262626"/>
              </a:buClr>
              <a:buSzPts val="1500"/>
              <a:buChar char="•"/>
            </a:pPr>
            <a:r>
              <a:rPr lang="en" sz="1100"/>
              <a:t>Thin membrane walls</a:t>
            </a:r>
            <a:endParaRPr sz="1100"/>
          </a:p>
        </p:txBody>
      </p:sp>
      <p:pic>
        <p:nvPicPr>
          <p:cNvPr id="425" name="Google Shape;425;p52" descr="Table&#10;&#10;Description automatically generated"/>
          <p:cNvPicPr preferRelativeResize="0"/>
          <p:nvPr/>
        </p:nvPicPr>
        <p:blipFill rotWithShape="1">
          <a:blip r:embed="rId3">
            <a:alphaModFix/>
          </a:blip>
          <a:srcRect l="19630" t="18865" r="19485" b="13790"/>
          <a:stretch/>
        </p:blipFill>
        <p:spPr>
          <a:xfrm>
            <a:off x="5947348" y="1647229"/>
            <a:ext cx="2568001" cy="2840506"/>
          </a:xfrm>
          <a:prstGeom prst="rect">
            <a:avLst/>
          </a:prstGeom>
          <a:noFill/>
          <a:ln>
            <a:noFill/>
          </a:ln>
        </p:spPr>
      </p:pic>
      <p:pic>
        <p:nvPicPr>
          <p:cNvPr id="426" name="Google Shape;426;p52"/>
          <p:cNvPicPr preferRelativeResize="0"/>
          <p:nvPr/>
        </p:nvPicPr>
        <p:blipFill rotWithShape="1">
          <a:blip r:embed="rId4">
            <a:alphaModFix/>
          </a:blip>
          <a:srcRect/>
          <a:stretch/>
        </p:blipFill>
        <p:spPr>
          <a:xfrm>
            <a:off x="3741860" y="1725928"/>
            <a:ext cx="1907297" cy="1253367"/>
          </a:xfrm>
          <a:prstGeom prst="rect">
            <a:avLst/>
          </a:prstGeom>
          <a:noFill/>
          <a:ln>
            <a:noFill/>
          </a:ln>
        </p:spPr>
      </p:pic>
      <p:sp>
        <p:nvSpPr>
          <p:cNvPr id="428" name="Google Shape;428;p52"/>
          <p:cNvSpPr txBox="1"/>
          <p:nvPr/>
        </p:nvSpPr>
        <p:spPr>
          <a:xfrm>
            <a:off x="1800533" y="4427105"/>
            <a:ext cx="5789950" cy="27699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 sz="1400" b="1" i="0" u="sng" strike="noStrike" cap="none">
                <a:solidFill>
                  <a:schemeClr val="dk1"/>
                </a:solidFill>
                <a:latin typeface="Calibri"/>
                <a:ea typeface="Calibri"/>
                <a:cs typeface="Calibri"/>
                <a:sym typeface="Calibri"/>
              </a:rPr>
              <a:t>Diffusion Capacity</a:t>
            </a:r>
            <a:r>
              <a:rPr lang="en" sz="1400" b="1" i="0" u="none" strike="noStrike" cap="none">
                <a:solidFill>
                  <a:schemeClr val="dk1"/>
                </a:solidFill>
                <a:latin typeface="Calibri"/>
                <a:ea typeface="Calibri"/>
                <a:cs typeface="Calibri"/>
                <a:sym typeface="Calibri"/>
              </a:rPr>
              <a:t> → </a:t>
            </a:r>
            <a:r>
              <a:rPr lang="en" sz="1400" b="0" i="0" u="none" strike="noStrike" cap="none">
                <a:solidFill>
                  <a:schemeClr val="dk1"/>
                </a:solidFill>
                <a:latin typeface="Calibri"/>
                <a:ea typeface="Calibri"/>
                <a:cs typeface="Calibri"/>
                <a:sym typeface="Calibri"/>
              </a:rPr>
              <a:t>used to assess gas exchange across the blood-air barrier</a:t>
            </a:r>
            <a:endParaRPr sz="1400" b="1" i="0" u="sng" strike="noStrike" cap="none">
              <a:solidFill>
                <a:schemeClr val="dk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2D670EC6-30B6-D046-648B-32392C35AC2F}"/>
              </a:ext>
            </a:extLst>
          </p:cNvPr>
          <p:cNvSpPr>
            <a:spLocks noGrp="1"/>
          </p:cNvSpPr>
          <p:nvPr>
            <p:ph type="body" idx="3"/>
          </p:nvPr>
        </p:nvSpPr>
        <p:spPr/>
        <p:txBody>
          <a:bodyPr>
            <a:normAutofit fontScale="25000" lnSpcReduction="20000"/>
          </a:bodyPr>
          <a:lstStyle/>
          <a:p>
            <a:endParaRPr lang="en-CA"/>
          </a:p>
        </p:txBody>
      </p:sp>
      <p:sp>
        <p:nvSpPr>
          <p:cNvPr id="5" name="Text Placeholder 4">
            <a:extLst>
              <a:ext uri="{FF2B5EF4-FFF2-40B4-BE49-F238E27FC236}">
                <a16:creationId xmlns:a16="http://schemas.microsoft.com/office/drawing/2014/main" id="{E5F91815-89AB-2BC0-E181-F6E9A4FE1F46}"/>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9"/>
          <p:cNvPicPr preferRelativeResize="0">
            <a:picLocks noGrp="1"/>
          </p:cNvPicPr>
          <p:nvPr>
            <p:ph type="body" idx="1"/>
          </p:nvPr>
        </p:nvPicPr>
        <p:blipFill rotWithShape="1">
          <a:blip r:embed="rId3">
            <a:alphaModFix/>
          </a:blip>
          <a:srcRect/>
          <a:stretch/>
        </p:blipFill>
        <p:spPr>
          <a:xfrm>
            <a:off x="1398814" y="962025"/>
            <a:ext cx="6164383" cy="3782362"/>
          </a:xfrm>
          <a:prstGeom prst="rect">
            <a:avLst/>
          </a:prstGeom>
          <a:noFill/>
          <a:ln>
            <a:noFill/>
          </a:ln>
        </p:spPr>
      </p:pic>
      <p:sp>
        <p:nvSpPr>
          <p:cNvPr id="170" name="Google Shape;170;p29"/>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Airways &amp; Lungs (Embryology)</a:t>
            </a:r>
            <a:endParaRPr sz="1100"/>
          </a:p>
        </p:txBody>
      </p:sp>
      <p:sp>
        <p:nvSpPr>
          <p:cNvPr id="171" name="Google Shape;171;p29"/>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AMBOSS Embryology Table </a:t>
            </a:r>
            <a:endParaRPr sz="1100"/>
          </a:p>
        </p:txBody>
      </p:sp>
      <p:sp>
        <p:nvSpPr>
          <p:cNvPr id="173" name="Google Shape;173;p29"/>
          <p:cNvSpPr/>
          <p:nvPr/>
        </p:nvSpPr>
        <p:spPr>
          <a:xfrm>
            <a:off x="4778115" y="1506512"/>
            <a:ext cx="2484620" cy="258581"/>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4" name="Google Shape;174;p29"/>
          <p:cNvSpPr/>
          <p:nvPr/>
        </p:nvSpPr>
        <p:spPr>
          <a:xfrm>
            <a:off x="4778115" y="2405921"/>
            <a:ext cx="1484026" cy="258581"/>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5" name="Google Shape;175;p29"/>
          <p:cNvSpPr/>
          <p:nvPr/>
        </p:nvSpPr>
        <p:spPr>
          <a:xfrm>
            <a:off x="4778115" y="2826045"/>
            <a:ext cx="2484620" cy="258581"/>
          </a:xfrm>
          <a:prstGeom prst="rect">
            <a:avLst/>
          </a:prstGeom>
          <a:noFill/>
          <a:ln w="57150" cap="flat" cmpd="sng">
            <a:solidFill>
              <a:srgbClr val="7030A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176" name="Google Shape;176;p29"/>
          <p:cNvSpPr/>
          <p:nvPr/>
        </p:nvSpPr>
        <p:spPr>
          <a:xfrm>
            <a:off x="4778115" y="3378409"/>
            <a:ext cx="2484620" cy="354142"/>
          </a:xfrm>
          <a:prstGeom prst="roundRect">
            <a:avLst>
              <a:gd name="adj" fmla="val 16667"/>
            </a:avLst>
          </a:prstGeom>
          <a:noFill/>
          <a:ln w="762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3" name="Text Placeholder 2">
            <a:extLst>
              <a:ext uri="{FF2B5EF4-FFF2-40B4-BE49-F238E27FC236}">
                <a16:creationId xmlns:a16="http://schemas.microsoft.com/office/drawing/2014/main" id="{AE5B16C1-2558-C40D-5E3E-0DBCDCC98F20}"/>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3"/>
                                        </p:tgtEl>
                                        <p:attrNameLst>
                                          <p:attrName>style.visibility</p:attrName>
                                        </p:attrNameLst>
                                      </p:cBhvr>
                                      <p:to>
                                        <p:strVal val="visible"/>
                                      </p:to>
                                    </p:set>
                                    <p:animEffect transition="in" filter="fade">
                                      <p:cBhvr>
                                        <p:cTn id="7" dur="500"/>
                                        <p:tgtEl>
                                          <p:spTgt spid="1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4"/>
                                        </p:tgtEl>
                                        <p:attrNameLst>
                                          <p:attrName>style.visibility</p:attrName>
                                        </p:attrNameLst>
                                      </p:cBhvr>
                                      <p:to>
                                        <p:strVal val="visible"/>
                                      </p:to>
                                    </p:set>
                                    <p:animEffect transition="in" filter="fade">
                                      <p:cBhvr>
                                        <p:cTn id="12" dur="500"/>
                                        <p:tgtEl>
                                          <p:spTgt spid="1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5"/>
                                        </p:tgtEl>
                                        <p:attrNameLst>
                                          <p:attrName>style.visibility</p:attrName>
                                        </p:attrNameLst>
                                      </p:cBhvr>
                                      <p:to>
                                        <p:strVal val="visible"/>
                                      </p:to>
                                    </p:set>
                                    <p:animEffect transition="in" filter="fade">
                                      <p:cBhvr>
                                        <p:cTn id="17" dur="500"/>
                                        <p:tgtEl>
                                          <p:spTgt spid="17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53"/>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Carbon Dioxide Transport</a:t>
            </a:r>
            <a:endParaRPr sz="1100"/>
          </a:p>
        </p:txBody>
      </p:sp>
      <p:sp>
        <p:nvSpPr>
          <p:cNvPr id="435" name="Google Shape;435;p53"/>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7800" algn="l" rtl="0">
              <a:lnSpc>
                <a:spcPct val="90000"/>
              </a:lnSpc>
              <a:spcBef>
                <a:spcPts val="0"/>
              </a:spcBef>
              <a:spcAft>
                <a:spcPts val="0"/>
              </a:spcAft>
              <a:buClr>
                <a:srgbClr val="262626"/>
              </a:buClr>
              <a:buSzPts val="1600"/>
              <a:buChar char="•"/>
            </a:pPr>
            <a:r>
              <a:rPr lang="en" sz="1600" b="1" u="sng"/>
              <a:t>Carbon Dioxide Blood Transport</a:t>
            </a:r>
            <a:endParaRPr sz="1100"/>
          </a:p>
          <a:p>
            <a:pPr marL="177800" lvl="0" indent="-171450" algn="l" rtl="0">
              <a:lnSpc>
                <a:spcPct val="90000"/>
              </a:lnSpc>
              <a:spcBef>
                <a:spcPts val="800"/>
              </a:spcBef>
              <a:spcAft>
                <a:spcPts val="0"/>
              </a:spcAft>
              <a:buClr>
                <a:srgbClr val="7030A0"/>
              </a:buClr>
              <a:buSzPts val="1500"/>
              <a:buChar char="•"/>
            </a:pPr>
            <a:r>
              <a:rPr lang="en" sz="1100" b="1" u="sng">
                <a:solidFill>
                  <a:srgbClr val="7030A0"/>
                </a:solidFill>
              </a:rPr>
              <a:t>Henry’s Law</a:t>
            </a:r>
            <a:r>
              <a:rPr lang="en" sz="1100" b="1">
                <a:solidFill>
                  <a:srgbClr val="7030A0"/>
                </a:solidFill>
              </a:rPr>
              <a:t> </a:t>
            </a:r>
            <a:r>
              <a:rPr lang="en" sz="1100"/>
              <a:t>→ [CO2] in blood is = </a:t>
            </a:r>
            <a:endParaRPr sz="1100"/>
          </a:p>
          <a:p>
            <a:pPr marL="0" lvl="0" indent="0" algn="l" rtl="0">
              <a:lnSpc>
                <a:spcPct val="90000"/>
              </a:lnSpc>
              <a:spcBef>
                <a:spcPts val="800"/>
              </a:spcBef>
              <a:spcAft>
                <a:spcPts val="0"/>
              </a:spcAft>
              <a:buClr>
                <a:srgbClr val="262626"/>
              </a:buClr>
              <a:buSzPts val="1500"/>
              <a:buNone/>
            </a:pPr>
            <a:r>
              <a:rPr lang="en" sz="1100"/>
              <a:t>    partial pressure X solubility of CO2</a:t>
            </a:r>
            <a:endParaRPr sz="1100"/>
          </a:p>
          <a:p>
            <a:pPr marL="177800" lvl="0" indent="-171450" algn="l" rtl="0">
              <a:lnSpc>
                <a:spcPct val="90000"/>
              </a:lnSpc>
              <a:spcBef>
                <a:spcPts val="800"/>
              </a:spcBef>
              <a:spcAft>
                <a:spcPts val="0"/>
              </a:spcAft>
              <a:buClr>
                <a:srgbClr val="262626"/>
              </a:buClr>
              <a:buSzPts val="1500"/>
              <a:buChar char="•"/>
            </a:pPr>
            <a:r>
              <a:rPr lang="en" sz="1100" b="1" u="sng"/>
              <a:t>CO2 transported in 3 forms:</a:t>
            </a:r>
            <a:endParaRPr sz="1100"/>
          </a:p>
          <a:p>
            <a:pPr marL="342900" lvl="0" indent="-336550" algn="l" rtl="0">
              <a:lnSpc>
                <a:spcPct val="90000"/>
              </a:lnSpc>
              <a:spcBef>
                <a:spcPts val="800"/>
              </a:spcBef>
              <a:spcAft>
                <a:spcPts val="0"/>
              </a:spcAft>
              <a:buClr>
                <a:srgbClr val="262626"/>
              </a:buClr>
              <a:buSzPts val="1500"/>
              <a:buFont typeface="Calibri"/>
              <a:buAutoNum type="arabicParenR"/>
            </a:pPr>
            <a:r>
              <a:rPr lang="en" sz="1100"/>
              <a:t>HCO3- </a:t>
            </a:r>
            <a:r>
              <a:rPr lang="en" sz="1100">
                <a:solidFill>
                  <a:srgbClr val="FF0000"/>
                </a:solidFill>
              </a:rPr>
              <a:t>70%</a:t>
            </a:r>
            <a:endParaRPr sz="1100"/>
          </a:p>
          <a:p>
            <a:pPr marL="342900" lvl="0" indent="-336550" algn="l" rtl="0">
              <a:lnSpc>
                <a:spcPct val="90000"/>
              </a:lnSpc>
              <a:spcBef>
                <a:spcPts val="800"/>
              </a:spcBef>
              <a:spcAft>
                <a:spcPts val="0"/>
              </a:spcAft>
              <a:buClr>
                <a:srgbClr val="262626"/>
              </a:buClr>
              <a:buSzPts val="1500"/>
              <a:buFont typeface="Calibri"/>
              <a:buAutoNum type="arabicParenR"/>
            </a:pPr>
            <a:r>
              <a:rPr lang="en" sz="1100"/>
              <a:t>Carbaminohemoglobin (HbCO2)- </a:t>
            </a:r>
            <a:r>
              <a:rPr lang="en" sz="1100">
                <a:solidFill>
                  <a:srgbClr val="FF0000"/>
                </a:solidFill>
              </a:rPr>
              <a:t>20%</a:t>
            </a:r>
            <a:endParaRPr sz="1100"/>
          </a:p>
          <a:p>
            <a:pPr marL="520700" lvl="1" indent="-177800" algn="l" rtl="0">
              <a:lnSpc>
                <a:spcPct val="90000"/>
              </a:lnSpc>
              <a:spcBef>
                <a:spcPts val="400"/>
              </a:spcBef>
              <a:spcAft>
                <a:spcPts val="0"/>
              </a:spcAft>
              <a:buClr>
                <a:srgbClr val="262626"/>
              </a:buClr>
              <a:buSzPts val="1400"/>
              <a:buChar char="•"/>
            </a:pPr>
            <a:r>
              <a:rPr lang="en" sz="1100"/>
              <a:t>Favors deoxygenated form (O2 unloaded)</a:t>
            </a:r>
            <a:endParaRPr sz="1100"/>
          </a:p>
          <a:p>
            <a:pPr marL="342900" lvl="0" indent="-336550" algn="l" rtl="0">
              <a:lnSpc>
                <a:spcPct val="90000"/>
              </a:lnSpc>
              <a:spcBef>
                <a:spcPts val="800"/>
              </a:spcBef>
              <a:spcAft>
                <a:spcPts val="0"/>
              </a:spcAft>
              <a:buClr>
                <a:srgbClr val="262626"/>
              </a:buClr>
              <a:buSzPts val="1500"/>
              <a:buFont typeface="Calibri"/>
              <a:buAutoNum type="arabicParenR"/>
            </a:pPr>
            <a:r>
              <a:rPr lang="en" sz="1100"/>
              <a:t>Dissolved CO2 (</a:t>
            </a:r>
            <a:r>
              <a:rPr lang="en" sz="1100">
                <a:solidFill>
                  <a:srgbClr val="FF0000"/>
                </a:solidFill>
              </a:rPr>
              <a:t>5-9%</a:t>
            </a:r>
            <a:r>
              <a:rPr lang="en" sz="1100"/>
              <a:t>)</a:t>
            </a:r>
            <a:endParaRPr sz="1100"/>
          </a:p>
          <a:p>
            <a:pPr marL="177800" lvl="0" indent="-171450" algn="l" rtl="0">
              <a:lnSpc>
                <a:spcPct val="90000"/>
              </a:lnSpc>
              <a:spcBef>
                <a:spcPts val="1200"/>
              </a:spcBef>
              <a:spcAft>
                <a:spcPts val="0"/>
              </a:spcAft>
              <a:buClr>
                <a:srgbClr val="7030A0"/>
              </a:buClr>
              <a:buSzPts val="1500"/>
              <a:buChar char="•"/>
            </a:pPr>
            <a:r>
              <a:rPr lang="en" sz="1100" b="1" u="sng">
                <a:solidFill>
                  <a:srgbClr val="7030A0"/>
                </a:solidFill>
              </a:rPr>
              <a:t>Haldane Effect</a:t>
            </a:r>
            <a:endParaRPr sz="1100"/>
          </a:p>
          <a:p>
            <a:pPr marL="177800" lvl="0" indent="-171450" algn="l" rtl="0">
              <a:lnSpc>
                <a:spcPct val="90000"/>
              </a:lnSpc>
              <a:spcBef>
                <a:spcPts val="1200"/>
              </a:spcBef>
              <a:spcAft>
                <a:spcPts val="0"/>
              </a:spcAft>
              <a:buClr>
                <a:srgbClr val="262626"/>
              </a:buClr>
              <a:buSzPts val="1500"/>
              <a:buChar char="•"/>
            </a:pPr>
            <a:r>
              <a:rPr lang="en" sz="1100"/>
              <a:t>In lungs, oxygenation of Hb promotes dissociation of H+ from Hb</a:t>
            </a:r>
            <a:endParaRPr sz="1100"/>
          </a:p>
          <a:p>
            <a:pPr marL="177800" lvl="0" indent="-171450" algn="l" rtl="0">
              <a:lnSpc>
                <a:spcPct val="90000"/>
              </a:lnSpc>
              <a:spcBef>
                <a:spcPts val="800"/>
              </a:spcBef>
              <a:spcAft>
                <a:spcPts val="0"/>
              </a:spcAft>
              <a:buClr>
                <a:srgbClr val="262626"/>
              </a:buClr>
              <a:buSzPts val="1500"/>
              <a:buChar char="•"/>
            </a:pPr>
            <a:r>
              <a:rPr lang="en" sz="1100"/>
              <a:t>→ shifts equilibrium toward CO2 formation (CO2 is released from RBCs)</a:t>
            </a:r>
            <a:endParaRPr sz="1100"/>
          </a:p>
        </p:txBody>
      </p:sp>
      <p:pic>
        <p:nvPicPr>
          <p:cNvPr id="436" name="Google Shape;436;p53"/>
          <p:cNvPicPr preferRelativeResize="0"/>
          <p:nvPr/>
        </p:nvPicPr>
        <p:blipFill rotWithShape="1">
          <a:blip r:embed="rId3">
            <a:alphaModFix/>
          </a:blip>
          <a:srcRect/>
          <a:stretch/>
        </p:blipFill>
        <p:spPr>
          <a:xfrm>
            <a:off x="4257675" y="1464235"/>
            <a:ext cx="4257675" cy="1900238"/>
          </a:xfrm>
          <a:prstGeom prst="rect">
            <a:avLst/>
          </a:prstGeom>
          <a:noFill/>
          <a:ln>
            <a:noFill/>
          </a:ln>
        </p:spPr>
      </p:pic>
      <p:sp>
        <p:nvSpPr>
          <p:cNvPr id="3" name="Text Placeholder 2">
            <a:extLst>
              <a:ext uri="{FF2B5EF4-FFF2-40B4-BE49-F238E27FC236}">
                <a16:creationId xmlns:a16="http://schemas.microsoft.com/office/drawing/2014/main" id="{5B2B43C5-9980-7CCE-35A6-1C2D6C4C1460}"/>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739A44EC-D4E7-CDB8-26DB-EAAC971FDA1C}"/>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54"/>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Oxygen Transport</a:t>
            </a:r>
            <a:endParaRPr sz="1100"/>
          </a:p>
        </p:txBody>
      </p:sp>
      <p:sp>
        <p:nvSpPr>
          <p:cNvPr id="445" name="Google Shape;445;p54"/>
          <p:cNvSpPr txBox="1">
            <a:spLocks noGrp="1"/>
          </p:cNvSpPr>
          <p:nvPr>
            <p:ph type="body" idx="1"/>
          </p:nvPr>
        </p:nvSpPr>
        <p:spPr>
          <a:xfrm>
            <a:off x="628650" y="906363"/>
            <a:ext cx="7886700" cy="3933825"/>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a:t>Oxygen Transport in Blood</a:t>
            </a:r>
            <a:endParaRPr sz="1100"/>
          </a:p>
          <a:p>
            <a:pPr marL="177800" lvl="0" indent="-171450" algn="l" rtl="0">
              <a:lnSpc>
                <a:spcPct val="90000"/>
              </a:lnSpc>
              <a:spcBef>
                <a:spcPts val="800"/>
              </a:spcBef>
              <a:spcAft>
                <a:spcPts val="0"/>
              </a:spcAft>
              <a:buClr>
                <a:srgbClr val="262626"/>
              </a:buClr>
              <a:buSzPts val="1500"/>
              <a:buChar char="•"/>
            </a:pPr>
            <a:r>
              <a:rPr lang="en" sz="1100"/>
              <a:t>Oxygen is carried in </a:t>
            </a:r>
            <a:r>
              <a:rPr lang="en" sz="1100" b="1">
                <a:solidFill>
                  <a:srgbClr val="7030A0"/>
                </a:solidFill>
              </a:rPr>
              <a:t>two forms</a:t>
            </a:r>
            <a:r>
              <a:rPr lang="en" sz="1100"/>
              <a:t>:</a:t>
            </a:r>
            <a:endParaRPr sz="1100"/>
          </a:p>
          <a:p>
            <a:pPr marL="596900" lvl="1" indent="-254000" algn="l" rtl="0">
              <a:lnSpc>
                <a:spcPct val="90000"/>
              </a:lnSpc>
              <a:spcBef>
                <a:spcPts val="400"/>
              </a:spcBef>
              <a:spcAft>
                <a:spcPts val="0"/>
              </a:spcAft>
              <a:buClr>
                <a:srgbClr val="262626"/>
              </a:buClr>
              <a:buSzPts val="1400"/>
              <a:buFont typeface="Calibri"/>
              <a:buAutoNum type="arabicPeriod"/>
            </a:pPr>
            <a:r>
              <a:rPr lang="en" sz="1100"/>
              <a:t>Dissolved (2% of total blood O2 content)</a:t>
            </a:r>
            <a:endParaRPr sz="1100"/>
          </a:p>
          <a:p>
            <a:pPr marL="596900" lvl="1" indent="-254000" algn="l" rtl="0">
              <a:lnSpc>
                <a:spcPct val="90000"/>
              </a:lnSpc>
              <a:spcBef>
                <a:spcPts val="400"/>
              </a:spcBef>
              <a:spcAft>
                <a:spcPts val="0"/>
              </a:spcAft>
              <a:buClr>
                <a:srgbClr val="262626"/>
              </a:buClr>
              <a:buSzPts val="1400"/>
              <a:buFont typeface="Calibri"/>
              <a:buAutoNum type="arabicPeriod"/>
            </a:pPr>
            <a:r>
              <a:rPr lang="en" sz="1100"/>
              <a:t>Bound to hemoglobin (98% to total blood O2)</a:t>
            </a:r>
            <a:endParaRPr sz="1100"/>
          </a:p>
          <a:p>
            <a:pPr marL="342900" lvl="1" indent="0" algn="l" rtl="0">
              <a:lnSpc>
                <a:spcPct val="90000"/>
              </a:lnSpc>
              <a:spcBef>
                <a:spcPts val="400"/>
              </a:spcBef>
              <a:spcAft>
                <a:spcPts val="0"/>
              </a:spcAft>
              <a:buClr>
                <a:srgbClr val="262626"/>
              </a:buClr>
              <a:buSzPts val="1400"/>
              <a:buNone/>
            </a:pPr>
            <a:endParaRPr sz="1100"/>
          </a:p>
          <a:p>
            <a:pPr marL="177800" lvl="0" indent="-171450" algn="l" rtl="0">
              <a:lnSpc>
                <a:spcPct val="90000"/>
              </a:lnSpc>
              <a:spcBef>
                <a:spcPts val="800"/>
              </a:spcBef>
              <a:spcAft>
                <a:spcPts val="0"/>
              </a:spcAft>
              <a:buClr>
                <a:srgbClr val="262626"/>
              </a:buClr>
              <a:buSzPts val="1500"/>
              <a:buChar char="•"/>
            </a:pPr>
            <a:r>
              <a:rPr lang="en" sz="1100" u="sng"/>
              <a:t>Oxygen Binding Capacity and Tissue Delivery</a:t>
            </a:r>
            <a:endParaRPr sz="1100"/>
          </a:p>
          <a:p>
            <a:pPr marL="177800" lvl="0" indent="-171450" algn="l" rtl="0">
              <a:lnSpc>
                <a:spcPct val="90000"/>
              </a:lnSpc>
              <a:spcBef>
                <a:spcPts val="800"/>
              </a:spcBef>
              <a:spcAft>
                <a:spcPts val="0"/>
              </a:spcAft>
              <a:buClr>
                <a:srgbClr val="262626"/>
              </a:buClr>
              <a:buSzPts val="1500"/>
              <a:buChar char="•"/>
            </a:pPr>
            <a:r>
              <a:rPr lang="en" sz="1100" b="1"/>
              <a:t>O2-binding capacity → </a:t>
            </a:r>
            <a:r>
              <a:rPr lang="en" sz="1100"/>
              <a:t>is the </a:t>
            </a:r>
            <a:r>
              <a:rPr lang="en" sz="1100" i="1">
                <a:solidFill>
                  <a:srgbClr val="FF0000"/>
                </a:solidFill>
              </a:rPr>
              <a:t>maximum</a:t>
            </a:r>
            <a:r>
              <a:rPr lang="en" sz="1100" i="1"/>
              <a:t> </a:t>
            </a:r>
            <a:r>
              <a:rPr lang="en" sz="1100"/>
              <a:t>amount of</a:t>
            </a:r>
            <a:endParaRPr sz="1100"/>
          </a:p>
          <a:p>
            <a:pPr marL="0" lvl="0" indent="0" algn="l" rtl="0">
              <a:lnSpc>
                <a:spcPct val="90000"/>
              </a:lnSpc>
              <a:spcBef>
                <a:spcPts val="800"/>
              </a:spcBef>
              <a:spcAft>
                <a:spcPts val="0"/>
              </a:spcAft>
              <a:buClr>
                <a:srgbClr val="262626"/>
              </a:buClr>
              <a:buSzPts val="1500"/>
              <a:buNone/>
            </a:pPr>
            <a:r>
              <a:rPr lang="en" sz="1100"/>
              <a:t>    O2 that can be bound to Hb per volume of blood </a:t>
            </a:r>
            <a:endParaRPr sz="1100"/>
          </a:p>
          <a:p>
            <a:pPr marL="177800" lvl="0" indent="-171450" algn="l" rtl="0">
              <a:lnSpc>
                <a:spcPct val="90000"/>
              </a:lnSpc>
              <a:spcBef>
                <a:spcPts val="800"/>
              </a:spcBef>
              <a:spcAft>
                <a:spcPts val="0"/>
              </a:spcAft>
              <a:buClr>
                <a:srgbClr val="262626"/>
              </a:buClr>
              <a:buSzPts val="1500"/>
              <a:buChar char="•"/>
            </a:pPr>
            <a:r>
              <a:rPr lang="en" sz="1100"/>
              <a:t>Measured at 100% saturation </a:t>
            </a:r>
            <a:endParaRPr sz="1100"/>
          </a:p>
          <a:p>
            <a:pPr marL="177800" lvl="0" indent="-171450" algn="l" rtl="0">
              <a:lnSpc>
                <a:spcPct val="90000"/>
              </a:lnSpc>
              <a:spcBef>
                <a:spcPts val="800"/>
              </a:spcBef>
              <a:spcAft>
                <a:spcPts val="0"/>
              </a:spcAft>
              <a:buClr>
                <a:srgbClr val="7030A0"/>
              </a:buClr>
              <a:buSzPts val="1500"/>
              <a:buChar char="•"/>
            </a:pPr>
            <a:r>
              <a:rPr lang="en" sz="1100" b="1" u="sng">
                <a:solidFill>
                  <a:srgbClr val="7030A0"/>
                </a:solidFill>
              </a:rPr>
              <a:t>Oxyhemoglobin</a:t>
            </a:r>
            <a:r>
              <a:rPr lang="en" sz="1100"/>
              <a:t> → Hb with O2 bound to its heme component (oxygenated) = bright red color</a:t>
            </a:r>
            <a:endParaRPr sz="1100"/>
          </a:p>
          <a:p>
            <a:pPr marL="520700" lvl="1" indent="-177800" algn="l" rtl="0">
              <a:lnSpc>
                <a:spcPct val="90000"/>
              </a:lnSpc>
              <a:spcBef>
                <a:spcPts val="400"/>
              </a:spcBef>
              <a:spcAft>
                <a:spcPts val="0"/>
              </a:spcAft>
              <a:buClr>
                <a:srgbClr val="262626"/>
              </a:buClr>
              <a:buSzPts val="1400"/>
              <a:buChar char="•"/>
            </a:pPr>
            <a:r>
              <a:rPr lang="en" sz="1100"/>
              <a:t>Oxygenated Hb has </a:t>
            </a:r>
            <a:r>
              <a:rPr lang="en" sz="1100">
                <a:solidFill>
                  <a:srgbClr val="FF0000"/>
                </a:solidFill>
              </a:rPr>
              <a:t>~300X higher O2 affinity </a:t>
            </a:r>
            <a:r>
              <a:rPr lang="en" sz="1100"/>
              <a:t>versus deoxygenated Hb (eg: </a:t>
            </a:r>
            <a:r>
              <a:rPr lang="en" sz="1100" b="1" i="1"/>
              <a:t>Positive Cooperativity</a:t>
            </a:r>
            <a:r>
              <a:rPr lang="en" sz="1100"/>
              <a:t>) </a:t>
            </a:r>
            <a:endParaRPr sz="1100"/>
          </a:p>
          <a:p>
            <a:pPr marL="177800" lvl="0" indent="-171450" algn="l" rtl="0">
              <a:lnSpc>
                <a:spcPct val="90000"/>
              </a:lnSpc>
              <a:spcBef>
                <a:spcPts val="800"/>
              </a:spcBef>
              <a:spcAft>
                <a:spcPts val="0"/>
              </a:spcAft>
              <a:buClr>
                <a:srgbClr val="7030A0"/>
              </a:buClr>
              <a:buSzPts val="1500"/>
              <a:buChar char="•"/>
            </a:pPr>
            <a:r>
              <a:rPr lang="en" sz="1100" b="1" u="sng">
                <a:solidFill>
                  <a:srgbClr val="7030A0"/>
                </a:solidFill>
              </a:rPr>
              <a:t>Deoxyhemoglobin</a:t>
            </a:r>
            <a:endParaRPr sz="1100"/>
          </a:p>
          <a:p>
            <a:pPr marL="177800" lvl="0" indent="-171450" algn="l" rtl="0">
              <a:lnSpc>
                <a:spcPct val="90000"/>
              </a:lnSpc>
              <a:spcBef>
                <a:spcPts val="800"/>
              </a:spcBef>
              <a:spcAft>
                <a:spcPts val="0"/>
              </a:spcAft>
              <a:buClr>
                <a:srgbClr val="262626"/>
              </a:buClr>
              <a:buSzPts val="1500"/>
              <a:buChar char="•"/>
            </a:pPr>
            <a:r>
              <a:rPr lang="en" sz="1100"/>
              <a:t>Hb with no oxygen bound to its heme component (deoxygenated) = dark red</a:t>
            </a:r>
            <a:endParaRPr sz="1100"/>
          </a:p>
          <a:p>
            <a:pPr marL="520700" lvl="1" indent="-177800" algn="l" rtl="0">
              <a:lnSpc>
                <a:spcPct val="90000"/>
              </a:lnSpc>
              <a:spcBef>
                <a:spcPts val="400"/>
              </a:spcBef>
              <a:spcAft>
                <a:spcPts val="0"/>
              </a:spcAft>
              <a:buClr>
                <a:srgbClr val="262626"/>
              </a:buClr>
              <a:buSzPts val="1400"/>
              <a:buChar char="•"/>
            </a:pPr>
            <a:r>
              <a:rPr lang="en" sz="1100"/>
              <a:t>Demonstrates </a:t>
            </a:r>
            <a:r>
              <a:rPr lang="en" sz="1100">
                <a:solidFill>
                  <a:srgbClr val="FF0000"/>
                </a:solidFill>
              </a:rPr>
              <a:t>LOW affinity for O2 </a:t>
            </a:r>
            <a:r>
              <a:rPr lang="en" sz="1100"/>
              <a:t>→ release of oxygen is </a:t>
            </a:r>
            <a:r>
              <a:rPr lang="en" sz="1100" b="1" i="1"/>
              <a:t>Promoted</a:t>
            </a:r>
            <a:r>
              <a:rPr lang="en" sz="1100"/>
              <a:t> </a:t>
            </a:r>
            <a:endParaRPr sz="1100"/>
          </a:p>
          <a:p>
            <a:pPr marL="177800" lvl="0" indent="-76200" algn="l" rtl="0">
              <a:lnSpc>
                <a:spcPct val="90000"/>
              </a:lnSpc>
              <a:spcBef>
                <a:spcPts val="800"/>
              </a:spcBef>
              <a:spcAft>
                <a:spcPts val="0"/>
              </a:spcAft>
              <a:buClr>
                <a:srgbClr val="262626"/>
              </a:buClr>
              <a:buSzPts val="1500"/>
              <a:buNone/>
            </a:pPr>
            <a:endParaRPr sz="1100" b="1" u="sng"/>
          </a:p>
        </p:txBody>
      </p:sp>
      <p:pic>
        <p:nvPicPr>
          <p:cNvPr id="447" name="Google Shape;447;p54"/>
          <p:cNvPicPr preferRelativeResize="0"/>
          <p:nvPr/>
        </p:nvPicPr>
        <p:blipFill rotWithShape="1">
          <a:blip r:embed="rId3">
            <a:alphaModFix/>
          </a:blip>
          <a:srcRect/>
          <a:stretch/>
        </p:blipFill>
        <p:spPr>
          <a:xfrm>
            <a:off x="5180889" y="1113829"/>
            <a:ext cx="3334461" cy="2317386"/>
          </a:xfrm>
          <a:prstGeom prst="rect">
            <a:avLst/>
          </a:prstGeom>
          <a:noFill/>
          <a:ln>
            <a:noFill/>
          </a:ln>
        </p:spPr>
      </p:pic>
      <p:sp>
        <p:nvSpPr>
          <p:cNvPr id="449" name="Google Shape;449;p54"/>
          <p:cNvSpPr txBox="1"/>
          <p:nvPr/>
        </p:nvSpPr>
        <p:spPr>
          <a:xfrm rot="-821232">
            <a:off x="1861552" y="2521256"/>
            <a:ext cx="5936452" cy="704039"/>
          </a:xfrm>
          <a:prstGeom prst="rect">
            <a:avLst/>
          </a:prstGeom>
          <a:solidFill>
            <a:schemeClr val="lt1"/>
          </a:solidFill>
          <a:ln w="76200" cap="flat" cmpd="sng">
            <a:solidFill>
              <a:schemeClr val="dk1"/>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4100"/>
              <a:buFont typeface="Arial"/>
              <a:buNone/>
            </a:pPr>
            <a:r>
              <a:rPr lang="en" sz="4100" b="1" i="0" u="none" strike="noStrike" cap="none">
                <a:solidFill>
                  <a:srgbClr val="FF0000"/>
                </a:solidFill>
                <a:latin typeface="Calibri"/>
                <a:ea typeface="Calibri"/>
                <a:cs typeface="Calibri"/>
                <a:sym typeface="Calibri"/>
              </a:rPr>
              <a:t>What is the Bohr Effect??</a:t>
            </a:r>
            <a:endParaRPr sz="11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A2D37C65-BAD8-778C-BFF7-FF83876C033B}"/>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50B8EF09-7E9F-916B-6A5B-3C1EA8E1CB60}"/>
              </a:ext>
            </a:extLst>
          </p:cNvPr>
          <p:cNvSpPr>
            <a:spLocks noGrp="1"/>
          </p:cNvSpPr>
          <p:nvPr>
            <p:ph type="body" idx="3"/>
          </p:nvPr>
        </p:nvSpPr>
        <p:spPr/>
        <p:txBody>
          <a:bodyPr>
            <a:normAutofit fontScale="250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9"/>
                                        </p:tgtEl>
                                        <p:attrNameLst>
                                          <p:attrName>style.visibility</p:attrName>
                                        </p:attrNameLst>
                                      </p:cBhvr>
                                      <p:to>
                                        <p:strVal val="visible"/>
                                      </p:to>
                                    </p:set>
                                    <p:animEffect transition="in" filter="fade">
                                      <p:cBhvr>
                                        <p:cTn id="7" dur="1000"/>
                                        <p:tgtEl>
                                          <p:spTgt spid="4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55"/>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Oxygen-Hemoglobin Dissociation Curve</a:t>
            </a:r>
            <a:endParaRPr sz="1100"/>
          </a:p>
        </p:txBody>
      </p:sp>
      <p:sp>
        <p:nvSpPr>
          <p:cNvPr id="456" name="Google Shape;456;p55"/>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The O2-Hb dissociation curve shows the arterial partial pressure of O2 (PaO2) in relation to the percentage (%) saturation of Hb → ie: the </a:t>
            </a:r>
            <a:r>
              <a:rPr lang="en" sz="1100" b="1">
                <a:solidFill>
                  <a:srgbClr val="FF0000"/>
                </a:solidFill>
              </a:rPr>
              <a:t>binding affinity of Hb for O2</a:t>
            </a:r>
            <a:endParaRPr sz="1100" b="1">
              <a:solidFill>
                <a:srgbClr val="FF0000"/>
              </a:solidFill>
            </a:endParaRPr>
          </a:p>
          <a:p>
            <a:pPr marL="177800" lvl="0" indent="-76200" algn="l" rtl="0">
              <a:lnSpc>
                <a:spcPct val="90000"/>
              </a:lnSpc>
              <a:spcBef>
                <a:spcPts val="800"/>
              </a:spcBef>
              <a:spcAft>
                <a:spcPts val="0"/>
              </a:spcAft>
              <a:buClr>
                <a:srgbClr val="262626"/>
              </a:buClr>
              <a:buSzPts val="1500"/>
              <a:buNone/>
            </a:pPr>
            <a:endParaRPr sz="1100"/>
          </a:p>
        </p:txBody>
      </p:sp>
      <p:sp>
        <p:nvSpPr>
          <p:cNvPr id="459" name="Google Shape;459;p55"/>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Erythrocyte morphology &amp; hemoglobin </a:t>
            </a:r>
            <a:endParaRPr sz="1100"/>
          </a:p>
        </p:txBody>
      </p:sp>
      <p:sp>
        <p:nvSpPr>
          <p:cNvPr id="460" name="Google Shape;460;p55"/>
          <p:cNvSpPr txBox="1"/>
          <p:nvPr/>
        </p:nvSpPr>
        <p:spPr>
          <a:xfrm>
            <a:off x="1818526" y="4285834"/>
            <a:ext cx="5510213" cy="415498"/>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Calibri"/>
                <a:ea typeface="Calibri"/>
                <a:cs typeface="Calibri"/>
                <a:sym typeface="Calibri"/>
              </a:rPr>
              <a:t>Q: Why does curve have a sigmoidal shape?</a:t>
            </a:r>
            <a:endParaRPr sz="11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6B4A8B6C-6FA5-B3BA-3C99-27ACB094D653}"/>
              </a:ext>
            </a:extLst>
          </p:cNvPr>
          <p:cNvSpPr>
            <a:spLocks noGrp="1"/>
          </p:cNvSpPr>
          <p:nvPr>
            <p:ph type="body" idx="2"/>
          </p:nvPr>
        </p:nvSpPr>
        <p:spPr/>
        <p:txBody>
          <a:bodyPr>
            <a:normAutofit fontScale="47500" lnSpcReduction="20000"/>
          </a:bodyPr>
          <a:lstStyle/>
          <a:p>
            <a:endParaRPr lang="en-CA"/>
          </a:p>
        </p:txBody>
      </p:sp>
      <p:pic>
        <p:nvPicPr>
          <p:cNvPr id="4097" name="Picture 1" descr="pa , 0 &#10;81 06 09 舄 0 【 0 ">
            <a:extLst>
              <a:ext uri="{FF2B5EF4-FFF2-40B4-BE49-F238E27FC236}">
                <a16:creationId xmlns:a16="http://schemas.microsoft.com/office/drawing/2014/main" id="{065EC543-ED48-FCB5-B07C-0A3D10498E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1" y="1419804"/>
            <a:ext cx="2731094" cy="280411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87858C7E-3974-7617-5E1D-DC950262E016}"/>
              </a:ext>
            </a:extLst>
          </p:cNvPr>
          <p:cNvPicPr>
            <a:picLocks noChangeAspect="1"/>
          </p:cNvPicPr>
          <p:nvPr/>
        </p:nvPicPr>
        <p:blipFill>
          <a:blip r:embed="rId4"/>
          <a:stretch>
            <a:fillRect/>
          </a:stretch>
        </p:blipFill>
        <p:spPr>
          <a:xfrm>
            <a:off x="3496296" y="1642451"/>
            <a:ext cx="5019054" cy="235632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60"/>
                                        </p:tgtEl>
                                        <p:attrNameLst>
                                          <p:attrName>style.visibility</p:attrName>
                                        </p:attrNameLst>
                                      </p:cBhvr>
                                      <p:to>
                                        <p:strVal val="visible"/>
                                      </p:to>
                                    </p:set>
                                    <p:anim calcmode="lin" valueType="num">
                                      <p:cBhvr additive="base">
                                        <p:cTn id="7" dur="500"/>
                                        <p:tgtEl>
                                          <p:spTgt spid="460"/>
                                        </p:tgtEl>
                                        <p:attrNameLst>
                                          <p:attrName>ppt_w</p:attrName>
                                        </p:attrNameLst>
                                      </p:cBhvr>
                                      <p:tavLst>
                                        <p:tav tm="0">
                                          <p:val>
                                            <p:strVal val="0"/>
                                          </p:val>
                                        </p:tav>
                                        <p:tav tm="100000">
                                          <p:val>
                                            <p:strVal val="#ppt_w"/>
                                          </p:val>
                                        </p:tav>
                                      </p:tavLst>
                                    </p:anim>
                                    <p:anim calcmode="lin" valueType="num">
                                      <p:cBhvr additive="base">
                                        <p:cTn id="8" dur="500"/>
                                        <p:tgtEl>
                                          <p:spTgt spid="460"/>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5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Physiological Lung Responses</a:t>
            </a:r>
            <a:endParaRPr sz="1100"/>
          </a:p>
        </p:txBody>
      </p:sp>
      <p:sp>
        <p:nvSpPr>
          <p:cNvPr id="474" name="Google Shape;474;p57"/>
          <p:cNvSpPr txBox="1">
            <a:spLocks noGrp="1"/>
          </p:cNvSpPr>
          <p:nvPr>
            <p:ph type="body" idx="1"/>
          </p:nvPr>
        </p:nvSpPr>
        <p:spPr>
          <a:xfrm>
            <a:off x="628650" y="962025"/>
            <a:ext cx="7886700" cy="3771119"/>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dirty="0"/>
              <a:t>Respiratory Adaptation in the setting of:</a:t>
            </a:r>
            <a:endParaRPr sz="1100" dirty="0"/>
          </a:p>
          <a:p>
            <a:pPr marL="177800" lvl="0" indent="-171450" algn="l" rtl="0">
              <a:lnSpc>
                <a:spcPct val="90000"/>
              </a:lnSpc>
              <a:spcBef>
                <a:spcPts val="800"/>
              </a:spcBef>
              <a:spcAft>
                <a:spcPts val="0"/>
              </a:spcAft>
              <a:buClr>
                <a:srgbClr val="7030A0"/>
              </a:buClr>
              <a:buSzPts val="1500"/>
              <a:buChar char="•"/>
            </a:pPr>
            <a:r>
              <a:rPr lang="en" sz="1100" b="1" u="sng" dirty="0">
                <a:solidFill>
                  <a:srgbClr val="7030A0"/>
                </a:solidFill>
              </a:rPr>
              <a:t>Exercise – exercise causes a right shift</a:t>
            </a:r>
            <a:endParaRPr sz="1100" dirty="0"/>
          </a:p>
          <a:p>
            <a:pPr marL="177800" lvl="0" indent="-177800" algn="l" rtl="0">
              <a:lnSpc>
                <a:spcPct val="90000"/>
              </a:lnSpc>
              <a:spcBef>
                <a:spcPts val="800"/>
              </a:spcBef>
              <a:spcAft>
                <a:spcPts val="0"/>
              </a:spcAft>
              <a:buClr>
                <a:srgbClr val="262626"/>
              </a:buClr>
              <a:buSzPts val="1400"/>
              <a:buChar char="•"/>
            </a:pPr>
            <a:r>
              <a:rPr lang="en" sz="1400" dirty="0"/>
              <a:t>↑ depth and rate of ventilation (hyperventilation) </a:t>
            </a:r>
            <a:endParaRPr sz="1100" dirty="0"/>
          </a:p>
          <a:p>
            <a:pPr marL="177800" lvl="0" indent="-177800" algn="l" rtl="0">
              <a:lnSpc>
                <a:spcPct val="90000"/>
              </a:lnSpc>
              <a:spcBef>
                <a:spcPts val="800"/>
              </a:spcBef>
              <a:spcAft>
                <a:spcPts val="0"/>
              </a:spcAft>
              <a:buClr>
                <a:srgbClr val="262626"/>
              </a:buClr>
              <a:buSzPts val="1400"/>
              <a:buChar char="•"/>
            </a:pPr>
            <a:r>
              <a:rPr lang="en" sz="1400" dirty="0"/>
              <a:t>↑ O2 consumption </a:t>
            </a:r>
            <a:endParaRPr sz="1100" dirty="0"/>
          </a:p>
          <a:p>
            <a:pPr marL="177800" lvl="0" indent="-177800" algn="l" rtl="0">
              <a:lnSpc>
                <a:spcPct val="90000"/>
              </a:lnSpc>
              <a:spcBef>
                <a:spcPts val="800"/>
              </a:spcBef>
              <a:spcAft>
                <a:spcPts val="0"/>
              </a:spcAft>
              <a:buClr>
                <a:srgbClr val="262626"/>
              </a:buClr>
              <a:buSzPts val="1400"/>
              <a:buChar char="•"/>
            </a:pPr>
            <a:r>
              <a:rPr lang="en" sz="1400" dirty="0"/>
              <a:t>↑ CO2 production</a:t>
            </a:r>
            <a:endParaRPr sz="1100" dirty="0"/>
          </a:p>
          <a:p>
            <a:pPr marL="177800" lvl="0" indent="-177800" algn="l" rtl="0">
              <a:lnSpc>
                <a:spcPct val="90000"/>
              </a:lnSpc>
              <a:spcBef>
                <a:spcPts val="800"/>
              </a:spcBef>
              <a:spcAft>
                <a:spcPts val="0"/>
              </a:spcAft>
              <a:buClr>
                <a:srgbClr val="262626"/>
              </a:buClr>
              <a:buSzPts val="1400"/>
              <a:buChar char="•"/>
            </a:pPr>
            <a:r>
              <a:rPr lang="en" sz="1400" dirty="0"/>
              <a:t>↑ Cardiac output (↑ pulmonary blood flow)</a:t>
            </a:r>
            <a:endParaRPr sz="1100" dirty="0"/>
          </a:p>
          <a:p>
            <a:pPr marL="177800" lvl="0" indent="-177800" algn="l" rtl="0">
              <a:lnSpc>
                <a:spcPct val="90000"/>
              </a:lnSpc>
              <a:spcBef>
                <a:spcPts val="800"/>
              </a:spcBef>
              <a:spcAft>
                <a:spcPts val="0"/>
              </a:spcAft>
              <a:buClr>
                <a:srgbClr val="262626"/>
              </a:buClr>
              <a:buSzPts val="1400"/>
              <a:buChar char="•"/>
            </a:pPr>
            <a:r>
              <a:rPr lang="en" sz="1400" dirty="0"/>
              <a:t>↓ Arterial pH (due to lactic acidosis)</a:t>
            </a:r>
            <a:endParaRPr sz="1400" dirty="0"/>
          </a:p>
          <a:p>
            <a:pPr marL="177800" lvl="0" indent="-171450" algn="l" rtl="0">
              <a:lnSpc>
                <a:spcPct val="90000"/>
              </a:lnSpc>
              <a:spcBef>
                <a:spcPts val="800"/>
              </a:spcBef>
              <a:spcAft>
                <a:spcPts val="0"/>
              </a:spcAft>
              <a:buClr>
                <a:srgbClr val="7030A0"/>
              </a:buClr>
              <a:buSzPts val="1500"/>
              <a:buChar char="•"/>
            </a:pPr>
            <a:r>
              <a:rPr lang="en" sz="1100" b="1" u="sng" dirty="0">
                <a:solidFill>
                  <a:srgbClr val="7030A0"/>
                </a:solidFill>
              </a:rPr>
              <a:t>High Altitude</a:t>
            </a:r>
            <a:endParaRPr sz="1100" dirty="0"/>
          </a:p>
          <a:p>
            <a:pPr marL="177800" lvl="0" indent="-177800" algn="l" rtl="0">
              <a:lnSpc>
                <a:spcPct val="90000"/>
              </a:lnSpc>
              <a:spcBef>
                <a:spcPts val="800"/>
              </a:spcBef>
              <a:spcAft>
                <a:spcPts val="0"/>
              </a:spcAft>
              <a:buClr>
                <a:srgbClr val="262626"/>
              </a:buClr>
              <a:buSzPts val="1400"/>
              <a:buChar char="•"/>
            </a:pPr>
            <a:r>
              <a:rPr lang="en" sz="1400" dirty="0"/>
              <a:t>↓ PaO2 → ↑ ventilation rate → ↓ PaCO2 and ↑ arterial pH</a:t>
            </a:r>
            <a:endParaRPr sz="1100" dirty="0"/>
          </a:p>
          <a:p>
            <a:pPr marL="177800" lvl="0" indent="-177800" algn="l" rtl="0">
              <a:lnSpc>
                <a:spcPct val="90000"/>
              </a:lnSpc>
              <a:spcBef>
                <a:spcPts val="800"/>
              </a:spcBef>
              <a:spcAft>
                <a:spcPts val="0"/>
              </a:spcAft>
              <a:buClr>
                <a:srgbClr val="262626"/>
              </a:buClr>
              <a:buSzPts val="1400"/>
              <a:buChar char="•"/>
            </a:pPr>
            <a:r>
              <a:rPr lang="en" sz="1400" dirty="0"/>
              <a:t>↑ Renal HCO3- excretion (compensation for Resp Alkalosis)</a:t>
            </a:r>
            <a:endParaRPr sz="1100" dirty="0"/>
          </a:p>
          <a:p>
            <a:pPr marL="177800" lvl="0" indent="-177800" algn="l" rtl="0">
              <a:lnSpc>
                <a:spcPct val="90000"/>
              </a:lnSpc>
              <a:spcBef>
                <a:spcPts val="800"/>
              </a:spcBef>
              <a:spcAft>
                <a:spcPts val="0"/>
              </a:spcAft>
              <a:buClr>
                <a:srgbClr val="262626"/>
              </a:buClr>
              <a:buSzPts val="1400"/>
              <a:buChar char="•"/>
            </a:pPr>
            <a:r>
              <a:rPr lang="en" sz="1400" dirty="0"/>
              <a:t>↑ Pulmonary vascular resistance  </a:t>
            </a:r>
            <a:endParaRPr sz="1100" dirty="0"/>
          </a:p>
          <a:p>
            <a:pPr marL="177800" lvl="0" indent="-177800" algn="l" rtl="0">
              <a:lnSpc>
                <a:spcPct val="90000"/>
              </a:lnSpc>
              <a:spcBef>
                <a:spcPts val="800"/>
              </a:spcBef>
              <a:spcAft>
                <a:spcPts val="0"/>
              </a:spcAft>
              <a:buClr>
                <a:srgbClr val="262626"/>
              </a:buClr>
              <a:buSzPts val="1400"/>
              <a:buChar char="•"/>
            </a:pPr>
            <a:r>
              <a:rPr lang="en" sz="1400" dirty="0"/>
              <a:t>↑ Hb and hematocrit (due to chronic hypoxia → triggers ↑ EPO production)</a:t>
            </a:r>
            <a:endParaRPr sz="1100" dirty="0"/>
          </a:p>
          <a:p>
            <a:pPr marL="177800" lvl="0" indent="-177800" algn="l" rtl="0">
              <a:lnSpc>
                <a:spcPct val="90000"/>
              </a:lnSpc>
              <a:spcBef>
                <a:spcPts val="800"/>
              </a:spcBef>
              <a:spcAft>
                <a:spcPts val="0"/>
              </a:spcAft>
              <a:buClr>
                <a:srgbClr val="262626"/>
              </a:buClr>
              <a:buSzPts val="1400"/>
              <a:buChar char="•"/>
            </a:pPr>
            <a:r>
              <a:rPr lang="en" sz="1400" dirty="0"/>
              <a:t>↑ 2,3-BPG concentration → ↓ Hb affinity to O2 (↑ number of mitochondria) </a:t>
            </a:r>
            <a:endParaRPr sz="1400" dirty="0"/>
          </a:p>
          <a:p>
            <a:pPr marL="177800" lvl="0" indent="-76200" algn="l" rtl="0">
              <a:lnSpc>
                <a:spcPct val="90000"/>
              </a:lnSpc>
              <a:spcBef>
                <a:spcPts val="800"/>
              </a:spcBef>
              <a:spcAft>
                <a:spcPts val="0"/>
              </a:spcAft>
              <a:buClr>
                <a:srgbClr val="262626"/>
              </a:buClr>
              <a:buSzPts val="1500"/>
              <a:buNone/>
            </a:pPr>
            <a:endParaRPr sz="1100" b="1" u="sng" dirty="0"/>
          </a:p>
          <a:p>
            <a:pPr marL="177800" lvl="0" indent="-76200" algn="l" rtl="0">
              <a:lnSpc>
                <a:spcPct val="90000"/>
              </a:lnSpc>
              <a:spcBef>
                <a:spcPts val="800"/>
              </a:spcBef>
              <a:spcAft>
                <a:spcPts val="0"/>
              </a:spcAft>
              <a:buClr>
                <a:srgbClr val="262626"/>
              </a:buClr>
              <a:buSzPts val="1500"/>
              <a:buNone/>
            </a:pPr>
            <a:endParaRPr sz="1100" b="1" u="sng" dirty="0"/>
          </a:p>
          <a:p>
            <a:pPr marL="177800" lvl="0" indent="-76200" algn="l" rtl="0">
              <a:lnSpc>
                <a:spcPct val="90000"/>
              </a:lnSpc>
              <a:spcBef>
                <a:spcPts val="800"/>
              </a:spcBef>
              <a:spcAft>
                <a:spcPts val="0"/>
              </a:spcAft>
              <a:buClr>
                <a:srgbClr val="262626"/>
              </a:buClr>
              <a:buSzPts val="1500"/>
              <a:buNone/>
            </a:pPr>
            <a:endParaRPr sz="1100" dirty="0"/>
          </a:p>
        </p:txBody>
      </p:sp>
      <p:sp>
        <p:nvSpPr>
          <p:cNvPr id="475" name="Google Shape;475;p57"/>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a:t>
            </a:r>
            <a:endParaRPr sz="1100"/>
          </a:p>
        </p:txBody>
      </p:sp>
      <p:pic>
        <p:nvPicPr>
          <p:cNvPr id="476" name="Google Shape;476;p57" descr="Icon&#10;&#10;Description automatically generated"/>
          <p:cNvPicPr preferRelativeResize="0"/>
          <p:nvPr/>
        </p:nvPicPr>
        <p:blipFill rotWithShape="1">
          <a:blip r:embed="rId3">
            <a:alphaModFix/>
          </a:blip>
          <a:srcRect l="7448" t="2362" r="4462" b="9931"/>
          <a:stretch/>
        </p:blipFill>
        <p:spPr>
          <a:xfrm>
            <a:off x="6138557" y="1390894"/>
            <a:ext cx="2371920" cy="2361713"/>
          </a:xfrm>
          <a:prstGeom prst="rect">
            <a:avLst/>
          </a:prstGeom>
          <a:noFill/>
          <a:ln>
            <a:noFill/>
          </a:ln>
        </p:spPr>
      </p:pic>
      <p:sp>
        <p:nvSpPr>
          <p:cNvPr id="3" name="Text Placeholder 2">
            <a:extLst>
              <a:ext uri="{FF2B5EF4-FFF2-40B4-BE49-F238E27FC236}">
                <a16:creationId xmlns:a16="http://schemas.microsoft.com/office/drawing/2014/main" id="{F7D58758-1DF7-8CA0-9DC2-A4B957FECEA6}"/>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Ventilation and Perfusion</a:t>
            </a:r>
            <a:endParaRPr sz="1100"/>
          </a:p>
        </p:txBody>
      </p:sp>
      <p:sp>
        <p:nvSpPr>
          <p:cNvPr id="485" name="Google Shape;485;p58"/>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u="sng"/>
              <a:t>Ventilation</a:t>
            </a:r>
            <a:endParaRPr sz="1100"/>
          </a:p>
          <a:p>
            <a:pPr marL="177800" lvl="0" indent="-171450" algn="l" rtl="0">
              <a:lnSpc>
                <a:spcPct val="90000"/>
              </a:lnSpc>
              <a:spcBef>
                <a:spcPts val="800"/>
              </a:spcBef>
              <a:spcAft>
                <a:spcPts val="0"/>
              </a:spcAft>
              <a:buClr>
                <a:srgbClr val="262626"/>
              </a:buClr>
              <a:buSzPts val="1500"/>
              <a:buChar char="•"/>
            </a:pPr>
            <a:r>
              <a:rPr lang="en" sz="1100"/>
              <a:t>Is the amount of air entering and leaving the lungs (volume/min)</a:t>
            </a:r>
            <a:endParaRPr sz="1100"/>
          </a:p>
          <a:p>
            <a:pPr marL="177800" lvl="0" indent="-171450" algn="l" rtl="0">
              <a:lnSpc>
                <a:spcPct val="90000"/>
              </a:lnSpc>
              <a:spcBef>
                <a:spcPts val="800"/>
              </a:spcBef>
              <a:spcAft>
                <a:spcPts val="0"/>
              </a:spcAft>
              <a:buClr>
                <a:srgbClr val="262626"/>
              </a:buClr>
              <a:buSzPts val="1500"/>
              <a:buChar char="•"/>
            </a:pPr>
            <a:r>
              <a:rPr lang="en" sz="1100"/>
              <a:t>With each breath, some air does not reach alveoli (gas exchange area)</a:t>
            </a:r>
            <a:endParaRPr sz="1100"/>
          </a:p>
          <a:p>
            <a:pPr marL="520700" lvl="1" indent="-177800" algn="l" rtl="0">
              <a:lnSpc>
                <a:spcPct val="90000"/>
              </a:lnSpc>
              <a:spcBef>
                <a:spcPts val="400"/>
              </a:spcBef>
              <a:spcAft>
                <a:spcPts val="0"/>
              </a:spcAft>
              <a:buClr>
                <a:srgbClr val="262626"/>
              </a:buClr>
              <a:buSzPts val="1400"/>
              <a:buChar char="•"/>
            </a:pPr>
            <a:r>
              <a:rPr lang="en" sz="1100"/>
              <a:t>→ </a:t>
            </a:r>
            <a:r>
              <a:rPr lang="en" sz="1100" b="1">
                <a:solidFill>
                  <a:srgbClr val="FF0000"/>
                </a:solidFill>
              </a:rPr>
              <a:t>Dead Space </a:t>
            </a:r>
            <a:r>
              <a:rPr lang="en" sz="1100"/>
              <a:t>(physiologic) </a:t>
            </a:r>
            <a:endParaRPr sz="1100"/>
          </a:p>
          <a:p>
            <a:pPr marL="520700" lvl="1" indent="-88900" algn="l" rtl="0">
              <a:lnSpc>
                <a:spcPct val="90000"/>
              </a:lnSpc>
              <a:spcBef>
                <a:spcPts val="400"/>
              </a:spcBef>
              <a:spcAft>
                <a:spcPts val="0"/>
              </a:spcAft>
              <a:buClr>
                <a:srgbClr val="262626"/>
              </a:buClr>
              <a:buSzPts val="1400"/>
              <a:buNone/>
            </a:pPr>
            <a:endParaRPr sz="1100"/>
          </a:p>
          <a:p>
            <a:pPr marL="177800" lvl="0" indent="-171450" algn="l" rtl="0">
              <a:lnSpc>
                <a:spcPct val="90000"/>
              </a:lnSpc>
              <a:spcBef>
                <a:spcPts val="800"/>
              </a:spcBef>
              <a:spcAft>
                <a:spcPts val="0"/>
              </a:spcAft>
              <a:buClr>
                <a:srgbClr val="262626"/>
              </a:buClr>
              <a:buSzPts val="1500"/>
              <a:buChar char="•"/>
            </a:pPr>
            <a:r>
              <a:rPr lang="en" sz="1100" b="1" u="sng"/>
              <a:t>Perfusion</a:t>
            </a:r>
            <a:endParaRPr sz="1100"/>
          </a:p>
          <a:p>
            <a:pPr marL="177800" lvl="0" indent="-171450" algn="l" rtl="0">
              <a:lnSpc>
                <a:spcPct val="90000"/>
              </a:lnSpc>
              <a:spcBef>
                <a:spcPts val="800"/>
              </a:spcBef>
              <a:spcAft>
                <a:spcPts val="0"/>
              </a:spcAft>
              <a:buClr>
                <a:srgbClr val="262626"/>
              </a:buClr>
              <a:buSzPts val="1500"/>
              <a:buChar char="•"/>
            </a:pPr>
            <a:r>
              <a:rPr lang="en" sz="1100"/>
              <a:t>Is the amount of blood flow to the alveoli</a:t>
            </a:r>
            <a:endParaRPr sz="1100"/>
          </a:p>
          <a:p>
            <a:pPr marL="177800" lvl="0" indent="-171450" algn="l" rtl="0">
              <a:lnSpc>
                <a:spcPct val="90000"/>
              </a:lnSpc>
              <a:spcBef>
                <a:spcPts val="800"/>
              </a:spcBef>
              <a:spcAft>
                <a:spcPts val="0"/>
              </a:spcAft>
              <a:buClr>
                <a:srgbClr val="262626"/>
              </a:buClr>
              <a:buSzPts val="1500"/>
              <a:buChar char="•"/>
            </a:pPr>
            <a:r>
              <a:rPr lang="en" sz="1100"/>
              <a:t>Distribution of blood flow → depends on the position of the body</a:t>
            </a:r>
            <a:endParaRPr sz="1100"/>
          </a:p>
          <a:p>
            <a:pPr marL="0" lvl="0" indent="0" algn="l" rtl="0">
              <a:lnSpc>
                <a:spcPct val="90000"/>
              </a:lnSpc>
              <a:spcBef>
                <a:spcPts val="800"/>
              </a:spcBef>
              <a:spcAft>
                <a:spcPts val="0"/>
              </a:spcAft>
              <a:buClr>
                <a:srgbClr val="262626"/>
              </a:buClr>
              <a:buSzPts val="1500"/>
              <a:buNone/>
            </a:pPr>
            <a:r>
              <a:rPr lang="en" sz="1100"/>
              <a:t>    → precisely regulated in relation to ventilation (optimize gas exchange)</a:t>
            </a:r>
            <a:endParaRPr sz="1100"/>
          </a:p>
          <a:p>
            <a:pPr marL="177800" lvl="0" indent="-76200" algn="l" rtl="0">
              <a:lnSpc>
                <a:spcPct val="90000"/>
              </a:lnSpc>
              <a:spcBef>
                <a:spcPts val="800"/>
              </a:spcBef>
              <a:spcAft>
                <a:spcPts val="0"/>
              </a:spcAft>
              <a:buClr>
                <a:srgbClr val="262626"/>
              </a:buClr>
              <a:buSzPts val="1500"/>
              <a:buNone/>
            </a:pPr>
            <a:endParaRPr sz="1100" b="1" u="sng"/>
          </a:p>
        </p:txBody>
      </p:sp>
      <p:sp>
        <p:nvSpPr>
          <p:cNvPr id="486" name="Google Shape;486;p58"/>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a:t>
            </a:r>
            <a:endParaRPr sz="1100"/>
          </a:p>
        </p:txBody>
      </p:sp>
      <p:pic>
        <p:nvPicPr>
          <p:cNvPr id="487" name="Google Shape;487;p58"/>
          <p:cNvPicPr preferRelativeResize="0"/>
          <p:nvPr/>
        </p:nvPicPr>
        <p:blipFill rotWithShape="1">
          <a:blip r:embed="rId3">
            <a:alphaModFix/>
          </a:blip>
          <a:srcRect/>
          <a:stretch/>
        </p:blipFill>
        <p:spPr>
          <a:xfrm>
            <a:off x="6400054" y="1362387"/>
            <a:ext cx="2115296" cy="2869972"/>
          </a:xfrm>
          <a:prstGeom prst="rect">
            <a:avLst/>
          </a:prstGeom>
          <a:noFill/>
          <a:ln>
            <a:noFill/>
          </a:ln>
        </p:spPr>
      </p:pic>
      <p:sp>
        <p:nvSpPr>
          <p:cNvPr id="489" name="Google Shape;489;p58"/>
          <p:cNvSpPr txBox="1"/>
          <p:nvPr/>
        </p:nvSpPr>
        <p:spPr>
          <a:xfrm>
            <a:off x="1034321" y="4017193"/>
            <a:ext cx="6723088" cy="669414"/>
          </a:xfrm>
          <a:prstGeom prst="rect">
            <a:avLst/>
          </a:prstGeom>
          <a:solidFill>
            <a:schemeClr val="lt1"/>
          </a:solidFill>
          <a:ln w="76200" cap="flat" cmpd="sng">
            <a:solidFill>
              <a:srgbClr val="7030A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chemeClr val="dk1"/>
                </a:solidFill>
                <a:latin typeface="Calibri"/>
                <a:ea typeface="Calibri"/>
                <a:cs typeface="Calibri"/>
                <a:sym typeface="Calibri"/>
              </a:rPr>
              <a:t>Q: What occurs when there is an imbalance between total lung ventilation and total lung perfusion?</a:t>
            </a:r>
            <a:endParaRPr sz="11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A7BB708C-6F2C-2775-BA37-1626672DC2A4}"/>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p:cTn id="7" dur="500"/>
                                        <p:tgtEl>
                                          <p:spTgt spid="4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59"/>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V/Q Mismatch</a:t>
            </a:r>
            <a:endParaRPr sz="1100"/>
          </a:p>
        </p:txBody>
      </p:sp>
      <p:sp>
        <p:nvSpPr>
          <p:cNvPr id="496" name="Google Shape;496;p59"/>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An imbalance between total lung ventilation (airflow, V) and total lung perfusion (blood flow, Q)</a:t>
            </a:r>
            <a:endParaRPr sz="1100"/>
          </a:p>
          <a:p>
            <a:pPr marL="177800" lvl="0" indent="-171450" algn="l" rtl="0">
              <a:lnSpc>
                <a:spcPct val="90000"/>
              </a:lnSpc>
              <a:spcBef>
                <a:spcPts val="800"/>
              </a:spcBef>
              <a:spcAft>
                <a:spcPts val="0"/>
              </a:spcAft>
              <a:buClr>
                <a:srgbClr val="262626"/>
              </a:buClr>
              <a:buSzPts val="1500"/>
              <a:buChar char="•"/>
            </a:pPr>
            <a:r>
              <a:rPr lang="en" sz="1100"/>
              <a:t>Most common cause of </a:t>
            </a:r>
            <a:r>
              <a:rPr lang="en" sz="1100" b="1">
                <a:solidFill>
                  <a:srgbClr val="FF0000"/>
                </a:solidFill>
              </a:rPr>
              <a:t>hypoxemia</a:t>
            </a:r>
            <a:endParaRPr sz="1100"/>
          </a:p>
          <a:p>
            <a:pPr marL="177800" lvl="0" indent="-76200" algn="l" rtl="0">
              <a:lnSpc>
                <a:spcPct val="90000"/>
              </a:lnSpc>
              <a:spcBef>
                <a:spcPts val="800"/>
              </a:spcBef>
              <a:spcAft>
                <a:spcPts val="0"/>
              </a:spcAft>
              <a:buClr>
                <a:srgbClr val="262626"/>
              </a:buClr>
              <a:buSzPts val="1500"/>
              <a:buNone/>
            </a:pPr>
            <a:endParaRPr sz="1100" b="1">
              <a:solidFill>
                <a:srgbClr val="FF0000"/>
              </a:solidFill>
            </a:endParaRPr>
          </a:p>
          <a:p>
            <a:pPr marL="177800" lvl="0" indent="-171450" algn="l" rtl="0">
              <a:lnSpc>
                <a:spcPct val="90000"/>
              </a:lnSpc>
              <a:spcBef>
                <a:spcPts val="800"/>
              </a:spcBef>
              <a:spcAft>
                <a:spcPts val="0"/>
              </a:spcAft>
              <a:buClr>
                <a:srgbClr val="262626"/>
              </a:buClr>
              <a:buSzPts val="1500"/>
              <a:buChar char="•"/>
            </a:pPr>
            <a:r>
              <a:rPr lang="en" sz="1100" b="1" u="sng"/>
              <a:t>Increased V/Q ratio (Dead Space)</a:t>
            </a:r>
            <a:endParaRPr sz="1100"/>
          </a:p>
          <a:p>
            <a:pPr marL="177800" lvl="0" indent="-171450" algn="l" rtl="0">
              <a:lnSpc>
                <a:spcPct val="90000"/>
              </a:lnSpc>
              <a:spcBef>
                <a:spcPts val="800"/>
              </a:spcBef>
              <a:spcAft>
                <a:spcPts val="0"/>
              </a:spcAft>
              <a:buClr>
                <a:srgbClr val="262626"/>
              </a:buClr>
              <a:buSzPts val="1500"/>
              <a:buChar char="•"/>
            </a:pPr>
            <a:r>
              <a:rPr lang="en" sz="1100"/>
              <a:t>Ventilation of poorly perfused alveoli </a:t>
            </a:r>
            <a:endParaRPr sz="1100"/>
          </a:p>
          <a:p>
            <a:pPr marL="0" lvl="0" indent="0" algn="l" rtl="0">
              <a:lnSpc>
                <a:spcPct val="90000"/>
              </a:lnSpc>
              <a:spcBef>
                <a:spcPts val="800"/>
              </a:spcBef>
              <a:spcAft>
                <a:spcPts val="0"/>
              </a:spcAft>
              <a:buClr>
                <a:srgbClr val="262626"/>
              </a:buClr>
              <a:buSzPts val="1500"/>
              <a:buNone/>
            </a:pPr>
            <a:r>
              <a:rPr lang="en" sz="1100"/>
              <a:t>    → blood flow obstruction (PE, CV shock) </a:t>
            </a:r>
            <a:endParaRPr sz="1100"/>
          </a:p>
          <a:p>
            <a:pPr marL="0" lvl="0" indent="0" algn="l" rtl="0">
              <a:lnSpc>
                <a:spcPct val="90000"/>
              </a:lnSpc>
              <a:spcBef>
                <a:spcPts val="800"/>
              </a:spcBef>
              <a:spcAft>
                <a:spcPts val="0"/>
              </a:spcAft>
              <a:buClr>
                <a:srgbClr val="262626"/>
              </a:buClr>
              <a:buSzPts val="1500"/>
              <a:buNone/>
            </a:pPr>
            <a:r>
              <a:rPr lang="en" sz="1100"/>
              <a:t>    → V/Q= ∞</a:t>
            </a:r>
            <a:endParaRPr sz="1100"/>
          </a:p>
          <a:p>
            <a:pPr marL="177800" lvl="0" indent="-171450" algn="l" rtl="0">
              <a:lnSpc>
                <a:spcPct val="90000"/>
              </a:lnSpc>
              <a:spcBef>
                <a:spcPts val="800"/>
              </a:spcBef>
              <a:spcAft>
                <a:spcPts val="0"/>
              </a:spcAft>
              <a:buClr>
                <a:srgbClr val="262626"/>
              </a:buClr>
              <a:buSzPts val="1500"/>
              <a:buChar char="•"/>
            </a:pPr>
            <a:r>
              <a:rPr lang="en" sz="1100" b="1" u="sng"/>
              <a:t>Decreased V/Q ratio (Shunt)</a:t>
            </a:r>
            <a:endParaRPr sz="1100"/>
          </a:p>
          <a:p>
            <a:pPr marL="177800" lvl="0" indent="-171450" algn="l" rtl="0">
              <a:lnSpc>
                <a:spcPct val="90000"/>
              </a:lnSpc>
              <a:spcBef>
                <a:spcPts val="800"/>
              </a:spcBef>
              <a:spcAft>
                <a:spcPts val="0"/>
              </a:spcAft>
              <a:buClr>
                <a:srgbClr val="262626"/>
              </a:buClr>
              <a:buSzPts val="1500"/>
              <a:buChar char="•"/>
            </a:pPr>
            <a:r>
              <a:rPr lang="en" sz="1100"/>
              <a:t>Perfusion of poorly ventilated alveoli </a:t>
            </a:r>
            <a:endParaRPr sz="1100"/>
          </a:p>
          <a:p>
            <a:pPr marL="0" lvl="0" indent="0" algn="l" rtl="0">
              <a:lnSpc>
                <a:spcPct val="90000"/>
              </a:lnSpc>
              <a:spcBef>
                <a:spcPts val="800"/>
              </a:spcBef>
              <a:spcAft>
                <a:spcPts val="0"/>
              </a:spcAft>
              <a:buClr>
                <a:srgbClr val="262626"/>
              </a:buClr>
              <a:buSzPts val="1500"/>
              <a:buNone/>
            </a:pPr>
            <a:r>
              <a:rPr lang="en" sz="1100"/>
              <a:t>    → airway obstruction (eg: foreign body aspirate) </a:t>
            </a:r>
            <a:endParaRPr sz="1100"/>
          </a:p>
          <a:p>
            <a:pPr marL="0" lvl="0" indent="0" algn="l" rtl="0">
              <a:lnSpc>
                <a:spcPct val="90000"/>
              </a:lnSpc>
              <a:spcBef>
                <a:spcPts val="800"/>
              </a:spcBef>
              <a:spcAft>
                <a:spcPts val="0"/>
              </a:spcAft>
              <a:buClr>
                <a:srgbClr val="262626"/>
              </a:buClr>
              <a:buSzPts val="1500"/>
              <a:buNone/>
            </a:pPr>
            <a:r>
              <a:rPr lang="en" sz="1100"/>
              <a:t>    → pneumonia, atelectasis, CF, pulmonary edema; V/Q= 0</a:t>
            </a:r>
            <a:endParaRPr sz="1100"/>
          </a:p>
        </p:txBody>
      </p:sp>
      <p:pic>
        <p:nvPicPr>
          <p:cNvPr id="497" name="Google Shape;497;p59"/>
          <p:cNvPicPr preferRelativeResize="0"/>
          <p:nvPr/>
        </p:nvPicPr>
        <p:blipFill rotWithShape="1">
          <a:blip r:embed="rId3">
            <a:alphaModFix/>
          </a:blip>
          <a:srcRect/>
          <a:stretch/>
        </p:blipFill>
        <p:spPr>
          <a:xfrm>
            <a:off x="4613340" y="1432039"/>
            <a:ext cx="3902010" cy="2221499"/>
          </a:xfrm>
          <a:prstGeom prst="rect">
            <a:avLst/>
          </a:prstGeom>
          <a:noFill/>
          <a:ln>
            <a:noFill/>
          </a:ln>
        </p:spPr>
      </p:pic>
      <p:sp>
        <p:nvSpPr>
          <p:cNvPr id="498" name="Google Shape;498;p59"/>
          <p:cNvSpPr txBox="1"/>
          <p:nvPr/>
        </p:nvSpPr>
        <p:spPr>
          <a:xfrm>
            <a:off x="1274281" y="4286474"/>
            <a:ext cx="6460644" cy="346249"/>
          </a:xfrm>
          <a:prstGeom prst="rect">
            <a:avLst/>
          </a:prstGeom>
          <a:solidFill>
            <a:schemeClr val="lt1"/>
          </a:solidFill>
          <a:ln w="76200" cap="flat" cmpd="sng">
            <a:solidFill>
              <a:srgbClr val="7030A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 sz="1800" b="1" i="0" u="none" strike="noStrike" cap="none">
                <a:solidFill>
                  <a:schemeClr val="dk1"/>
                </a:solidFill>
                <a:latin typeface="Calibri"/>
                <a:ea typeface="Calibri"/>
                <a:cs typeface="Calibri"/>
                <a:sym typeface="Calibri"/>
              </a:rPr>
              <a:t>V/Q mismatch can be characterized by an increased A-a gradient </a:t>
            </a:r>
            <a:endParaRPr sz="1100" b="0" i="0" u="none" strike="noStrike" cap="none">
              <a:solidFill>
                <a:srgbClr val="000000"/>
              </a:solidFill>
              <a:latin typeface="Arial"/>
              <a:ea typeface="Arial"/>
              <a:cs typeface="Arial"/>
              <a:sym typeface="Arial"/>
            </a:endParaRPr>
          </a:p>
        </p:txBody>
      </p:sp>
      <p:sp>
        <p:nvSpPr>
          <p:cNvPr id="500" name="Google Shape;500;p59"/>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a:t>
            </a:r>
            <a:endParaRPr sz="1100"/>
          </a:p>
        </p:txBody>
      </p:sp>
      <p:sp>
        <p:nvSpPr>
          <p:cNvPr id="3" name="Text Placeholder 2">
            <a:extLst>
              <a:ext uri="{FF2B5EF4-FFF2-40B4-BE49-F238E27FC236}">
                <a16:creationId xmlns:a16="http://schemas.microsoft.com/office/drawing/2014/main" id="{82D350D0-5200-1259-DB94-B8D007DB4888}"/>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6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A-a Gradients</a:t>
            </a:r>
            <a:endParaRPr sz="1100"/>
          </a:p>
        </p:txBody>
      </p:sp>
      <p:sp>
        <p:nvSpPr>
          <p:cNvPr id="507" name="Google Shape;507;p60"/>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Is the difference between the partial pressure of oxygen in the </a:t>
            </a:r>
            <a:r>
              <a:rPr lang="en" sz="1100" b="1">
                <a:solidFill>
                  <a:srgbClr val="7030A0"/>
                </a:solidFill>
              </a:rPr>
              <a:t>alveoli</a:t>
            </a:r>
            <a:r>
              <a:rPr lang="en" sz="1100"/>
              <a:t> (A) and the </a:t>
            </a:r>
            <a:r>
              <a:rPr lang="en" sz="1100" b="1">
                <a:solidFill>
                  <a:srgbClr val="7030A0"/>
                </a:solidFill>
              </a:rPr>
              <a:t>arterial</a:t>
            </a:r>
            <a:r>
              <a:rPr lang="en" sz="1100"/>
              <a:t> (a) partial pressure of oxygen</a:t>
            </a:r>
            <a:endParaRPr sz="1100"/>
          </a:p>
          <a:p>
            <a:pPr marL="177800" lvl="0" indent="-171450" algn="l" rtl="0">
              <a:lnSpc>
                <a:spcPct val="90000"/>
              </a:lnSpc>
              <a:spcBef>
                <a:spcPts val="800"/>
              </a:spcBef>
              <a:spcAft>
                <a:spcPts val="0"/>
              </a:spcAft>
              <a:buClr>
                <a:srgbClr val="262626"/>
              </a:buClr>
              <a:buSzPts val="1500"/>
              <a:buChar char="•"/>
            </a:pPr>
            <a:r>
              <a:rPr lang="en" sz="1100"/>
              <a:t>Both ventilation and perfusion are </a:t>
            </a:r>
            <a:r>
              <a:rPr lang="en" sz="1100">
                <a:solidFill>
                  <a:srgbClr val="7030A0"/>
                </a:solidFill>
              </a:rPr>
              <a:t>greater at lung base  </a:t>
            </a:r>
            <a:endParaRPr sz="1100"/>
          </a:p>
          <a:p>
            <a:pPr marL="177800" lvl="0" indent="-171450" algn="l" rtl="0">
              <a:lnSpc>
                <a:spcPct val="90000"/>
              </a:lnSpc>
              <a:spcBef>
                <a:spcPts val="800"/>
              </a:spcBef>
              <a:spcAft>
                <a:spcPts val="0"/>
              </a:spcAft>
              <a:buClr>
                <a:srgbClr val="262626"/>
              </a:buClr>
              <a:buSzPts val="1500"/>
              <a:buChar char="•"/>
            </a:pPr>
            <a:r>
              <a:rPr lang="en" sz="1100"/>
              <a:t>Normal = 75-100 mmHg</a:t>
            </a:r>
            <a:endParaRPr sz="1100"/>
          </a:p>
          <a:p>
            <a:pPr marL="177800" lvl="0" indent="-171450" algn="l" rtl="0">
              <a:lnSpc>
                <a:spcPct val="90000"/>
              </a:lnSpc>
              <a:spcBef>
                <a:spcPts val="800"/>
              </a:spcBef>
              <a:spcAft>
                <a:spcPts val="0"/>
              </a:spcAft>
              <a:buClr>
                <a:srgbClr val="262626"/>
              </a:buClr>
              <a:buSzPts val="1500"/>
              <a:buChar char="•"/>
            </a:pPr>
            <a:r>
              <a:rPr lang="en" sz="1100"/>
              <a:t>A-a gradient = PAO2 – PaO2</a:t>
            </a:r>
            <a:endParaRPr sz="1100"/>
          </a:p>
          <a:p>
            <a:pPr marL="177800" lvl="0" indent="-171450" algn="l" rtl="0">
              <a:lnSpc>
                <a:spcPct val="90000"/>
              </a:lnSpc>
              <a:spcBef>
                <a:spcPts val="800"/>
              </a:spcBef>
              <a:spcAft>
                <a:spcPts val="0"/>
              </a:spcAft>
              <a:buClr>
                <a:srgbClr val="262626"/>
              </a:buClr>
              <a:buSzPts val="1500"/>
              <a:buChar char="•"/>
            </a:pPr>
            <a:r>
              <a:rPr lang="en" sz="1100"/>
              <a:t>PAO2 = PiO2 – (PaCO2/R)</a:t>
            </a:r>
            <a:endParaRPr sz="1100"/>
          </a:p>
          <a:p>
            <a:pPr marL="520700" lvl="1" indent="-177800" algn="l" rtl="0">
              <a:lnSpc>
                <a:spcPct val="90000"/>
              </a:lnSpc>
              <a:spcBef>
                <a:spcPts val="400"/>
              </a:spcBef>
              <a:spcAft>
                <a:spcPts val="0"/>
              </a:spcAft>
              <a:buClr>
                <a:srgbClr val="262626"/>
              </a:buClr>
              <a:buSzPts val="1400"/>
              <a:buChar char="•"/>
            </a:pPr>
            <a:r>
              <a:rPr lang="en" sz="1100"/>
              <a:t>Can be used to: measure oxygenation </a:t>
            </a:r>
            <a:endParaRPr sz="1100"/>
          </a:p>
          <a:p>
            <a:pPr marL="0" lvl="0" indent="0" algn="l" rtl="0">
              <a:lnSpc>
                <a:spcPct val="90000"/>
              </a:lnSpc>
              <a:spcBef>
                <a:spcPts val="800"/>
              </a:spcBef>
              <a:spcAft>
                <a:spcPts val="0"/>
              </a:spcAft>
              <a:buClr>
                <a:srgbClr val="262626"/>
              </a:buClr>
              <a:buSzPts val="1500"/>
              <a:buNone/>
            </a:pPr>
            <a:r>
              <a:rPr lang="en" sz="1100"/>
              <a:t>       → determine cause of Hypoxemia (intra-/extrapulmonary)</a:t>
            </a:r>
            <a:endParaRPr sz="1100"/>
          </a:p>
          <a:p>
            <a:pPr marL="177800" lvl="0" indent="-76200" algn="l" rtl="0">
              <a:lnSpc>
                <a:spcPct val="90000"/>
              </a:lnSpc>
              <a:spcBef>
                <a:spcPts val="800"/>
              </a:spcBef>
              <a:spcAft>
                <a:spcPts val="0"/>
              </a:spcAft>
              <a:buClr>
                <a:srgbClr val="262626"/>
              </a:buClr>
              <a:buSzPts val="1500"/>
              <a:buNone/>
            </a:pPr>
            <a:endParaRPr sz="1100"/>
          </a:p>
          <a:p>
            <a:pPr marL="0" lvl="0" indent="0" algn="l" rtl="0">
              <a:lnSpc>
                <a:spcPct val="90000"/>
              </a:lnSpc>
              <a:spcBef>
                <a:spcPts val="800"/>
              </a:spcBef>
              <a:spcAft>
                <a:spcPts val="0"/>
              </a:spcAft>
              <a:buClr>
                <a:srgbClr val="262626"/>
              </a:buClr>
              <a:buSzPts val="1500"/>
              <a:buNone/>
            </a:pPr>
            <a:r>
              <a:rPr lang="en" sz="1100" b="1"/>
              <a:t>Q: When is there an increase in A-a gradient?</a:t>
            </a:r>
            <a:endParaRPr sz="1100"/>
          </a:p>
          <a:p>
            <a:pPr marL="0" lvl="0" indent="0" algn="l" rtl="0">
              <a:lnSpc>
                <a:spcPct val="90000"/>
              </a:lnSpc>
              <a:spcBef>
                <a:spcPts val="800"/>
              </a:spcBef>
              <a:spcAft>
                <a:spcPts val="0"/>
              </a:spcAft>
              <a:buClr>
                <a:srgbClr val="262626"/>
              </a:buClr>
              <a:buSzPts val="1500"/>
              <a:buNone/>
            </a:pPr>
            <a:endParaRPr sz="1100"/>
          </a:p>
        </p:txBody>
      </p:sp>
      <p:sp>
        <p:nvSpPr>
          <p:cNvPr id="508" name="Google Shape;508;p60"/>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fontScale="92500"/>
          </a:bodyPr>
          <a:lstStyle/>
          <a:p>
            <a:pPr marL="0" lvl="0" indent="0" algn="r" rtl="0">
              <a:lnSpc>
                <a:spcPct val="90000"/>
              </a:lnSpc>
              <a:spcBef>
                <a:spcPts val="0"/>
              </a:spcBef>
              <a:spcAft>
                <a:spcPts val="0"/>
              </a:spcAft>
              <a:buClr>
                <a:schemeClr val="lt1"/>
              </a:buClr>
              <a:buSzPct val="127272"/>
              <a:buNone/>
            </a:pPr>
            <a:r>
              <a:rPr lang="en" sz="1100"/>
              <a:t>First Aid 2018, 655; AMBOSS, Respiratory Physiology</a:t>
            </a:r>
            <a:endParaRPr sz="1100"/>
          </a:p>
        </p:txBody>
      </p:sp>
      <p:pic>
        <p:nvPicPr>
          <p:cNvPr id="509" name="Google Shape;509;p60" descr="Diagram&#10;&#10;Description automatically generated"/>
          <p:cNvPicPr preferRelativeResize="0"/>
          <p:nvPr/>
        </p:nvPicPr>
        <p:blipFill rotWithShape="1">
          <a:blip r:embed="rId3">
            <a:alphaModFix/>
          </a:blip>
          <a:srcRect/>
          <a:stretch/>
        </p:blipFill>
        <p:spPr>
          <a:xfrm>
            <a:off x="5936105" y="1500173"/>
            <a:ext cx="2223521" cy="2143153"/>
          </a:xfrm>
          <a:prstGeom prst="rect">
            <a:avLst/>
          </a:prstGeom>
          <a:noFill/>
          <a:ln>
            <a:noFill/>
          </a:ln>
        </p:spPr>
      </p:pic>
      <p:graphicFrame>
        <p:nvGraphicFramePr>
          <p:cNvPr id="510" name="Google Shape;510;p60"/>
          <p:cNvGraphicFramePr/>
          <p:nvPr/>
        </p:nvGraphicFramePr>
        <p:xfrm>
          <a:off x="1733262" y="3643332"/>
          <a:ext cx="5677500" cy="1059240"/>
        </p:xfrm>
        <a:graphic>
          <a:graphicData uri="http://schemas.openxmlformats.org/drawingml/2006/table">
            <a:tbl>
              <a:tblPr firstRow="1" bandRow="1">
                <a:noFill/>
                <a:tableStyleId>{C391BE41-719D-4B2A-9B45-35EA40A93F0E}</a:tableStyleId>
              </a:tblPr>
              <a:tblGrid>
                <a:gridCol w="2838750">
                  <a:extLst>
                    <a:ext uri="{9D8B030D-6E8A-4147-A177-3AD203B41FA5}">
                      <a16:colId xmlns:a16="http://schemas.microsoft.com/office/drawing/2014/main" val="20000"/>
                    </a:ext>
                  </a:extLst>
                </a:gridCol>
                <a:gridCol w="2838750">
                  <a:extLst>
                    <a:ext uri="{9D8B030D-6E8A-4147-A177-3AD203B41FA5}">
                      <a16:colId xmlns:a16="http://schemas.microsoft.com/office/drawing/2014/main" val="20001"/>
                    </a:ext>
                  </a:extLst>
                </a:gridCol>
              </a:tblGrid>
              <a:tr h="2781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Age</a:t>
                      </a:r>
                      <a:endParaRPr sz="1100" u="none" strike="noStrike" cap="none"/>
                    </a:p>
                  </a:txBody>
                  <a:tcPr marL="68600" marR="68600" marT="34300" marB="34300">
                    <a:solidFill>
                      <a:schemeClr val="lt2"/>
                    </a:solidFill>
                  </a:tcPr>
                </a:tc>
                <a:tc>
                  <a:txBody>
                    <a:bodyPr/>
                    <a:lstStyle/>
                    <a:p>
                      <a:pPr marL="0" marR="0" lvl="0" indent="0" algn="ctr" rtl="0">
                        <a:lnSpc>
                          <a:spcPct val="100000"/>
                        </a:lnSpc>
                        <a:spcBef>
                          <a:spcPts val="0"/>
                        </a:spcBef>
                        <a:spcAft>
                          <a:spcPts val="0"/>
                        </a:spcAft>
                        <a:buClr>
                          <a:schemeClr val="dk1"/>
                        </a:buClr>
                        <a:buSzPts val="1400"/>
                        <a:buFont typeface="Calibri"/>
                        <a:buNone/>
                      </a:pPr>
                      <a:r>
                        <a:rPr lang="en" sz="1400" b="1" u="none" strike="noStrike" cap="none">
                          <a:solidFill>
                            <a:schemeClr val="dk1"/>
                          </a:solidFill>
                        </a:rPr>
                        <a:t>↑ [inhaled oxygen]</a:t>
                      </a:r>
                      <a:endParaRPr sz="1400" b="1" u="none" strike="noStrike" cap="none">
                        <a:solidFill>
                          <a:schemeClr val="dk1"/>
                        </a:solidFill>
                      </a:endParaRPr>
                    </a:p>
                  </a:txBody>
                  <a:tcPr marL="68600" marR="68600" marT="34300" marB="34300">
                    <a:solidFill>
                      <a:schemeClr val="lt2"/>
                    </a:solidFill>
                  </a:tcPr>
                </a:tc>
                <a:extLst>
                  <a:ext uri="{0D108BD9-81ED-4DB2-BD59-A6C34878D82A}">
                    <a16:rowId xmlns:a16="http://schemas.microsoft.com/office/drawing/2014/main" val="10000"/>
                  </a:ext>
                </a:extLst>
              </a:tr>
              <a:tr h="2781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Right-to-left shunt</a:t>
                      </a:r>
                      <a:endParaRPr sz="1100" u="none" strike="noStrike" cap="none"/>
                    </a:p>
                  </a:txBody>
                  <a:tcPr marL="68600" marR="68600" marT="34300" marB="34300">
                    <a:solidFill>
                      <a:schemeClr val="lt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Fluid in alveoli (eg: CHF)</a:t>
                      </a:r>
                      <a:endParaRPr sz="1100" u="none" strike="noStrike" cap="none"/>
                    </a:p>
                  </a:txBody>
                  <a:tcPr marL="68600" marR="68600" marT="34300" marB="34300">
                    <a:solidFill>
                      <a:schemeClr val="lt2"/>
                    </a:solidFill>
                  </a:tcPr>
                </a:tc>
                <a:extLst>
                  <a:ext uri="{0D108BD9-81ED-4DB2-BD59-A6C34878D82A}">
                    <a16:rowId xmlns:a16="http://schemas.microsoft.com/office/drawing/2014/main" val="10001"/>
                  </a:ext>
                </a:extLst>
              </a:tr>
              <a:tr h="278125">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V/Q mismatch (Eg PE, ↑ dead space)</a:t>
                      </a:r>
                      <a:endParaRPr sz="1400" b="1" u="none" strike="noStrike" cap="none">
                        <a:solidFill>
                          <a:schemeClr val="dk1"/>
                        </a:solidFill>
                      </a:endParaRPr>
                    </a:p>
                  </a:txBody>
                  <a:tcPr marL="68600" marR="68600" marT="34300" marB="34300">
                    <a:solidFill>
                      <a:schemeClr val="lt2"/>
                    </a:solidFill>
                  </a:tcPr>
                </a:tc>
                <a:tc>
                  <a:txBody>
                    <a:bodyPr/>
                    <a:lstStyle/>
                    <a:p>
                      <a:pPr marL="0" marR="0" lvl="0" indent="0" algn="ctr" rtl="0">
                        <a:lnSpc>
                          <a:spcPct val="100000"/>
                        </a:lnSpc>
                        <a:spcBef>
                          <a:spcPts val="0"/>
                        </a:spcBef>
                        <a:spcAft>
                          <a:spcPts val="0"/>
                        </a:spcAft>
                        <a:buClr>
                          <a:srgbClr val="000000"/>
                        </a:buClr>
                        <a:buSzPts val="1400"/>
                        <a:buFont typeface="Arial"/>
                        <a:buNone/>
                      </a:pPr>
                      <a:r>
                        <a:rPr lang="en" sz="1400" b="1" u="none" strike="noStrike" cap="none">
                          <a:solidFill>
                            <a:schemeClr val="dk1"/>
                          </a:solidFill>
                        </a:rPr>
                        <a:t>Alveolar hypoventilation </a:t>
                      </a:r>
                      <a:endParaRPr sz="1100" u="none" strike="noStrike" cap="none"/>
                    </a:p>
                  </a:txBody>
                  <a:tcPr marL="68600" marR="68600" marT="34300" marB="34300">
                    <a:solidFill>
                      <a:schemeClr val="lt2"/>
                    </a:solidFill>
                  </a:tcPr>
                </a:tc>
                <a:extLst>
                  <a:ext uri="{0D108BD9-81ED-4DB2-BD59-A6C34878D82A}">
                    <a16:rowId xmlns:a16="http://schemas.microsoft.com/office/drawing/2014/main" val="10002"/>
                  </a:ext>
                </a:extLst>
              </a:tr>
            </a:tbl>
          </a:graphicData>
        </a:graphic>
      </p:graphicFrame>
      <p:sp>
        <p:nvSpPr>
          <p:cNvPr id="3" name="Text Placeholder 2">
            <a:extLst>
              <a:ext uri="{FF2B5EF4-FFF2-40B4-BE49-F238E27FC236}">
                <a16:creationId xmlns:a16="http://schemas.microsoft.com/office/drawing/2014/main" id="{29CEBD5C-486B-0AD8-94BF-064D8B1144CA}"/>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Hypoxia versus Hypoxemia</a:t>
            </a:r>
            <a:endParaRPr sz="1100"/>
          </a:p>
        </p:txBody>
      </p:sp>
      <p:graphicFrame>
        <p:nvGraphicFramePr>
          <p:cNvPr id="518" name="Google Shape;518;p61"/>
          <p:cNvGraphicFramePr/>
          <p:nvPr/>
        </p:nvGraphicFramePr>
        <p:xfrm>
          <a:off x="628650" y="962025"/>
          <a:ext cx="7886700" cy="2834840"/>
        </p:xfrm>
        <a:graphic>
          <a:graphicData uri="http://schemas.openxmlformats.org/drawingml/2006/table">
            <a:tbl>
              <a:tblPr firstRow="1" bandRow="1">
                <a:noFill/>
                <a:tableStyleId>{69BA43C1-B2CE-45D2-8B70-12C7785B9960}</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278125">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t>Hypoxia</a:t>
                      </a:r>
                      <a:endParaRPr sz="1100" u="none" strike="noStrike" cap="none"/>
                    </a:p>
                  </a:txBody>
                  <a:tcPr marL="68600" marR="68600" marT="34300" marB="34300">
                    <a:solidFill>
                      <a:srgbClr val="7030A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u="none" strike="noStrike" cap="none"/>
                        <a:t>Hypoxemia</a:t>
                      </a:r>
                      <a:endParaRPr sz="1100" u="none" strike="noStrike" cap="none"/>
                    </a:p>
                  </a:txBody>
                  <a:tcPr marL="68600" marR="68600" marT="34300" marB="34300">
                    <a:solidFill>
                      <a:srgbClr val="7030A0"/>
                    </a:solidFill>
                  </a:tcPr>
                </a:tc>
                <a:extLst>
                  <a:ext uri="{0D108BD9-81ED-4DB2-BD59-A6C34878D82A}">
                    <a16:rowId xmlns:a16="http://schemas.microsoft.com/office/drawing/2014/main" val="10000"/>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Reduced oxygen delivery to the tissues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Reduced oxygen in the blood = ↓ arterial PO2</a:t>
                      </a:r>
                      <a:endParaRPr sz="1400" u="none" strike="noStrike" cap="none"/>
                    </a:p>
                  </a:txBody>
                  <a:tcPr marL="68600" marR="68600" marT="34300" marB="34300"/>
                </a:tc>
                <a:extLst>
                  <a:ext uri="{0D108BD9-81ED-4DB2-BD59-A6C34878D82A}">
                    <a16:rowId xmlns:a16="http://schemas.microsoft.com/office/drawing/2014/main" val="10001"/>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CAUSES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b="1" u="none" strike="noStrike" cap="none"/>
                        <a:t>CAUSES</a:t>
                      </a:r>
                      <a:endParaRPr sz="1100" u="none" strike="noStrike" cap="none"/>
                    </a:p>
                  </a:txBody>
                  <a:tcPr marL="68600" marR="68600" marT="34300" marB="34300"/>
                </a:tc>
                <a:extLst>
                  <a:ext uri="{0D108BD9-81ED-4DB2-BD59-A6C34878D82A}">
                    <a16:rowId xmlns:a16="http://schemas.microsoft.com/office/drawing/2014/main" val="10002"/>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 Cardiac Output</a:t>
                      </a:r>
                      <a:endParaRPr sz="14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sng" strike="noStrike" cap="none"/>
                        <a:t>With normal A-a gradient</a:t>
                      </a:r>
                      <a:endParaRPr sz="1100" u="none" strike="noStrike" cap="none"/>
                    </a:p>
                  </a:txBody>
                  <a:tcPr marL="68600" marR="68600" marT="34300" marB="34300"/>
                </a:tc>
                <a:extLst>
                  <a:ext uri="{0D108BD9-81ED-4DB2-BD59-A6C34878D82A}">
                    <a16:rowId xmlns:a16="http://schemas.microsoft.com/office/drawing/2014/main" val="10003"/>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Anemia</a:t>
                      </a:r>
                      <a:endParaRPr sz="1100" u="none" strike="noStrike" cap="none"/>
                    </a:p>
                  </a:txBody>
                  <a:tcPr marL="68600" marR="68600" marT="34300" marB="34300"/>
                </a:tc>
                <a:tc>
                  <a:txBody>
                    <a:bodyPr/>
                    <a:lstStyle/>
                    <a:p>
                      <a:pPr marL="215900" marR="0" lvl="0" indent="-215900" algn="l" rtl="0">
                        <a:lnSpc>
                          <a:spcPct val="100000"/>
                        </a:lnSpc>
                        <a:spcBef>
                          <a:spcPts val="0"/>
                        </a:spcBef>
                        <a:spcAft>
                          <a:spcPts val="0"/>
                        </a:spcAft>
                        <a:buClr>
                          <a:schemeClr val="dk1"/>
                        </a:buClr>
                        <a:buSzPts val="1400"/>
                        <a:buFont typeface="Arial"/>
                        <a:buChar char="•"/>
                      </a:pPr>
                      <a:r>
                        <a:rPr lang="en" sz="1400" u="none" strike="noStrike" cap="none"/>
                        <a:t>High altitude</a:t>
                      </a:r>
                      <a:endParaRPr sz="1100" u="none" strike="noStrike" cap="none"/>
                    </a:p>
                  </a:txBody>
                  <a:tcPr marL="68600" marR="68600" marT="34300" marB="34300"/>
                </a:tc>
                <a:extLst>
                  <a:ext uri="{0D108BD9-81ED-4DB2-BD59-A6C34878D82A}">
                    <a16:rowId xmlns:a16="http://schemas.microsoft.com/office/drawing/2014/main" val="10004"/>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CO poisoning </a:t>
                      </a:r>
                      <a:endParaRPr sz="1100" u="none" strike="noStrike" cap="none"/>
                    </a:p>
                  </a:txBody>
                  <a:tcPr marL="68600" marR="68600" marT="34300" marB="34300"/>
                </a:tc>
                <a:tc>
                  <a:txBody>
                    <a:bodyPr/>
                    <a:lstStyle/>
                    <a:p>
                      <a:pPr marL="215900" marR="0" lvl="0" indent="-215900" algn="l" rtl="0">
                        <a:lnSpc>
                          <a:spcPct val="100000"/>
                        </a:lnSpc>
                        <a:spcBef>
                          <a:spcPts val="0"/>
                        </a:spcBef>
                        <a:spcAft>
                          <a:spcPts val="0"/>
                        </a:spcAft>
                        <a:buClr>
                          <a:schemeClr val="dk1"/>
                        </a:buClr>
                        <a:buSzPts val="1400"/>
                        <a:buFont typeface="Arial"/>
                        <a:buChar char="•"/>
                      </a:pPr>
                      <a:r>
                        <a:rPr lang="en" sz="1400" u="none" strike="noStrike" cap="none"/>
                        <a:t>Hypoventilation (eg: Opioid overuse)</a:t>
                      </a:r>
                      <a:endParaRPr sz="1100" u="none" strike="noStrike" cap="none"/>
                    </a:p>
                  </a:txBody>
                  <a:tcPr marL="68600" marR="68600" marT="34300" marB="34300"/>
                </a:tc>
                <a:extLst>
                  <a:ext uri="{0D108BD9-81ED-4DB2-BD59-A6C34878D82A}">
                    <a16:rowId xmlns:a16="http://schemas.microsoft.com/office/drawing/2014/main" val="10005"/>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*Hypoxemia </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sng" strike="noStrike" cap="none"/>
                        <a:t>With ↑ A-a gradient </a:t>
                      </a:r>
                      <a:endParaRPr sz="1400" u="sng" strike="noStrike" cap="none"/>
                    </a:p>
                  </a:txBody>
                  <a:tcPr marL="68600" marR="68600" marT="34300" marB="34300"/>
                </a:tc>
                <a:extLst>
                  <a:ext uri="{0D108BD9-81ED-4DB2-BD59-A6C34878D82A}">
                    <a16:rowId xmlns:a16="http://schemas.microsoft.com/office/drawing/2014/main" val="10006"/>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tc>
                  <a:txBody>
                    <a:bodyPr/>
                    <a:lstStyle/>
                    <a:p>
                      <a:pPr marL="215900" marR="0" lvl="0" indent="-215900" algn="l" rtl="0">
                        <a:lnSpc>
                          <a:spcPct val="100000"/>
                        </a:lnSpc>
                        <a:spcBef>
                          <a:spcPts val="0"/>
                        </a:spcBef>
                        <a:spcAft>
                          <a:spcPts val="0"/>
                        </a:spcAft>
                        <a:buClr>
                          <a:schemeClr val="dk1"/>
                        </a:buClr>
                        <a:buSzPts val="1400"/>
                        <a:buFont typeface="Arial"/>
                        <a:buChar char="•"/>
                      </a:pPr>
                      <a:r>
                        <a:rPr lang="en" sz="1400" u="none" strike="noStrike" cap="none"/>
                        <a:t>V/Q mismatch </a:t>
                      </a:r>
                      <a:endParaRPr sz="1100" u="none" strike="noStrike" cap="none"/>
                    </a:p>
                  </a:txBody>
                  <a:tcPr marL="68600" marR="68600" marT="34300" marB="34300"/>
                </a:tc>
                <a:extLst>
                  <a:ext uri="{0D108BD9-81ED-4DB2-BD59-A6C34878D82A}">
                    <a16:rowId xmlns:a16="http://schemas.microsoft.com/office/drawing/2014/main" val="10007"/>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tc>
                  <a:txBody>
                    <a:bodyPr/>
                    <a:lstStyle/>
                    <a:p>
                      <a:pPr marL="215900" marR="0" lvl="0" indent="-215900" algn="l" rtl="0">
                        <a:lnSpc>
                          <a:spcPct val="100000"/>
                        </a:lnSpc>
                        <a:spcBef>
                          <a:spcPts val="0"/>
                        </a:spcBef>
                        <a:spcAft>
                          <a:spcPts val="0"/>
                        </a:spcAft>
                        <a:buClr>
                          <a:schemeClr val="dk1"/>
                        </a:buClr>
                        <a:buSzPts val="1400"/>
                        <a:buFont typeface="Arial"/>
                        <a:buChar char="•"/>
                      </a:pPr>
                      <a:r>
                        <a:rPr lang="en" sz="1400" u="none" strike="noStrike" cap="none"/>
                        <a:t>Right-to-left shunt</a:t>
                      </a:r>
                      <a:endParaRPr sz="1100" u="none" strike="noStrike" cap="none"/>
                    </a:p>
                  </a:txBody>
                  <a:tcPr marL="68600" marR="68600" marT="34300" marB="34300"/>
                </a:tc>
                <a:extLst>
                  <a:ext uri="{0D108BD9-81ED-4DB2-BD59-A6C34878D82A}">
                    <a16:rowId xmlns:a16="http://schemas.microsoft.com/office/drawing/2014/main" val="10008"/>
                  </a:ext>
                </a:extLst>
              </a:tr>
              <a:tr h="278125">
                <a:tc>
                  <a:txBody>
                    <a:bodyPr/>
                    <a:lstStyle/>
                    <a:p>
                      <a:pPr marL="0" marR="0" lvl="0" indent="0" algn="l" rtl="0">
                        <a:lnSpc>
                          <a:spcPct val="100000"/>
                        </a:lnSpc>
                        <a:spcBef>
                          <a:spcPts val="0"/>
                        </a:spcBef>
                        <a:spcAft>
                          <a:spcPts val="0"/>
                        </a:spcAft>
                        <a:buClr>
                          <a:srgbClr val="000000"/>
                        </a:buClr>
                        <a:buSzPts val="1400"/>
                        <a:buFont typeface="Arial"/>
                        <a:buNone/>
                      </a:pPr>
                      <a:endParaRPr sz="1400" u="none" strike="noStrike" cap="none"/>
                    </a:p>
                  </a:txBody>
                  <a:tcPr marL="68600" marR="68600" marT="34300" marB="34300"/>
                </a:tc>
                <a:tc>
                  <a:txBody>
                    <a:bodyPr/>
                    <a:lstStyle/>
                    <a:p>
                      <a:pPr marL="215900" marR="0" lvl="0" indent="-215900" algn="l" rtl="0">
                        <a:lnSpc>
                          <a:spcPct val="100000"/>
                        </a:lnSpc>
                        <a:spcBef>
                          <a:spcPts val="0"/>
                        </a:spcBef>
                        <a:spcAft>
                          <a:spcPts val="0"/>
                        </a:spcAft>
                        <a:buClr>
                          <a:schemeClr val="dk1"/>
                        </a:buClr>
                        <a:buSzPts val="1400"/>
                        <a:buFont typeface="Arial"/>
                        <a:buChar char="•"/>
                      </a:pPr>
                      <a:r>
                        <a:rPr lang="en" sz="1400" u="none" strike="noStrike" cap="none"/>
                        <a:t>Diffusion limitation (fibrosis)</a:t>
                      </a:r>
                      <a:endParaRPr sz="1100" u="none" strike="noStrike" cap="none"/>
                    </a:p>
                  </a:txBody>
                  <a:tcPr marL="68600" marR="68600" marT="34300" marB="34300"/>
                </a:tc>
                <a:extLst>
                  <a:ext uri="{0D108BD9-81ED-4DB2-BD59-A6C34878D82A}">
                    <a16:rowId xmlns:a16="http://schemas.microsoft.com/office/drawing/2014/main" val="10009"/>
                  </a:ext>
                </a:extLst>
              </a:tr>
            </a:tbl>
          </a:graphicData>
        </a:graphic>
      </p:graphicFrame>
      <p:sp>
        <p:nvSpPr>
          <p:cNvPr id="520" name="Google Shape;520;p61"/>
          <p:cNvSpPr txBox="1"/>
          <p:nvPr/>
        </p:nvSpPr>
        <p:spPr>
          <a:xfrm>
            <a:off x="2003061" y="4143967"/>
            <a:ext cx="5137878" cy="357790"/>
          </a:xfrm>
          <a:prstGeom prst="rect">
            <a:avLst/>
          </a:prstGeom>
          <a:solidFill>
            <a:schemeClr val="lt1"/>
          </a:solidFill>
          <a:ln w="57150" cap="flat" cmpd="sng">
            <a:solidFill>
              <a:srgbClr val="7030A0"/>
            </a:solidFill>
            <a:prstDash val="solid"/>
            <a:round/>
            <a:headEnd type="none" w="sm" len="sm"/>
            <a:tailEnd type="none" w="sm" len="sm"/>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1900"/>
              <a:buFont typeface="Arial"/>
              <a:buNone/>
            </a:pPr>
            <a:r>
              <a:rPr lang="en" sz="1900" b="1" i="0" u="none" strike="noStrike" cap="none">
                <a:solidFill>
                  <a:schemeClr val="dk1"/>
                </a:solidFill>
                <a:latin typeface="Calibri"/>
                <a:ea typeface="Calibri"/>
                <a:cs typeface="Calibri"/>
                <a:sym typeface="Calibri"/>
              </a:rPr>
              <a:t>Q: What does an increased A-a gradient indicate?</a:t>
            </a:r>
            <a:endParaRPr sz="11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D5FB4748-7481-5C66-A57C-FA5B0A4280B8}"/>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5A37C134-3903-AD3A-44B6-01D24EFB564B}"/>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62"/>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Hypoventilation </a:t>
            </a:r>
            <a:endParaRPr sz="1100"/>
          </a:p>
        </p:txBody>
      </p:sp>
      <p:sp>
        <p:nvSpPr>
          <p:cNvPr id="528" name="Google Shape;528;p62"/>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Reduced ventilation leading to decreased inspired O2 → Hypoxemia </a:t>
            </a:r>
            <a:endParaRPr sz="1100"/>
          </a:p>
          <a:p>
            <a:pPr marL="177800" lvl="0" indent="-76200" algn="l" rtl="0">
              <a:lnSpc>
                <a:spcPct val="90000"/>
              </a:lnSpc>
              <a:spcBef>
                <a:spcPts val="80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A variety of causes:</a:t>
            </a:r>
            <a:endParaRPr sz="1100"/>
          </a:p>
          <a:p>
            <a:pPr marL="177800" lvl="0" indent="-171450" algn="l" rtl="0">
              <a:lnSpc>
                <a:spcPct val="90000"/>
              </a:lnSpc>
              <a:spcBef>
                <a:spcPts val="1200"/>
              </a:spcBef>
              <a:spcAft>
                <a:spcPts val="0"/>
              </a:spcAft>
              <a:buClr>
                <a:srgbClr val="262626"/>
              </a:buClr>
              <a:buSzPts val="1500"/>
              <a:buChar char="•"/>
            </a:pPr>
            <a:r>
              <a:rPr lang="en" sz="1100"/>
              <a:t>Alveolar hypoventilation </a:t>
            </a:r>
            <a:endParaRPr sz="1100"/>
          </a:p>
          <a:p>
            <a:pPr marL="177800" lvl="0" indent="-171450" algn="l" rtl="0">
              <a:lnSpc>
                <a:spcPct val="90000"/>
              </a:lnSpc>
              <a:spcBef>
                <a:spcPts val="1200"/>
              </a:spcBef>
              <a:spcAft>
                <a:spcPts val="0"/>
              </a:spcAft>
              <a:buClr>
                <a:srgbClr val="262626"/>
              </a:buClr>
              <a:buSzPts val="1500"/>
              <a:buChar char="•"/>
            </a:pPr>
            <a:r>
              <a:rPr lang="en" sz="1100"/>
              <a:t>Obstruction of upper airways (eg: COPD)</a:t>
            </a:r>
            <a:endParaRPr sz="1100"/>
          </a:p>
          <a:p>
            <a:pPr marL="177800" lvl="0" indent="-171450" algn="l" rtl="0">
              <a:lnSpc>
                <a:spcPct val="90000"/>
              </a:lnSpc>
              <a:spcBef>
                <a:spcPts val="1200"/>
              </a:spcBef>
              <a:spcAft>
                <a:spcPts val="0"/>
              </a:spcAft>
              <a:buClr>
                <a:srgbClr val="262626"/>
              </a:buClr>
              <a:buSzPts val="1500"/>
              <a:buChar char="•"/>
            </a:pPr>
            <a:r>
              <a:rPr lang="en" sz="1100"/>
              <a:t>Neuromuscular disorder (eg: ALS) → ↓ inspiratory volume</a:t>
            </a:r>
            <a:endParaRPr sz="1100"/>
          </a:p>
          <a:p>
            <a:pPr marL="177800" lvl="0" indent="-171450" algn="l" rtl="0">
              <a:lnSpc>
                <a:spcPct val="90000"/>
              </a:lnSpc>
              <a:spcBef>
                <a:spcPts val="1200"/>
              </a:spcBef>
              <a:spcAft>
                <a:spcPts val="0"/>
              </a:spcAft>
              <a:buClr>
                <a:srgbClr val="262626"/>
              </a:buClr>
              <a:buSzPts val="1500"/>
              <a:buChar char="•"/>
            </a:pPr>
            <a:r>
              <a:rPr lang="en" sz="1100"/>
              <a:t>Failure of brain chemoreceptors (eg: trauma, OD)</a:t>
            </a:r>
            <a:endParaRPr sz="1100"/>
          </a:p>
          <a:p>
            <a:pPr marL="177800" lvl="0" indent="-76200" algn="l" rtl="0">
              <a:lnSpc>
                <a:spcPct val="90000"/>
              </a:lnSpc>
              <a:spcBef>
                <a:spcPts val="1200"/>
              </a:spcBef>
              <a:spcAft>
                <a:spcPts val="0"/>
              </a:spcAft>
              <a:buClr>
                <a:srgbClr val="262626"/>
              </a:buClr>
              <a:buSzPts val="1500"/>
              <a:buNone/>
            </a:pPr>
            <a:endParaRPr sz="1100"/>
          </a:p>
          <a:p>
            <a:pPr marL="0" lvl="0" indent="0" algn="l" rtl="0">
              <a:lnSpc>
                <a:spcPct val="90000"/>
              </a:lnSpc>
              <a:spcBef>
                <a:spcPts val="1200"/>
              </a:spcBef>
              <a:spcAft>
                <a:spcPts val="0"/>
              </a:spcAft>
              <a:buClr>
                <a:srgbClr val="FF0000"/>
              </a:buClr>
              <a:buSzPts val="1900"/>
              <a:buNone/>
            </a:pPr>
            <a:r>
              <a:rPr lang="en" sz="1900" b="1">
                <a:solidFill>
                  <a:srgbClr val="FF0000"/>
                </a:solidFill>
              </a:rPr>
              <a:t>Q: </a:t>
            </a:r>
            <a:r>
              <a:rPr lang="en" sz="1900" b="1"/>
              <a:t>What are some Signs &amp; Symptoms?</a:t>
            </a:r>
            <a:endParaRPr sz="1100"/>
          </a:p>
          <a:p>
            <a:pPr marL="177800" lvl="0" indent="-76200" algn="l" rtl="0">
              <a:lnSpc>
                <a:spcPct val="90000"/>
              </a:lnSpc>
              <a:spcBef>
                <a:spcPts val="1200"/>
              </a:spcBef>
              <a:spcAft>
                <a:spcPts val="0"/>
              </a:spcAft>
              <a:buClr>
                <a:srgbClr val="262626"/>
              </a:buClr>
              <a:buSzPts val="1500"/>
              <a:buNone/>
            </a:pPr>
            <a:endParaRPr sz="1100"/>
          </a:p>
        </p:txBody>
      </p:sp>
      <p:pic>
        <p:nvPicPr>
          <p:cNvPr id="530" name="Google Shape;530;p62" descr="Diagram, text&#10;&#10;Description automatically generated"/>
          <p:cNvPicPr preferRelativeResize="0"/>
          <p:nvPr/>
        </p:nvPicPr>
        <p:blipFill rotWithShape="1">
          <a:blip r:embed="rId3">
            <a:alphaModFix/>
          </a:blip>
          <a:srcRect l="2105" t="46774" r="2103" b="4814"/>
          <a:stretch/>
        </p:blipFill>
        <p:spPr>
          <a:xfrm>
            <a:off x="5582644" y="1540239"/>
            <a:ext cx="2932706" cy="2330663"/>
          </a:xfrm>
          <a:prstGeom prst="rect">
            <a:avLst/>
          </a:prstGeom>
          <a:noFill/>
          <a:ln>
            <a:noFill/>
          </a:ln>
        </p:spPr>
      </p:pic>
      <p:sp>
        <p:nvSpPr>
          <p:cNvPr id="3" name="Text Placeholder 2">
            <a:extLst>
              <a:ext uri="{FF2B5EF4-FFF2-40B4-BE49-F238E27FC236}">
                <a16:creationId xmlns:a16="http://schemas.microsoft.com/office/drawing/2014/main" id="{FD4C1EA6-3D6B-A689-E18E-5FD6BB7C0289}"/>
              </a:ext>
            </a:extLst>
          </p:cNvPr>
          <p:cNvSpPr>
            <a:spLocks noGrp="1"/>
          </p:cNvSpPr>
          <p:nvPr>
            <p:ph type="body" idx="2"/>
          </p:nvPr>
        </p:nvSpPr>
        <p:spPr/>
        <p:txBody>
          <a:bodyPr>
            <a:normAutofit fontScale="47500" lnSpcReduction="20000"/>
          </a:bodyPr>
          <a:lstStyle/>
          <a:p>
            <a:endParaRPr lang="en-CA"/>
          </a:p>
        </p:txBody>
      </p:sp>
      <p:sp>
        <p:nvSpPr>
          <p:cNvPr id="5" name="Text Placeholder 4">
            <a:extLst>
              <a:ext uri="{FF2B5EF4-FFF2-40B4-BE49-F238E27FC236}">
                <a16:creationId xmlns:a16="http://schemas.microsoft.com/office/drawing/2014/main" id="{857BA651-5D74-A60E-878E-2F1222BFA7C1}"/>
              </a:ext>
            </a:extLst>
          </p:cNvPr>
          <p:cNvSpPr>
            <a:spLocks noGrp="1"/>
          </p:cNvSpPr>
          <p:nvPr>
            <p:ph type="body" idx="3"/>
          </p:nvPr>
        </p:nvSpPr>
        <p:spPr/>
        <p:txBody>
          <a:bodyPr>
            <a:normAutofit fontScale="25000" lnSpcReduction="20000"/>
          </a:bodyPr>
          <a:lstStyle/>
          <a:p>
            <a:endParaRPr lang="en-CA"/>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63"/>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Arterial Blood Gas (ABG’s) Analysis</a:t>
            </a:r>
            <a:endParaRPr sz="1100"/>
          </a:p>
        </p:txBody>
      </p:sp>
      <p:sp>
        <p:nvSpPr>
          <p:cNvPr id="538" name="Google Shape;538;p63"/>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a:t>Arterial blood gas (ABG) analysis is a test regularly performed to measure:</a:t>
            </a:r>
            <a:endParaRPr sz="1100"/>
          </a:p>
          <a:p>
            <a:pPr marL="177800" lvl="0" indent="-171450" algn="l" rtl="0">
              <a:lnSpc>
                <a:spcPct val="90000"/>
              </a:lnSpc>
              <a:spcBef>
                <a:spcPts val="800"/>
              </a:spcBef>
              <a:spcAft>
                <a:spcPts val="0"/>
              </a:spcAft>
              <a:buClr>
                <a:srgbClr val="262626"/>
              </a:buClr>
              <a:buSzPts val="1500"/>
              <a:buChar char="•"/>
            </a:pPr>
            <a:r>
              <a:rPr lang="en" sz="1100"/>
              <a:t>Oxygen saturation</a:t>
            </a:r>
            <a:endParaRPr sz="1100"/>
          </a:p>
          <a:p>
            <a:pPr marL="177800" lvl="0" indent="-171450" algn="l" rtl="0">
              <a:lnSpc>
                <a:spcPct val="90000"/>
              </a:lnSpc>
              <a:spcBef>
                <a:spcPts val="800"/>
              </a:spcBef>
              <a:spcAft>
                <a:spcPts val="0"/>
              </a:spcAft>
              <a:buClr>
                <a:srgbClr val="262626"/>
              </a:buClr>
              <a:buSzPts val="1500"/>
              <a:buChar char="•"/>
            </a:pPr>
            <a:r>
              <a:rPr lang="en" sz="1100"/>
              <a:t>Carbon dioxide</a:t>
            </a:r>
            <a:endParaRPr sz="1100"/>
          </a:p>
          <a:p>
            <a:pPr marL="177800" lvl="0" indent="-171450" algn="l" rtl="0">
              <a:lnSpc>
                <a:spcPct val="90000"/>
              </a:lnSpc>
              <a:spcBef>
                <a:spcPts val="800"/>
              </a:spcBef>
              <a:spcAft>
                <a:spcPts val="0"/>
              </a:spcAft>
              <a:buClr>
                <a:srgbClr val="262626"/>
              </a:buClr>
              <a:buSzPts val="1500"/>
              <a:buChar char="•"/>
            </a:pPr>
            <a:r>
              <a:rPr lang="en" sz="1100"/>
              <a:t>Bicarbonate levels </a:t>
            </a:r>
            <a:endParaRPr sz="1100"/>
          </a:p>
          <a:p>
            <a:pPr marL="0" lvl="0" indent="0" algn="l" rtl="0">
              <a:lnSpc>
                <a:spcPct val="90000"/>
              </a:lnSpc>
              <a:spcBef>
                <a:spcPts val="800"/>
              </a:spcBef>
              <a:spcAft>
                <a:spcPts val="0"/>
              </a:spcAft>
              <a:buClr>
                <a:srgbClr val="262626"/>
              </a:buClr>
              <a:buSzPts val="1500"/>
              <a:buNone/>
            </a:pPr>
            <a:r>
              <a:rPr lang="en" sz="1100"/>
              <a:t>    → Allows for quick assessment of gas exchange processes </a:t>
            </a:r>
            <a:endParaRPr sz="1100"/>
          </a:p>
          <a:p>
            <a:pPr marL="0" lvl="0" indent="0" algn="l" rtl="0">
              <a:lnSpc>
                <a:spcPct val="90000"/>
              </a:lnSpc>
              <a:spcBef>
                <a:spcPts val="800"/>
              </a:spcBef>
              <a:spcAft>
                <a:spcPts val="0"/>
              </a:spcAft>
              <a:buClr>
                <a:srgbClr val="262626"/>
              </a:buClr>
              <a:buSzPts val="1500"/>
              <a:buNone/>
            </a:pPr>
            <a:r>
              <a:rPr lang="en" sz="1100"/>
              <a:t>    and acid base balance </a:t>
            </a:r>
            <a:endParaRPr sz="1100"/>
          </a:p>
          <a:p>
            <a:pPr marL="177800" lvl="0" indent="-171450" algn="l" rtl="0">
              <a:lnSpc>
                <a:spcPct val="90000"/>
              </a:lnSpc>
              <a:spcBef>
                <a:spcPts val="800"/>
              </a:spcBef>
              <a:spcAft>
                <a:spcPts val="0"/>
              </a:spcAft>
              <a:buClr>
                <a:srgbClr val="262626"/>
              </a:buClr>
              <a:buSzPts val="1500"/>
              <a:buChar char="•"/>
            </a:pPr>
            <a:r>
              <a:rPr lang="en" sz="1100"/>
              <a:t>Physiological levels of oxygen saturation are usually &gt;95%</a:t>
            </a:r>
            <a:endParaRPr sz="1100"/>
          </a:p>
          <a:p>
            <a:pPr marL="177800" lvl="0" indent="-7620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Measurement of ABGs include:</a:t>
            </a:r>
            <a:endParaRPr sz="1100"/>
          </a:p>
          <a:p>
            <a:pPr marL="520700" lvl="1" indent="-177800" algn="l" rtl="0">
              <a:lnSpc>
                <a:spcPct val="90000"/>
              </a:lnSpc>
              <a:spcBef>
                <a:spcPts val="400"/>
              </a:spcBef>
              <a:spcAft>
                <a:spcPts val="0"/>
              </a:spcAft>
              <a:buClr>
                <a:srgbClr val="262626"/>
              </a:buClr>
              <a:buSzPts val="1400"/>
              <a:buChar char="•"/>
            </a:pPr>
            <a:r>
              <a:rPr lang="en" sz="1100"/>
              <a:t>PO2 (normally &gt;95)</a:t>
            </a:r>
            <a:endParaRPr sz="1100"/>
          </a:p>
          <a:p>
            <a:pPr marL="520700" lvl="1" indent="-177800" algn="l" rtl="0">
              <a:lnSpc>
                <a:spcPct val="90000"/>
              </a:lnSpc>
              <a:spcBef>
                <a:spcPts val="400"/>
              </a:spcBef>
              <a:spcAft>
                <a:spcPts val="0"/>
              </a:spcAft>
              <a:buClr>
                <a:srgbClr val="262626"/>
              </a:buClr>
              <a:buSzPts val="1400"/>
              <a:buChar char="•"/>
            </a:pPr>
            <a:r>
              <a:rPr lang="en" sz="1100"/>
              <a:t>PCO2 (40 mmHg)</a:t>
            </a:r>
            <a:endParaRPr sz="1100"/>
          </a:p>
          <a:p>
            <a:pPr marL="520700" lvl="1" indent="-177800" algn="l" rtl="0">
              <a:lnSpc>
                <a:spcPct val="90000"/>
              </a:lnSpc>
              <a:spcBef>
                <a:spcPts val="400"/>
              </a:spcBef>
              <a:spcAft>
                <a:spcPts val="0"/>
              </a:spcAft>
              <a:buClr>
                <a:srgbClr val="262626"/>
              </a:buClr>
              <a:buSzPts val="1400"/>
              <a:buChar char="•"/>
            </a:pPr>
            <a:r>
              <a:rPr lang="en" sz="1100"/>
              <a:t>pH (range 7.35-7.45)</a:t>
            </a:r>
            <a:endParaRPr sz="1100"/>
          </a:p>
        </p:txBody>
      </p:sp>
      <p:sp>
        <p:nvSpPr>
          <p:cNvPr id="539" name="Google Shape;539;p63"/>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Arterial Blood Gas Analysis</a:t>
            </a:r>
            <a:endParaRPr sz="1100"/>
          </a:p>
        </p:txBody>
      </p:sp>
      <p:pic>
        <p:nvPicPr>
          <p:cNvPr id="540" name="Google Shape;540;p63"/>
          <p:cNvPicPr preferRelativeResize="0"/>
          <p:nvPr/>
        </p:nvPicPr>
        <p:blipFill rotWithShape="1">
          <a:blip r:embed="rId3">
            <a:alphaModFix/>
          </a:blip>
          <a:srcRect/>
          <a:stretch/>
        </p:blipFill>
        <p:spPr>
          <a:xfrm>
            <a:off x="5848740" y="1610830"/>
            <a:ext cx="2499839" cy="2373087"/>
          </a:xfrm>
          <a:prstGeom prst="rect">
            <a:avLst/>
          </a:prstGeom>
          <a:noFill/>
          <a:ln>
            <a:noFill/>
          </a:ln>
        </p:spPr>
      </p:pic>
      <p:sp>
        <p:nvSpPr>
          <p:cNvPr id="3" name="Text Placeholder 2">
            <a:extLst>
              <a:ext uri="{FF2B5EF4-FFF2-40B4-BE49-F238E27FC236}">
                <a16:creationId xmlns:a16="http://schemas.microsoft.com/office/drawing/2014/main" id="{23BFC9E4-5508-7CF7-3569-DEC57091C081}"/>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Congenital Malformations</a:t>
            </a:r>
            <a:endParaRPr sz="1100"/>
          </a:p>
        </p:txBody>
      </p:sp>
      <p:sp>
        <p:nvSpPr>
          <p:cNvPr id="183" name="Google Shape;183;p30"/>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a:p>
            <a:pPr marL="177800" lvl="0" indent="-76200" algn="l" rtl="0">
              <a:lnSpc>
                <a:spcPct val="90000"/>
              </a:lnSpc>
              <a:spcBef>
                <a:spcPts val="800"/>
              </a:spcBef>
              <a:spcAft>
                <a:spcPts val="0"/>
              </a:spcAft>
              <a:buClr>
                <a:srgbClr val="262626"/>
              </a:buClr>
              <a:buSzPts val="1500"/>
              <a:buNone/>
            </a:pPr>
            <a:endParaRPr sz="1100"/>
          </a:p>
          <a:p>
            <a:pPr marL="0" lvl="0" indent="0" algn="l" rtl="0">
              <a:lnSpc>
                <a:spcPct val="90000"/>
              </a:lnSpc>
              <a:spcBef>
                <a:spcPts val="800"/>
              </a:spcBef>
              <a:spcAft>
                <a:spcPts val="0"/>
              </a:spcAft>
              <a:buClr>
                <a:srgbClr val="262626"/>
              </a:buClr>
              <a:buSzPts val="1500"/>
              <a:buNone/>
            </a:pPr>
            <a:endParaRPr sz="1100"/>
          </a:p>
          <a:p>
            <a:pPr marL="0" lvl="0" indent="0" algn="l" rtl="0">
              <a:lnSpc>
                <a:spcPct val="90000"/>
              </a:lnSpc>
              <a:spcBef>
                <a:spcPts val="800"/>
              </a:spcBef>
              <a:spcAft>
                <a:spcPts val="0"/>
              </a:spcAft>
              <a:buClr>
                <a:srgbClr val="262626"/>
              </a:buClr>
              <a:buSzPts val="1500"/>
              <a:buNone/>
            </a:pPr>
            <a:endParaRPr sz="1100"/>
          </a:p>
          <a:p>
            <a:pPr marL="177800" lvl="0" indent="-171450" algn="l" rtl="0">
              <a:lnSpc>
                <a:spcPct val="90000"/>
              </a:lnSpc>
              <a:spcBef>
                <a:spcPts val="800"/>
              </a:spcBef>
              <a:spcAft>
                <a:spcPts val="0"/>
              </a:spcAft>
              <a:buClr>
                <a:srgbClr val="262626"/>
              </a:buClr>
              <a:buSzPts val="1500"/>
              <a:buChar char="•"/>
            </a:pPr>
            <a:r>
              <a:rPr lang="en" sz="1100" b="1" u="sng"/>
              <a:t>Potter Sequence</a:t>
            </a:r>
            <a:endParaRPr sz="1100"/>
          </a:p>
          <a:p>
            <a:pPr marL="177800" lvl="0" indent="-177800" algn="l" rtl="0">
              <a:lnSpc>
                <a:spcPct val="90000"/>
              </a:lnSpc>
              <a:spcBef>
                <a:spcPts val="800"/>
              </a:spcBef>
              <a:spcAft>
                <a:spcPts val="0"/>
              </a:spcAft>
              <a:buClr>
                <a:srgbClr val="262626"/>
              </a:buClr>
              <a:buSzPts val="1400"/>
              <a:buChar char="•"/>
            </a:pPr>
            <a:r>
              <a:rPr lang="en" sz="1400"/>
              <a:t>Oligohydramnios causes → </a:t>
            </a:r>
            <a:r>
              <a:rPr lang="en" sz="1400" b="1">
                <a:solidFill>
                  <a:srgbClr val="7030A0"/>
                </a:solidFill>
              </a:rPr>
              <a:t>Compression of fetus</a:t>
            </a:r>
            <a:endParaRPr sz="1100"/>
          </a:p>
          <a:p>
            <a:pPr marL="177800" lvl="0" indent="-177800" algn="l" rtl="0">
              <a:lnSpc>
                <a:spcPct val="90000"/>
              </a:lnSpc>
              <a:spcBef>
                <a:spcPts val="800"/>
              </a:spcBef>
              <a:spcAft>
                <a:spcPts val="0"/>
              </a:spcAft>
              <a:buClr>
                <a:srgbClr val="7030A0"/>
              </a:buClr>
              <a:buSzPts val="1400"/>
              <a:buChar char="•"/>
            </a:pPr>
            <a:r>
              <a:rPr lang="en" sz="1400" b="1">
                <a:solidFill>
                  <a:srgbClr val="7030A0"/>
                </a:solidFill>
              </a:rPr>
              <a:t>Pulmonary hypoplasia </a:t>
            </a:r>
            <a:r>
              <a:rPr lang="en" sz="1400"/>
              <a:t>is most common cause of death</a:t>
            </a:r>
            <a:endParaRPr sz="1100"/>
          </a:p>
          <a:p>
            <a:pPr marL="177800" lvl="0" indent="-177800" algn="l" rtl="0">
              <a:lnSpc>
                <a:spcPct val="90000"/>
              </a:lnSpc>
              <a:spcBef>
                <a:spcPts val="800"/>
              </a:spcBef>
              <a:spcAft>
                <a:spcPts val="0"/>
              </a:spcAft>
              <a:buClr>
                <a:srgbClr val="262626"/>
              </a:buClr>
              <a:buSzPts val="1400"/>
              <a:buChar char="•"/>
            </a:pPr>
            <a:r>
              <a:rPr lang="en" sz="1400" u="sng"/>
              <a:t>Causes:</a:t>
            </a:r>
            <a:endParaRPr sz="1100"/>
          </a:p>
          <a:p>
            <a:pPr marL="520700" lvl="1" indent="-177800" algn="l" rtl="0">
              <a:lnSpc>
                <a:spcPct val="90000"/>
              </a:lnSpc>
              <a:spcBef>
                <a:spcPts val="400"/>
              </a:spcBef>
              <a:spcAft>
                <a:spcPts val="0"/>
              </a:spcAft>
              <a:buClr>
                <a:srgbClr val="262626"/>
              </a:buClr>
              <a:buSzPts val="1200"/>
              <a:buChar char="•"/>
            </a:pPr>
            <a:r>
              <a:rPr lang="en" sz="1200"/>
              <a:t>Autosomal Recessive Polycystic Kidney Disease (ARPKD)</a:t>
            </a:r>
            <a:endParaRPr sz="1100"/>
          </a:p>
          <a:p>
            <a:pPr marL="520700" lvl="1" indent="-177800" algn="l" rtl="0">
              <a:lnSpc>
                <a:spcPct val="90000"/>
              </a:lnSpc>
              <a:spcBef>
                <a:spcPts val="400"/>
              </a:spcBef>
              <a:spcAft>
                <a:spcPts val="0"/>
              </a:spcAft>
              <a:buClr>
                <a:srgbClr val="262626"/>
              </a:buClr>
              <a:buSzPts val="1200"/>
              <a:buChar char="•"/>
            </a:pPr>
            <a:r>
              <a:rPr lang="en" sz="1200"/>
              <a:t>Obstructive uropathy (more common M &gt; F)</a:t>
            </a:r>
            <a:endParaRPr sz="1100"/>
          </a:p>
          <a:p>
            <a:pPr marL="520700" lvl="1" indent="-177800" algn="l" rtl="0">
              <a:lnSpc>
                <a:spcPct val="90000"/>
              </a:lnSpc>
              <a:spcBef>
                <a:spcPts val="400"/>
              </a:spcBef>
              <a:spcAft>
                <a:spcPts val="0"/>
              </a:spcAft>
              <a:buClr>
                <a:srgbClr val="262626"/>
              </a:buClr>
              <a:buSzPts val="1200"/>
              <a:buChar char="•"/>
            </a:pPr>
            <a:r>
              <a:rPr lang="en" sz="1200"/>
              <a:t>Bilateral renal agenesis </a:t>
            </a:r>
            <a:endParaRPr sz="1100"/>
          </a:p>
          <a:p>
            <a:pPr marL="520700" lvl="1" indent="-177800" algn="l" rtl="0">
              <a:lnSpc>
                <a:spcPct val="90000"/>
              </a:lnSpc>
              <a:spcBef>
                <a:spcPts val="400"/>
              </a:spcBef>
              <a:spcAft>
                <a:spcPts val="0"/>
              </a:spcAft>
              <a:buClr>
                <a:srgbClr val="262626"/>
              </a:buClr>
              <a:buSzPts val="1200"/>
              <a:buChar char="•"/>
            </a:pPr>
            <a:r>
              <a:rPr lang="en" sz="1200"/>
              <a:t>Chronic placental insufficiency </a:t>
            </a:r>
            <a:endParaRPr sz="1200"/>
          </a:p>
        </p:txBody>
      </p:sp>
      <p:sp>
        <p:nvSpPr>
          <p:cNvPr id="185" name="Google Shape;185;p30"/>
          <p:cNvSpPr txBox="1">
            <a:spLocks noGrp="1"/>
          </p:cNvSpPr>
          <p:nvPr>
            <p:ph type="body" idx="3"/>
          </p:nvPr>
        </p:nvSpPr>
        <p:spPr>
          <a:xfrm>
            <a:off x="6037288" y="4895850"/>
            <a:ext cx="3101643" cy="235148"/>
          </a:xfrm>
          <a:prstGeom prst="rect">
            <a:avLst/>
          </a:prstGeom>
          <a:noFill/>
          <a:ln>
            <a:noFill/>
          </a:ln>
        </p:spPr>
        <p:txBody>
          <a:bodyPr spcFirstLastPara="1" wrap="square" lIns="68575" tIns="34275" rIns="68575" bIns="34275" anchor="t" anchorCtr="0">
            <a:normAutofit fontScale="92500"/>
          </a:bodyPr>
          <a:lstStyle/>
          <a:p>
            <a:pPr marL="0" lvl="0" indent="0" algn="r" rtl="0">
              <a:lnSpc>
                <a:spcPct val="90000"/>
              </a:lnSpc>
              <a:spcBef>
                <a:spcPts val="0"/>
              </a:spcBef>
              <a:spcAft>
                <a:spcPts val="0"/>
              </a:spcAft>
              <a:buClr>
                <a:schemeClr val="lt1"/>
              </a:buClr>
              <a:buSzPct val="127272"/>
              <a:buNone/>
            </a:pPr>
            <a:r>
              <a:rPr lang="en" sz="1100"/>
              <a:t>First Aid 2018, 566; Osmosis Video (Potter Sequence) </a:t>
            </a:r>
            <a:endParaRPr sz="1100"/>
          </a:p>
          <a:p>
            <a:pPr marL="0" lvl="0" indent="0" algn="r" rtl="0">
              <a:lnSpc>
                <a:spcPct val="90000"/>
              </a:lnSpc>
              <a:spcBef>
                <a:spcPts val="800"/>
              </a:spcBef>
              <a:spcAft>
                <a:spcPts val="0"/>
              </a:spcAft>
              <a:buClr>
                <a:schemeClr val="lt1"/>
              </a:buClr>
              <a:buSzPct val="127272"/>
              <a:buNone/>
            </a:pPr>
            <a:endParaRPr sz="1100"/>
          </a:p>
        </p:txBody>
      </p:sp>
      <p:graphicFrame>
        <p:nvGraphicFramePr>
          <p:cNvPr id="186" name="Google Shape;186;p30"/>
          <p:cNvGraphicFramePr/>
          <p:nvPr/>
        </p:nvGraphicFramePr>
        <p:xfrm>
          <a:off x="1496400" y="838204"/>
          <a:ext cx="6151200" cy="1382840"/>
        </p:xfrm>
        <a:graphic>
          <a:graphicData uri="http://schemas.openxmlformats.org/drawingml/2006/table">
            <a:tbl>
              <a:tblPr firstRow="1" bandRow="1">
                <a:noFill/>
                <a:tableStyleId>{69BA43C1-B2CE-45D2-8B70-12C7785B9960}</a:tableStyleId>
              </a:tblPr>
              <a:tblGrid>
                <a:gridCol w="3075600">
                  <a:extLst>
                    <a:ext uri="{9D8B030D-6E8A-4147-A177-3AD203B41FA5}">
                      <a16:colId xmlns:a16="http://schemas.microsoft.com/office/drawing/2014/main" val="20000"/>
                    </a:ext>
                  </a:extLst>
                </a:gridCol>
                <a:gridCol w="3075600">
                  <a:extLst>
                    <a:ext uri="{9D8B030D-6E8A-4147-A177-3AD203B41FA5}">
                      <a16:colId xmlns:a16="http://schemas.microsoft.com/office/drawing/2014/main" val="20001"/>
                    </a:ext>
                  </a:extLst>
                </a:gridCol>
              </a:tblGrid>
              <a:tr h="2316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Polyhydramnios</a:t>
                      </a:r>
                      <a:endParaRPr sz="1100" u="none" strike="noStrike" cap="none"/>
                    </a:p>
                  </a:txBody>
                  <a:tcPr marL="68600" marR="68600" marT="34300" marB="34300">
                    <a:solidFill>
                      <a:srgbClr val="7030A0"/>
                    </a:solidFill>
                  </a:tcPr>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Oligohydramnios</a:t>
                      </a:r>
                      <a:endParaRPr sz="1100" u="none" strike="noStrike" cap="none"/>
                    </a:p>
                  </a:txBody>
                  <a:tcPr marL="68600" marR="68600" marT="34300" marB="34300">
                    <a:solidFill>
                      <a:srgbClr val="7030A0"/>
                    </a:solidFill>
                  </a:tcPr>
                </a:tc>
                <a:extLst>
                  <a:ext uri="{0D108BD9-81ED-4DB2-BD59-A6C34878D82A}">
                    <a16:rowId xmlns:a16="http://schemas.microsoft.com/office/drawing/2014/main" val="10000"/>
                  </a:ext>
                </a:extLst>
              </a:tr>
              <a:tr h="231625">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“Too much” amniotic fluid</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“Too little” amniotic fluid</a:t>
                      </a:r>
                      <a:endParaRPr sz="1100" u="none" strike="noStrike" cap="none"/>
                    </a:p>
                  </a:txBody>
                  <a:tcPr marL="68600" marR="68600" marT="34300" marB="34300"/>
                </a:tc>
                <a:extLst>
                  <a:ext uri="{0D108BD9-81ED-4DB2-BD59-A6C34878D82A}">
                    <a16:rowId xmlns:a16="http://schemas.microsoft.com/office/drawing/2014/main" val="10001"/>
                  </a:ext>
                </a:extLst>
              </a:tr>
              <a:tr h="3236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Occurs in Embryonic period (4-7 weeks)</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Occurs in 2</a:t>
                      </a:r>
                      <a:r>
                        <a:rPr lang="en" sz="1400" u="none" strike="noStrike" cap="none" baseline="30000"/>
                        <a:t>nd</a:t>
                      </a:r>
                      <a:r>
                        <a:rPr lang="en" sz="1400" u="none" strike="noStrike" cap="none"/>
                        <a:t> Trimester (13-27 weeks)</a:t>
                      </a:r>
                      <a:endParaRPr sz="1100" u="none" strike="noStrike" cap="none"/>
                    </a:p>
                  </a:txBody>
                  <a:tcPr marL="68600" marR="68600" marT="34300" marB="34300"/>
                </a:tc>
                <a:extLst>
                  <a:ext uri="{0D108BD9-81ED-4DB2-BD59-A6C34878D82A}">
                    <a16:rowId xmlns:a16="http://schemas.microsoft.com/office/drawing/2014/main" val="10002"/>
                  </a:ext>
                </a:extLst>
              </a:tr>
              <a:tr h="406900">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Caused by tracheoesophageal fistula</a:t>
                      </a:r>
                      <a:endParaRPr sz="1100" u="none" strike="noStrike" cap="none"/>
                    </a:p>
                  </a:txBody>
                  <a:tcPr marL="68600" marR="68600" marT="34300" marB="34300"/>
                </a:tc>
                <a:tc>
                  <a:txBody>
                    <a:bodyPr/>
                    <a:lstStyle/>
                    <a:p>
                      <a:pPr marL="0" marR="0" lvl="0" indent="0" algn="l" rtl="0">
                        <a:lnSpc>
                          <a:spcPct val="100000"/>
                        </a:lnSpc>
                        <a:spcBef>
                          <a:spcPts val="0"/>
                        </a:spcBef>
                        <a:spcAft>
                          <a:spcPts val="0"/>
                        </a:spcAft>
                        <a:buClr>
                          <a:srgbClr val="000000"/>
                        </a:buClr>
                        <a:buSzPts val="1400"/>
                        <a:buFont typeface="Arial"/>
                        <a:buNone/>
                      </a:pPr>
                      <a:r>
                        <a:rPr lang="en" sz="1400" u="none" strike="noStrike" cap="none"/>
                        <a:t>Caused by CDH (left side), renal agenesis</a:t>
                      </a:r>
                      <a:endParaRPr sz="1100" u="none" strike="noStrike" cap="none"/>
                    </a:p>
                  </a:txBody>
                  <a:tcPr marL="68600" marR="68600" marT="34300" marB="34300"/>
                </a:tc>
                <a:extLst>
                  <a:ext uri="{0D108BD9-81ED-4DB2-BD59-A6C34878D82A}">
                    <a16:rowId xmlns:a16="http://schemas.microsoft.com/office/drawing/2014/main" val="10003"/>
                  </a:ext>
                </a:extLst>
              </a:tr>
            </a:tbl>
          </a:graphicData>
        </a:graphic>
      </p:graphicFrame>
      <p:pic>
        <p:nvPicPr>
          <p:cNvPr id="187" name="Google Shape;187;p30"/>
          <p:cNvPicPr preferRelativeResize="0"/>
          <p:nvPr/>
        </p:nvPicPr>
        <p:blipFill rotWithShape="1">
          <a:blip r:embed="rId3">
            <a:alphaModFix/>
          </a:blip>
          <a:srcRect/>
          <a:stretch/>
        </p:blipFill>
        <p:spPr>
          <a:xfrm>
            <a:off x="5183204" y="2530836"/>
            <a:ext cx="3830097" cy="2277356"/>
          </a:xfrm>
          <a:prstGeom prst="rect">
            <a:avLst/>
          </a:prstGeom>
          <a:noFill/>
          <a:ln>
            <a:noFill/>
          </a:ln>
        </p:spPr>
      </p:pic>
      <p:sp>
        <p:nvSpPr>
          <p:cNvPr id="3" name="Text Placeholder 2">
            <a:extLst>
              <a:ext uri="{FF2B5EF4-FFF2-40B4-BE49-F238E27FC236}">
                <a16:creationId xmlns:a16="http://schemas.microsoft.com/office/drawing/2014/main" id="{C983541B-5F0B-A74A-BFF4-57C889D0655B}"/>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36">
          <a:extLst>
            <a:ext uri="{FF2B5EF4-FFF2-40B4-BE49-F238E27FC236}">
              <a16:creationId xmlns:a16="http://schemas.microsoft.com/office/drawing/2014/main" id="{E2043ABE-2C6D-364B-0A4D-554714C5974C}"/>
            </a:ext>
          </a:extLst>
        </p:cNvPr>
        <p:cNvGrpSpPr/>
        <p:nvPr/>
      </p:nvGrpSpPr>
      <p:grpSpPr>
        <a:xfrm>
          <a:off x="0" y="0"/>
          <a:ext cx="0" cy="0"/>
          <a:chOff x="0" y="0"/>
          <a:chExt cx="0" cy="0"/>
        </a:xfrm>
      </p:grpSpPr>
      <p:sp>
        <p:nvSpPr>
          <p:cNvPr id="537" name="Google Shape;537;p63">
            <a:extLst>
              <a:ext uri="{FF2B5EF4-FFF2-40B4-BE49-F238E27FC236}">
                <a16:creationId xmlns:a16="http://schemas.microsoft.com/office/drawing/2014/main" id="{EA19AA11-556A-FC4E-A590-3A921024CF56}"/>
              </a:ext>
            </a:extLst>
          </p:cNvPr>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Arterial Blood Gas (ABG’s) Analysis</a:t>
            </a:r>
            <a:endParaRPr sz="1100"/>
          </a:p>
        </p:txBody>
      </p:sp>
      <p:sp>
        <p:nvSpPr>
          <p:cNvPr id="538" name="Google Shape;538;p63">
            <a:extLst>
              <a:ext uri="{FF2B5EF4-FFF2-40B4-BE49-F238E27FC236}">
                <a16:creationId xmlns:a16="http://schemas.microsoft.com/office/drawing/2014/main" id="{86DB2F1E-AAF8-66D2-6F0E-D050395FE6A0}"/>
              </a:ext>
            </a:extLst>
          </p:cNvPr>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algn="l"/>
            <a:r>
              <a:rPr lang="en-US" sz="1200" b="1" i="0" dirty="0">
                <a:solidFill>
                  <a:srgbClr val="111111"/>
                </a:solidFill>
                <a:effectLst/>
                <a:latin typeface="Raleway" pitchFamily="2" charset="77"/>
              </a:rPr>
              <a:t>Reference ranges</a:t>
            </a:r>
          </a:p>
          <a:p>
            <a:pPr algn="l">
              <a:buFont typeface="Arial" panose="020B0604020202020204" pitchFamily="34" charset="0"/>
              <a:buChar char="•"/>
            </a:pPr>
            <a:r>
              <a:rPr lang="en-US" sz="1200" b="1" i="0" dirty="0">
                <a:solidFill>
                  <a:srgbClr val="111827"/>
                </a:solidFill>
                <a:effectLst/>
                <a:latin typeface="Raleway" pitchFamily="2" charset="77"/>
              </a:rPr>
              <a:t>pH</a:t>
            </a:r>
            <a:r>
              <a:rPr lang="en-US" sz="1200" b="0" i="0" dirty="0">
                <a:solidFill>
                  <a:srgbClr val="111827"/>
                </a:solidFill>
                <a:effectLst/>
                <a:latin typeface="Raleway" pitchFamily="2" charset="77"/>
              </a:rPr>
              <a:t>: 7.35 – 7.45</a:t>
            </a:r>
          </a:p>
          <a:p>
            <a:pPr algn="l">
              <a:buFont typeface="Arial" panose="020B0604020202020204" pitchFamily="34" charset="0"/>
              <a:buChar char="•"/>
            </a:pPr>
            <a:r>
              <a:rPr lang="en-US" sz="1200" b="1" i="0" dirty="0">
                <a:solidFill>
                  <a:srgbClr val="111827"/>
                </a:solidFill>
                <a:effectLst/>
                <a:latin typeface="Raleway" pitchFamily="2" charset="77"/>
              </a:rPr>
              <a:t>PaCO</a:t>
            </a:r>
            <a:r>
              <a:rPr lang="en-US" sz="1200" b="1" i="0" baseline="-25000" dirty="0">
                <a:solidFill>
                  <a:srgbClr val="111827"/>
                </a:solidFill>
                <a:effectLst/>
                <a:latin typeface="Raleway" pitchFamily="2" charset="77"/>
              </a:rPr>
              <a:t>2</a:t>
            </a:r>
            <a:r>
              <a:rPr lang="en-US" sz="1200" b="0" i="0" dirty="0">
                <a:solidFill>
                  <a:srgbClr val="111827"/>
                </a:solidFill>
                <a:effectLst/>
                <a:latin typeface="Raleway" pitchFamily="2" charset="77"/>
              </a:rPr>
              <a:t>: 4.7 – 6.0 kPa || 35.2 – 45 mmHg</a:t>
            </a:r>
          </a:p>
          <a:p>
            <a:pPr algn="l">
              <a:buFont typeface="Arial" panose="020B0604020202020204" pitchFamily="34" charset="0"/>
              <a:buChar char="•"/>
            </a:pPr>
            <a:r>
              <a:rPr lang="en-US" sz="1200" b="1" i="0" dirty="0">
                <a:solidFill>
                  <a:srgbClr val="111827"/>
                </a:solidFill>
                <a:effectLst/>
                <a:latin typeface="Raleway" pitchFamily="2" charset="77"/>
              </a:rPr>
              <a:t>PaO</a:t>
            </a:r>
            <a:r>
              <a:rPr lang="en-US" sz="1200" b="1" i="0" baseline="-25000" dirty="0">
                <a:solidFill>
                  <a:srgbClr val="111827"/>
                </a:solidFill>
                <a:effectLst/>
                <a:latin typeface="Raleway" pitchFamily="2" charset="77"/>
              </a:rPr>
              <a:t>2</a:t>
            </a:r>
            <a:r>
              <a:rPr lang="en-US" sz="1200" b="0" i="0" dirty="0">
                <a:solidFill>
                  <a:srgbClr val="111827"/>
                </a:solidFill>
                <a:effectLst/>
                <a:latin typeface="Raleway" pitchFamily="2" charset="77"/>
              </a:rPr>
              <a:t>: 11 – 13 kPa || 82.5 – 97.5 mmHg</a:t>
            </a:r>
          </a:p>
          <a:p>
            <a:pPr algn="l">
              <a:buFont typeface="Arial" panose="020B0604020202020204" pitchFamily="34" charset="0"/>
              <a:buChar char="•"/>
            </a:pPr>
            <a:r>
              <a:rPr lang="en-US" sz="1200" b="1" i="0" dirty="0">
                <a:solidFill>
                  <a:srgbClr val="111827"/>
                </a:solidFill>
                <a:effectLst/>
                <a:latin typeface="Raleway" pitchFamily="2" charset="77"/>
              </a:rPr>
              <a:t>HCO</a:t>
            </a:r>
            <a:r>
              <a:rPr lang="en-US" sz="1200" b="1" i="0" baseline="-25000" dirty="0">
                <a:solidFill>
                  <a:srgbClr val="111827"/>
                </a:solidFill>
                <a:effectLst/>
                <a:latin typeface="Raleway" pitchFamily="2" charset="77"/>
              </a:rPr>
              <a:t>3</a:t>
            </a:r>
            <a:r>
              <a:rPr lang="en-US" sz="1200" b="1" i="0" dirty="0">
                <a:solidFill>
                  <a:srgbClr val="111827"/>
                </a:solidFill>
                <a:effectLst/>
                <a:latin typeface="Raleway" pitchFamily="2" charset="77"/>
              </a:rPr>
              <a:t>–</a:t>
            </a:r>
            <a:r>
              <a:rPr lang="en-US" sz="1200" b="0" i="0" dirty="0">
                <a:solidFill>
                  <a:srgbClr val="111827"/>
                </a:solidFill>
                <a:effectLst/>
                <a:latin typeface="Raleway" pitchFamily="2" charset="77"/>
              </a:rPr>
              <a:t>: 22 – 26 </a:t>
            </a:r>
            <a:r>
              <a:rPr lang="en-US" sz="1200" b="0" i="0" dirty="0" err="1">
                <a:solidFill>
                  <a:srgbClr val="111827"/>
                </a:solidFill>
                <a:effectLst/>
                <a:latin typeface="Raleway" pitchFamily="2" charset="77"/>
              </a:rPr>
              <a:t>mEq</a:t>
            </a:r>
            <a:r>
              <a:rPr lang="en-US" sz="1200" b="0" i="0" dirty="0">
                <a:solidFill>
                  <a:srgbClr val="111827"/>
                </a:solidFill>
                <a:effectLst/>
                <a:latin typeface="Raleway" pitchFamily="2" charset="77"/>
              </a:rPr>
              <a:t>/L</a:t>
            </a:r>
          </a:p>
          <a:p>
            <a:pPr algn="l">
              <a:buFont typeface="Arial" panose="020B0604020202020204" pitchFamily="34" charset="0"/>
              <a:buChar char="•"/>
            </a:pPr>
            <a:r>
              <a:rPr lang="en-US" sz="1200" b="1" i="0" dirty="0">
                <a:solidFill>
                  <a:srgbClr val="111827"/>
                </a:solidFill>
                <a:effectLst/>
                <a:latin typeface="Raleway" pitchFamily="2" charset="77"/>
              </a:rPr>
              <a:t>Base excess (BE)</a:t>
            </a:r>
            <a:r>
              <a:rPr lang="en-US" sz="1200" b="0" i="0" dirty="0">
                <a:solidFill>
                  <a:srgbClr val="111827"/>
                </a:solidFill>
                <a:effectLst/>
                <a:latin typeface="Raleway" pitchFamily="2" charset="77"/>
              </a:rPr>
              <a:t>: -2 to +2 mmol/L</a:t>
            </a:r>
          </a:p>
          <a:p>
            <a:pPr algn="l">
              <a:buFont typeface="Arial" panose="020B0604020202020204" pitchFamily="34" charset="0"/>
              <a:buChar char="•"/>
            </a:pPr>
            <a:endParaRPr lang="en-US" sz="1200" dirty="0">
              <a:solidFill>
                <a:srgbClr val="111827"/>
              </a:solidFill>
              <a:latin typeface="Raleway" pitchFamily="2" charset="77"/>
            </a:endParaRPr>
          </a:p>
          <a:p>
            <a:pPr algn="l">
              <a:buFont typeface="Arial" panose="020B0604020202020204" pitchFamily="34" charset="0"/>
              <a:buChar char="•"/>
            </a:pPr>
            <a:r>
              <a:rPr lang="en-US" sz="1200" b="0" i="0" dirty="0">
                <a:solidFill>
                  <a:srgbClr val="111827"/>
                </a:solidFill>
                <a:effectLst/>
                <a:latin typeface="Raleway" pitchFamily="2" charset="77"/>
              </a:rPr>
              <a:t>Clinical context is important, you need to know is patient </a:t>
            </a:r>
          </a:p>
          <a:p>
            <a:pPr marL="139700" indent="0" algn="l">
              <a:buNone/>
            </a:pPr>
            <a:r>
              <a:rPr lang="en-US" sz="1200" b="0" i="0" dirty="0">
                <a:solidFill>
                  <a:srgbClr val="111827"/>
                </a:solidFill>
                <a:effectLst/>
                <a:latin typeface="Raleway" pitchFamily="2" charset="77"/>
              </a:rPr>
              <a:t>on room air, or nonrebreather mask at 15L/min</a:t>
            </a:r>
          </a:p>
          <a:p>
            <a:r>
              <a:rPr lang="en-US" sz="1200" dirty="0">
                <a:solidFill>
                  <a:srgbClr val="111827"/>
                </a:solidFill>
                <a:latin typeface="Raleway" pitchFamily="2" charset="77"/>
              </a:rPr>
              <a:t>What does </a:t>
            </a:r>
            <a:r>
              <a:rPr lang="en-US" sz="1200" b="0" i="0" dirty="0">
                <a:solidFill>
                  <a:srgbClr val="111827"/>
                </a:solidFill>
                <a:effectLst/>
                <a:latin typeface="Raleway" pitchFamily="2" charset="77"/>
              </a:rPr>
              <a:t>ROME mean in the context of ABG’s</a:t>
            </a:r>
          </a:p>
          <a:p>
            <a:pPr marL="520700" lvl="1" indent="-177800" algn="l" rtl="0">
              <a:lnSpc>
                <a:spcPct val="90000"/>
              </a:lnSpc>
              <a:spcBef>
                <a:spcPts val="400"/>
              </a:spcBef>
              <a:spcAft>
                <a:spcPts val="0"/>
              </a:spcAft>
              <a:buClr>
                <a:srgbClr val="262626"/>
              </a:buClr>
              <a:buSzPts val="1400"/>
              <a:buChar char="•"/>
            </a:pPr>
            <a:endParaRPr sz="1100" dirty="0"/>
          </a:p>
        </p:txBody>
      </p:sp>
      <p:sp>
        <p:nvSpPr>
          <p:cNvPr id="539" name="Google Shape;539;p63">
            <a:extLst>
              <a:ext uri="{FF2B5EF4-FFF2-40B4-BE49-F238E27FC236}">
                <a16:creationId xmlns:a16="http://schemas.microsoft.com/office/drawing/2014/main" id="{973078DA-8724-FBC3-C047-6A066360BC64}"/>
              </a:ext>
            </a:extLst>
          </p:cNvPr>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Arterial Blood Gas Analysis</a:t>
            </a:r>
            <a:endParaRPr sz="1100"/>
          </a:p>
        </p:txBody>
      </p:sp>
      <p:pic>
        <p:nvPicPr>
          <p:cNvPr id="540" name="Google Shape;540;p63">
            <a:extLst>
              <a:ext uri="{FF2B5EF4-FFF2-40B4-BE49-F238E27FC236}">
                <a16:creationId xmlns:a16="http://schemas.microsoft.com/office/drawing/2014/main" id="{785D1862-1B10-2267-B346-004E1916E45D}"/>
              </a:ext>
            </a:extLst>
          </p:cNvPr>
          <p:cNvPicPr preferRelativeResize="0"/>
          <p:nvPr/>
        </p:nvPicPr>
        <p:blipFill rotWithShape="1">
          <a:blip r:embed="rId3">
            <a:alphaModFix/>
          </a:blip>
          <a:srcRect/>
          <a:stretch/>
        </p:blipFill>
        <p:spPr>
          <a:xfrm>
            <a:off x="5848740" y="1610830"/>
            <a:ext cx="2499839" cy="2373087"/>
          </a:xfrm>
          <a:prstGeom prst="rect">
            <a:avLst/>
          </a:prstGeom>
          <a:noFill/>
          <a:ln>
            <a:noFill/>
          </a:ln>
        </p:spPr>
      </p:pic>
      <p:sp>
        <p:nvSpPr>
          <p:cNvPr id="3" name="Text Placeholder 2">
            <a:extLst>
              <a:ext uri="{FF2B5EF4-FFF2-40B4-BE49-F238E27FC236}">
                <a16:creationId xmlns:a16="http://schemas.microsoft.com/office/drawing/2014/main" id="{7C4FE579-3892-46E5-58CA-477C57FEF3FE}"/>
              </a:ext>
            </a:extLst>
          </p:cNvPr>
          <p:cNvSpPr>
            <a:spLocks noGrp="1"/>
          </p:cNvSpPr>
          <p:nvPr>
            <p:ph type="body" idx="2"/>
          </p:nvPr>
        </p:nvSpPr>
        <p:spPr/>
        <p:txBody>
          <a:bodyPr>
            <a:normAutofit fontScale="47500" lnSpcReduction="20000"/>
          </a:bodyPr>
          <a:lstStyle/>
          <a:p>
            <a:endParaRPr lang="en-CA"/>
          </a:p>
        </p:txBody>
      </p:sp>
    </p:spTree>
    <p:extLst>
      <p:ext uri="{BB962C8B-B14F-4D97-AF65-F5344CB8AC3E}">
        <p14:creationId xmlns:p14="http://schemas.microsoft.com/office/powerpoint/2010/main" val="1698757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36">
          <a:extLst>
            <a:ext uri="{FF2B5EF4-FFF2-40B4-BE49-F238E27FC236}">
              <a16:creationId xmlns:a16="http://schemas.microsoft.com/office/drawing/2014/main" id="{8C1ECED5-EB2F-E994-E63F-334152E16248}"/>
            </a:ext>
          </a:extLst>
        </p:cNvPr>
        <p:cNvGrpSpPr/>
        <p:nvPr/>
      </p:nvGrpSpPr>
      <p:grpSpPr>
        <a:xfrm>
          <a:off x="0" y="0"/>
          <a:ext cx="0" cy="0"/>
          <a:chOff x="0" y="0"/>
          <a:chExt cx="0" cy="0"/>
        </a:xfrm>
      </p:grpSpPr>
      <p:sp>
        <p:nvSpPr>
          <p:cNvPr id="537" name="Google Shape;537;p63">
            <a:extLst>
              <a:ext uri="{FF2B5EF4-FFF2-40B4-BE49-F238E27FC236}">
                <a16:creationId xmlns:a16="http://schemas.microsoft.com/office/drawing/2014/main" id="{1CBB9D68-7441-0B57-8406-C37FDF9C78F0}"/>
              </a:ext>
            </a:extLst>
          </p:cNvPr>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Arterial Blood Gas (ABG’s) Analysis</a:t>
            </a:r>
            <a:endParaRPr sz="1100"/>
          </a:p>
        </p:txBody>
      </p:sp>
      <p:sp>
        <p:nvSpPr>
          <p:cNvPr id="538" name="Google Shape;538;p63">
            <a:extLst>
              <a:ext uri="{FF2B5EF4-FFF2-40B4-BE49-F238E27FC236}">
                <a16:creationId xmlns:a16="http://schemas.microsoft.com/office/drawing/2014/main" id="{B1DBE818-62B2-A411-49A9-A4F0B5FB8D31}"/>
              </a:ext>
            </a:extLst>
          </p:cNvPr>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39700" indent="0">
              <a:buNone/>
            </a:pPr>
            <a:r>
              <a:rPr lang="en-US" sz="1600" b="1" i="0" dirty="0">
                <a:solidFill>
                  <a:srgbClr val="312E81"/>
                </a:solidFill>
                <a:effectLst/>
                <a:latin typeface="Raleway" pitchFamily="2" charset="77"/>
              </a:rPr>
              <a:t>Vignette</a:t>
            </a:r>
          </a:p>
          <a:p>
            <a:pPr algn="l"/>
            <a:r>
              <a:rPr lang="en-US" sz="1400" b="0" i="0" dirty="0">
                <a:solidFill>
                  <a:srgbClr val="111827"/>
                </a:solidFill>
                <a:effectLst/>
                <a:latin typeface="Raleway" pitchFamily="2" charset="77"/>
              </a:rPr>
              <a:t>A 17-year-old patient presents to A&amp;E complaining of a tight feeling in their chest, shortness of breath and some tingling in their fingers and around their mouth. They have no significant past medical history and are not on any regular medication. An ABG is performed on the patient (who is not currently receiving any oxygen therapy).</a:t>
            </a:r>
          </a:p>
          <a:p>
            <a:pPr algn="l"/>
            <a:r>
              <a:rPr lang="en-US" sz="1400" b="0" i="0" dirty="0">
                <a:solidFill>
                  <a:srgbClr val="111827"/>
                </a:solidFill>
                <a:effectLst/>
                <a:latin typeface="Raleway" pitchFamily="2" charset="77"/>
              </a:rPr>
              <a:t>An </a:t>
            </a:r>
            <a:r>
              <a:rPr lang="en-US" sz="1400" b="1" i="0" dirty="0">
                <a:solidFill>
                  <a:srgbClr val="111827"/>
                </a:solidFill>
                <a:effectLst/>
                <a:latin typeface="Raleway" pitchFamily="2" charset="77"/>
              </a:rPr>
              <a:t>ABG</a:t>
            </a:r>
            <a:r>
              <a:rPr lang="en-US" sz="1400" b="0" i="0" dirty="0">
                <a:solidFill>
                  <a:srgbClr val="111827"/>
                </a:solidFill>
                <a:effectLst/>
                <a:latin typeface="Raleway" pitchFamily="2" charset="77"/>
              </a:rPr>
              <a:t> is performed and reveals the following:</a:t>
            </a:r>
          </a:p>
          <a:p>
            <a:pPr algn="l">
              <a:buFont typeface="Arial" panose="020B0604020202020204" pitchFamily="34" charset="0"/>
              <a:buChar char="•"/>
            </a:pPr>
            <a:r>
              <a:rPr lang="en-US" sz="1400" b="1" i="0" dirty="0">
                <a:solidFill>
                  <a:srgbClr val="111827"/>
                </a:solidFill>
                <a:effectLst/>
                <a:latin typeface="Raleway" pitchFamily="2" charset="77"/>
              </a:rPr>
              <a:t>PaO</a:t>
            </a:r>
            <a:r>
              <a:rPr lang="en-US" sz="1400" b="1" i="0" baseline="-25000" dirty="0">
                <a:solidFill>
                  <a:srgbClr val="111827"/>
                </a:solidFill>
                <a:effectLst/>
                <a:latin typeface="Raleway" pitchFamily="2" charset="77"/>
              </a:rPr>
              <a:t>2</a:t>
            </a:r>
            <a:r>
              <a:rPr lang="en-US" sz="1400" b="0" i="0" dirty="0">
                <a:solidFill>
                  <a:srgbClr val="111827"/>
                </a:solidFill>
                <a:effectLst/>
                <a:latin typeface="Raleway" pitchFamily="2" charset="77"/>
              </a:rPr>
              <a:t>: 14 (11 – 13 kPa) || 105 mmHg (82.5 – 97.5 mmHg)</a:t>
            </a:r>
          </a:p>
          <a:p>
            <a:pPr algn="l">
              <a:buFont typeface="Arial" panose="020B0604020202020204" pitchFamily="34" charset="0"/>
              <a:buChar char="•"/>
            </a:pPr>
            <a:r>
              <a:rPr lang="en-US" sz="1400" b="1" i="0" dirty="0">
                <a:solidFill>
                  <a:srgbClr val="111827"/>
                </a:solidFill>
                <a:effectLst/>
                <a:latin typeface="Raleway" pitchFamily="2" charset="77"/>
              </a:rPr>
              <a:t>pH</a:t>
            </a:r>
            <a:r>
              <a:rPr lang="en-US" sz="1400" b="0" i="0" dirty="0">
                <a:solidFill>
                  <a:srgbClr val="111827"/>
                </a:solidFill>
                <a:effectLst/>
                <a:latin typeface="Raleway" pitchFamily="2" charset="77"/>
              </a:rPr>
              <a:t>: 7.49 (7.35 – 7.45)</a:t>
            </a:r>
          </a:p>
          <a:p>
            <a:pPr algn="l">
              <a:buFont typeface="Arial" panose="020B0604020202020204" pitchFamily="34" charset="0"/>
              <a:buChar char="•"/>
            </a:pPr>
            <a:r>
              <a:rPr lang="en-US" sz="1400" b="1" i="0" dirty="0">
                <a:solidFill>
                  <a:srgbClr val="111827"/>
                </a:solidFill>
                <a:effectLst/>
                <a:latin typeface="Raleway" pitchFamily="2" charset="77"/>
              </a:rPr>
              <a:t>PaCO</a:t>
            </a:r>
            <a:r>
              <a:rPr lang="en-US" sz="1400" b="1" i="0" baseline="-25000" dirty="0">
                <a:solidFill>
                  <a:srgbClr val="111827"/>
                </a:solidFill>
                <a:effectLst/>
                <a:latin typeface="Raleway" pitchFamily="2" charset="77"/>
              </a:rPr>
              <a:t>2</a:t>
            </a:r>
            <a:r>
              <a:rPr lang="en-US" sz="1400" b="0" i="0" dirty="0">
                <a:solidFill>
                  <a:srgbClr val="111827"/>
                </a:solidFill>
                <a:effectLst/>
                <a:latin typeface="Raleway" pitchFamily="2" charset="77"/>
              </a:rPr>
              <a:t>: 3.6 (4.7 – 6.0 kPa) || 27 mmHg (35.2 – 45 mmHg)</a:t>
            </a:r>
          </a:p>
          <a:p>
            <a:pPr algn="l">
              <a:buFont typeface="Arial" panose="020B0604020202020204" pitchFamily="34" charset="0"/>
              <a:buChar char="•"/>
            </a:pPr>
            <a:r>
              <a:rPr lang="en-US" sz="1400" b="1" i="0" dirty="0">
                <a:solidFill>
                  <a:srgbClr val="111827"/>
                </a:solidFill>
                <a:effectLst/>
                <a:latin typeface="Raleway" pitchFamily="2" charset="77"/>
              </a:rPr>
              <a:t>HCO</a:t>
            </a:r>
            <a:r>
              <a:rPr lang="en-US" sz="1400" b="1" i="0" baseline="-25000" dirty="0">
                <a:solidFill>
                  <a:srgbClr val="111827"/>
                </a:solidFill>
                <a:effectLst/>
                <a:latin typeface="Raleway" pitchFamily="2" charset="77"/>
              </a:rPr>
              <a:t>3</a:t>
            </a:r>
            <a:r>
              <a:rPr lang="en-US" sz="1400" b="1" i="0" dirty="0">
                <a:solidFill>
                  <a:srgbClr val="111827"/>
                </a:solidFill>
                <a:effectLst/>
                <a:latin typeface="Raleway" pitchFamily="2" charset="77"/>
              </a:rPr>
              <a:t>–</a:t>
            </a:r>
            <a:r>
              <a:rPr lang="en-US" sz="1400" b="0" i="0" dirty="0">
                <a:solidFill>
                  <a:srgbClr val="111827"/>
                </a:solidFill>
                <a:effectLst/>
                <a:latin typeface="Raleway" pitchFamily="2" charset="77"/>
              </a:rPr>
              <a:t>: 24 (22 – 26 </a:t>
            </a:r>
            <a:r>
              <a:rPr lang="en-US" sz="1400" b="0" i="0" dirty="0" err="1">
                <a:solidFill>
                  <a:srgbClr val="111827"/>
                </a:solidFill>
                <a:effectLst/>
                <a:latin typeface="Raleway" pitchFamily="2" charset="77"/>
              </a:rPr>
              <a:t>mEq</a:t>
            </a:r>
            <a:r>
              <a:rPr lang="en-US" sz="1400" b="0" i="0" dirty="0">
                <a:solidFill>
                  <a:srgbClr val="111827"/>
                </a:solidFill>
                <a:effectLst/>
                <a:latin typeface="Raleway" pitchFamily="2" charset="77"/>
              </a:rPr>
              <a:t>/L)</a:t>
            </a:r>
          </a:p>
          <a:p>
            <a:pPr algn="l">
              <a:buFont typeface="Arial" panose="020B0604020202020204" pitchFamily="34" charset="0"/>
              <a:buChar char="•"/>
            </a:pPr>
            <a:endParaRPr lang="en-US" sz="1400" dirty="0">
              <a:solidFill>
                <a:srgbClr val="111827"/>
              </a:solidFill>
              <a:latin typeface="Raleway" pitchFamily="2" charset="77"/>
            </a:endParaRPr>
          </a:p>
          <a:p>
            <a:pPr algn="l">
              <a:buFont typeface="Arial" panose="020B0604020202020204" pitchFamily="34" charset="0"/>
              <a:buChar char="•"/>
            </a:pPr>
            <a:r>
              <a:rPr lang="en-US" sz="1400" dirty="0">
                <a:solidFill>
                  <a:srgbClr val="111827"/>
                </a:solidFill>
                <a:latin typeface="Raleway" pitchFamily="2" charset="77"/>
              </a:rPr>
              <a:t>Q-&gt;</a:t>
            </a:r>
            <a:r>
              <a:rPr lang="en-US" sz="1400" b="0" i="0" dirty="0">
                <a:solidFill>
                  <a:srgbClr val="111827"/>
                </a:solidFill>
                <a:effectLst/>
                <a:latin typeface="Raleway" pitchFamily="2" charset="77"/>
              </a:rPr>
              <a:t> firstly is this alkalosis / acidosis?</a:t>
            </a:r>
          </a:p>
          <a:p>
            <a:pPr algn="l">
              <a:buFont typeface="Arial" panose="020B0604020202020204" pitchFamily="34" charset="0"/>
              <a:buChar char="•"/>
            </a:pPr>
            <a:r>
              <a:rPr lang="en-US" sz="1400" dirty="0">
                <a:solidFill>
                  <a:srgbClr val="111827"/>
                </a:solidFill>
                <a:latin typeface="Raleway" pitchFamily="2" charset="77"/>
              </a:rPr>
              <a:t>Then is it resp / metabolic </a:t>
            </a:r>
            <a:endParaRPr lang="en-US" sz="1400" b="0" i="0" dirty="0">
              <a:solidFill>
                <a:srgbClr val="111827"/>
              </a:solidFill>
              <a:effectLst/>
              <a:latin typeface="Raleway" pitchFamily="2" charset="77"/>
            </a:endParaRPr>
          </a:p>
          <a:p>
            <a:pPr algn="l">
              <a:buFont typeface="Arial" panose="020B0604020202020204" pitchFamily="34" charset="0"/>
              <a:buChar char="•"/>
            </a:pPr>
            <a:endParaRPr lang="en-US" sz="1400" b="0" i="0" dirty="0">
              <a:solidFill>
                <a:srgbClr val="111827"/>
              </a:solidFill>
              <a:effectLst/>
              <a:latin typeface="Raleway" pitchFamily="2" charset="77"/>
            </a:endParaRPr>
          </a:p>
          <a:p>
            <a:pPr marL="520700" lvl="1" indent="-177800" algn="l" rtl="0">
              <a:lnSpc>
                <a:spcPct val="90000"/>
              </a:lnSpc>
              <a:spcBef>
                <a:spcPts val="400"/>
              </a:spcBef>
              <a:spcAft>
                <a:spcPts val="0"/>
              </a:spcAft>
              <a:buClr>
                <a:srgbClr val="262626"/>
              </a:buClr>
              <a:buSzPts val="1400"/>
              <a:buChar char="•"/>
            </a:pPr>
            <a:endParaRPr sz="1100" dirty="0"/>
          </a:p>
        </p:txBody>
      </p:sp>
      <p:sp>
        <p:nvSpPr>
          <p:cNvPr id="539" name="Google Shape;539;p63">
            <a:extLst>
              <a:ext uri="{FF2B5EF4-FFF2-40B4-BE49-F238E27FC236}">
                <a16:creationId xmlns:a16="http://schemas.microsoft.com/office/drawing/2014/main" id="{AE91802C-FC99-DB97-0733-557B4BF5F309}"/>
              </a:ext>
            </a:extLst>
          </p:cNvPr>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Arterial Blood Gas Analysis</a:t>
            </a:r>
            <a:endParaRPr sz="1100"/>
          </a:p>
        </p:txBody>
      </p:sp>
      <p:sp>
        <p:nvSpPr>
          <p:cNvPr id="3" name="Text Placeholder 2">
            <a:extLst>
              <a:ext uri="{FF2B5EF4-FFF2-40B4-BE49-F238E27FC236}">
                <a16:creationId xmlns:a16="http://schemas.microsoft.com/office/drawing/2014/main" id="{CB50C438-3722-D505-EEC3-9F59683CFE8C}"/>
              </a:ext>
            </a:extLst>
          </p:cNvPr>
          <p:cNvSpPr>
            <a:spLocks noGrp="1"/>
          </p:cNvSpPr>
          <p:nvPr>
            <p:ph type="body" idx="2"/>
          </p:nvPr>
        </p:nvSpPr>
        <p:spPr/>
        <p:txBody>
          <a:bodyPr>
            <a:normAutofit fontScale="47500" lnSpcReduction="20000"/>
          </a:bodyPr>
          <a:lstStyle/>
          <a:p>
            <a:endParaRPr lang="en-CA"/>
          </a:p>
        </p:txBody>
      </p:sp>
    </p:spTree>
    <p:extLst>
      <p:ext uri="{BB962C8B-B14F-4D97-AF65-F5344CB8AC3E}">
        <p14:creationId xmlns:p14="http://schemas.microsoft.com/office/powerpoint/2010/main" val="24236902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36">
          <a:extLst>
            <a:ext uri="{FF2B5EF4-FFF2-40B4-BE49-F238E27FC236}">
              <a16:creationId xmlns:a16="http://schemas.microsoft.com/office/drawing/2014/main" id="{DB7924F2-688F-17BB-4020-C0EBD3CF4502}"/>
            </a:ext>
          </a:extLst>
        </p:cNvPr>
        <p:cNvGrpSpPr/>
        <p:nvPr/>
      </p:nvGrpSpPr>
      <p:grpSpPr>
        <a:xfrm>
          <a:off x="0" y="0"/>
          <a:ext cx="0" cy="0"/>
          <a:chOff x="0" y="0"/>
          <a:chExt cx="0" cy="0"/>
        </a:xfrm>
      </p:grpSpPr>
      <p:sp>
        <p:nvSpPr>
          <p:cNvPr id="537" name="Google Shape;537;p63">
            <a:extLst>
              <a:ext uri="{FF2B5EF4-FFF2-40B4-BE49-F238E27FC236}">
                <a16:creationId xmlns:a16="http://schemas.microsoft.com/office/drawing/2014/main" id="{0D838B54-DE1E-0A94-7592-C529E55AC593}"/>
              </a:ext>
            </a:extLst>
          </p:cNvPr>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Arterial Blood Gas (ABG’s) Analysis</a:t>
            </a:r>
            <a:endParaRPr sz="1100"/>
          </a:p>
        </p:txBody>
      </p:sp>
      <p:sp>
        <p:nvSpPr>
          <p:cNvPr id="538" name="Google Shape;538;p63">
            <a:extLst>
              <a:ext uri="{FF2B5EF4-FFF2-40B4-BE49-F238E27FC236}">
                <a16:creationId xmlns:a16="http://schemas.microsoft.com/office/drawing/2014/main" id="{A00D6D34-524B-9CEE-4C4A-B4F6C05E5305}"/>
              </a:ext>
            </a:extLst>
          </p:cNvPr>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39700" indent="0">
              <a:buNone/>
            </a:pPr>
            <a:r>
              <a:rPr lang="en-US" sz="1600" b="1" i="0" dirty="0">
                <a:solidFill>
                  <a:srgbClr val="312E81"/>
                </a:solidFill>
                <a:effectLst/>
                <a:latin typeface="Raleway" pitchFamily="2" charset="77"/>
              </a:rPr>
              <a:t>Vignette</a:t>
            </a:r>
          </a:p>
          <a:p>
            <a:pPr algn="l"/>
            <a:r>
              <a:rPr lang="en-US" sz="1400" b="0" i="0" dirty="0">
                <a:solidFill>
                  <a:srgbClr val="111827"/>
                </a:solidFill>
                <a:effectLst/>
                <a:latin typeface="Raleway" pitchFamily="2" charset="77"/>
              </a:rPr>
              <a:t>A 17-year-old patient presents to A&amp;E complaining of a tight feeling in their chest, shortness of breath and some tingling in their fingers and around their mouth. They have no significant past medical history and are not on any regular medication. An ABG is performed on the patient (who is not currently receiving any oxygen therapy).</a:t>
            </a:r>
          </a:p>
          <a:p>
            <a:pPr algn="l"/>
            <a:r>
              <a:rPr lang="en-US" sz="1400" b="0" i="0" dirty="0">
                <a:solidFill>
                  <a:srgbClr val="111827"/>
                </a:solidFill>
                <a:effectLst/>
                <a:latin typeface="Raleway" pitchFamily="2" charset="77"/>
              </a:rPr>
              <a:t>An </a:t>
            </a:r>
            <a:r>
              <a:rPr lang="en-US" sz="1400" b="1" i="0" dirty="0">
                <a:solidFill>
                  <a:srgbClr val="111827"/>
                </a:solidFill>
                <a:effectLst/>
                <a:latin typeface="Raleway" pitchFamily="2" charset="77"/>
              </a:rPr>
              <a:t>ABG</a:t>
            </a:r>
            <a:r>
              <a:rPr lang="en-US" sz="1400" b="0" i="0" dirty="0">
                <a:solidFill>
                  <a:srgbClr val="111827"/>
                </a:solidFill>
                <a:effectLst/>
                <a:latin typeface="Raleway" pitchFamily="2" charset="77"/>
              </a:rPr>
              <a:t> is performed and reveals the following:</a:t>
            </a:r>
          </a:p>
          <a:p>
            <a:pPr algn="l">
              <a:buFont typeface="Arial" panose="020B0604020202020204" pitchFamily="34" charset="0"/>
              <a:buChar char="•"/>
            </a:pPr>
            <a:r>
              <a:rPr lang="en-US" sz="1400" b="1" i="0" dirty="0">
                <a:solidFill>
                  <a:srgbClr val="111827"/>
                </a:solidFill>
                <a:effectLst/>
                <a:latin typeface="Raleway" pitchFamily="2" charset="77"/>
              </a:rPr>
              <a:t>PaO</a:t>
            </a:r>
            <a:r>
              <a:rPr lang="en-US" sz="1400" b="1" i="0" baseline="-25000" dirty="0">
                <a:solidFill>
                  <a:srgbClr val="111827"/>
                </a:solidFill>
                <a:effectLst/>
                <a:latin typeface="Raleway" pitchFamily="2" charset="77"/>
              </a:rPr>
              <a:t>2</a:t>
            </a:r>
            <a:r>
              <a:rPr lang="en-US" sz="1400" b="0" i="0" dirty="0">
                <a:solidFill>
                  <a:srgbClr val="111827"/>
                </a:solidFill>
                <a:effectLst/>
                <a:latin typeface="Raleway" pitchFamily="2" charset="77"/>
              </a:rPr>
              <a:t>: 14 (11 – 13 kPa) || 105 mmHg (82.5 – 97.5 mmHg)</a:t>
            </a:r>
          </a:p>
          <a:p>
            <a:pPr algn="l">
              <a:buFont typeface="Arial" panose="020B0604020202020204" pitchFamily="34" charset="0"/>
              <a:buChar char="•"/>
            </a:pPr>
            <a:r>
              <a:rPr lang="en-US" sz="1400" b="1" i="0" dirty="0">
                <a:solidFill>
                  <a:srgbClr val="111827"/>
                </a:solidFill>
                <a:effectLst/>
                <a:latin typeface="Raleway" pitchFamily="2" charset="77"/>
              </a:rPr>
              <a:t>pH</a:t>
            </a:r>
            <a:r>
              <a:rPr lang="en-US" sz="1400" b="0" i="0" dirty="0">
                <a:solidFill>
                  <a:srgbClr val="111827"/>
                </a:solidFill>
                <a:effectLst/>
                <a:latin typeface="Raleway" pitchFamily="2" charset="77"/>
              </a:rPr>
              <a:t>: </a:t>
            </a:r>
            <a:r>
              <a:rPr lang="en-US" sz="1400" b="0" i="0" dirty="0">
                <a:solidFill>
                  <a:srgbClr val="111827"/>
                </a:solidFill>
                <a:effectLst/>
                <a:highlight>
                  <a:srgbClr val="FFFF00"/>
                </a:highlight>
                <a:latin typeface="Raleway" pitchFamily="2" charset="77"/>
              </a:rPr>
              <a:t>7.49 (7.35 – 7.45)</a:t>
            </a:r>
          </a:p>
          <a:p>
            <a:pPr algn="l">
              <a:buFont typeface="Arial" panose="020B0604020202020204" pitchFamily="34" charset="0"/>
              <a:buChar char="•"/>
            </a:pPr>
            <a:r>
              <a:rPr lang="en-US" sz="1400" b="1" i="0" dirty="0">
                <a:solidFill>
                  <a:srgbClr val="111827"/>
                </a:solidFill>
                <a:effectLst/>
                <a:latin typeface="Raleway" pitchFamily="2" charset="77"/>
              </a:rPr>
              <a:t>PaCO</a:t>
            </a:r>
            <a:r>
              <a:rPr lang="en-US" sz="1400" b="1" i="0" baseline="-25000" dirty="0">
                <a:solidFill>
                  <a:srgbClr val="111827"/>
                </a:solidFill>
                <a:effectLst/>
                <a:latin typeface="Raleway" pitchFamily="2" charset="77"/>
              </a:rPr>
              <a:t>2</a:t>
            </a:r>
            <a:r>
              <a:rPr lang="en-US" sz="1400" b="0" i="0" dirty="0">
                <a:solidFill>
                  <a:srgbClr val="111827"/>
                </a:solidFill>
                <a:effectLst/>
                <a:latin typeface="Raleway" pitchFamily="2" charset="77"/>
              </a:rPr>
              <a:t>:</a:t>
            </a:r>
            <a:r>
              <a:rPr lang="en-US" sz="1400" b="0" i="0" dirty="0">
                <a:solidFill>
                  <a:srgbClr val="111827"/>
                </a:solidFill>
                <a:effectLst/>
                <a:highlight>
                  <a:srgbClr val="FFFF00"/>
                </a:highlight>
                <a:latin typeface="Raleway" pitchFamily="2" charset="77"/>
              </a:rPr>
              <a:t> 3.6 (4.7 – 6.0 kPa</a:t>
            </a:r>
            <a:r>
              <a:rPr lang="en-US" sz="1400" b="0" i="0" dirty="0">
                <a:solidFill>
                  <a:srgbClr val="111827"/>
                </a:solidFill>
                <a:effectLst/>
                <a:latin typeface="Raleway" pitchFamily="2" charset="77"/>
              </a:rPr>
              <a:t>) || 27 mmHg (35.2 – 45 mmHg)</a:t>
            </a:r>
          </a:p>
          <a:p>
            <a:pPr algn="l">
              <a:buFont typeface="Arial" panose="020B0604020202020204" pitchFamily="34" charset="0"/>
              <a:buChar char="•"/>
            </a:pPr>
            <a:r>
              <a:rPr lang="en-US" sz="1400" b="1" i="0" dirty="0">
                <a:solidFill>
                  <a:srgbClr val="111827"/>
                </a:solidFill>
                <a:effectLst/>
                <a:latin typeface="Raleway" pitchFamily="2" charset="77"/>
              </a:rPr>
              <a:t>HCO</a:t>
            </a:r>
            <a:r>
              <a:rPr lang="en-US" sz="1400" b="1" i="0" baseline="-25000" dirty="0">
                <a:solidFill>
                  <a:srgbClr val="111827"/>
                </a:solidFill>
                <a:effectLst/>
                <a:latin typeface="Raleway" pitchFamily="2" charset="77"/>
              </a:rPr>
              <a:t>3</a:t>
            </a:r>
            <a:r>
              <a:rPr lang="en-US" sz="1400" b="1" i="0" dirty="0">
                <a:solidFill>
                  <a:srgbClr val="111827"/>
                </a:solidFill>
                <a:effectLst/>
                <a:latin typeface="Raleway" pitchFamily="2" charset="77"/>
              </a:rPr>
              <a:t>–</a:t>
            </a:r>
            <a:r>
              <a:rPr lang="en-US" sz="1400" b="0" i="0" dirty="0">
                <a:solidFill>
                  <a:srgbClr val="111827"/>
                </a:solidFill>
                <a:effectLst/>
                <a:latin typeface="Raleway" pitchFamily="2" charset="77"/>
              </a:rPr>
              <a:t>: </a:t>
            </a:r>
            <a:r>
              <a:rPr lang="en-US" sz="1400" b="0" i="0" dirty="0">
                <a:solidFill>
                  <a:srgbClr val="111827"/>
                </a:solidFill>
                <a:effectLst/>
                <a:highlight>
                  <a:srgbClr val="FFFF00"/>
                </a:highlight>
                <a:latin typeface="Raleway" pitchFamily="2" charset="77"/>
              </a:rPr>
              <a:t>24 (22 – 26 </a:t>
            </a:r>
            <a:r>
              <a:rPr lang="en-US" sz="1400" b="0" i="0" dirty="0" err="1">
                <a:solidFill>
                  <a:srgbClr val="111827"/>
                </a:solidFill>
                <a:effectLst/>
                <a:highlight>
                  <a:srgbClr val="FFFF00"/>
                </a:highlight>
                <a:latin typeface="Raleway" pitchFamily="2" charset="77"/>
              </a:rPr>
              <a:t>mEq</a:t>
            </a:r>
            <a:r>
              <a:rPr lang="en-US" sz="1400" b="0" i="0" dirty="0">
                <a:solidFill>
                  <a:srgbClr val="111827"/>
                </a:solidFill>
                <a:effectLst/>
                <a:latin typeface="Raleway" pitchFamily="2" charset="77"/>
              </a:rPr>
              <a:t>/L)</a:t>
            </a:r>
          </a:p>
          <a:p>
            <a:pPr algn="l">
              <a:buFont typeface="Arial" panose="020B0604020202020204" pitchFamily="34" charset="0"/>
              <a:buChar char="•"/>
            </a:pPr>
            <a:endParaRPr lang="en-US" sz="1400" dirty="0">
              <a:solidFill>
                <a:srgbClr val="111827"/>
              </a:solidFill>
              <a:latin typeface="Raleway" pitchFamily="2" charset="77"/>
            </a:endParaRPr>
          </a:p>
          <a:p>
            <a:pPr algn="l">
              <a:buFont typeface="Arial" panose="020B0604020202020204" pitchFamily="34" charset="0"/>
              <a:buChar char="•"/>
            </a:pPr>
            <a:r>
              <a:rPr lang="en-US" sz="1400" dirty="0">
                <a:solidFill>
                  <a:srgbClr val="111827"/>
                </a:solidFill>
                <a:latin typeface="Raleway" pitchFamily="2" charset="77"/>
              </a:rPr>
              <a:t>Q-&gt;</a:t>
            </a:r>
            <a:r>
              <a:rPr lang="en-US" sz="1400" b="0" i="0" dirty="0">
                <a:solidFill>
                  <a:srgbClr val="111827"/>
                </a:solidFill>
                <a:effectLst/>
                <a:latin typeface="Raleway" pitchFamily="2" charset="77"/>
              </a:rPr>
              <a:t> firstly is this alkalosis / acidosis?</a:t>
            </a:r>
          </a:p>
          <a:p>
            <a:pPr algn="l">
              <a:buFont typeface="Arial" panose="020B0604020202020204" pitchFamily="34" charset="0"/>
              <a:buChar char="•"/>
            </a:pPr>
            <a:r>
              <a:rPr lang="en-US" sz="1400" dirty="0">
                <a:solidFill>
                  <a:srgbClr val="111827"/>
                </a:solidFill>
                <a:latin typeface="Raleway" pitchFamily="2" charset="77"/>
              </a:rPr>
              <a:t>Then is it resp / metabolic </a:t>
            </a:r>
            <a:endParaRPr lang="en-US" sz="1400" b="0" i="0" dirty="0">
              <a:solidFill>
                <a:srgbClr val="111827"/>
              </a:solidFill>
              <a:effectLst/>
              <a:latin typeface="Raleway" pitchFamily="2" charset="77"/>
            </a:endParaRPr>
          </a:p>
          <a:p>
            <a:pPr algn="l">
              <a:buFont typeface="Arial" panose="020B0604020202020204" pitchFamily="34" charset="0"/>
              <a:buChar char="•"/>
            </a:pPr>
            <a:endParaRPr lang="en-US" sz="1400" b="0" i="0" dirty="0">
              <a:solidFill>
                <a:srgbClr val="111827"/>
              </a:solidFill>
              <a:effectLst/>
              <a:latin typeface="Raleway" pitchFamily="2" charset="77"/>
            </a:endParaRPr>
          </a:p>
          <a:p>
            <a:pPr marL="520700" lvl="1" indent="-177800" algn="l" rtl="0">
              <a:lnSpc>
                <a:spcPct val="90000"/>
              </a:lnSpc>
              <a:spcBef>
                <a:spcPts val="400"/>
              </a:spcBef>
              <a:spcAft>
                <a:spcPts val="0"/>
              </a:spcAft>
              <a:buClr>
                <a:srgbClr val="262626"/>
              </a:buClr>
              <a:buSzPts val="1400"/>
              <a:buChar char="•"/>
            </a:pPr>
            <a:endParaRPr sz="1100" dirty="0"/>
          </a:p>
        </p:txBody>
      </p:sp>
      <p:sp>
        <p:nvSpPr>
          <p:cNvPr id="539" name="Google Shape;539;p63">
            <a:extLst>
              <a:ext uri="{FF2B5EF4-FFF2-40B4-BE49-F238E27FC236}">
                <a16:creationId xmlns:a16="http://schemas.microsoft.com/office/drawing/2014/main" id="{959B268E-0A37-7FD5-553C-C7E58492FC29}"/>
              </a:ext>
            </a:extLst>
          </p:cNvPr>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Arterial Blood Gas Analysis</a:t>
            </a:r>
            <a:endParaRPr sz="1100"/>
          </a:p>
        </p:txBody>
      </p:sp>
      <p:sp>
        <p:nvSpPr>
          <p:cNvPr id="3" name="Text Placeholder 2">
            <a:extLst>
              <a:ext uri="{FF2B5EF4-FFF2-40B4-BE49-F238E27FC236}">
                <a16:creationId xmlns:a16="http://schemas.microsoft.com/office/drawing/2014/main" id="{400C6189-8FE6-7D2E-04A3-4298C46597EF}"/>
              </a:ext>
            </a:extLst>
          </p:cNvPr>
          <p:cNvSpPr>
            <a:spLocks noGrp="1"/>
          </p:cNvSpPr>
          <p:nvPr>
            <p:ph type="body" idx="2"/>
          </p:nvPr>
        </p:nvSpPr>
        <p:spPr/>
        <p:txBody>
          <a:bodyPr>
            <a:normAutofit fontScale="47500" lnSpcReduction="20000"/>
          </a:bodyPr>
          <a:lstStyle/>
          <a:p>
            <a:endParaRPr lang="en-CA"/>
          </a:p>
        </p:txBody>
      </p:sp>
    </p:spTree>
    <p:extLst>
      <p:ext uri="{BB962C8B-B14F-4D97-AF65-F5344CB8AC3E}">
        <p14:creationId xmlns:p14="http://schemas.microsoft.com/office/powerpoint/2010/main" val="3602042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Google Shape;556;p65"/>
          <p:cNvSpPr txBox="1">
            <a:spLocks noGrp="1"/>
          </p:cNvSpPr>
          <p:nvPr>
            <p:ph type="body" idx="2"/>
          </p:nvPr>
        </p:nvSpPr>
        <p:spPr>
          <a:xfrm>
            <a:off x="6138557" y="4908351"/>
            <a:ext cx="3000300" cy="222600"/>
          </a:xfrm>
          <a:prstGeom prst="rect">
            <a:avLst/>
          </a:prstGeom>
          <a:noFill/>
          <a:ln>
            <a:noFill/>
          </a:ln>
        </p:spPr>
        <p:txBody>
          <a:bodyPr spcFirstLastPara="1" wrap="square" lIns="68575" tIns="34275" rIns="68575" bIns="34275" anchor="t" anchorCtr="0">
            <a:normAutofit fontScale="25000" lnSpcReduction="20000"/>
          </a:bodyPr>
          <a:lstStyle/>
          <a:p>
            <a:pPr marL="0" lvl="0" indent="0" algn="r" rtl="0">
              <a:lnSpc>
                <a:spcPct val="90000"/>
              </a:lnSpc>
              <a:spcBef>
                <a:spcPts val="800"/>
              </a:spcBef>
              <a:spcAft>
                <a:spcPts val="0"/>
              </a:spcAft>
              <a:buSzPts val="1400"/>
              <a:buNone/>
            </a:pPr>
            <a:endParaRPr/>
          </a:p>
        </p:txBody>
      </p:sp>
      <p:pic>
        <p:nvPicPr>
          <p:cNvPr id="2" name="Picture 1">
            <a:extLst>
              <a:ext uri="{FF2B5EF4-FFF2-40B4-BE49-F238E27FC236}">
                <a16:creationId xmlns:a16="http://schemas.microsoft.com/office/drawing/2014/main" id="{7F90C3B2-0D17-BF68-82E0-4B13261B4269}"/>
              </a:ext>
            </a:extLst>
          </p:cNvPr>
          <p:cNvPicPr>
            <a:picLocks noChangeAspect="1"/>
          </p:cNvPicPr>
          <p:nvPr/>
        </p:nvPicPr>
        <p:blipFill>
          <a:blip r:embed="rId3"/>
          <a:stretch>
            <a:fillRect/>
          </a:stretch>
        </p:blipFill>
        <p:spPr>
          <a:xfrm>
            <a:off x="2086451" y="1365349"/>
            <a:ext cx="4971098" cy="1864162"/>
          </a:xfrm>
          <a:prstGeom prst="rect">
            <a:avLst/>
          </a:prstGeom>
        </p:spPr>
      </p:pic>
      <p:sp>
        <p:nvSpPr>
          <p:cNvPr id="5" name="Text Placeholder 4">
            <a:extLst>
              <a:ext uri="{FF2B5EF4-FFF2-40B4-BE49-F238E27FC236}">
                <a16:creationId xmlns:a16="http://schemas.microsoft.com/office/drawing/2014/main" id="{B425D032-7B4C-172D-99BA-BD279EE1CFEE}"/>
              </a:ext>
            </a:extLst>
          </p:cNvPr>
          <p:cNvSpPr>
            <a:spLocks noGrp="1"/>
          </p:cNvSpPr>
          <p:nvPr>
            <p:ph type="body" idx="1"/>
          </p:nvPr>
        </p:nvSpPr>
        <p:spPr/>
        <p:txBody>
          <a:bodyPr>
            <a:normAutofit fontScale="47500" lnSpcReduction="20000"/>
          </a:bodyPr>
          <a:lstStyle/>
          <a:p>
            <a:endParaRPr lang="en-CA"/>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53A-6736-4DAE-B4E8-D72867B07714}"/>
              </a:ext>
            </a:extLst>
          </p:cNvPr>
          <p:cNvSpPr>
            <a:spLocks noGrp="1"/>
          </p:cNvSpPr>
          <p:nvPr>
            <p:ph type="title"/>
          </p:nvPr>
        </p:nvSpPr>
        <p:spPr/>
        <p:txBody>
          <a:bodyPr/>
          <a:lstStyle/>
          <a:p>
            <a:r>
              <a:rPr lang="en-CA" dirty="0">
                <a:solidFill>
                  <a:schemeClr val="tx1"/>
                </a:solidFill>
                <a:latin typeface="+mj-lt"/>
              </a:rPr>
              <a:t>My Recommended Resources</a:t>
            </a:r>
          </a:p>
        </p:txBody>
      </p:sp>
      <p:sp>
        <p:nvSpPr>
          <p:cNvPr id="8" name="TextBox 7">
            <a:extLst>
              <a:ext uri="{FF2B5EF4-FFF2-40B4-BE49-F238E27FC236}">
                <a16:creationId xmlns:a16="http://schemas.microsoft.com/office/drawing/2014/main" id="{DB5A1F25-93C3-45C5-82D4-BF382E5C79B4}"/>
              </a:ext>
            </a:extLst>
          </p:cNvPr>
          <p:cNvSpPr txBox="1"/>
          <p:nvPr/>
        </p:nvSpPr>
        <p:spPr>
          <a:xfrm>
            <a:off x="6266973" y="4124767"/>
            <a:ext cx="2877027" cy="415498"/>
          </a:xfrm>
          <a:prstGeom prst="rect">
            <a:avLst/>
          </a:prstGeom>
          <a:noFill/>
        </p:spPr>
        <p:txBody>
          <a:bodyPr wrap="square" rtlCol="0">
            <a:spAutoFit/>
          </a:bodyPr>
          <a:lstStyle/>
          <a:p>
            <a:r>
              <a:rPr lang="en-CA" sz="1050" dirty="0"/>
              <a:t>Facebook: Kieran Moloney</a:t>
            </a:r>
          </a:p>
          <a:p>
            <a:r>
              <a:rPr lang="en-CA" sz="1050" dirty="0"/>
              <a:t>Email: 21150427@studentmail.ul.ie</a:t>
            </a:r>
          </a:p>
        </p:txBody>
      </p:sp>
      <p:sp>
        <p:nvSpPr>
          <p:cNvPr id="6" name="TextBox 5">
            <a:extLst>
              <a:ext uri="{FF2B5EF4-FFF2-40B4-BE49-F238E27FC236}">
                <a16:creationId xmlns:a16="http://schemas.microsoft.com/office/drawing/2014/main" id="{3E656BF1-4A30-0348-B079-3064499DD7EB}"/>
              </a:ext>
            </a:extLst>
          </p:cNvPr>
          <p:cNvSpPr txBox="1"/>
          <p:nvPr/>
        </p:nvSpPr>
        <p:spPr>
          <a:xfrm>
            <a:off x="400050" y="1028701"/>
            <a:ext cx="5086350" cy="3339376"/>
          </a:xfrm>
          <a:prstGeom prst="rect">
            <a:avLst/>
          </a:prstGeom>
          <a:noFill/>
        </p:spPr>
        <p:txBody>
          <a:bodyPr wrap="square" rtlCol="0">
            <a:spAutoFit/>
          </a:bodyPr>
          <a:lstStyle/>
          <a:p>
            <a:pPr marL="171450" indent="-171450">
              <a:lnSpc>
                <a:spcPct val="90000"/>
              </a:lnSpc>
              <a:spcBef>
                <a:spcPts val="750"/>
              </a:spcBef>
              <a:buFont typeface="Arial" panose="020B0604020202020204" pitchFamily="34" charset="0"/>
              <a:buChar char="•"/>
              <a:defRPr/>
            </a:pPr>
            <a:r>
              <a:rPr lang="en-US" sz="1800" dirty="0" err="1"/>
              <a:t>FirstAid</a:t>
            </a:r>
            <a:r>
              <a:rPr lang="en-US" sz="1800" dirty="0"/>
              <a:t> (get most up to date version)</a:t>
            </a:r>
          </a:p>
          <a:p>
            <a:pPr marL="171450" indent="-171450">
              <a:lnSpc>
                <a:spcPct val="90000"/>
              </a:lnSpc>
              <a:spcBef>
                <a:spcPts val="750"/>
              </a:spcBef>
              <a:buFont typeface="Arial" panose="020B0604020202020204" pitchFamily="34" charset="0"/>
              <a:buChar char="•"/>
              <a:defRPr/>
            </a:pPr>
            <a:r>
              <a:rPr lang="en-US" sz="1800" dirty="0"/>
              <a:t>Guyton hall physiology</a:t>
            </a:r>
          </a:p>
          <a:p>
            <a:pPr marL="171450" indent="-171450">
              <a:lnSpc>
                <a:spcPct val="90000"/>
              </a:lnSpc>
              <a:spcBef>
                <a:spcPts val="750"/>
              </a:spcBef>
              <a:buFont typeface="Arial" panose="020B0604020202020204" pitchFamily="34" charset="0"/>
              <a:buChar char="•"/>
              <a:defRPr/>
            </a:pPr>
            <a:r>
              <a:rPr lang="en-US" sz="1800" dirty="0"/>
              <a:t>Teach me anatomy / teach me physiology (online free)</a:t>
            </a:r>
          </a:p>
          <a:p>
            <a:pPr marL="171450" indent="-171450">
              <a:lnSpc>
                <a:spcPct val="90000"/>
              </a:lnSpc>
              <a:spcBef>
                <a:spcPts val="750"/>
              </a:spcBef>
              <a:buFont typeface="Arial" panose="020B0604020202020204" pitchFamily="34" charset="0"/>
              <a:buChar char="•"/>
              <a:defRPr/>
            </a:pPr>
            <a:r>
              <a:rPr lang="en-US" sz="1800" dirty="0" err="1"/>
              <a:t>Amboss</a:t>
            </a:r>
            <a:r>
              <a:rPr lang="en-US" sz="1800" dirty="0"/>
              <a:t> ( good for summaries and for recap,</a:t>
            </a:r>
          </a:p>
          <a:p>
            <a:pPr marL="171450" indent="-171450">
              <a:lnSpc>
                <a:spcPct val="90000"/>
              </a:lnSpc>
              <a:spcBef>
                <a:spcPts val="750"/>
              </a:spcBef>
              <a:buFont typeface="Arial" panose="020B0604020202020204" pitchFamily="34" charset="0"/>
              <a:buChar char="•"/>
              <a:defRPr/>
            </a:pPr>
            <a:r>
              <a:rPr lang="en-US" sz="1800" dirty="0"/>
              <a:t>Osmosis, Armando and ninja nerd videos on </a:t>
            </a:r>
            <a:r>
              <a:rPr lang="en-US" sz="1800" dirty="0" err="1"/>
              <a:t>youtube</a:t>
            </a:r>
            <a:r>
              <a:rPr lang="en-US" sz="1800" dirty="0"/>
              <a:t>, in order of my preference</a:t>
            </a:r>
          </a:p>
          <a:p>
            <a:pPr marL="171450" indent="-171450">
              <a:lnSpc>
                <a:spcPct val="90000"/>
              </a:lnSpc>
              <a:spcBef>
                <a:spcPts val="750"/>
              </a:spcBef>
              <a:buFont typeface="Arial" panose="020B0604020202020204" pitchFamily="34" charset="0"/>
              <a:buChar char="•"/>
              <a:defRPr/>
            </a:pPr>
            <a:r>
              <a:rPr lang="en-US" sz="1800" dirty="0"/>
              <a:t> All of these resources should be available in PDF’s on an infamous google drive 😂</a:t>
            </a:r>
          </a:p>
          <a:p>
            <a:pPr>
              <a:lnSpc>
                <a:spcPct val="90000"/>
              </a:lnSpc>
              <a:spcBef>
                <a:spcPts val="750"/>
              </a:spcBef>
              <a:defRPr/>
            </a:pPr>
            <a:r>
              <a:rPr lang="en-US" dirty="0"/>
              <a:t>For those keen to practice auscultation (not useful in exams year 1+2) -&gt; </a:t>
            </a:r>
            <a:r>
              <a:rPr lang="en-US" dirty="0" err="1"/>
              <a:t>Litmann</a:t>
            </a:r>
            <a:r>
              <a:rPr lang="en-US" dirty="0"/>
              <a:t> Stethoscope App</a:t>
            </a:r>
          </a:p>
        </p:txBody>
      </p:sp>
      <p:pic>
        <p:nvPicPr>
          <p:cNvPr id="7170" name="Picture 2" descr="THANK YOU!&quot; Card (thanks very much message greetings gratitude) Stock  Vector | Adobe Stock">
            <a:extLst>
              <a:ext uri="{FF2B5EF4-FFF2-40B4-BE49-F238E27FC236}">
                <a16:creationId xmlns:a16="http://schemas.microsoft.com/office/drawing/2014/main" id="{D5E9099E-B2E6-39FE-9D31-F5F53CE53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7900" y="1485900"/>
            <a:ext cx="2594139" cy="194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6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References </a:t>
            </a:r>
            <a:endParaRPr sz="1100"/>
          </a:p>
        </p:txBody>
      </p:sp>
      <p:sp>
        <p:nvSpPr>
          <p:cNvPr id="572" name="Google Shape;572;p67"/>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dirty="0"/>
              <a:t>First Aid 2018</a:t>
            </a:r>
            <a:endParaRPr sz="1100" dirty="0"/>
          </a:p>
          <a:p>
            <a:pPr marL="177800" lvl="0" indent="-171450" algn="l" rtl="0">
              <a:lnSpc>
                <a:spcPct val="90000"/>
              </a:lnSpc>
              <a:spcBef>
                <a:spcPts val="1400"/>
              </a:spcBef>
              <a:spcAft>
                <a:spcPts val="0"/>
              </a:spcAft>
              <a:buClr>
                <a:srgbClr val="262626"/>
              </a:buClr>
              <a:buSzPts val="1500"/>
              <a:buChar char="•"/>
            </a:pPr>
            <a:r>
              <a:rPr lang="en" sz="1100" dirty="0" err="1"/>
              <a:t>AMBOSS.com</a:t>
            </a:r>
            <a:endParaRPr sz="1100" dirty="0"/>
          </a:p>
          <a:p>
            <a:pPr marL="177800" lvl="0" indent="-171450" algn="l" rtl="0">
              <a:lnSpc>
                <a:spcPct val="90000"/>
              </a:lnSpc>
              <a:spcBef>
                <a:spcPts val="1400"/>
              </a:spcBef>
              <a:spcAft>
                <a:spcPts val="0"/>
              </a:spcAft>
              <a:buClr>
                <a:srgbClr val="262626"/>
              </a:buClr>
              <a:buSzPts val="1500"/>
              <a:buChar char="•"/>
            </a:pPr>
            <a:r>
              <a:rPr lang="en" sz="1100" dirty="0"/>
              <a:t>Physiology 2018 (Costanzo)</a:t>
            </a:r>
            <a:endParaRPr sz="1100" dirty="0"/>
          </a:p>
          <a:p>
            <a:pPr marL="177800" lvl="0" indent="-171450" algn="l" rtl="0">
              <a:lnSpc>
                <a:spcPct val="90000"/>
              </a:lnSpc>
              <a:spcBef>
                <a:spcPts val="1400"/>
              </a:spcBef>
              <a:spcAft>
                <a:spcPts val="0"/>
              </a:spcAft>
              <a:buClr>
                <a:srgbClr val="262626"/>
              </a:buClr>
              <a:buSzPts val="1500"/>
              <a:buChar char="•"/>
            </a:pPr>
            <a:r>
              <a:rPr lang="en" sz="1100" dirty="0" err="1"/>
              <a:t>Uworld.com</a:t>
            </a:r>
            <a:r>
              <a:rPr lang="en" sz="1100" dirty="0"/>
              <a:t> (Q Bank)</a:t>
            </a:r>
            <a:endParaRPr sz="1100" dirty="0"/>
          </a:p>
          <a:p>
            <a:pPr marL="177800" lvl="0" indent="-171450" algn="l" rtl="0">
              <a:lnSpc>
                <a:spcPct val="90000"/>
              </a:lnSpc>
              <a:spcBef>
                <a:spcPts val="1400"/>
              </a:spcBef>
              <a:spcAft>
                <a:spcPts val="0"/>
              </a:spcAft>
              <a:buClr>
                <a:srgbClr val="262626"/>
              </a:buClr>
              <a:buSzPts val="1500"/>
              <a:buChar char="•"/>
            </a:pPr>
            <a:r>
              <a:rPr lang="en" sz="1100" dirty="0"/>
              <a:t>Past Doctorial presentations </a:t>
            </a:r>
            <a:endParaRPr sz="1100" dirty="0"/>
          </a:p>
          <a:p>
            <a:pPr marL="520700" lvl="1" indent="-158750" algn="l" rtl="0">
              <a:lnSpc>
                <a:spcPct val="90000"/>
              </a:lnSpc>
              <a:spcBef>
                <a:spcPts val="1100"/>
              </a:spcBef>
              <a:spcAft>
                <a:spcPts val="0"/>
              </a:spcAft>
              <a:buSzPts val="1100"/>
              <a:buChar char="•"/>
            </a:pPr>
            <a:r>
              <a:rPr lang="en" sz="1100" dirty="0"/>
              <a:t>Catherine (2021)</a:t>
            </a:r>
          </a:p>
          <a:p>
            <a:pPr marL="520700" lvl="1" indent="-158750" algn="l" rtl="0">
              <a:lnSpc>
                <a:spcPct val="90000"/>
              </a:lnSpc>
              <a:spcBef>
                <a:spcPts val="1100"/>
              </a:spcBef>
              <a:spcAft>
                <a:spcPts val="0"/>
              </a:spcAft>
              <a:buSzPts val="1100"/>
              <a:buChar char="•"/>
            </a:pPr>
            <a:r>
              <a:rPr lang="en-US" sz="1100" dirty="0"/>
              <a:t>K</a:t>
            </a:r>
            <a:r>
              <a:rPr lang="en" sz="1100" dirty="0" err="1"/>
              <a:t>aithlyn</a:t>
            </a:r>
            <a:r>
              <a:rPr lang="en" sz="1100" dirty="0"/>
              <a:t> (2023)</a:t>
            </a:r>
            <a:endParaRPr sz="1100" dirty="0"/>
          </a:p>
          <a:p>
            <a:pPr marL="520700" lvl="1" indent="-88900" algn="l" rtl="0">
              <a:lnSpc>
                <a:spcPct val="90000"/>
              </a:lnSpc>
              <a:spcBef>
                <a:spcPts val="1100"/>
              </a:spcBef>
              <a:spcAft>
                <a:spcPts val="0"/>
              </a:spcAft>
              <a:buClr>
                <a:srgbClr val="262626"/>
              </a:buClr>
              <a:buSzPts val="1400"/>
              <a:buNone/>
            </a:pPr>
            <a:endParaRPr sz="1100" dirty="0"/>
          </a:p>
          <a:p>
            <a:pPr marL="520700" lvl="1" indent="-88900" algn="l" rtl="0">
              <a:lnSpc>
                <a:spcPct val="90000"/>
              </a:lnSpc>
              <a:spcBef>
                <a:spcPts val="400"/>
              </a:spcBef>
              <a:spcAft>
                <a:spcPts val="0"/>
              </a:spcAft>
              <a:buClr>
                <a:srgbClr val="262626"/>
              </a:buClr>
              <a:buSzPts val="1400"/>
              <a:buNone/>
            </a:pPr>
            <a:endParaRPr sz="1100" dirty="0"/>
          </a:p>
          <a:p>
            <a:pPr marL="177800" lvl="0" indent="-76200" algn="l" rtl="0">
              <a:lnSpc>
                <a:spcPct val="90000"/>
              </a:lnSpc>
              <a:spcBef>
                <a:spcPts val="800"/>
              </a:spcBef>
              <a:spcAft>
                <a:spcPts val="0"/>
              </a:spcAft>
              <a:buClr>
                <a:srgbClr val="262626"/>
              </a:buClr>
              <a:buSzPts val="1500"/>
              <a:buNone/>
            </a:pPr>
            <a:endParaRPr sz="1100" dirty="0"/>
          </a:p>
          <a:p>
            <a:pPr marL="177800" lvl="0" indent="-76200" algn="l" rtl="0">
              <a:lnSpc>
                <a:spcPct val="90000"/>
              </a:lnSpc>
              <a:spcBef>
                <a:spcPts val="800"/>
              </a:spcBef>
              <a:spcAft>
                <a:spcPts val="0"/>
              </a:spcAft>
              <a:buClr>
                <a:srgbClr val="262626"/>
              </a:buClr>
              <a:buSzPts val="1500"/>
              <a:buNone/>
            </a:pPr>
            <a:endParaRPr sz="1100" dirty="0"/>
          </a:p>
        </p:txBody>
      </p:sp>
      <p:sp>
        <p:nvSpPr>
          <p:cNvPr id="573" name="Google Shape;573;p67"/>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endParaRPr sz="1100"/>
          </a:p>
        </p:txBody>
      </p:sp>
      <p:pic>
        <p:nvPicPr>
          <p:cNvPr id="575" name="Google Shape;575;p67" descr="Logo.jpg"/>
          <p:cNvPicPr preferRelativeResize="0"/>
          <p:nvPr/>
        </p:nvPicPr>
        <p:blipFill rotWithShape="1">
          <a:blip r:embed="rId3">
            <a:alphaModFix/>
          </a:blip>
          <a:srcRect/>
          <a:stretch/>
        </p:blipFill>
        <p:spPr>
          <a:xfrm>
            <a:off x="4795675" y="1367117"/>
            <a:ext cx="2685761" cy="2409265"/>
          </a:xfrm>
          <a:prstGeom prst="rect">
            <a:avLst/>
          </a:prstGeom>
          <a:noFill/>
          <a:ln>
            <a:noFill/>
          </a:ln>
        </p:spPr>
      </p:pic>
      <p:sp>
        <p:nvSpPr>
          <p:cNvPr id="576" name="Google Shape;576;p67"/>
          <p:cNvSpPr txBox="1"/>
          <p:nvPr/>
        </p:nvSpPr>
        <p:spPr>
          <a:xfrm>
            <a:off x="5119535" y="4052011"/>
            <a:ext cx="2038042" cy="415498"/>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2300"/>
              <a:buFont typeface="Arial"/>
              <a:buNone/>
            </a:pPr>
            <a:r>
              <a:rPr lang="en" sz="2300" b="1" i="0" u="none" strike="noStrike" cap="none">
                <a:solidFill>
                  <a:schemeClr val="dk1"/>
                </a:solidFill>
                <a:latin typeface="Calibri"/>
                <a:ea typeface="Calibri"/>
                <a:cs typeface="Calibri"/>
                <a:sym typeface="Calibri"/>
              </a:rPr>
              <a:t>THANK YOU!</a:t>
            </a:r>
            <a:endParaRPr sz="1100" b="0" i="0" u="none" strike="noStrike" cap="none">
              <a:solidFill>
                <a:srgbClr val="000000"/>
              </a:solidFill>
              <a:latin typeface="Arial"/>
              <a:ea typeface="Arial"/>
              <a:cs typeface="Arial"/>
              <a:sym typeface="Arial"/>
            </a:endParaRPr>
          </a:p>
        </p:txBody>
      </p:sp>
      <p:sp>
        <p:nvSpPr>
          <p:cNvPr id="3" name="Text Placeholder 2">
            <a:extLst>
              <a:ext uri="{FF2B5EF4-FFF2-40B4-BE49-F238E27FC236}">
                <a16:creationId xmlns:a16="http://schemas.microsoft.com/office/drawing/2014/main" id="{90DAEBB0-F059-7DF9-6EC0-1CB2BED8C98F}"/>
              </a:ext>
            </a:extLst>
          </p:cNvPr>
          <p:cNvSpPr>
            <a:spLocks noGrp="1"/>
          </p:cNvSpPr>
          <p:nvPr>
            <p:ph type="body" idx="2"/>
          </p:nvPr>
        </p:nvSpPr>
        <p:spPr/>
        <p:txBody>
          <a:bodyPr>
            <a:normAutofit fontScale="47500" lnSpcReduction="20000"/>
          </a:bodyPr>
          <a:lstStyle/>
          <a:p>
            <a:endParaRPr lang="en-CA"/>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E80EB-B738-2263-8B29-7AFCEFF25DC7}"/>
              </a:ext>
            </a:extLst>
          </p:cNvPr>
          <p:cNvSpPr>
            <a:spLocks noGrp="1"/>
          </p:cNvSpPr>
          <p:nvPr>
            <p:ph type="ctrTitle"/>
          </p:nvPr>
        </p:nvSpPr>
        <p:spPr/>
        <p:txBody>
          <a:bodyPr/>
          <a:lstStyle/>
          <a:p>
            <a:r>
              <a:rPr lang="en-CA" dirty="0"/>
              <a:t>Extra Slides</a:t>
            </a:r>
          </a:p>
        </p:txBody>
      </p:sp>
      <p:sp>
        <p:nvSpPr>
          <p:cNvPr id="3" name="Subtitle 2">
            <a:extLst>
              <a:ext uri="{FF2B5EF4-FFF2-40B4-BE49-F238E27FC236}">
                <a16:creationId xmlns:a16="http://schemas.microsoft.com/office/drawing/2014/main" id="{2B46FC54-0FEA-968A-A387-7CC0DB5954CD}"/>
              </a:ext>
            </a:extLst>
          </p:cNvPr>
          <p:cNvSpPr>
            <a:spLocks noGrp="1"/>
          </p:cNvSpPr>
          <p:nvPr>
            <p:ph type="subTitle" idx="1"/>
          </p:nvPr>
        </p:nvSpPr>
        <p:spPr/>
        <p:txBody>
          <a:bodyPr/>
          <a:lstStyle/>
          <a:p>
            <a:r>
              <a:rPr lang="en-CA" dirty="0"/>
              <a:t>For your viewing pleasure </a:t>
            </a:r>
          </a:p>
        </p:txBody>
      </p:sp>
      <p:sp>
        <p:nvSpPr>
          <p:cNvPr id="4" name="Text Placeholder 3">
            <a:extLst>
              <a:ext uri="{FF2B5EF4-FFF2-40B4-BE49-F238E27FC236}">
                <a16:creationId xmlns:a16="http://schemas.microsoft.com/office/drawing/2014/main" id="{941761D4-D0A8-08A2-C1BE-85591E9958A1}"/>
              </a:ext>
            </a:extLst>
          </p:cNvPr>
          <p:cNvSpPr>
            <a:spLocks noGrp="1"/>
          </p:cNvSpPr>
          <p:nvPr>
            <p:ph type="body" idx="2"/>
          </p:nvPr>
        </p:nvSpPr>
        <p:spPr/>
        <p:txBody>
          <a:bodyPr>
            <a:normAutofit fontScale="47500" lnSpcReduction="20000"/>
          </a:bodyPr>
          <a:lstStyle/>
          <a:p>
            <a:endParaRPr lang="en-CA"/>
          </a:p>
        </p:txBody>
      </p:sp>
    </p:spTree>
    <p:extLst>
      <p:ext uri="{BB962C8B-B14F-4D97-AF65-F5344CB8AC3E}">
        <p14:creationId xmlns:p14="http://schemas.microsoft.com/office/powerpoint/2010/main" val="25737747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sp>
        <p:nvSpPr>
          <p:cNvPr id="582" name="Google Shape;582;p6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UWorld Question 1</a:t>
            </a:r>
            <a:endParaRPr sz="1100"/>
          </a:p>
        </p:txBody>
      </p:sp>
      <p:pic>
        <p:nvPicPr>
          <p:cNvPr id="583" name="Google Shape;583;p68"/>
          <p:cNvPicPr preferRelativeResize="0">
            <a:picLocks noGrp="1"/>
          </p:cNvPicPr>
          <p:nvPr>
            <p:ph type="body" idx="1"/>
          </p:nvPr>
        </p:nvPicPr>
        <p:blipFill rotWithShape="1">
          <a:blip r:embed="rId3">
            <a:alphaModFix/>
          </a:blip>
          <a:srcRect/>
          <a:stretch/>
        </p:blipFill>
        <p:spPr>
          <a:xfrm>
            <a:off x="1161333" y="1371600"/>
            <a:ext cx="6821334" cy="2598211"/>
          </a:xfrm>
          <a:prstGeom prst="rect">
            <a:avLst/>
          </a:prstGeom>
          <a:noFill/>
          <a:ln>
            <a:noFill/>
          </a:ln>
        </p:spPr>
      </p:pic>
      <p:sp>
        <p:nvSpPr>
          <p:cNvPr id="584" name="Google Shape;584;p68"/>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Uworld.com (Q-bank)</a:t>
            </a:r>
            <a:endParaRPr sz="1100"/>
          </a:p>
        </p:txBody>
      </p:sp>
      <p:sp>
        <p:nvSpPr>
          <p:cNvPr id="585" name="Google Shape;585;p68"/>
          <p:cNvSpPr/>
          <p:nvPr/>
        </p:nvSpPr>
        <p:spPr>
          <a:xfrm>
            <a:off x="1217886" y="2571750"/>
            <a:ext cx="4920671" cy="1330216"/>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586" name="Google Shape;586;p68"/>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chemeClr val="lt1"/>
              </a:buClr>
              <a:buSzPts val="1100"/>
              <a:buFont typeface="Arial"/>
              <a:buNone/>
            </a:pPr>
            <a:r>
              <a:rPr lang="en" sz="1100"/>
              <a:t>CB 21-10-21</a:t>
            </a:r>
            <a:endParaRPr sz="11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85"/>
                                        </p:tgtEl>
                                      </p:cBhvr>
                                    </p:animEffect>
                                    <p:set>
                                      <p:cBhvr>
                                        <p:cTn id="7" dur="1" fill="hold">
                                          <p:stCondLst>
                                            <p:cond delay="500"/>
                                          </p:stCondLst>
                                        </p:cTn>
                                        <p:tgtEl>
                                          <p:spTgt spid="5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69"/>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UWorld Question 2</a:t>
            </a:r>
            <a:endParaRPr sz="1100"/>
          </a:p>
        </p:txBody>
      </p:sp>
      <p:pic>
        <p:nvPicPr>
          <p:cNvPr id="592" name="Google Shape;592;p69"/>
          <p:cNvPicPr preferRelativeResize="0">
            <a:picLocks noGrp="1"/>
          </p:cNvPicPr>
          <p:nvPr>
            <p:ph type="body" idx="1"/>
          </p:nvPr>
        </p:nvPicPr>
        <p:blipFill rotWithShape="1">
          <a:blip r:embed="rId3">
            <a:alphaModFix/>
          </a:blip>
          <a:srcRect/>
          <a:stretch/>
        </p:blipFill>
        <p:spPr>
          <a:xfrm>
            <a:off x="930172" y="1443048"/>
            <a:ext cx="7283655" cy="2328852"/>
          </a:xfrm>
          <a:prstGeom prst="rect">
            <a:avLst/>
          </a:prstGeom>
          <a:noFill/>
          <a:ln>
            <a:noFill/>
          </a:ln>
        </p:spPr>
      </p:pic>
      <p:sp>
        <p:nvSpPr>
          <p:cNvPr id="593" name="Google Shape;593;p69"/>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Uworld.com (Q-bank)</a:t>
            </a:r>
            <a:endParaRPr sz="1100"/>
          </a:p>
        </p:txBody>
      </p:sp>
      <p:sp>
        <p:nvSpPr>
          <p:cNvPr id="594" name="Google Shape;594;p69"/>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lnSpc>
                <a:spcPct val="90000"/>
              </a:lnSpc>
              <a:spcBef>
                <a:spcPts val="0"/>
              </a:spcBef>
              <a:spcAft>
                <a:spcPts val="0"/>
              </a:spcAft>
              <a:buClr>
                <a:schemeClr val="lt1"/>
              </a:buClr>
              <a:buSzPct val="26141"/>
              <a:buFont typeface="Arial"/>
              <a:buNone/>
            </a:pPr>
            <a:r>
              <a:rPr lang="en" sz="4207"/>
              <a:t>CB 21-10-21</a:t>
            </a:r>
            <a:endParaRPr sz="4207"/>
          </a:p>
          <a:p>
            <a:pPr marL="0" lvl="0" indent="0" algn="l" rtl="0">
              <a:lnSpc>
                <a:spcPct val="90000"/>
              </a:lnSpc>
              <a:spcBef>
                <a:spcPts val="800"/>
              </a:spcBef>
              <a:spcAft>
                <a:spcPts val="0"/>
              </a:spcAft>
              <a:buClr>
                <a:schemeClr val="lt1"/>
              </a:buClr>
              <a:buSzPct val="127272"/>
              <a:buNone/>
            </a:pPr>
            <a:endParaRPr sz="1100"/>
          </a:p>
        </p:txBody>
      </p:sp>
      <p:sp>
        <p:nvSpPr>
          <p:cNvPr id="595" name="Google Shape;595;p69"/>
          <p:cNvSpPr/>
          <p:nvPr/>
        </p:nvSpPr>
        <p:spPr>
          <a:xfrm>
            <a:off x="930172" y="2388475"/>
            <a:ext cx="2652541" cy="1383425"/>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95"/>
                                        </p:tgtEl>
                                      </p:cBhvr>
                                    </p:animEffect>
                                    <p:set>
                                      <p:cBhvr>
                                        <p:cTn id="7" dur="1" fill="hold">
                                          <p:stCondLst>
                                            <p:cond delay="500"/>
                                          </p:stCondLst>
                                        </p:cTn>
                                        <p:tgtEl>
                                          <p:spTgt spid="59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7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Uworld Question 3</a:t>
            </a:r>
            <a:endParaRPr sz="1100"/>
          </a:p>
        </p:txBody>
      </p:sp>
      <p:pic>
        <p:nvPicPr>
          <p:cNvPr id="601" name="Google Shape;601;p70"/>
          <p:cNvPicPr preferRelativeResize="0">
            <a:picLocks noGrp="1"/>
          </p:cNvPicPr>
          <p:nvPr>
            <p:ph type="body" idx="1"/>
          </p:nvPr>
        </p:nvPicPr>
        <p:blipFill rotWithShape="1">
          <a:blip r:embed="rId3">
            <a:alphaModFix/>
          </a:blip>
          <a:srcRect/>
          <a:stretch/>
        </p:blipFill>
        <p:spPr>
          <a:xfrm>
            <a:off x="2678296" y="1133372"/>
            <a:ext cx="3787408" cy="3371624"/>
          </a:xfrm>
          <a:prstGeom prst="rect">
            <a:avLst/>
          </a:prstGeom>
          <a:noFill/>
          <a:ln>
            <a:noFill/>
          </a:ln>
        </p:spPr>
      </p:pic>
      <p:sp>
        <p:nvSpPr>
          <p:cNvPr id="602" name="Google Shape;602;p70"/>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Uworld.com (Q-bank)</a:t>
            </a:r>
            <a:endParaRPr sz="1100"/>
          </a:p>
        </p:txBody>
      </p:sp>
      <p:sp>
        <p:nvSpPr>
          <p:cNvPr id="603" name="Google Shape;603;p70"/>
          <p:cNvSpPr/>
          <p:nvPr/>
        </p:nvSpPr>
        <p:spPr>
          <a:xfrm>
            <a:off x="2719552" y="3440825"/>
            <a:ext cx="2886075" cy="10287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04" name="Google Shape;604;p70"/>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03"/>
                                        </p:tgtEl>
                                      </p:cBhvr>
                                    </p:animEffect>
                                    <p:set>
                                      <p:cBhvr>
                                        <p:cTn id="7" dur="1" fill="hold">
                                          <p:stCondLst>
                                            <p:cond delay="500"/>
                                          </p:stCondLst>
                                        </p:cTn>
                                        <p:tgtEl>
                                          <p:spTgt spid="60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3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Some Embryo Questions</a:t>
            </a:r>
            <a:endParaRPr sz="1100"/>
          </a:p>
        </p:txBody>
      </p:sp>
      <p:sp>
        <p:nvSpPr>
          <p:cNvPr id="194" name="Google Shape;194;p31"/>
          <p:cNvSpPr txBox="1">
            <a:spLocks noGrp="1"/>
          </p:cNvSpPr>
          <p:nvPr>
            <p:ph type="body" idx="1"/>
          </p:nvPr>
        </p:nvSpPr>
        <p:spPr>
          <a:xfrm>
            <a:off x="628650" y="1037629"/>
            <a:ext cx="7886700" cy="3670697"/>
          </a:xfrm>
          <a:prstGeom prst="rect">
            <a:avLst/>
          </a:prstGeom>
          <a:noFill/>
          <a:ln>
            <a:noFill/>
          </a:ln>
        </p:spPr>
        <p:txBody>
          <a:bodyPr spcFirstLastPara="1" wrap="square" lIns="68575" tIns="34275" rIns="68575" bIns="34275" anchor="t" anchorCtr="0">
            <a:normAutofit/>
          </a:bodyPr>
          <a:lstStyle/>
          <a:p>
            <a:pPr marL="342900" lvl="0" indent="-336550" algn="l" rtl="0">
              <a:lnSpc>
                <a:spcPct val="90000"/>
              </a:lnSpc>
              <a:spcBef>
                <a:spcPts val="0"/>
              </a:spcBef>
              <a:spcAft>
                <a:spcPts val="0"/>
              </a:spcAft>
              <a:buClr>
                <a:srgbClr val="262626"/>
              </a:buClr>
              <a:buSzPts val="1500"/>
              <a:buFont typeface="Calibri"/>
              <a:buAutoNum type="arabicPeriod"/>
            </a:pPr>
            <a:r>
              <a:rPr lang="en" sz="1100" b="1" dirty="0"/>
              <a:t>When do Type II Pneumocytes begin to form?</a:t>
            </a:r>
            <a:endParaRPr sz="1100" dirty="0"/>
          </a:p>
          <a:p>
            <a:pPr marL="342900" lvl="1" indent="0" algn="l" rtl="0">
              <a:lnSpc>
                <a:spcPct val="90000"/>
              </a:lnSpc>
              <a:spcBef>
                <a:spcPts val="1500"/>
              </a:spcBef>
              <a:spcAft>
                <a:spcPts val="0"/>
              </a:spcAft>
              <a:buClr>
                <a:srgbClr val="FF0000"/>
              </a:buClr>
              <a:buSzPts val="1400"/>
              <a:buNone/>
            </a:pPr>
            <a:r>
              <a:rPr lang="en" sz="1100" b="1" dirty="0">
                <a:solidFill>
                  <a:srgbClr val="FF0000"/>
                </a:solidFill>
              </a:rPr>
              <a:t>Answer:</a:t>
            </a:r>
            <a:r>
              <a:rPr lang="en" sz="1100" dirty="0"/>
              <a:t> Around 20 weeks gestation (During Canalicular Stage)</a:t>
            </a:r>
            <a:endParaRPr sz="1100" b="1" dirty="0"/>
          </a:p>
          <a:p>
            <a:pPr marL="342900" lvl="0" indent="-336550" algn="l" rtl="0">
              <a:lnSpc>
                <a:spcPct val="90000"/>
              </a:lnSpc>
              <a:spcBef>
                <a:spcPts val="1900"/>
              </a:spcBef>
              <a:spcAft>
                <a:spcPts val="0"/>
              </a:spcAft>
              <a:buClr>
                <a:srgbClr val="262626"/>
              </a:buClr>
              <a:buSzPts val="1500"/>
              <a:buFont typeface="Calibri"/>
              <a:buAutoNum type="arabicPeriod"/>
            </a:pPr>
            <a:r>
              <a:rPr lang="en" sz="1100" b="1" dirty="0"/>
              <a:t>At what stage can the fetus survive outside the womb?</a:t>
            </a:r>
            <a:endParaRPr sz="1100" dirty="0"/>
          </a:p>
          <a:p>
            <a:pPr marL="342900" lvl="1" indent="0" algn="l" rtl="0">
              <a:lnSpc>
                <a:spcPct val="90000"/>
              </a:lnSpc>
              <a:spcBef>
                <a:spcPts val="1500"/>
              </a:spcBef>
              <a:spcAft>
                <a:spcPts val="0"/>
              </a:spcAft>
              <a:buClr>
                <a:srgbClr val="FF0000"/>
              </a:buClr>
              <a:buSzPts val="1400"/>
              <a:buNone/>
            </a:pPr>
            <a:r>
              <a:rPr lang="en" sz="1100" b="1" dirty="0">
                <a:solidFill>
                  <a:srgbClr val="FF0000"/>
                </a:solidFill>
              </a:rPr>
              <a:t>Answer:</a:t>
            </a:r>
            <a:r>
              <a:rPr lang="en" sz="1100" b="1" dirty="0"/>
              <a:t> </a:t>
            </a:r>
            <a:r>
              <a:rPr lang="en" sz="1100" dirty="0"/>
              <a:t>Between 24-25 weeks </a:t>
            </a:r>
            <a:endParaRPr sz="1100" b="1" dirty="0"/>
          </a:p>
          <a:p>
            <a:pPr marL="342900" lvl="0" indent="-336550" algn="l" rtl="0">
              <a:lnSpc>
                <a:spcPct val="90000"/>
              </a:lnSpc>
              <a:spcBef>
                <a:spcPts val="1900"/>
              </a:spcBef>
              <a:spcAft>
                <a:spcPts val="0"/>
              </a:spcAft>
              <a:buClr>
                <a:srgbClr val="262626"/>
              </a:buClr>
              <a:buSzPts val="1500"/>
              <a:buFont typeface="Calibri"/>
              <a:buAutoNum type="arabicPeriod"/>
            </a:pPr>
            <a:r>
              <a:rPr lang="en" sz="1100" b="1" dirty="0"/>
              <a:t>What is one of the causes of Oligohydramnios?</a:t>
            </a:r>
            <a:endParaRPr sz="1100" dirty="0"/>
          </a:p>
          <a:p>
            <a:pPr marL="342900" lvl="1" indent="0" algn="l" rtl="0">
              <a:lnSpc>
                <a:spcPct val="90000"/>
              </a:lnSpc>
              <a:spcBef>
                <a:spcPts val="1500"/>
              </a:spcBef>
              <a:spcAft>
                <a:spcPts val="0"/>
              </a:spcAft>
              <a:buClr>
                <a:srgbClr val="FF0000"/>
              </a:buClr>
              <a:buSzPts val="1400"/>
              <a:buNone/>
            </a:pPr>
            <a:r>
              <a:rPr lang="en" sz="1100" b="1" dirty="0">
                <a:solidFill>
                  <a:srgbClr val="FF0000"/>
                </a:solidFill>
              </a:rPr>
              <a:t>Answer:</a:t>
            </a:r>
            <a:r>
              <a:rPr lang="en" sz="1100" b="1" dirty="0"/>
              <a:t> </a:t>
            </a:r>
            <a:r>
              <a:rPr lang="en" sz="1100" dirty="0"/>
              <a:t>Renal Agenesis (Remember* what POTTER stands for)</a:t>
            </a:r>
            <a:endParaRPr sz="1100" b="1" dirty="0"/>
          </a:p>
          <a:p>
            <a:pPr marL="342900" lvl="0" indent="-336550" algn="l" rtl="0">
              <a:lnSpc>
                <a:spcPct val="90000"/>
              </a:lnSpc>
              <a:spcBef>
                <a:spcPts val="1900"/>
              </a:spcBef>
              <a:spcAft>
                <a:spcPts val="0"/>
              </a:spcAft>
              <a:buClr>
                <a:srgbClr val="262626"/>
              </a:buClr>
              <a:buSzPts val="1500"/>
              <a:buFont typeface="Calibri"/>
              <a:buAutoNum type="arabicPeriod"/>
            </a:pPr>
            <a:r>
              <a:rPr lang="en" sz="1100" b="1" dirty="0"/>
              <a:t>How many alveoli does the average adult have?</a:t>
            </a:r>
          </a:p>
          <a:p>
            <a:pPr marL="342900" lvl="0" indent="-336550" algn="l" rtl="0">
              <a:lnSpc>
                <a:spcPct val="90000"/>
              </a:lnSpc>
              <a:spcBef>
                <a:spcPts val="1900"/>
              </a:spcBef>
              <a:spcAft>
                <a:spcPts val="0"/>
              </a:spcAft>
              <a:buClr>
                <a:srgbClr val="262626"/>
              </a:buClr>
              <a:buSzPts val="1500"/>
              <a:buFont typeface="Calibri"/>
              <a:buAutoNum type="arabicPeriod"/>
            </a:pPr>
            <a:endParaRPr sz="1100" dirty="0"/>
          </a:p>
          <a:p>
            <a:pPr marL="342900" lvl="1" indent="0" algn="l" rtl="0">
              <a:lnSpc>
                <a:spcPct val="90000"/>
              </a:lnSpc>
              <a:spcBef>
                <a:spcPts val="1500"/>
              </a:spcBef>
              <a:spcAft>
                <a:spcPts val="0"/>
              </a:spcAft>
              <a:buClr>
                <a:srgbClr val="FF0000"/>
              </a:buClr>
              <a:buSzPts val="1400"/>
              <a:buNone/>
            </a:pPr>
            <a:r>
              <a:rPr lang="en" sz="1100" b="1" dirty="0">
                <a:solidFill>
                  <a:srgbClr val="FF0000"/>
                </a:solidFill>
              </a:rPr>
              <a:t>Answer:</a:t>
            </a:r>
            <a:r>
              <a:rPr lang="en" sz="1100" b="1" dirty="0"/>
              <a:t> </a:t>
            </a:r>
            <a:r>
              <a:rPr lang="en" sz="1100" dirty="0"/>
              <a:t>Approximately 300 million alveoli (increase in number from birth)</a:t>
            </a:r>
            <a:endParaRPr sz="1100" b="1" dirty="0"/>
          </a:p>
          <a:p>
            <a:pPr marL="342900" lvl="0" indent="-241300" algn="l" rtl="0">
              <a:lnSpc>
                <a:spcPct val="90000"/>
              </a:lnSpc>
              <a:spcBef>
                <a:spcPts val="1900"/>
              </a:spcBef>
              <a:spcAft>
                <a:spcPts val="0"/>
              </a:spcAft>
              <a:buClr>
                <a:srgbClr val="262626"/>
              </a:buClr>
              <a:buSzPts val="1500"/>
              <a:buFont typeface="Calibri"/>
              <a:buNone/>
            </a:pPr>
            <a:endParaRPr sz="1100" dirty="0"/>
          </a:p>
          <a:p>
            <a:pPr marL="342900" lvl="0" indent="-241300" algn="l" rtl="0">
              <a:lnSpc>
                <a:spcPct val="90000"/>
              </a:lnSpc>
              <a:spcBef>
                <a:spcPts val="800"/>
              </a:spcBef>
              <a:spcAft>
                <a:spcPts val="0"/>
              </a:spcAft>
              <a:buClr>
                <a:srgbClr val="262626"/>
              </a:buClr>
              <a:buSzPts val="1500"/>
              <a:buFont typeface="Calibri"/>
              <a:buNone/>
            </a:pPr>
            <a:endParaRPr sz="1100" dirty="0"/>
          </a:p>
          <a:p>
            <a:pPr marL="342900" lvl="0" indent="-241300" algn="l" rtl="0">
              <a:lnSpc>
                <a:spcPct val="90000"/>
              </a:lnSpc>
              <a:spcBef>
                <a:spcPts val="800"/>
              </a:spcBef>
              <a:spcAft>
                <a:spcPts val="0"/>
              </a:spcAft>
              <a:buClr>
                <a:srgbClr val="262626"/>
              </a:buClr>
              <a:buSzPts val="1500"/>
              <a:buFont typeface="Calibri"/>
              <a:buNone/>
            </a:pPr>
            <a:endParaRPr sz="1100" dirty="0"/>
          </a:p>
          <a:p>
            <a:pPr marL="342900" lvl="0" indent="-241300" algn="l" rtl="0">
              <a:lnSpc>
                <a:spcPct val="90000"/>
              </a:lnSpc>
              <a:spcBef>
                <a:spcPts val="800"/>
              </a:spcBef>
              <a:spcAft>
                <a:spcPts val="0"/>
              </a:spcAft>
              <a:buClr>
                <a:srgbClr val="262626"/>
              </a:buClr>
              <a:buSzPts val="1500"/>
              <a:buFont typeface="Calibri"/>
              <a:buNone/>
            </a:pPr>
            <a:endParaRPr sz="1100" dirty="0"/>
          </a:p>
        </p:txBody>
      </p:sp>
      <p:sp>
        <p:nvSpPr>
          <p:cNvPr id="195" name="Google Shape;195;p31"/>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First Aid 2018, 566, 646</a:t>
            </a:r>
            <a:endParaRPr sz="1100"/>
          </a:p>
        </p:txBody>
      </p:sp>
      <p:pic>
        <p:nvPicPr>
          <p:cNvPr id="197" name="Google Shape;197;p31" descr="A drawing of a cartoon character&#10;&#10;Description automatically generated"/>
          <p:cNvPicPr preferRelativeResize="0"/>
          <p:nvPr/>
        </p:nvPicPr>
        <p:blipFill rotWithShape="1">
          <a:blip r:embed="rId3">
            <a:alphaModFix/>
          </a:blip>
          <a:srcRect/>
          <a:stretch/>
        </p:blipFill>
        <p:spPr>
          <a:xfrm>
            <a:off x="6240046" y="1113234"/>
            <a:ext cx="2131918" cy="3018644"/>
          </a:xfrm>
          <a:prstGeom prst="rect">
            <a:avLst/>
          </a:prstGeom>
          <a:noFill/>
          <a:ln>
            <a:noFill/>
          </a:ln>
        </p:spPr>
      </p:pic>
      <p:sp>
        <p:nvSpPr>
          <p:cNvPr id="3" name="Text Placeholder 2">
            <a:extLst>
              <a:ext uri="{FF2B5EF4-FFF2-40B4-BE49-F238E27FC236}">
                <a16:creationId xmlns:a16="http://schemas.microsoft.com/office/drawing/2014/main" id="{B5BD99E5-1EF5-5AB7-410B-30D26A3B8724}"/>
              </a:ext>
            </a:extLst>
          </p:cNvPr>
          <p:cNvSpPr>
            <a:spLocks noGrp="1"/>
          </p:cNvSpPr>
          <p:nvPr>
            <p:ph type="body" idx="2"/>
          </p:nvPr>
        </p:nvSpPr>
        <p:spPr/>
        <p:txBody>
          <a:bodyPr>
            <a:normAutofit fontScale="47500" lnSpcReduction="20000"/>
          </a:bodyPr>
          <a:lstStyle/>
          <a:p>
            <a:endParaRPr lang="en-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4">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4">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4">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uiExpand="1"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71"/>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Uworld Question 4</a:t>
            </a:r>
            <a:endParaRPr sz="1100"/>
          </a:p>
        </p:txBody>
      </p:sp>
      <p:pic>
        <p:nvPicPr>
          <p:cNvPr id="610" name="Google Shape;610;p71"/>
          <p:cNvPicPr preferRelativeResize="0">
            <a:picLocks noGrp="1"/>
          </p:cNvPicPr>
          <p:nvPr>
            <p:ph type="body" idx="1"/>
          </p:nvPr>
        </p:nvPicPr>
        <p:blipFill rotWithShape="1">
          <a:blip r:embed="rId3">
            <a:alphaModFix/>
          </a:blip>
          <a:srcRect/>
          <a:stretch/>
        </p:blipFill>
        <p:spPr>
          <a:xfrm>
            <a:off x="745268" y="1288831"/>
            <a:ext cx="7653465" cy="2565838"/>
          </a:xfrm>
          <a:prstGeom prst="rect">
            <a:avLst/>
          </a:prstGeom>
          <a:noFill/>
          <a:ln>
            <a:noFill/>
          </a:ln>
        </p:spPr>
      </p:pic>
      <p:sp>
        <p:nvSpPr>
          <p:cNvPr id="611" name="Google Shape;611;p71"/>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Uworld.com (Q-bank)</a:t>
            </a:r>
            <a:endParaRPr sz="1100"/>
          </a:p>
        </p:txBody>
      </p:sp>
      <p:sp>
        <p:nvSpPr>
          <p:cNvPr id="612" name="Google Shape;612;p71"/>
          <p:cNvSpPr/>
          <p:nvPr/>
        </p:nvSpPr>
        <p:spPr>
          <a:xfrm>
            <a:off x="921866" y="2261607"/>
            <a:ext cx="2886000" cy="1466100"/>
          </a:xfrm>
          <a:prstGeom prst="rect">
            <a:avLst/>
          </a:prstGeom>
          <a:solidFill>
            <a:schemeClr val="accent1"/>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
        <p:nvSpPr>
          <p:cNvPr id="613" name="Google Shape;613;p71"/>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12"/>
                                        </p:tgtEl>
                                      </p:cBhvr>
                                    </p:animEffect>
                                    <p:set>
                                      <p:cBhvr>
                                        <p:cTn id="7" dur="1" fill="hold">
                                          <p:stCondLst>
                                            <p:cond delay="500"/>
                                          </p:stCondLst>
                                        </p:cTn>
                                        <p:tgtEl>
                                          <p:spTgt spid="6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p72"/>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Extra Diaphragm Figure</a:t>
            </a:r>
            <a:endParaRPr sz="1100"/>
          </a:p>
        </p:txBody>
      </p:sp>
      <p:pic>
        <p:nvPicPr>
          <p:cNvPr id="620" name="Google Shape;620;p72"/>
          <p:cNvPicPr preferRelativeResize="0">
            <a:picLocks noGrp="1"/>
          </p:cNvPicPr>
          <p:nvPr>
            <p:ph type="body" idx="1"/>
          </p:nvPr>
        </p:nvPicPr>
        <p:blipFill rotWithShape="1">
          <a:blip r:embed="rId3">
            <a:alphaModFix/>
          </a:blip>
          <a:srcRect/>
          <a:stretch/>
        </p:blipFill>
        <p:spPr>
          <a:xfrm>
            <a:off x="1576112" y="962025"/>
            <a:ext cx="5991777" cy="3670697"/>
          </a:xfrm>
          <a:prstGeom prst="rect">
            <a:avLst/>
          </a:prstGeom>
          <a:noFill/>
          <a:ln>
            <a:noFill/>
          </a:ln>
        </p:spPr>
      </p:pic>
      <p:sp>
        <p:nvSpPr>
          <p:cNvPr id="621" name="Google Shape;621;p72"/>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Thoracic Cavity (Diaphragm) </a:t>
            </a:r>
            <a:endParaRPr sz="1100"/>
          </a:p>
        </p:txBody>
      </p:sp>
      <p:sp>
        <p:nvSpPr>
          <p:cNvPr id="622" name="Google Shape;622;p72"/>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lnSpc>
                <a:spcPct val="90000"/>
              </a:lnSpc>
              <a:spcBef>
                <a:spcPts val="0"/>
              </a:spcBef>
              <a:spcAft>
                <a:spcPts val="0"/>
              </a:spcAft>
              <a:buClr>
                <a:schemeClr val="lt1"/>
              </a:buClr>
              <a:buSzPct val="26141"/>
              <a:buFont typeface="Arial"/>
              <a:buNone/>
            </a:pPr>
            <a:r>
              <a:rPr lang="en" sz="4207"/>
              <a:t>CB 21-10-21</a:t>
            </a:r>
            <a:endParaRPr sz="4207"/>
          </a:p>
          <a:p>
            <a:pPr marL="0" lvl="0" indent="0" algn="l" rtl="0">
              <a:lnSpc>
                <a:spcPct val="90000"/>
              </a:lnSpc>
              <a:spcBef>
                <a:spcPts val="800"/>
              </a:spcBef>
              <a:spcAft>
                <a:spcPts val="0"/>
              </a:spcAft>
              <a:buClr>
                <a:schemeClr val="lt1"/>
              </a:buClr>
              <a:buSzPct val="127272"/>
              <a:buNone/>
            </a:pP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3"/>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Anatomy of Intercostal Muscles </a:t>
            </a:r>
            <a:endParaRPr sz="1100"/>
          </a:p>
        </p:txBody>
      </p:sp>
      <p:pic>
        <p:nvPicPr>
          <p:cNvPr id="629" name="Google Shape;629;p73"/>
          <p:cNvPicPr preferRelativeResize="0">
            <a:picLocks noGrp="1"/>
          </p:cNvPicPr>
          <p:nvPr>
            <p:ph type="body" idx="1"/>
          </p:nvPr>
        </p:nvPicPr>
        <p:blipFill rotWithShape="1">
          <a:blip r:embed="rId3">
            <a:alphaModFix/>
          </a:blip>
          <a:srcRect/>
          <a:stretch/>
        </p:blipFill>
        <p:spPr>
          <a:xfrm>
            <a:off x="950811" y="1037926"/>
            <a:ext cx="7242377" cy="3670697"/>
          </a:xfrm>
          <a:prstGeom prst="rect">
            <a:avLst/>
          </a:prstGeom>
          <a:noFill/>
          <a:ln>
            <a:noFill/>
          </a:ln>
        </p:spPr>
      </p:pic>
      <p:sp>
        <p:nvSpPr>
          <p:cNvPr id="630" name="Google Shape;630;p73"/>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AMBOSS.com </a:t>
            </a:r>
            <a:endParaRPr sz="1100"/>
          </a:p>
        </p:txBody>
      </p:sp>
      <p:sp>
        <p:nvSpPr>
          <p:cNvPr id="631" name="Google Shape;631;p73"/>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74"/>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Bohr and Haldane Effects</a:t>
            </a:r>
            <a:endParaRPr sz="1100"/>
          </a:p>
        </p:txBody>
      </p:sp>
      <p:pic>
        <p:nvPicPr>
          <p:cNvPr id="638" name="Google Shape;638;p74"/>
          <p:cNvPicPr preferRelativeResize="0">
            <a:picLocks noGrp="1"/>
          </p:cNvPicPr>
          <p:nvPr>
            <p:ph type="body" idx="1"/>
          </p:nvPr>
        </p:nvPicPr>
        <p:blipFill rotWithShape="1">
          <a:blip r:embed="rId3">
            <a:alphaModFix/>
          </a:blip>
          <a:srcRect/>
          <a:stretch/>
        </p:blipFill>
        <p:spPr>
          <a:xfrm>
            <a:off x="860822" y="1507927"/>
            <a:ext cx="7422356" cy="2578894"/>
          </a:xfrm>
          <a:prstGeom prst="rect">
            <a:avLst/>
          </a:prstGeom>
          <a:noFill/>
          <a:ln>
            <a:noFill/>
          </a:ln>
        </p:spPr>
      </p:pic>
      <p:sp>
        <p:nvSpPr>
          <p:cNvPr id="639" name="Google Shape;639;p74"/>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AMBOSS.com</a:t>
            </a:r>
            <a:endParaRPr sz="1100"/>
          </a:p>
        </p:txBody>
      </p:sp>
      <p:sp>
        <p:nvSpPr>
          <p:cNvPr id="640" name="Google Shape;640;p74"/>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44"/>
        <p:cNvGrpSpPr/>
        <p:nvPr/>
      </p:nvGrpSpPr>
      <p:grpSpPr>
        <a:xfrm>
          <a:off x="0" y="0"/>
          <a:ext cx="0" cy="0"/>
          <a:chOff x="0" y="0"/>
          <a:chExt cx="0" cy="0"/>
        </a:xfrm>
      </p:grpSpPr>
      <p:sp>
        <p:nvSpPr>
          <p:cNvPr id="645" name="Google Shape;645;p75"/>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Bicarbonate Buffer System</a:t>
            </a:r>
            <a:endParaRPr sz="1100"/>
          </a:p>
        </p:txBody>
      </p:sp>
      <p:sp>
        <p:nvSpPr>
          <p:cNvPr id="646" name="Google Shape;646;p75"/>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a:t>Bicarbonate buffer system</a:t>
            </a:r>
            <a:endParaRPr sz="1100"/>
          </a:p>
          <a:p>
            <a:pPr marL="177800" lvl="0" indent="-171450" algn="l" rtl="0">
              <a:lnSpc>
                <a:spcPct val="90000"/>
              </a:lnSpc>
              <a:spcBef>
                <a:spcPts val="800"/>
              </a:spcBef>
              <a:spcAft>
                <a:spcPts val="0"/>
              </a:spcAft>
              <a:buClr>
                <a:srgbClr val="262626"/>
              </a:buClr>
              <a:buSzPts val="1500"/>
              <a:buFont typeface="Arial"/>
              <a:buChar char="•"/>
            </a:pPr>
            <a:r>
              <a:rPr lang="en" sz="1100" u="sng">
                <a:solidFill>
                  <a:schemeClr val="hlink"/>
                </a:solidFill>
                <a:hlinkClick r:id="rId3"/>
              </a:rPr>
              <a:t>RBCs</a:t>
            </a:r>
            <a:r>
              <a:rPr lang="en" sz="1100"/>
              <a:t> carry carbonic anhydrase, which converts HCO</a:t>
            </a:r>
            <a:r>
              <a:rPr lang="en" sz="1100" baseline="-25000"/>
              <a:t>3</a:t>
            </a:r>
            <a:r>
              <a:rPr lang="en" sz="1100" baseline="30000"/>
              <a:t>-</a:t>
            </a:r>
            <a:r>
              <a:rPr lang="en" sz="1100"/>
              <a:t> and H</a:t>
            </a:r>
            <a:r>
              <a:rPr lang="en" sz="1100" baseline="30000"/>
              <a:t>+</a:t>
            </a:r>
            <a:r>
              <a:rPr lang="en" sz="1100"/>
              <a:t> to H</a:t>
            </a:r>
            <a:r>
              <a:rPr lang="en" sz="1100" baseline="-25000"/>
              <a:t>2</a:t>
            </a:r>
            <a:r>
              <a:rPr lang="en" sz="1100"/>
              <a:t>O and CO</a:t>
            </a:r>
            <a:r>
              <a:rPr lang="en" sz="1100" baseline="-25000"/>
              <a:t>2</a:t>
            </a:r>
            <a:r>
              <a:rPr lang="en" sz="1100"/>
              <a:t> in the following steps: HCO</a:t>
            </a:r>
            <a:r>
              <a:rPr lang="en" sz="1100" baseline="-25000"/>
              <a:t>3</a:t>
            </a:r>
            <a:r>
              <a:rPr lang="en" sz="1100" baseline="30000"/>
              <a:t>−</a:t>
            </a:r>
            <a:r>
              <a:rPr lang="en" sz="1100"/>
              <a:t> + H</a:t>
            </a:r>
            <a:r>
              <a:rPr lang="en" sz="1100" baseline="30000"/>
              <a:t>+ </a:t>
            </a:r>
            <a:r>
              <a:rPr lang="en" sz="1100"/>
              <a:t>⇄ H</a:t>
            </a:r>
            <a:r>
              <a:rPr lang="en" sz="1100" baseline="-25000"/>
              <a:t>2</a:t>
            </a:r>
            <a:r>
              <a:rPr lang="en" sz="1100"/>
              <a:t>CO</a:t>
            </a:r>
            <a:r>
              <a:rPr lang="en" sz="1100" baseline="-25000"/>
              <a:t>3</a:t>
            </a:r>
            <a:r>
              <a:rPr lang="en" sz="1100"/>
              <a:t> ⇄ H</a:t>
            </a:r>
            <a:r>
              <a:rPr lang="en" sz="1100" baseline="-25000"/>
              <a:t>2</a:t>
            </a:r>
            <a:r>
              <a:rPr lang="en" sz="1100"/>
              <a:t>O + CO</a:t>
            </a:r>
            <a:r>
              <a:rPr lang="en" sz="1100" baseline="-25000"/>
              <a:t>2</a:t>
            </a:r>
            <a:r>
              <a:rPr lang="en" sz="1100"/>
              <a:t> </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Ultimately, excess H</a:t>
            </a:r>
            <a:r>
              <a:rPr lang="en" sz="1100" baseline="30000"/>
              <a:t>+</a:t>
            </a:r>
            <a:r>
              <a:rPr lang="en" sz="1100"/>
              <a:t> during acidic states is eliminated through conversion to CO</a:t>
            </a:r>
            <a:r>
              <a:rPr lang="en" sz="1100" baseline="-25000"/>
              <a:t>2</a:t>
            </a:r>
            <a:r>
              <a:rPr lang="en" sz="1100"/>
              <a:t>, which can be exhaled.</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During basic states, the </a:t>
            </a:r>
            <a:r>
              <a:rPr lang="en" sz="1100" u="sng">
                <a:solidFill>
                  <a:schemeClr val="hlink"/>
                </a:solidFill>
                <a:hlinkClick r:id="rId4"/>
              </a:rPr>
              <a:t>bicarbonate buffer system</a:t>
            </a:r>
            <a:r>
              <a:rPr lang="en" sz="1100"/>
              <a:t> can reverse so that CO</a:t>
            </a:r>
            <a:r>
              <a:rPr lang="en" sz="1100" baseline="-25000"/>
              <a:t>2</a:t>
            </a:r>
            <a:r>
              <a:rPr lang="en" sz="1100"/>
              <a:t> is converted to HCO</a:t>
            </a:r>
            <a:r>
              <a:rPr lang="en" sz="1100" baseline="-25000"/>
              <a:t>3</a:t>
            </a:r>
            <a:r>
              <a:rPr lang="en" sz="1100" baseline="30000"/>
              <a:t>−</a:t>
            </a:r>
            <a:r>
              <a:rPr lang="en" sz="1100"/>
              <a:t> + H</a:t>
            </a:r>
            <a:r>
              <a:rPr lang="en" sz="1100" baseline="30000"/>
              <a:t>+</a:t>
            </a:r>
            <a:r>
              <a:rPr lang="en" sz="1100"/>
              <a:t>. </a:t>
            </a:r>
            <a:endParaRPr sz="1100"/>
          </a:p>
          <a:p>
            <a:pPr marL="558800" lvl="1" indent="-215900" algn="l" rtl="0">
              <a:lnSpc>
                <a:spcPct val="90000"/>
              </a:lnSpc>
              <a:spcBef>
                <a:spcPts val="400"/>
              </a:spcBef>
              <a:spcAft>
                <a:spcPts val="0"/>
              </a:spcAft>
              <a:buClr>
                <a:srgbClr val="262626"/>
              </a:buClr>
              <a:buSzPts val="1400"/>
              <a:buFont typeface="Arial"/>
              <a:buChar char="•"/>
            </a:pPr>
            <a:r>
              <a:rPr lang="en" sz="1100"/>
              <a:t>Chloride shift: Excess intracellular HCO</a:t>
            </a:r>
            <a:r>
              <a:rPr lang="en" sz="1100" baseline="-25000"/>
              <a:t>3</a:t>
            </a:r>
            <a:r>
              <a:rPr lang="en" sz="1100" baseline="30000"/>
              <a:t>−</a:t>
            </a:r>
            <a:r>
              <a:rPr lang="en" sz="1100"/>
              <a:t> produced this way is released into the plasma in exchange for Cl</a:t>
            </a:r>
            <a:r>
              <a:rPr lang="en" sz="1100" baseline="30000"/>
              <a:t>-</a:t>
            </a:r>
            <a:r>
              <a:rPr lang="en" sz="1100"/>
              <a:t>.</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This phenomenon makes HCO</a:t>
            </a:r>
            <a:r>
              <a:rPr lang="en" sz="1100" baseline="-25000"/>
              <a:t>3</a:t>
            </a:r>
            <a:r>
              <a:rPr lang="en" sz="1100" baseline="30000"/>
              <a:t>-</a:t>
            </a:r>
            <a:r>
              <a:rPr lang="en" sz="1100"/>
              <a:t> the most important buffer in the body. </a:t>
            </a:r>
            <a:endParaRPr sz="1100"/>
          </a:p>
          <a:p>
            <a:pPr marL="0" lvl="0" indent="0" algn="l" rtl="0">
              <a:lnSpc>
                <a:spcPct val="90000"/>
              </a:lnSpc>
              <a:spcBef>
                <a:spcPts val="800"/>
              </a:spcBef>
              <a:spcAft>
                <a:spcPts val="0"/>
              </a:spcAft>
              <a:buClr>
                <a:srgbClr val="262626"/>
              </a:buClr>
              <a:buSzPts val="1500"/>
              <a:buNone/>
            </a:pPr>
            <a:r>
              <a:rPr lang="en" sz="1100"/>
              <a:t>→ For more details on the buffering mechanisms of the body, see </a:t>
            </a:r>
            <a:r>
              <a:rPr lang="en" sz="1100" u="sng">
                <a:solidFill>
                  <a:schemeClr val="hlink"/>
                </a:solidFill>
                <a:hlinkClick r:id="rId5"/>
              </a:rPr>
              <a:t>compensation</a:t>
            </a:r>
            <a:r>
              <a:rPr lang="en" sz="1100"/>
              <a:t> in </a:t>
            </a:r>
            <a:r>
              <a:rPr lang="en" sz="1100" u="sng">
                <a:solidFill>
                  <a:schemeClr val="hlink"/>
                </a:solidFill>
                <a:hlinkClick r:id="rId6"/>
              </a:rPr>
              <a:t>acid-base disorders</a:t>
            </a:r>
            <a:r>
              <a:rPr lang="en" sz="1100"/>
              <a:t>.</a:t>
            </a:r>
            <a:endParaRPr sz="1100"/>
          </a:p>
          <a:p>
            <a:pPr marL="0" lvl="0" indent="0" algn="l" rtl="0">
              <a:lnSpc>
                <a:spcPct val="90000"/>
              </a:lnSpc>
              <a:spcBef>
                <a:spcPts val="800"/>
              </a:spcBef>
              <a:spcAft>
                <a:spcPts val="0"/>
              </a:spcAft>
              <a:buClr>
                <a:srgbClr val="262626"/>
              </a:buClr>
              <a:buSzPts val="1500"/>
              <a:buNone/>
            </a:pPr>
            <a:endParaRPr sz="1100" b="1" i="1"/>
          </a:p>
        </p:txBody>
      </p:sp>
      <p:sp>
        <p:nvSpPr>
          <p:cNvPr id="647" name="Google Shape;647;p75"/>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AMBOSS.com</a:t>
            </a:r>
            <a:endParaRPr sz="1100"/>
          </a:p>
        </p:txBody>
      </p:sp>
      <p:sp>
        <p:nvSpPr>
          <p:cNvPr id="648" name="Google Shape;648;p75"/>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76"/>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O2 Dissociation Curve (Hb versus Myoglobin)</a:t>
            </a:r>
            <a:endParaRPr sz="1100"/>
          </a:p>
        </p:txBody>
      </p:sp>
      <p:pic>
        <p:nvPicPr>
          <p:cNvPr id="655" name="Google Shape;655;p76"/>
          <p:cNvPicPr preferRelativeResize="0">
            <a:picLocks noGrp="1"/>
          </p:cNvPicPr>
          <p:nvPr>
            <p:ph type="body" idx="1"/>
          </p:nvPr>
        </p:nvPicPr>
        <p:blipFill rotWithShape="1">
          <a:blip r:embed="rId3">
            <a:alphaModFix/>
          </a:blip>
          <a:srcRect/>
          <a:stretch/>
        </p:blipFill>
        <p:spPr>
          <a:xfrm>
            <a:off x="2157662" y="997139"/>
            <a:ext cx="4828676" cy="3727271"/>
          </a:xfrm>
          <a:prstGeom prst="rect">
            <a:avLst/>
          </a:prstGeom>
          <a:noFill/>
          <a:ln>
            <a:noFill/>
          </a:ln>
        </p:spPr>
      </p:pic>
      <p:sp>
        <p:nvSpPr>
          <p:cNvPr id="656" name="Google Shape;656;p76"/>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AMBOSS.com</a:t>
            </a:r>
            <a:endParaRPr sz="1100"/>
          </a:p>
        </p:txBody>
      </p:sp>
      <p:sp>
        <p:nvSpPr>
          <p:cNvPr id="657" name="Google Shape;657;p76"/>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77"/>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Hemoglobin versus Myoglobin Table</a:t>
            </a:r>
            <a:endParaRPr sz="1100"/>
          </a:p>
        </p:txBody>
      </p:sp>
      <p:pic>
        <p:nvPicPr>
          <p:cNvPr id="663" name="Google Shape;663;p77"/>
          <p:cNvPicPr preferRelativeResize="0">
            <a:picLocks noGrp="1"/>
          </p:cNvPicPr>
          <p:nvPr>
            <p:ph type="body" idx="1"/>
          </p:nvPr>
        </p:nvPicPr>
        <p:blipFill rotWithShape="1">
          <a:blip r:embed="rId3">
            <a:alphaModFix/>
          </a:blip>
          <a:srcRect/>
          <a:stretch/>
        </p:blipFill>
        <p:spPr>
          <a:xfrm>
            <a:off x="840867" y="1606199"/>
            <a:ext cx="7462265" cy="1931101"/>
          </a:xfrm>
          <a:prstGeom prst="rect">
            <a:avLst/>
          </a:prstGeom>
          <a:noFill/>
          <a:ln>
            <a:noFill/>
          </a:ln>
        </p:spPr>
      </p:pic>
      <p:sp>
        <p:nvSpPr>
          <p:cNvPr id="664" name="Google Shape;664;p77"/>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lnSpc>
                <a:spcPct val="90000"/>
              </a:lnSpc>
              <a:spcBef>
                <a:spcPts val="0"/>
              </a:spcBef>
              <a:spcAft>
                <a:spcPts val="0"/>
              </a:spcAft>
              <a:buClr>
                <a:schemeClr val="lt1"/>
              </a:buClr>
              <a:buSzPct val="26141"/>
              <a:buFont typeface="Arial"/>
              <a:buNone/>
            </a:pPr>
            <a:r>
              <a:rPr lang="en" sz="4207"/>
              <a:t>CB 21-10-21</a:t>
            </a:r>
            <a:endParaRPr sz="4207"/>
          </a:p>
          <a:p>
            <a:pPr marL="0" lvl="0" indent="0" algn="l" rtl="0">
              <a:lnSpc>
                <a:spcPct val="90000"/>
              </a:lnSpc>
              <a:spcBef>
                <a:spcPts val="800"/>
              </a:spcBef>
              <a:spcAft>
                <a:spcPts val="0"/>
              </a:spcAft>
              <a:buClr>
                <a:schemeClr val="lt1"/>
              </a:buClr>
              <a:buSzPct val="127272"/>
              <a:buNone/>
            </a:pPr>
            <a:endParaRPr sz="1100"/>
          </a:p>
        </p:txBody>
      </p:sp>
      <p:sp>
        <p:nvSpPr>
          <p:cNvPr id="665" name="Google Shape;665;p77"/>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fontScale="92500"/>
          </a:bodyPr>
          <a:lstStyle/>
          <a:p>
            <a:pPr marL="0" lvl="0" indent="0" algn="r" rtl="0">
              <a:lnSpc>
                <a:spcPct val="90000"/>
              </a:lnSpc>
              <a:spcBef>
                <a:spcPts val="0"/>
              </a:spcBef>
              <a:spcAft>
                <a:spcPts val="0"/>
              </a:spcAft>
              <a:buClr>
                <a:schemeClr val="lt1"/>
              </a:buClr>
              <a:buSzPct val="127272"/>
              <a:buNone/>
            </a:pPr>
            <a:r>
              <a:rPr lang="en" sz="1100"/>
              <a:t>AMBOSS (Erythrocyte morphology and Hemoglobin </a:t>
            </a:r>
            <a:endParaRPr sz="11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78"/>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Respiratory Adaptation in Elderly Population</a:t>
            </a:r>
            <a:endParaRPr sz="1100"/>
          </a:p>
        </p:txBody>
      </p:sp>
      <p:sp>
        <p:nvSpPr>
          <p:cNvPr id="671" name="Google Shape;671;p78"/>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0" lvl="0" indent="0" algn="l" rtl="0">
              <a:lnSpc>
                <a:spcPct val="90000"/>
              </a:lnSpc>
              <a:spcBef>
                <a:spcPts val="0"/>
              </a:spcBef>
              <a:spcAft>
                <a:spcPts val="0"/>
              </a:spcAft>
              <a:buClr>
                <a:srgbClr val="262626"/>
              </a:buClr>
              <a:buSzPts val="1500"/>
              <a:buNone/>
            </a:pPr>
            <a:endParaRPr sz="1100" b="1"/>
          </a:p>
          <a:p>
            <a:pPr marL="0" lvl="0" indent="0" algn="l" rtl="0">
              <a:lnSpc>
                <a:spcPct val="90000"/>
              </a:lnSpc>
              <a:spcBef>
                <a:spcPts val="800"/>
              </a:spcBef>
              <a:spcAft>
                <a:spcPts val="0"/>
              </a:spcAft>
              <a:buClr>
                <a:srgbClr val="262626"/>
              </a:buClr>
              <a:buSzPts val="1500"/>
              <a:buNone/>
            </a:pPr>
            <a:r>
              <a:rPr lang="en" sz="1100" b="1"/>
              <a:t>Respiratory adaptation in the elderly population</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Chest wall compliance</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a:t>
            </a:r>
            <a:r>
              <a:rPr lang="en" sz="1100" u="sng">
                <a:solidFill>
                  <a:schemeClr val="hlink"/>
                </a:solidFill>
                <a:hlinkClick r:id="rId3"/>
              </a:rPr>
              <a:t>Lung compliance</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a:t>
            </a:r>
            <a:r>
              <a:rPr lang="en" sz="1100" u="sng">
                <a:solidFill>
                  <a:schemeClr val="hlink"/>
                </a:solidFill>
                <a:hlinkClick r:id="rId4"/>
              </a:rPr>
              <a:t>PaO</a:t>
            </a:r>
            <a:r>
              <a:rPr lang="en" sz="1100" u="sng" baseline="-25000">
                <a:solidFill>
                  <a:schemeClr val="hlink"/>
                </a:solidFill>
                <a:hlinkClick r:id="rId4"/>
              </a:rPr>
              <a:t>2</a:t>
            </a:r>
            <a:r>
              <a:rPr lang="en" sz="1100"/>
              <a:t> and ↑ </a:t>
            </a:r>
            <a:r>
              <a:rPr lang="en" sz="1100" u="sng">
                <a:solidFill>
                  <a:schemeClr val="hlink"/>
                </a:solidFill>
                <a:hlinkClick r:id="rId5"/>
              </a:rPr>
              <a:t>A-a gradient</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a:t>
            </a:r>
            <a:r>
              <a:rPr lang="en" sz="1100" u="sng">
                <a:solidFill>
                  <a:schemeClr val="hlink"/>
                </a:solidFill>
                <a:hlinkClick r:id="rId6"/>
              </a:rPr>
              <a:t>V/Q mismatch</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a:t>
            </a:r>
            <a:r>
              <a:rPr lang="en" sz="1100" u="sng">
                <a:solidFill>
                  <a:schemeClr val="hlink"/>
                </a:solidFill>
                <a:hlinkClick r:id="rId7"/>
              </a:rPr>
              <a:t>FVC</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 Susceptibility to </a:t>
            </a:r>
            <a:r>
              <a:rPr lang="en" sz="1100" u="sng">
                <a:solidFill>
                  <a:schemeClr val="hlink"/>
                </a:solidFill>
                <a:hlinkClick r:id="rId8"/>
              </a:rPr>
              <a:t>aspiration</a:t>
            </a:r>
            <a:r>
              <a:rPr lang="en" sz="1100"/>
              <a:t> and infections</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Please see </a:t>
            </a:r>
            <a:r>
              <a:rPr lang="en" sz="1100" u="sng">
                <a:solidFill>
                  <a:schemeClr val="hlink"/>
                </a:solidFill>
                <a:hlinkClick r:id="rId9"/>
              </a:rPr>
              <a:t>aging changes in the respiratory system</a:t>
            </a:r>
            <a:r>
              <a:rPr lang="en" sz="1100"/>
              <a:t> for details.</a:t>
            </a:r>
            <a:endParaRPr sz="1100"/>
          </a:p>
          <a:p>
            <a:pPr marL="177800" lvl="0" indent="-76200" algn="l" rtl="0">
              <a:lnSpc>
                <a:spcPct val="90000"/>
              </a:lnSpc>
              <a:spcBef>
                <a:spcPts val="800"/>
              </a:spcBef>
              <a:spcAft>
                <a:spcPts val="0"/>
              </a:spcAft>
              <a:buClr>
                <a:srgbClr val="262626"/>
              </a:buClr>
              <a:buSzPts val="1500"/>
              <a:buNone/>
            </a:pPr>
            <a:endParaRPr sz="1100"/>
          </a:p>
        </p:txBody>
      </p:sp>
      <p:sp>
        <p:nvSpPr>
          <p:cNvPr id="672" name="Google Shape;672;p78"/>
          <p:cNvSpPr txBox="1">
            <a:spLocks noGrp="1"/>
          </p:cNvSpPr>
          <p:nvPr>
            <p:ph type="body" idx="3"/>
          </p:nvPr>
        </p:nvSpPr>
        <p:spPr>
          <a:xfrm>
            <a:off x="6138557" y="4919593"/>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a:t>
            </a:r>
            <a:endParaRPr sz="1100"/>
          </a:p>
        </p:txBody>
      </p:sp>
      <p:sp>
        <p:nvSpPr>
          <p:cNvPr id="673" name="Google Shape;673;p78"/>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lnSpc>
                <a:spcPct val="90000"/>
              </a:lnSpc>
              <a:spcBef>
                <a:spcPts val="0"/>
              </a:spcBef>
              <a:spcAft>
                <a:spcPts val="0"/>
              </a:spcAft>
              <a:buClr>
                <a:schemeClr val="lt1"/>
              </a:buClr>
              <a:buSzPct val="26141"/>
              <a:buFont typeface="Arial"/>
              <a:buNone/>
            </a:pPr>
            <a:r>
              <a:rPr lang="en" sz="4207"/>
              <a:t>CB 21-10-21</a:t>
            </a:r>
            <a:endParaRPr sz="4207"/>
          </a:p>
          <a:p>
            <a:pPr marL="0" lvl="0" indent="0" algn="l" rtl="0">
              <a:lnSpc>
                <a:spcPct val="90000"/>
              </a:lnSpc>
              <a:spcBef>
                <a:spcPts val="800"/>
              </a:spcBef>
              <a:spcAft>
                <a:spcPts val="0"/>
              </a:spcAft>
              <a:buClr>
                <a:schemeClr val="lt1"/>
              </a:buClr>
              <a:buSzPct val="127272"/>
              <a:buNone/>
            </a:pPr>
            <a:endParaRPr sz="110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79"/>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Adaptations in Pregnancy</a:t>
            </a:r>
            <a:endParaRPr sz="1100"/>
          </a:p>
        </p:txBody>
      </p:sp>
      <p:pic>
        <p:nvPicPr>
          <p:cNvPr id="679" name="Google Shape;679;p79"/>
          <p:cNvPicPr preferRelativeResize="0">
            <a:picLocks noGrp="1"/>
          </p:cNvPicPr>
          <p:nvPr>
            <p:ph type="body" idx="1"/>
          </p:nvPr>
        </p:nvPicPr>
        <p:blipFill rotWithShape="1">
          <a:blip r:embed="rId3">
            <a:alphaModFix/>
          </a:blip>
          <a:srcRect/>
          <a:stretch/>
        </p:blipFill>
        <p:spPr>
          <a:xfrm>
            <a:off x="1586169" y="1113019"/>
            <a:ext cx="5971662" cy="3271604"/>
          </a:xfrm>
          <a:prstGeom prst="rect">
            <a:avLst/>
          </a:prstGeom>
          <a:noFill/>
          <a:ln>
            <a:noFill/>
          </a:ln>
        </p:spPr>
      </p:pic>
      <p:sp>
        <p:nvSpPr>
          <p:cNvPr id="680" name="Google Shape;680;p79"/>
          <p:cNvSpPr txBox="1">
            <a:spLocks noGrp="1"/>
          </p:cNvSpPr>
          <p:nvPr>
            <p:ph type="body" idx="3"/>
          </p:nvPr>
        </p:nvSpPr>
        <p:spPr>
          <a:xfrm>
            <a:off x="6138557" y="4908351"/>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Uworld Question Bank</a:t>
            </a:r>
            <a:endParaRPr sz="1100"/>
          </a:p>
        </p:txBody>
      </p:sp>
      <p:sp>
        <p:nvSpPr>
          <p:cNvPr id="681" name="Google Shape;681;p79"/>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
        <p:nvSpPr>
          <p:cNvPr id="682" name="Google Shape;682;p79"/>
          <p:cNvSpPr/>
          <p:nvPr/>
        </p:nvSpPr>
        <p:spPr>
          <a:xfrm>
            <a:off x="1586169" y="2181069"/>
            <a:ext cx="5890175" cy="539646"/>
          </a:xfrm>
          <a:prstGeom prst="rect">
            <a:avLst/>
          </a:prstGeom>
          <a:noFill/>
          <a:ln w="762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80"/>
          <p:cNvSpPr txBox="1">
            <a:spLocks noGrp="1"/>
          </p:cNvSpPr>
          <p:nvPr>
            <p:ph type="title"/>
          </p:nvPr>
        </p:nvSpPr>
        <p:spPr>
          <a:xfrm>
            <a:off x="628650" y="121444"/>
            <a:ext cx="7886700" cy="716756"/>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262626"/>
              </a:buClr>
              <a:buSzPts val="3300"/>
              <a:buFont typeface="Calibri"/>
              <a:buNone/>
            </a:pPr>
            <a:r>
              <a:rPr lang="en" sz="1100" b="1"/>
              <a:t>A Few More Perfusion Definitions</a:t>
            </a:r>
            <a:endParaRPr sz="1100"/>
          </a:p>
        </p:txBody>
      </p:sp>
      <p:sp>
        <p:nvSpPr>
          <p:cNvPr id="688" name="Google Shape;688;p80"/>
          <p:cNvSpPr txBox="1">
            <a:spLocks noGrp="1"/>
          </p:cNvSpPr>
          <p:nvPr>
            <p:ph type="body" idx="1"/>
          </p:nvPr>
        </p:nvSpPr>
        <p:spPr>
          <a:xfrm>
            <a:off x="628650" y="962025"/>
            <a:ext cx="7886700" cy="3670697"/>
          </a:xfrm>
          <a:prstGeom prst="rect">
            <a:avLst/>
          </a:prstGeom>
          <a:noFill/>
          <a:ln>
            <a:noFill/>
          </a:ln>
        </p:spPr>
        <p:txBody>
          <a:bodyPr spcFirstLastPara="1" wrap="square" lIns="68575" tIns="34275" rIns="68575" bIns="34275" anchor="t" anchorCtr="0">
            <a:normAutofit/>
          </a:bodyPr>
          <a:lstStyle/>
          <a:p>
            <a:pPr marL="177800" lvl="0" indent="-171450" algn="l" rtl="0">
              <a:lnSpc>
                <a:spcPct val="90000"/>
              </a:lnSpc>
              <a:spcBef>
                <a:spcPts val="0"/>
              </a:spcBef>
              <a:spcAft>
                <a:spcPts val="0"/>
              </a:spcAft>
              <a:buClr>
                <a:srgbClr val="262626"/>
              </a:buClr>
              <a:buSzPts val="1500"/>
              <a:buChar char="•"/>
            </a:pPr>
            <a:r>
              <a:rPr lang="en" sz="1100" b="1"/>
              <a:t>Definitions</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Mean pulmonary arterial pressure (</a:t>
            </a:r>
            <a:r>
              <a:rPr lang="en" sz="1100" u="sng">
                <a:solidFill>
                  <a:schemeClr val="hlink"/>
                </a:solidFill>
                <a:hlinkClick r:id="rId3"/>
              </a:rPr>
              <a:t>mPAP</a:t>
            </a:r>
            <a:r>
              <a:rPr lang="en" sz="1100"/>
              <a:t>): normal 10–14 mmHg</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Pulmonary vascular resistance (</a:t>
            </a:r>
            <a:r>
              <a:rPr lang="en" sz="1100" u="sng">
                <a:solidFill>
                  <a:schemeClr val="hlink"/>
                </a:solidFill>
                <a:hlinkClick r:id="rId4"/>
              </a:rPr>
              <a:t>PVR</a:t>
            </a:r>
            <a:r>
              <a:rPr lang="en" sz="1100"/>
              <a:t>): the resistance offered by the pulmonary </a:t>
            </a:r>
            <a:r>
              <a:rPr lang="en" sz="1100" u="sng">
                <a:solidFill>
                  <a:schemeClr val="hlink"/>
                </a:solidFill>
                <a:hlinkClick r:id="rId5"/>
              </a:rPr>
              <a:t>circulatory system</a:t>
            </a:r>
            <a:r>
              <a:rPr lang="en" sz="1100"/>
              <a:t> that must be overcome to create blood flow (R = ΔP / Q) </a:t>
            </a:r>
            <a:endParaRPr sz="1100"/>
          </a:p>
          <a:p>
            <a:pPr marL="558800" lvl="1" indent="-215900" algn="l" rtl="0">
              <a:lnSpc>
                <a:spcPct val="90000"/>
              </a:lnSpc>
              <a:spcBef>
                <a:spcPts val="400"/>
              </a:spcBef>
              <a:spcAft>
                <a:spcPts val="0"/>
              </a:spcAft>
              <a:buClr>
                <a:srgbClr val="262626"/>
              </a:buClr>
              <a:buSzPts val="1400"/>
              <a:buFont typeface="Arial"/>
              <a:buChar char="•"/>
            </a:pPr>
            <a:r>
              <a:rPr lang="en" sz="1100" u="sng">
                <a:solidFill>
                  <a:schemeClr val="hlink"/>
                </a:solidFill>
                <a:hlinkClick r:id="rId4"/>
              </a:rPr>
              <a:t>PVR</a:t>
            </a:r>
            <a:r>
              <a:rPr lang="en" sz="1100"/>
              <a:t> = (pulmonary arterial pressure - pulmonary </a:t>
            </a:r>
            <a:r>
              <a:rPr lang="en" sz="1100" u="sng">
                <a:solidFill>
                  <a:schemeClr val="hlink"/>
                </a:solidFill>
                <a:hlinkClick r:id="rId6"/>
              </a:rPr>
              <a:t>capillary</a:t>
            </a:r>
            <a:r>
              <a:rPr lang="en" sz="1100"/>
              <a:t> wedge pressure) / cardiac output</a:t>
            </a:r>
            <a:endParaRPr sz="1100"/>
          </a:p>
          <a:p>
            <a:pPr marL="177800" lvl="0" indent="-171450" algn="l" rtl="0">
              <a:lnSpc>
                <a:spcPct val="90000"/>
              </a:lnSpc>
              <a:spcBef>
                <a:spcPts val="800"/>
              </a:spcBef>
              <a:spcAft>
                <a:spcPts val="0"/>
              </a:spcAft>
              <a:buClr>
                <a:srgbClr val="262626"/>
              </a:buClr>
              <a:buSzPts val="1500"/>
              <a:buChar char="•"/>
            </a:pPr>
            <a:r>
              <a:rPr lang="en" sz="1100" b="1"/>
              <a:t>Pulmonary blood flow</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Distribution of blood flow: depends on the position of the body and is precisely regulated in relation to the ventilation to optimize </a:t>
            </a:r>
            <a:r>
              <a:rPr lang="en" sz="1100" u="sng">
                <a:solidFill>
                  <a:schemeClr val="hlink"/>
                </a:solidFill>
                <a:hlinkClick r:id="rId7"/>
              </a:rPr>
              <a:t>gas exchange</a:t>
            </a:r>
            <a:r>
              <a:rPr lang="en" sz="1100"/>
              <a:t> </a:t>
            </a:r>
            <a:endParaRPr sz="1100"/>
          </a:p>
          <a:p>
            <a:pPr marL="558800" lvl="1" indent="-215900" algn="l" rtl="0">
              <a:lnSpc>
                <a:spcPct val="90000"/>
              </a:lnSpc>
              <a:spcBef>
                <a:spcPts val="400"/>
              </a:spcBef>
              <a:spcAft>
                <a:spcPts val="0"/>
              </a:spcAft>
              <a:buClr>
                <a:srgbClr val="262626"/>
              </a:buClr>
              <a:buSzPts val="1400"/>
              <a:buFont typeface="Arial"/>
              <a:buChar char="•"/>
            </a:pPr>
            <a:r>
              <a:rPr lang="en" sz="1100"/>
              <a:t>due to gravity, circulation is highest in the </a:t>
            </a:r>
            <a:r>
              <a:rPr lang="en" sz="1100" u="sng">
                <a:solidFill>
                  <a:schemeClr val="hlink"/>
                </a:solidFill>
                <a:hlinkClick r:id="rId8"/>
              </a:rPr>
              <a:t>lung</a:t>
            </a:r>
            <a:r>
              <a:rPr lang="en" sz="1100"/>
              <a:t> base </a:t>
            </a:r>
            <a:endParaRPr sz="1100"/>
          </a:p>
          <a:p>
            <a:pPr marL="177800" lvl="0" indent="-171450" algn="l" rtl="0">
              <a:lnSpc>
                <a:spcPct val="90000"/>
              </a:lnSpc>
              <a:spcBef>
                <a:spcPts val="800"/>
              </a:spcBef>
              <a:spcAft>
                <a:spcPts val="0"/>
              </a:spcAft>
              <a:buClr>
                <a:srgbClr val="262626"/>
              </a:buClr>
              <a:buSzPts val="1500"/>
              <a:buChar char="•"/>
            </a:pPr>
            <a:r>
              <a:rPr lang="en" sz="1100" b="1"/>
              <a:t>Regulation of pulmonary blood flow</a:t>
            </a:r>
            <a:endParaRPr sz="1100"/>
          </a:p>
          <a:p>
            <a:pPr marL="177800" lvl="0" indent="-171450" algn="l" rtl="0">
              <a:lnSpc>
                <a:spcPct val="90000"/>
              </a:lnSpc>
              <a:spcBef>
                <a:spcPts val="800"/>
              </a:spcBef>
              <a:spcAft>
                <a:spcPts val="0"/>
              </a:spcAft>
              <a:buClr>
                <a:srgbClr val="262626"/>
              </a:buClr>
              <a:buSzPts val="1500"/>
              <a:buFont typeface="Arial"/>
              <a:buChar char="•"/>
            </a:pPr>
            <a:r>
              <a:rPr lang="en" sz="1100"/>
              <a:t>If a </a:t>
            </a:r>
            <a:r>
              <a:rPr lang="en" sz="1100" u="sng">
                <a:solidFill>
                  <a:schemeClr val="hlink"/>
                </a:solidFill>
                <a:hlinkClick r:id="rId8"/>
              </a:rPr>
              <a:t>lung</a:t>
            </a:r>
            <a:r>
              <a:rPr lang="en" sz="1100"/>
              <a:t> section is perfused but not ventilated, there is a drop in the oxygen concentration in the blood → </a:t>
            </a:r>
            <a:r>
              <a:rPr lang="en" sz="1100" u="sng">
                <a:solidFill>
                  <a:schemeClr val="hlink"/>
                </a:solidFill>
                <a:hlinkClick r:id="rId9"/>
              </a:rPr>
              <a:t>hypoxic</a:t>
            </a:r>
            <a:r>
              <a:rPr lang="en" sz="1100"/>
              <a:t> vasoconstriction (Euler-Liljestrand mechanism)</a:t>
            </a:r>
            <a:endParaRPr sz="1100"/>
          </a:p>
          <a:p>
            <a:pPr marL="177800" lvl="0" indent="-76200" algn="l" rtl="0">
              <a:lnSpc>
                <a:spcPct val="90000"/>
              </a:lnSpc>
              <a:spcBef>
                <a:spcPts val="800"/>
              </a:spcBef>
              <a:spcAft>
                <a:spcPts val="0"/>
              </a:spcAft>
              <a:buClr>
                <a:srgbClr val="262626"/>
              </a:buClr>
              <a:buSzPts val="1500"/>
              <a:buNone/>
            </a:pPr>
            <a:endParaRPr sz="1100"/>
          </a:p>
        </p:txBody>
      </p:sp>
      <p:sp>
        <p:nvSpPr>
          <p:cNvPr id="689" name="Google Shape;689;p80"/>
          <p:cNvSpPr txBox="1">
            <a:spLocks noGrp="1"/>
          </p:cNvSpPr>
          <p:nvPr>
            <p:ph type="body" idx="2"/>
          </p:nvPr>
        </p:nvSpPr>
        <p:spPr>
          <a:xfrm>
            <a:off x="0" y="4895850"/>
            <a:ext cx="2886075" cy="247650"/>
          </a:xfrm>
          <a:prstGeom prst="rect">
            <a:avLst/>
          </a:prstGeom>
          <a:noFill/>
          <a:ln>
            <a:noFill/>
          </a:ln>
        </p:spPr>
        <p:txBody>
          <a:bodyPr spcFirstLastPara="1" wrap="square" lIns="68575" tIns="34275" rIns="68575" bIns="34275" anchor="t" anchorCtr="0">
            <a:noAutofit/>
          </a:bodyPr>
          <a:lstStyle/>
          <a:p>
            <a:pPr marL="0" lvl="0" indent="0" algn="l" rtl="0">
              <a:lnSpc>
                <a:spcPct val="70000"/>
              </a:lnSpc>
              <a:spcBef>
                <a:spcPts val="0"/>
              </a:spcBef>
              <a:spcAft>
                <a:spcPts val="0"/>
              </a:spcAft>
              <a:buClr>
                <a:schemeClr val="lt1"/>
              </a:buClr>
              <a:buSzPts val="358"/>
              <a:buFont typeface="Arial"/>
              <a:buNone/>
            </a:pPr>
            <a:r>
              <a:rPr lang="en" sz="1057"/>
              <a:t>CB 21-10-21</a:t>
            </a:r>
            <a:endParaRPr sz="1057"/>
          </a:p>
          <a:p>
            <a:pPr marL="0" lvl="0" indent="0" algn="l" rtl="0">
              <a:lnSpc>
                <a:spcPct val="70000"/>
              </a:lnSpc>
              <a:spcBef>
                <a:spcPts val="800"/>
              </a:spcBef>
              <a:spcAft>
                <a:spcPts val="0"/>
              </a:spcAft>
              <a:buClr>
                <a:schemeClr val="lt1"/>
              </a:buClr>
              <a:buSzPts val="455"/>
              <a:buNone/>
            </a:pPr>
            <a:endParaRPr sz="357"/>
          </a:p>
        </p:txBody>
      </p:sp>
      <p:sp>
        <p:nvSpPr>
          <p:cNvPr id="690" name="Google Shape;690;p80"/>
          <p:cNvSpPr txBox="1">
            <a:spLocks noGrp="1"/>
          </p:cNvSpPr>
          <p:nvPr>
            <p:ph type="body" idx="3"/>
          </p:nvPr>
        </p:nvSpPr>
        <p:spPr>
          <a:xfrm>
            <a:off x="6138863" y="4907756"/>
            <a:ext cx="3000375" cy="222647"/>
          </a:xfrm>
          <a:prstGeom prst="rect">
            <a:avLst/>
          </a:prstGeom>
          <a:noFill/>
          <a:ln>
            <a:noFill/>
          </a:ln>
        </p:spPr>
        <p:txBody>
          <a:bodyPr spcFirstLastPara="1" wrap="square" lIns="68575" tIns="34275" rIns="68575" bIns="34275" anchor="t" anchorCtr="0">
            <a:normAutofit/>
          </a:bodyPr>
          <a:lstStyle/>
          <a:p>
            <a:pPr marL="0" lvl="0" indent="0" algn="r" rtl="0">
              <a:lnSpc>
                <a:spcPct val="90000"/>
              </a:lnSpc>
              <a:spcBef>
                <a:spcPts val="0"/>
              </a:spcBef>
              <a:spcAft>
                <a:spcPts val="0"/>
              </a:spcAft>
              <a:buClr>
                <a:schemeClr val="lt1"/>
              </a:buClr>
              <a:buSzPct val="127272"/>
              <a:buNone/>
            </a:pPr>
            <a:r>
              <a:rPr lang="en" sz="1100"/>
              <a:t>AMBOSS, Respiratory Physiology</a:t>
            </a:r>
            <a:endParaRPr sz="11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C0017B0-07BA-F54C-9F76-19AAACD54FB3}"/>
              </a:ext>
            </a:extLst>
          </p:cNvPr>
          <p:cNvPicPr>
            <a:picLocks noChangeAspect="1"/>
          </p:cNvPicPr>
          <p:nvPr/>
        </p:nvPicPr>
        <p:blipFill>
          <a:blip r:embed="rId3"/>
          <a:stretch>
            <a:fillRect/>
          </a:stretch>
        </p:blipFill>
        <p:spPr>
          <a:xfrm>
            <a:off x="5620607" y="1985975"/>
            <a:ext cx="3408677" cy="2775272"/>
          </a:xfrm>
          <a:prstGeom prst="rect">
            <a:avLst/>
          </a:prstGeom>
          <a:ln>
            <a:noFill/>
          </a:ln>
        </p:spPr>
      </p:pic>
      <p:sp>
        <p:nvSpPr>
          <p:cNvPr id="2" name="Slide Number Placeholder 1">
            <a:extLst>
              <a:ext uri="{FF2B5EF4-FFF2-40B4-BE49-F238E27FC236}">
                <a16:creationId xmlns:a16="http://schemas.microsoft.com/office/drawing/2014/main" id="{F48DF540-589B-584D-8ABF-0F49E6FB2026}"/>
              </a:ext>
            </a:extLst>
          </p:cNvPr>
          <p:cNvSpPr>
            <a:spLocks noGrp="1"/>
          </p:cNvSpPr>
          <p:nvPr>
            <p:ph type="sldNum" sz="quarter" idx="7"/>
          </p:nvPr>
        </p:nvSpPr>
        <p:spPr/>
        <p:txBody>
          <a:bodyPr/>
          <a:lstStyle/>
          <a:p>
            <a:fld id="{51845F5A-061D-4825-9AE9-D7794091C6CF}" type="slidenum">
              <a:rPr lang="en-US" smtClean="0"/>
              <a:t>7</a:t>
            </a:fld>
            <a:endParaRPr lang="en-US"/>
          </a:p>
        </p:txBody>
      </p:sp>
      <p:sp>
        <p:nvSpPr>
          <p:cNvPr id="7" name="TextBox 6">
            <a:extLst>
              <a:ext uri="{FF2B5EF4-FFF2-40B4-BE49-F238E27FC236}">
                <a16:creationId xmlns:a16="http://schemas.microsoft.com/office/drawing/2014/main" id="{21E10930-DAD2-7E4C-86AD-CD21FB27A861}"/>
              </a:ext>
            </a:extLst>
          </p:cNvPr>
          <p:cNvSpPr txBox="1"/>
          <p:nvPr/>
        </p:nvSpPr>
        <p:spPr>
          <a:xfrm>
            <a:off x="441688" y="354103"/>
            <a:ext cx="3029997" cy="477054"/>
          </a:xfrm>
          <a:prstGeom prst="rect">
            <a:avLst/>
          </a:prstGeom>
          <a:noFill/>
        </p:spPr>
        <p:txBody>
          <a:bodyPr wrap="none" rtlCol="0">
            <a:spAutoFit/>
          </a:bodyPr>
          <a:lstStyle/>
          <a:p>
            <a:r>
              <a:rPr lang="en-US" sz="2500" b="1" dirty="0">
                <a:latin typeface="Calibri" panose="020F0502020204030204" pitchFamily="34" charset="0"/>
                <a:cs typeface="Calibri" panose="020F0502020204030204" pitchFamily="34" charset="0"/>
              </a:rPr>
              <a:t>Where are the lungs?</a:t>
            </a:r>
          </a:p>
        </p:txBody>
      </p:sp>
      <p:pic>
        <p:nvPicPr>
          <p:cNvPr id="5" name="Picture 4">
            <a:extLst>
              <a:ext uri="{FF2B5EF4-FFF2-40B4-BE49-F238E27FC236}">
                <a16:creationId xmlns:a16="http://schemas.microsoft.com/office/drawing/2014/main" id="{304FA5F7-BD4A-6442-A800-CD30B79F5F54}"/>
              </a:ext>
            </a:extLst>
          </p:cNvPr>
          <p:cNvPicPr>
            <a:picLocks noChangeAspect="1"/>
          </p:cNvPicPr>
          <p:nvPr/>
        </p:nvPicPr>
        <p:blipFill>
          <a:blip r:embed="rId4"/>
          <a:stretch>
            <a:fillRect/>
          </a:stretch>
        </p:blipFill>
        <p:spPr>
          <a:xfrm>
            <a:off x="3548359" y="831157"/>
            <a:ext cx="685800" cy="279400"/>
          </a:xfrm>
          <a:prstGeom prst="rect">
            <a:avLst/>
          </a:prstGeom>
        </p:spPr>
      </p:pic>
      <p:pic>
        <p:nvPicPr>
          <p:cNvPr id="9" name="Picture 8">
            <a:extLst>
              <a:ext uri="{FF2B5EF4-FFF2-40B4-BE49-F238E27FC236}">
                <a16:creationId xmlns:a16="http://schemas.microsoft.com/office/drawing/2014/main" id="{017A32A5-306C-C145-A7B1-32A6EACFC5DE}"/>
              </a:ext>
            </a:extLst>
          </p:cNvPr>
          <p:cNvPicPr>
            <a:picLocks noChangeAspect="1"/>
          </p:cNvPicPr>
          <p:nvPr/>
        </p:nvPicPr>
        <p:blipFill>
          <a:blip r:embed="rId5"/>
          <a:stretch>
            <a:fillRect/>
          </a:stretch>
        </p:blipFill>
        <p:spPr>
          <a:xfrm>
            <a:off x="441688" y="2182010"/>
            <a:ext cx="3984573" cy="2563175"/>
          </a:xfrm>
          <a:prstGeom prst="rect">
            <a:avLst/>
          </a:prstGeom>
        </p:spPr>
      </p:pic>
      <p:pic>
        <p:nvPicPr>
          <p:cNvPr id="11" name="Picture 10">
            <a:extLst>
              <a:ext uri="{FF2B5EF4-FFF2-40B4-BE49-F238E27FC236}">
                <a16:creationId xmlns:a16="http://schemas.microsoft.com/office/drawing/2014/main" id="{9C8AAA0A-04DC-BE45-9F42-A35AF5D8DCB1}"/>
              </a:ext>
            </a:extLst>
          </p:cNvPr>
          <p:cNvPicPr>
            <a:picLocks noChangeAspect="1"/>
          </p:cNvPicPr>
          <p:nvPr/>
        </p:nvPicPr>
        <p:blipFill>
          <a:blip r:embed="rId6"/>
          <a:stretch>
            <a:fillRect/>
          </a:stretch>
        </p:blipFill>
        <p:spPr>
          <a:xfrm>
            <a:off x="3731398" y="203326"/>
            <a:ext cx="2430751" cy="2368424"/>
          </a:xfrm>
          <a:prstGeom prst="rect">
            <a:avLst/>
          </a:prstGeom>
        </p:spPr>
      </p:pic>
      <p:sp>
        <p:nvSpPr>
          <p:cNvPr id="13" name="TextBox 12">
            <a:extLst>
              <a:ext uri="{FF2B5EF4-FFF2-40B4-BE49-F238E27FC236}">
                <a16:creationId xmlns:a16="http://schemas.microsoft.com/office/drawing/2014/main" id="{ADAAB96A-7615-584D-8A72-30F9F69C4C6D}"/>
              </a:ext>
            </a:extLst>
          </p:cNvPr>
          <p:cNvSpPr txBox="1"/>
          <p:nvPr/>
        </p:nvSpPr>
        <p:spPr>
          <a:xfrm>
            <a:off x="295985" y="970857"/>
            <a:ext cx="3265638" cy="1384995"/>
          </a:xfrm>
          <a:prstGeom prst="rect">
            <a:avLst/>
          </a:prstGeom>
          <a:noFill/>
        </p:spPr>
        <p:txBody>
          <a:bodyPr wrap="none" rtlCol="0">
            <a:spAutoFit/>
          </a:bodyPr>
          <a:lstStyle/>
          <a:p>
            <a:r>
              <a:rPr lang="en-US" dirty="0">
                <a:latin typeface="Calibri" panose="020F0502020204030204" pitchFamily="34" charset="0"/>
                <a:cs typeface="Calibri" panose="020F0502020204030204" pitchFamily="34" charset="0"/>
              </a:rPr>
              <a:t>Each lung has an Apex, Base &amp; 3 surfaces:</a:t>
            </a:r>
          </a:p>
          <a:p>
            <a:endParaRPr lang="en-US"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Costal surface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Diaphragmatic Surface </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Mediastinal surface </a:t>
            </a:r>
          </a:p>
          <a:p>
            <a:endParaRPr lang="en-US" dirty="0"/>
          </a:p>
        </p:txBody>
      </p:sp>
    </p:spTree>
    <p:extLst>
      <p:ext uri="{BB962C8B-B14F-4D97-AF65-F5344CB8AC3E}">
        <p14:creationId xmlns:p14="http://schemas.microsoft.com/office/powerpoint/2010/main" val="9759561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87A33CD9-7EE8-366F-5BD4-6FD429D77E02}"/>
              </a:ext>
            </a:extLst>
          </p:cNvPr>
          <p:cNvSpPr>
            <a:spLocks noGrp="1"/>
          </p:cNvSpPr>
          <p:nvPr>
            <p:ph type="body" idx="1"/>
          </p:nvPr>
        </p:nvSpPr>
        <p:spPr/>
        <p:txBody>
          <a:bodyPr>
            <a:normAutofit fontScale="47500" lnSpcReduction="20000"/>
          </a:bodyPr>
          <a:lstStyle/>
          <a:p>
            <a:endParaRPr lang="en-CA"/>
          </a:p>
        </p:txBody>
      </p:sp>
      <p:sp>
        <p:nvSpPr>
          <p:cNvPr id="11" name="Text Placeholder 10">
            <a:extLst>
              <a:ext uri="{FF2B5EF4-FFF2-40B4-BE49-F238E27FC236}">
                <a16:creationId xmlns:a16="http://schemas.microsoft.com/office/drawing/2014/main" id="{B5BB3C4C-1385-173B-5392-C806A11E12F4}"/>
              </a:ext>
            </a:extLst>
          </p:cNvPr>
          <p:cNvSpPr>
            <a:spLocks noGrp="1"/>
          </p:cNvSpPr>
          <p:nvPr>
            <p:ph type="body" idx="2"/>
          </p:nvPr>
        </p:nvSpPr>
        <p:spPr/>
        <p:txBody>
          <a:bodyPr>
            <a:normAutofit fontScale="25000" lnSpcReduction="20000"/>
          </a:bodyPr>
          <a:lstStyle/>
          <a:p>
            <a:endParaRPr lang="en-CA"/>
          </a:p>
        </p:txBody>
      </p:sp>
      <p:sp>
        <p:nvSpPr>
          <p:cNvPr id="2" name="Slide Number Placeholder 1">
            <a:extLst>
              <a:ext uri="{FF2B5EF4-FFF2-40B4-BE49-F238E27FC236}">
                <a16:creationId xmlns:a16="http://schemas.microsoft.com/office/drawing/2014/main" id="{F5A4B3B3-6EF6-AA4B-B632-BFF92AEEE077}"/>
              </a:ext>
            </a:extLst>
          </p:cNvPr>
          <p:cNvSpPr>
            <a:spLocks noGrp="1"/>
          </p:cNvSpPr>
          <p:nvPr>
            <p:ph type="sldNum" sz="quarter" idx="4294967295"/>
          </p:nvPr>
        </p:nvSpPr>
        <p:spPr>
          <a:xfrm>
            <a:off x="0" y="0"/>
            <a:ext cx="0" cy="0"/>
          </a:xfrm>
        </p:spPr>
        <p:txBody>
          <a:bodyPr/>
          <a:lstStyle/>
          <a:p>
            <a:fld id="{51845F5A-061D-4825-9AE9-D7794091C6CF}" type="slidenum">
              <a:rPr lang="en-US" smtClean="0"/>
              <a:t>8</a:t>
            </a:fld>
            <a:endParaRPr lang="en-US"/>
          </a:p>
        </p:txBody>
      </p:sp>
      <p:pic>
        <p:nvPicPr>
          <p:cNvPr id="3" name="Picture 2">
            <a:extLst>
              <a:ext uri="{FF2B5EF4-FFF2-40B4-BE49-F238E27FC236}">
                <a16:creationId xmlns:a16="http://schemas.microsoft.com/office/drawing/2014/main" id="{0E999780-E9F5-8B4D-BB90-BF7D1EEF7B57}"/>
              </a:ext>
            </a:extLst>
          </p:cNvPr>
          <p:cNvPicPr>
            <a:picLocks noChangeAspect="1"/>
          </p:cNvPicPr>
          <p:nvPr/>
        </p:nvPicPr>
        <p:blipFill>
          <a:blip r:embed="rId3"/>
          <a:stretch>
            <a:fillRect/>
          </a:stretch>
        </p:blipFill>
        <p:spPr>
          <a:xfrm>
            <a:off x="308344" y="2708499"/>
            <a:ext cx="5419645" cy="2188522"/>
          </a:xfrm>
          <a:prstGeom prst="rect">
            <a:avLst/>
          </a:prstGeom>
          <a:ln>
            <a:solidFill>
              <a:schemeClr val="tx1"/>
            </a:solidFill>
          </a:ln>
        </p:spPr>
      </p:pic>
      <p:pic>
        <p:nvPicPr>
          <p:cNvPr id="4" name="Google Shape;192;p10" descr="wetpaint.com2.jpg">
            <a:extLst>
              <a:ext uri="{FF2B5EF4-FFF2-40B4-BE49-F238E27FC236}">
                <a16:creationId xmlns:a16="http://schemas.microsoft.com/office/drawing/2014/main" id="{71C4BBA5-9102-9748-AACF-FA1ACD4F8C95}"/>
              </a:ext>
            </a:extLst>
          </p:cNvPr>
          <p:cNvPicPr preferRelativeResize="0"/>
          <p:nvPr/>
        </p:nvPicPr>
        <p:blipFill rotWithShape="1">
          <a:blip r:embed="rId4">
            <a:alphaModFix/>
          </a:blip>
          <a:srcRect/>
          <a:stretch/>
        </p:blipFill>
        <p:spPr>
          <a:xfrm>
            <a:off x="5885292" y="2943319"/>
            <a:ext cx="2625161" cy="1965032"/>
          </a:xfrm>
          <a:prstGeom prst="rect">
            <a:avLst/>
          </a:prstGeom>
          <a:noFill/>
          <a:ln>
            <a:solidFill>
              <a:schemeClr val="tx1"/>
            </a:solidFill>
          </a:ln>
        </p:spPr>
      </p:pic>
      <p:pic>
        <p:nvPicPr>
          <p:cNvPr id="5" name="Google Shape;193;p10" descr="GW342H256.jpg">
            <a:extLst>
              <a:ext uri="{FF2B5EF4-FFF2-40B4-BE49-F238E27FC236}">
                <a16:creationId xmlns:a16="http://schemas.microsoft.com/office/drawing/2014/main" id="{9DBF0527-C306-0B4B-A203-3D28C3AB75BE}"/>
              </a:ext>
            </a:extLst>
          </p:cNvPr>
          <p:cNvPicPr preferRelativeResize="0"/>
          <p:nvPr/>
        </p:nvPicPr>
        <p:blipFill rotWithShape="1">
          <a:blip r:embed="rId5">
            <a:alphaModFix/>
          </a:blip>
          <a:srcRect/>
          <a:stretch/>
        </p:blipFill>
        <p:spPr>
          <a:xfrm>
            <a:off x="5885291" y="826375"/>
            <a:ext cx="2625161" cy="1965032"/>
          </a:xfrm>
          <a:prstGeom prst="rect">
            <a:avLst/>
          </a:prstGeom>
          <a:noFill/>
          <a:ln>
            <a:solidFill>
              <a:schemeClr val="tx1"/>
            </a:solidFill>
          </a:ln>
        </p:spPr>
      </p:pic>
      <p:sp>
        <p:nvSpPr>
          <p:cNvPr id="6" name="TextBox 5">
            <a:extLst>
              <a:ext uri="{FF2B5EF4-FFF2-40B4-BE49-F238E27FC236}">
                <a16:creationId xmlns:a16="http://schemas.microsoft.com/office/drawing/2014/main" id="{4B68EC00-BA33-E348-BF41-2835AECDBCED}"/>
              </a:ext>
            </a:extLst>
          </p:cNvPr>
          <p:cNvSpPr txBox="1"/>
          <p:nvPr/>
        </p:nvSpPr>
        <p:spPr>
          <a:xfrm>
            <a:off x="626724" y="349321"/>
            <a:ext cx="3041217" cy="477054"/>
          </a:xfrm>
          <a:prstGeom prst="rect">
            <a:avLst/>
          </a:prstGeom>
          <a:noFill/>
        </p:spPr>
        <p:txBody>
          <a:bodyPr wrap="none" rtlCol="0">
            <a:spAutoFit/>
          </a:bodyPr>
          <a:lstStyle/>
          <a:p>
            <a:r>
              <a:rPr lang="en-US" sz="2500" b="1" dirty="0">
                <a:latin typeface="Calibri" panose="020F0502020204030204" pitchFamily="34" charset="0"/>
                <a:cs typeface="Calibri" panose="020F0502020204030204" pitchFamily="34" charset="0"/>
              </a:rPr>
              <a:t>Lung Lobes &amp; fissures</a:t>
            </a:r>
          </a:p>
        </p:txBody>
      </p:sp>
      <p:sp>
        <p:nvSpPr>
          <p:cNvPr id="7" name="TextBox 6">
            <a:extLst>
              <a:ext uri="{FF2B5EF4-FFF2-40B4-BE49-F238E27FC236}">
                <a16:creationId xmlns:a16="http://schemas.microsoft.com/office/drawing/2014/main" id="{75448B78-CEFA-F543-AF1E-2F9377E8C71F}"/>
              </a:ext>
            </a:extLst>
          </p:cNvPr>
          <p:cNvSpPr txBox="1"/>
          <p:nvPr/>
        </p:nvSpPr>
        <p:spPr>
          <a:xfrm>
            <a:off x="290671" y="1097027"/>
            <a:ext cx="2555508" cy="1384995"/>
          </a:xfrm>
          <a:prstGeom prst="rect">
            <a:avLst/>
          </a:prstGeom>
          <a:noFill/>
          <a:ln>
            <a:solidFill>
              <a:schemeClr val="tx1"/>
            </a:solidFill>
          </a:ln>
        </p:spPr>
        <p:txBody>
          <a:bodyPr wrap="none" rtlCol="0">
            <a:spAutoFit/>
          </a:bodyPr>
          <a:lstStyle/>
          <a:p>
            <a:r>
              <a:rPr lang="en-US" dirty="0">
                <a:highlight>
                  <a:srgbClr val="00FF00"/>
                </a:highlight>
                <a:latin typeface="Calibri" panose="020F0502020204030204" pitchFamily="34" charset="0"/>
                <a:cs typeface="Calibri" panose="020F0502020204030204" pitchFamily="34" charset="0"/>
              </a:rPr>
              <a:t>Right lung</a:t>
            </a:r>
            <a:endParaRPr lang="en-US" dirty="0">
              <a:latin typeface="Calibri" panose="020F0502020204030204" pitchFamily="34" charset="0"/>
              <a:cs typeface="Calibri" panose="020F0502020204030204" pitchFamily="34" charset="0"/>
            </a:endParaRPr>
          </a:p>
          <a:p>
            <a:pPr marL="285750" indent="-285750">
              <a:buFontTx/>
              <a:buChar char="-"/>
            </a:pPr>
            <a:r>
              <a:rPr lang="en-US" dirty="0">
                <a:latin typeface="Calibri" panose="020F0502020204030204" pitchFamily="34" charset="0"/>
                <a:cs typeface="Calibri" panose="020F0502020204030204" pitchFamily="34" charset="0"/>
              </a:rPr>
              <a:t>Upper lobe</a:t>
            </a:r>
          </a:p>
          <a:p>
            <a:pPr marL="285750" indent="-285750">
              <a:buFontTx/>
              <a:buChar char="-"/>
            </a:pPr>
            <a:r>
              <a:rPr lang="en-US" dirty="0">
                <a:latin typeface="Calibri" panose="020F0502020204030204" pitchFamily="34" charset="0"/>
                <a:cs typeface="Calibri" panose="020F0502020204030204" pitchFamily="34" charset="0"/>
              </a:rPr>
              <a:t>Middle lobe</a:t>
            </a:r>
          </a:p>
          <a:p>
            <a:pPr marL="285750" indent="-285750">
              <a:buFontTx/>
              <a:buChar char="-"/>
            </a:pPr>
            <a:r>
              <a:rPr lang="en-US" dirty="0">
                <a:latin typeface="Calibri" panose="020F0502020204030204" pitchFamily="34" charset="0"/>
                <a:cs typeface="Calibri" panose="020F0502020204030204" pitchFamily="34" charset="0"/>
              </a:rPr>
              <a:t>Lower lobe</a:t>
            </a:r>
          </a:p>
          <a:p>
            <a:r>
              <a:rPr lang="en-US" dirty="0">
                <a:latin typeface="Calibri" panose="020F0502020204030204" pitchFamily="34" charset="0"/>
                <a:cs typeface="Calibri" panose="020F0502020204030204" pitchFamily="34" charset="0"/>
              </a:rPr>
              <a:t>10 bronchopulmonary segments</a:t>
            </a:r>
          </a:p>
          <a:p>
            <a:r>
              <a:rPr lang="en-US" dirty="0">
                <a:latin typeface="Calibri" panose="020F0502020204030204" pitchFamily="34" charset="0"/>
                <a:cs typeface="Calibri" panose="020F0502020204030204" pitchFamily="34" charset="0"/>
              </a:rPr>
              <a:t>Horizontal + Oblique fissures</a:t>
            </a:r>
          </a:p>
        </p:txBody>
      </p:sp>
      <p:sp>
        <p:nvSpPr>
          <p:cNvPr id="8" name="TextBox 7">
            <a:extLst>
              <a:ext uri="{FF2B5EF4-FFF2-40B4-BE49-F238E27FC236}">
                <a16:creationId xmlns:a16="http://schemas.microsoft.com/office/drawing/2014/main" id="{863055D9-D429-8441-ABD6-35D7744A2834}"/>
              </a:ext>
            </a:extLst>
          </p:cNvPr>
          <p:cNvSpPr txBox="1"/>
          <p:nvPr/>
        </p:nvSpPr>
        <p:spPr>
          <a:xfrm>
            <a:off x="3026608" y="1097027"/>
            <a:ext cx="2701381" cy="1384995"/>
          </a:xfrm>
          <a:prstGeom prst="rect">
            <a:avLst/>
          </a:prstGeom>
          <a:noFill/>
          <a:ln>
            <a:solidFill>
              <a:schemeClr val="tx1"/>
            </a:solidFill>
          </a:ln>
        </p:spPr>
        <p:txBody>
          <a:bodyPr wrap="none" rtlCol="0">
            <a:spAutoFit/>
          </a:bodyPr>
          <a:lstStyle/>
          <a:p>
            <a:r>
              <a:rPr lang="en-US" dirty="0">
                <a:highlight>
                  <a:srgbClr val="FFFF00"/>
                </a:highlight>
                <a:latin typeface="Calibri" panose="020F0502020204030204" pitchFamily="34" charset="0"/>
                <a:cs typeface="Calibri" panose="020F0502020204030204" pitchFamily="34" charset="0"/>
              </a:rPr>
              <a:t>Left lung</a:t>
            </a:r>
          </a:p>
          <a:p>
            <a:pPr marL="285750" indent="-285750">
              <a:buFontTx/>
              <a:buChar char="-"/>
            </a:pPr>
            <a:r>
              <a:rPr lang="en-US" dirty="0">
                <a:latin typeface="Calibri" panose="020F0502020204030204" pitchFamily="34" charset="0"/>
                <a:cs typeface="Calibri" panose="020F0502020204030204" pitchFamily="34" charset="0"/>
              </a:rPr>
              <a:t>Upper lobe</a:t>
            </a:r>
          </a:p>
          <a:p>
            <a:r>
              <a:rPr lang="en-US" dirty="0">
                <a:latin typeface="Calibri" panose="020F0502020204030204" pitchFamily="34" charset="0"/>
                <a:cs typeface="Calibri" panose="020F0502020204030204" pitchFamily="34" charset="0"/>
              </a:rPr>
              <a:t>*     Cardiac notch</a:t>
            </a:r>
          </a:p>
          <a:p>
            <a:pPr marL="285750" indent="-285750">
              <a:buFontTx/>
              <a:buChar char="-"/>
            </a:pPr>
            <a:r>
              <a:rPr lang="en-US" dirty="0">
                <a:latin typeface="Calibri" panose="020F0502020204030204" pitchFamily="34" charset="0"/>
                <a:cs typeface="Calibri" panose="020F0502020204030204" pitchFamily="34" charset="0"/>
              </a:rPr>
              <a:t>Lower lobe</a:t>
            </a:r>
          </a:p>
          <a:p>
            <a:r>
              <a:rPr lang="en-US" dirty="0">
                <a:latin typeface="Calibri" panose="020F0502020204030204" pitchFamily="34" charset="0"/>
                <a:cs typeface="Calibri" panose="020F0502020204030204" pitchFamily="34" charset="0"/>
              </a:rPr>
              <a:t>8-10 bronchopulmonary segments</a:t>
            </a:r>
          </a:p>
          <a:p>
            <a:r>
              <a:rPr lang="en-US" dirty="0">
                <a:latin typeface="Calibri" panose="020F0502020204030204" pitchFamily="34" charset="0"/>
                <a:cs typeface="Calibri" panose="020F0502020204030204" pitchFamily="34" charset="0"/>
              </a:rPr>
              <a:t>Oblique fissures</a:t>
            </a:r>
          </a:p>
        </p:txBody>
      </p:sp>
    </p:spTree>
    <p:extLst>
      <p:ext uri="{BB962C8B-B14F-4D97-AF65-F5344CB8AC3E}">
        <p14:creationId xmlns:p14="http://schemas.microsoft.com/office/powerpoint/2010/main" val="28869163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EACD593-30B8-214D-AAEC-4FD1EB05AD74}"/>
              </a:ext>
            </a:extLst>
          </p:cNvPr>
          <p:cNvSpPr>
            <a:spLocks noGrp="1"/>
          </p:cNvSpPr>
          <p:nvPr>
            <p:ph type="sldNum" sz="quarter" idx="12"/>
          </p:nvPr>
        </p:nvSpPr>
        <p:spPr/>
        <p:txBody>
          <a:bodyPr/>
          <a:lstStyle/>
          <a:p>
            <a:fld id="{51845F5A-061D-4825-9AE9-D7794091C6CF}" type="slidenum">
              <a:rPr lang="en-US" smtClean="0"/>
              <a:t>9</a:t>
            </a:fld>
            <a:endParaRPr lang="en-US"/>
          </a:p>
        </p:txBody>
      </p:sp>
      <p:sp>
        <p:nvSpPr>
          <p:cNvPr id="7" name="Title 6">
            <a:extLst>
              <a:ext uri="{FF2B5EF4-FFF2-40B4-BE49-F238E27FC236}">
                <a16:creationId xmlns:a16="http://schemas.microsoft.com/office/drawing/2014/main" id="{20E6D18F-8A69-D822-C729-75E9964B41E8}"/>
              </a:ext>
            </a:extLst>
          </p:cNvPr>
          <p:cNvSpPr>
            <a:spLocks noGrp="1"/>
          </p:cNvSpPr>
          <p:nvPr>
            <p:ph type="title" idx="4294967295"/>
          </p:nvPr>
        </p:nvSpPr>
        <p:spPr>
          <a:xfrm>
            <a:off x="1811547" y="-183371"/>
            <a:ext cx="6034088" cy="744538"/>
          </a:xfrm>
        </p:spPr>
        <p:txBody>
          <a:bodyPr/>
          <a:lstStyle/>
          <a:p>
            <a:r>
              <a:rPr lang="en-CA" b="1" dirty="0">
                <a:latin typeface="Calibri"/>
                <a:cs typeface="Calibri"/>
              </a:rPr>
              <a:t>Surface Anatomy of the Lungs</a:t>
            </a:r>
            <a:endParaRPr lang="en-US" dirty="0"/>
          </a:p>
        </p:txBody>
      </p:sp>
      <p:sp>
        <p:nvSpPr>
          <p:cNvPr id="4" name="Google Shape;65;p14">
            <a:extLst>
              <a:ext uri="{FF2B5EF4-FFF2-40B4-BE49-F238E27FC236}">
                <a16:creationId xmlns:a16="http://schemas.microsoft.com/office/drawing/2014/main" id="{E4DB9776-EE5B-BF40-83E5-160A5EBF6DCF}"/>
              </a:ext>
            </a:extLst>
          </p:cNvPr>
          <p:cNvSpPr txBox="1">
            <a:spLocks/>
          </p:cNvSpPr>
          <p:nvPr/>
        </p:nvSpPr>
        <p:spPr>
          <a:xfrm>
            <a:off x="200733" y="169395"/>
            <a:ext cx="8520600" cy="6261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ctr"/>
            <a:endParaRPr lang="en-CA" sz="1850" b="1" dirty="0">
              <a:latin typeface="Calibri" panose="020F0502020204030204" pitchFamily="34" charset="0"/>
              <a:cs typeface="Calibri" panose="020F0502020204030204" pitchFamily="34" charset="0"/>
            </a:endParaRPr>
          </a:p>
        </p:txBody>
      </p:sp>
      <p:sp>
        <p:nvSpPr>
          <p:cNvPr id="5" name="Google Shape;66;p14">
            <a:extLst>
              <a:ext uri="{FF2B5EF4-FFF2-40B4-BE49-F238E27FC236}">
                <a16:creationId xmlns:a16="http://schemas.microsoft.com/office/drawing/2014/main" id="{1D4C1CFC-4D89-3F41-9ADF-0D5B33EC866B}"/>
              </a:ext>
            </a:extLst>
          </p:cNvPr>
          <p:cNvSpPr txBox="1">
            <a:spLocks/>
          </p:cNvSpPr>
          <p:nvPr/>
        </p:nvSpPr>
        <p:spPr>
          <a:xfrm>
            <a:off x="7453002" y="2254939"/>
            <a:ext cx="1085610" cy="26331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nSpc>
                <a:spcPct val="115000"/>
              </a:lnSpc>
            </a:pPr>
            <a:endParaRPr lang="en-CA" sz="1300" b="1" dirty="0">
              <a:highlight>
                <a:srgbClr val="00FF00"/>
              </a:highlight>
              <a:latin typeface="Calibri" panose="020F0502020204030204" pitchFamily="34" charset="0"/>
              <a:cs typeface="Calibri" panose="020F0502020204030204" pitchFamily="34" charset="0"/>
            </a:endParaRPr>
          </a:p>
          <a:p>
            <a:pPr>
              <a:spcAft>
                <a:spcPts val="1600"/>
              </a:spcAft>
            </a:pPr>
            <a:endParaRPr lang="en-CA" sz="130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2EB16B56-7594-A44C-9EF9-99A56469E903}"/>
              </a:ext>
            </a:extLst>
          </p:cNvPr>
          <p:cNvSpPr/>
          <p:nvPr/>
        </p:nvSpPr>
        <p:spPr>
          <a:xfrm flipV="1">
            <a:off x="7852526" y="-178817"/>
            <a:ext cx="981340" cy="974312"/>
          </a:xfrm>
          <a:prstGeom prst="rect">
            <a:avLst/>
          </a:prstGeom>
        </p:spPr>
        <p:txBody>
          <a:bodyPr wrap="square" lIns="91440" tIns="45720" rIns="91440" bIns="45720" anchor="t">
            <a:spAutoFit/>
          </a:bodyPr>
          <a:lstStyle/>
          <a:p>
            <a:pPr marL="0" indent="0">
              <a:lnSpc>
                <a:spcPct val="115000"/>
              </a:lnSpc>
              <a:spcBef>
                <a:spcPts val="1600"/>
              </a:spcBef>
              <a:buNone/>
            </a:pPr>
            <a:endParaRPr lang="en-CA" sz="1300" b="1" dirty="0">
              <a:highlight>
                <a:srgbClr val="FFFF00"/>
              </a:highlight>
              <a:latin typeface="Calibri" panose="020F0502020204030204" pitchFamily="34" charset="0"/>
              <a:cs typeface="Calibri" panose="020F0502020204030204" pitchFamily="34" charset="0"/>
            </a:endParaRPr>
          </a:p>
        </p:txBody>
      </p:sp>
      <p:graphicFrame>
        <p:nvGraphicFramePr>
          <p:cNvPr id="9" name="Table 9">
            <a:extLst>
              <a:ext uri="{FF2B5EF4-FFF2-40B4-BE49-F238E27FC236}">
                <a16:creationId xmlns:a16="http://schemas.microsoft.com/office/drawing/2014/main" id="{90DF3010-20CE-9EC4-DD44-8166E407CC3E}"/>
              </a:ext>
            </a:extLst>
          </p:cNvPr>
          <p:cNvGraphicFramePr>
            <a:graphicFrameLocks noGrp="1"/>
          </p:cNvGraphicFramePr>
          <p:nvPr/>
        </p:nvGraphicFramePr>
        <p:xfrm>
          <a:off x="183311" y="517584"/>
          <a:ext cx="8347203" cy="3244802"/>
        </p:xfrm>
        <a:graphic>
          <a:graphicData uri="http://schemas.openxmlformats.org/drawingml/2006/table">
            <a:tbl>
              <a:tblPr firstRow="1" bandRow="1"/>
              <a:tblGrid>
                <a:gridCol w="1275197">
                  <a:extLst>
                    <a:ext uri="{9D8B030D-6E8A-4147-A177-3AD203B41FA5}">
                      <a16:colId xmlns:a16="http://schemas.microsoft.com/office/drawing/2014/main" val="3687843506"/>
                    </a:ext>
                  </a:extLst>
                </a:gridCol>
                <a:gridCol w="1275197">
                  <a:extLst>
                    <a:ext uri="{9D8B030D-6E8A-4147-A177-3AD203B41FA5}">
                      <a16:colId xmlns:a16="http://schemas.microsoft.com/office/drawing/2014/main" val="2694554603"/>
                    </a:ext>
                  </a:extLst>
                </a:gridCol>
                <a:gridCol w="1417835">
                  <a:extLst>
                    <a:ext uri="{9D8B030D-6E8A-4147-A177-3AD203B41FA5}">
                      <a16:colId xmlns:a16="http://schemas.microsoft.com/office/drawing/2014/main" val="1852253795"/>
                    </a:ext>
                  </a:extLst>
                </a:gridCol>
                <a:gridCol w="1546732">
                  <a:extLst>
                    <a:ext uri="{9D8B030D-6E8A-4147-A177-3AD203B41FA5}">
                      <a16:colId xmlns:a16="http://schemas.microsoft.com/office/drawing/2014/main" val="1809690492"/>
                    </a:ext>
                  </a:extLst>
                </a:gridCol>
                <a:gridCol w="1160050">
                  <a:extLst>
                    <a:ext uri="{9D8B030D-6E8A-4147-A177-3AD203B41FA5}">
                      <a16:colId xmlns:a16="http://schemas.microsoft.com/office/drawing/2014/main" val="701985050"/>
                    </a:ext>
                  </a:extLst>
                </a:gridCol>
                <a:gridCol w="1672192">
                  <a:extLst>
                    <a:ext uri="{9D8B030D-6E8A-4147-A177-3AD203B41FA5}">
                      <a16:colId xmlns:a16="http://schemas.microsoft.com/office/drawing/2014/main" val="2294236992"/>
                    </a:ext>
                  </a:extLst>
                </a:gridCol>
              </a:tblGrid>
              <a:tr h="1109766">
                <a:tc>
                  <a:txBody>
                    <a:bodyPr/>
                    <a:lstStyle/>
                    <a:p>
                      <a:endParaRPr lang="en-US" dirty="0"/>
                    </a:p>
                    <a:p>
                      <a:pPr lvl="0">
                        <a:buNone/>
                      </a:pPr>
                      <a:r>
                        <a:rPr lang="en-US" dirty="0"/>
                        <a:t>Landmarks</a:t>
                      </a:r>
                    </a:p>
                    <a:p>
                      <a:pPr lvl="0">
                        <a:buNone/>
                      </a:pPr>
                      <a:r>
                        <a:rPr lang="en-US" dirty="0"/>
                        <a:t>------------</a:t>
                      </a:r>
                    </a:p>
                    <a:p>
                      <a:pPr lvl="0">
                        <a:buNone/>
                      </a:pPr>
                      <a:r>
                        <a:rPr lang="en-US" dirty="0"/>
                        <a:t>Organ</a:t>
                      </a:r>
                    </a:p>
                  </a:txBody>
                  <a:tcPr/>
                </a:tc>
                <a:tc>
                  <a:txBody>
                    <a:bodyPr/>
                    <a:lstStyle/>
                    <a:p>
                      <a:r>
                        <a:rPr lang="en-US" dirty="0"/>
                        <a:t>Apex</a:t>
                      </a:r>
                    </a:p>
                  </a:txBody>
                  <a:tcPr/>
                </a:tc>
                <a:tc>
                  <a:txBody>
                    <a:bodyPr/>
                    <a:lstStyle/>
                    <a:p>
                      <a:r>
                        <a:rPr lang="en-US" dirty="0"/>
                        <a:t>Sternum &amp; Midline</a:t>
                      </a:r>
                    </a:p>
                  </a:txBody>
                  <a:tcPr/>
                </a:tc>
                <a:tc>
                  <a:txBody>
                    <a:bodyPr/>
                    <a:lstStyle/>
                    <a:p>
                      <a:r>
                        <a:rPr lang="en-US" dirty="0"/>
                        <a:t>Mid-Clavicular</a:t>
                      </a:r>
                    </a:p>
                  </a:txBody>
                  <a:tcPr/>
                </a:tc>
                <a:tc>
                  <a:txBody>
                    <a:bodyPr/>
                    <a:lstStyle/>
                    <a:p>
                      <a:r>
                        <a:rPr lang="en-US" dirty="0"/>
                        <a:t>Mid-Axillary</a:t>
                      </a:r>
                    </a:p>
                  </a:txBody>
                  <a:tcPr/>
                </a:tc>
                <a:tc>
                  <a:txBody>
                    <a:bodyPr/>
                    <a:lstStyle/>
                    <a:p>
                      <a:r>
                        <a:rPr lang="en-US" dirty="0"/>
                        <a:t>Posteriorly</a:t>
                      </a:r>
                    </a:p>
                  </a:txBody>
                  <a:tcPr/>
                </a:tc>
                <a:extLst>
                  <a:ext uri="{0D108BD9-81ED-4DB2-BD59-A6C34878D82A}">
                    <a16:rowId xmlns:a16="http://schemas.microsoft.com/office/drawing/2014/main" val="1552572047"/>
                  </a:ext>
                </a:extLst>
              </a:tr>
              <a:tr h="1035169">
                <a:tc>
                  <a:txBody>
                    <a:bodyPr/>
                    <a:lstStyle/>
                    <a:p>
                      <a:r>
                        <a:rPr lang="en-US" dirty="0"/>
                        <a:t>Lungs</a:t>
                      </a:r>
                    </a:p>
                  </a:txBody>
                  <a:tcPr/>
                </a:tc>
                <a:tc>
                  <a:txBody>
                    <a:bodyPr/>
                    <a:lstStyle/>
                    <a:p>
                      <a:r>
                        <a:rPr lang="en-US" dirty="0"/>
                        <a:t>1 Inch above medial 1/3 of clavicle</a:t>
                      </a:r>
                    </a:p>
                  </a:txBody>
                  <a:tcPr/>
                </a:tc>
                <a:tc>
                  <a:txBody>
                    <a:bodyPr/>
                    <a:lstStyle/>
                    <a:p>
                      <a:r>
                        <a:rPr lang="en-US" dirty="0"/>
                        <a:t>Left: Ribs 2-4</a:t>
                      </a:r>
                    </a:p>
                    <a:p>
                      <a:pPr lvl="0">
                        <a:buNone/>
                      </a:pPr>
                      <a:r>
                        <a:rPr lang="en-US" dirty="0"/>
                        <a:t>Right: Ribs 2-6 (Why the difference?)</a:t>
                      </a:r>
                    </a:p>
                  </a:txBody>
                  <a:tcPr/>
                </a:tc>
                <a:tc>
                  <a:txBody>
                    <a:bodyPr/>
                    <a:lstStyle/>
                    <a:p>
                      <a:r>
                        <a:rPr lang="en-US" dirty="0"/>
                        <a:t>6th Rib</a:t>
                      </a:r>
                    </a:p>
                  </a:txBody>
                  <a:tcPr/>
                </a:tc>
                <a:tc>
                  <a:txBody>
                    <a:bodyPr/>
                    <a:lstStyle/>
                    <a:p>
                      <a:r>
                        <a:rPr lang="en-US" dirty="0"/>
                        <a:t>8th Rib</a:t>
                      </a:r>
                    </a:p>
                  </a:txBody>
                  <a:tcPr/>
                </a:tc>
                <a:tc>
                  <a:txBody>
                    <a:bodyPr/>
                    <a:lstStyle/>
                    <a:p>
                      <a:r>
                        <a:rPr lang="en-US" dirty="0"/>
                        <a:t>10th Rib</a:t>
                      </a:r>
                    </a:p>
                  </a:txBody>
                  <a:tcPr/>
                </a:tc>
                <a:extLst>
                  <a:ext uri="{0D108BD9-81ED-4DB2-BD59-A6C34878D82A}">
                    <a16:rowId xmlns:a16="http://schemas.microsoft.com/office/drawing/2014/main" val="1992157148"/>
                  </a:ext>
                </a:extLst>
              </a:tr>
              <a:tr h="1099867">
                <a:tc>
                  <a:txBody>
                    <a:bodyPr/>
                    <a:lstStyle/>
                    <a:p>
                      <a:r>
                        <a:rPr lang="en-US" dirty="0"/>
                        <a:t>Pleura</a:t>
                      </a:r>
                    </a:p>
                  </a:txBody>
                  <a:tcPr/>
                </a:tc>
                <a:tc>
                  <a:txBody>
                    <a:bodyPr/>
                    <a:lstStyle/>
                    <a:p>
                      <a:pPr lvl="0">
                        <a:buNone/>
                      </a:pPr>
                      <a:r>
                        <a:rPr lang="en-US" sz="1400" b="0" i="0" u="none" strike="noStrike" noProof="0" dirty="0">
                          <a:latin typeface="Arial"/>
                        </a:rPr>
                        <a:t>1 Inch above medial 1/3 of clavicle</a:t>
                      </a:r>
                      <a:endParaRPr lang="en-US" dirty="0"/>
                    </a:p>
                  </a:txBody>
                  <a:tcPr/>
                </a:tc>
                <a:tc>
                  <a:txBody>
                    <a:bodyPr/>
                    <a:lstStyle/>
                    <a:p>
                      <a:pPr lvl="0">
                        <a:buNone/>
                      </a:pPr>
                      <a:r>
                        <a:rPr lang="en-US" sz="1400" b="0" i="0" u="none" strike="noStrike" noProof="0" dirty="0">
                          <a:latin typeface="Arial"/>
                        </a:rPr>
                        <a:t>Left: Ribs 2-4</a:t>
                      </a:r>
                    </a:p>
                    <a:p>
                      <a:pPr lvl="0">
                        <a:buNone/>
                      </a:pPr>
                      <a:r>
                        <a:rPr lang="en-US" sz="1400" b="0" i="0" u="none" strike="noStrike" noProof="0" dirty="0">
                          <a:latin typeface="Arial"/>
                        </a:rPr>
                        <a:t>Right: Ribs 2-6</a:t>
                      </a:r>
                      <a:endParaRPr lang="en-US" dirty="0"/>
                    </a:p>
                  </a:txBody>
                  <a:tcPr/>
                </a:tc>
                <a:tc>
                  <a:txBody>
                    <a:bodyPr/>
                    <a:lstStyle/>
                    <a:p>
                      <a:r>
                        <a:rPr lang="en-US" dirty="0"/>
                        <a:t>8th Rib</a:t>
                      </a:r>
                    </a:p>
                  </a:txBody>
                  <a:tcPr/>
                </a:tc>
                <a:tc>
                  <a:txBody>
                    <a:bodyPr/>
                    <a:lstStyle/>
                    <a:p>
                      <a:r>
                        <a:rPr lang="en-US" dirty="0"/>
                        <a:t>10th Rib</a:t>
                      </a:r>
                    </a:p>
                  </a:txBody>
                  <a:tcPr/>
                </a:tc>
                <a:tc>
                  <a:txBody>
                    <a:bodyPr/>
                    <a:lstStyle/>
                    <a:p>
                      <a:r>
                        <a:rPr lang="en-US" dirty="0"/>
                        <a:t>12th Rib</a:t>
                      </a:r>
                    </a:p>
                  </a:txBody>
                  <a:tcPr/>
                </a:tc>
                <a:extLst>
                  <a:ext uri="{0D108BD9-81ED-4DB2-BD59-A6C34878D82A}">
                    <a16:rowId xmlns:a16="http://schemas.microsoft.com/office/drawing/2014/main" val="2763654505"/>
                  </a:ext>
                </a:extLst>
              </a:tr>
            </a:tbl>
          </a:graphicData>
        </a:graphic>
      </p:graphicFrame>
      <p:sp>
        <p:nvSpPr>
          <p:cNvPr id="10" name="TextBox 9">
            <a:extLst>
              <a:ext uri="{FF2B5EF4-FFF2-40B4-BE49-F238E27FC236}">
                <a16:creationId xmlns:a16="http://schemas.microsoft.com/office/drawing/2014/main" id="{C615EBE8-615E-710C-142F-DAF25865737D}"/>
              </a:ext>
            </a:extLst>
          </p:cNvPr>
          <p:cNvSpPr txBox="1"/>
          <p:nvPr/>
        </p:nvSpPr>
        <p:spPr>
          <a:xfrm>
            <a:off x="754811" y="3763274"/>
            <a:ext cx="7321669" cy="116955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Char char="•"/>
            </a:pPr>
            <a:r>
              <a:rPr lang="en-US" dirty="0"/>
              <a:t>Horizontal Fissure: On the right side only! </a:t>
            </a:r>
            <a:r>
              <a:rPr lang="en-CA" dirty="0"/>
              <a:t>4th CC (ant) -&gt; 5th rib (mid-axillary line) -&gt; Not posterior.</a:t>
            </a:r>
            <a:endParaRPr lang="en-US" dirty="0"/>
          </a:p>
          <a:p>
            <a:pPr marL="285750" indent="-285750">
              <a:buChar char="•"/>
            </a:pPr>
            <a:r>
              <a:rPr lang="en-US" dirty="0"/>
              <a:t>Oblique Fissure: Similar on left and right. </a:t>
            </a:r>
            <a:r>
              <a:rPr lang="en-CA" dirty="0"/>
              <a:t>6th CC (ant) -&gt; 5th rib (mid-axillary line) -&gt; 4th rib post</a:t>
            </a:r>
            <a:endParaRPr lang="en-US" dirty="0"/>
          </a:p>
          <a:p>
            <a:pPr marL="285750" indent="-285750">
              <a:buFont typeface="Wingdings"/>
              <a:buChar char="Ø"/>
            </a:pPr>
            <a:r>
              <a:rPr lang="en-US" dirty="0"/>
              <a:t>After the 6th Rib, just add 2 Ribs and you've got your Pleura!</a:t>
            </a:r>
          </a:p>
        </p:txBody>
      </p:sp>
    </p:spTree>
    <p:extLst>
      <p:ext uri="{BB962C8B-B14F-4D97-AF65-F5344CB8AC3E}">
        <p14:creationId xmlns:p14="http://schemas.microsoft.com/office/powerpoint/2010/main" val="23914962"/>
      </p:ext>
    </p:extLst>
  </p:cSld>
  <p:clrMapOvr>
    <a:masterClrMapping/>
  </p:clrMapOvr>
</p:sld>
</file>

<file path=ppt/theme/theme1.xml><?xml version="1.0" encoding="utf-8"?>
<a:theme xmlns:a="http://schemas.openxmlformats.org/drawingml/2006/main" name="Doctorials Presentation Templat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6953</TotalTime>
  <Words>10205</Words>
  <Application>Microsoft Macintosh PowerPoint</Application>
  <PresentationFormat>On-screen Show (16:9)</PresentationFormat>
  <Paragraphs>1141</Paragraphs>
  <Slides>69</Slides>
  <Notes>68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69</vt:i4>
      </vt:variant>
    </vt:vector>
  </HeadingPairs>
  <TitlesOfParts>
    <vt:vector size="79" baseType="lpstr">
      <vt:lpstr>Arial</vt:lpstr>
      <vt:lpstr>Franklin Gothic</vt:lpstr>
      <vt:lpstr>Lato</vt:lpstr>
      <vt:lpstr>Times New Roman</vt:lpstr>
      <vt:lpstr>Calibri</vt:lpstr>
      <vt:lpstr>Raleway</vt:lpstr>
      <vt:lpstr>Wingdings</vt:lpstr>
      <vt:lpstr>Courier New</vt:lpstr>
      <vt:lpstr>Calibri Light</vt:lpstr>
      <vt:lpstr>Doctorials Presentation Template</vt:lpstr>
      <vt:lpstr>Respirology Part I</vt:lpstr>
      <vt:lpstr>What we are going to cover (LO’s)</vt:lpstr>
      <vt:lpstr>Embryological Development</vt:lpstr>
      <vt:lpstr>AMBOSS Embryology Table </vt:lpstr>
      <vt:lpstr>Congenital Malformations</vt:lpstr>
      <vt:lpstr>Some Embryo Questions</vt:lpstr>
      <vt:lpstr>PowerPoint Presentation</vt:lpstr>
      <vt:lpstr>PowerPoint Presentation</vt:lpstr>
      <vt:lpstr>Surface Anatomy of the Lungs</vt:lpstr>
      <vt:lpstr>PowerPoint Presentation</vt:lpstr>
      <vt:lpstr>Pleura = a serous membrane lining the thoracic cavity which folds back onto itself to form a two-layered membranous pleural sac, enveloping the lungs </vt:lpstr>
      <vt:lpstr>Intercostal Spaces</vt:lpstr>
      <vt:lpstr>Hilum of the lung</vt:lpstr>
      <vt:lpstr>Tracheobronchial Tree</vt:lpstr>
      <vt:lpstr>PowerPoint Presentation</vt:lpstr>
      <vt:lpstr>AMBOSS Lung Anatomy</vt:lpstr>
      <vt:lpstr>Pulmonary Circulation </vt:lpstr>
      <vt:lpstr>Respiratory Tree (Cell types)</vt:lpstr>
      <vt:lpstr>Nose, pharynx, larynx…</vt:lpstr>
      <vt:lpstr>Alveoli</vt:lpstr>
      <vt:lpstr>Pop Quiz!</vt:lpstr>
      <vt:lpstr>Histology Summary of Tracheobronchial Tree</vt:lpstr>
      <vt:lpstr>Diaphragm Anatomy</vt:lpstr>
      <vt:lpstr>Structures passing through Diaphragm</vt:lpstr>
      <vt:lpstr>A Chest X-Ray</vt:lpstr>
      <vt:lpstr>PowerPoint Presentation</vt:lpstr>
      <vt:lpstr>What about this CXR? </vt:lpstr>
      <vt:lpstr>What about this CXR? </vt:lpstr>
      <vt:lpstr>A Few Anatomy Questions</vt:lpstr>
      <vt:lpstr>Physiology of Breathing- An Overview </vt:lpstr>
      <vt:lpstr>PowerPoint Presentation</vt:lpstr>
      <vt:lpstr>Mechanism of Breathing </vt:lpstr>
      <vt:lpstr>Physics and the Lung</vt:lpstr>
      <vt:lpstr>Surfactant and NRDS</vt:lpstr>
      <vt:lpstr>Compliance versus Elastance </vt:lpstr>
      <vt:lpstr>Lung Volumes and Spirometry </vt:lpstr>
      <vt:lpstr>AMBOSS Lung Volume Table </vt:lpstr>
      <vt:lpstr>Review of Dead Space</vt:lpstr>
      <vt:lpstr>Fick’s Law (More Physics)?!</vt:lpstr>
      <vt:lpstr>Carbon Dioxide Transport</vt:lpstr>
      <vt:lpstr>Oxygen Transport</vt:lpstr>
      <vt:lpstr>Oxygen-Hemoglobin Dissociation Curve</vt:lpstr>
      <vt:lpstr>Physiological Lung Responses</vt:lpstr>
      <vt:lpstr>Ventilation and Perfusion</vt:lpstr>
      <vt:lpstr>V/Q Mismatch</vt:lpstr>
      <vt:lpstr>A-a Gradients</vt:lpstr>
      <vt:lpstr>Hypoxia versus Hypoxemia</vt:lpstr>
      <vt:lpstr>Hypoventilation </vt:lpstr>
      <vt:lpstr>Arterial Blood Gas (ABG’s) Analysis</vt:lpstr>
      <vt:lpstr>Arterial Blood Gas (ABG’s) Analysis</vt:lpstr>
      <vt:lpstr>Arterial Blood Gas (ABG’s) Analysis</vt:lpstr>
      <vt:lpstr>Arterial Blood Gas (ABG’s) Analysis</vt:lpstr>
      <vt:lpstr>PowerPoint Presentation</vt:lpstr>
      <vt:lpstr>My Recommended Resources</vt:lpstr>
      <vt:lpstr>References </vt:lpstr>
      <vt:lpstr>Extra Slides</vt:lpstr>
      <vt:lpstr>UWorld Question 1</vt:lpstr>
      <vt:lpstr>UWorld Question 2</vt:lpstr>
      <vt:lpstr>Uworld Question 3</vt:lpstr>
      <vt:lpstr>Uworld Question 4</vt:lpstr>
      <vt:lpstr>Extra Diaphragm Figure</vt:lpstr>
      <vt:lpstr>Anatomy of Intercostal Muscles </vt:lpstr>
      <vt:lpstr>Bohr and Haldane Effects</vt:lpstr>
      <vt:lpstr>Bicarbonate Buffer System</vt:lpstr>
      <vt:lpstr>O2 Dissociation Curve (Hb versus Myoglobin)</vt:lpstr>
      <vt:lpstr>Hemoglobin versus Myoglobin Table</vt:lpstr>
      <vt:lpstr>Respiratory Adaptation in Elderly Population</vt:lpstr>
      <vt:lpstr>Adaptations in Pregnancy</vt:lpstr>
      <vt:lpstr>A Few More Perfusion Definitions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Respirology Part I</dc:title>
  <dc:creator>Kaitlyn Lee</dc:creator>
  <cp:lastModifiedBy>ULStudent:KIERAN.MOLONEY</cp:lastModifiedBy>
  <cp:revision>4</cp:revision>
  <dcterms:modified xsi:type="dcterms:W3CDTF">2024-10-09T12:16:02Z</dcterms:modified>
</cp:coreProperties>
</file>